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60.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61.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62.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63.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64.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65.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66.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67.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68.xml" ContentType="application/vnd.openxmlformats-officedocument.presentationml.notesSlid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69.xml" ContentType="application/vnd.openxmlformats-officedocument.presentationml.notesSlid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70.xml" ContentType="application/vnd.openxmlformats-officedocument.presentationml.notesSlid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71.xml" ContentType="application/vnd.openxmlformats-officedocument.presentationml.notesSlid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79.xml" ContentType="application/vnd.openxmlformats-officedocument.presentationml.notesSlid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80.xml" ContentType="application/vnd.openxmlformats-officedocument.presentationml.notesSlid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8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82.xml" ContentType="application/vnd.openxmlformats-officedocument.presentationml.notesSlid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83.xml" ContentType="application/vnd.openxmlformats-officedocument.presentationml.notesSlid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84.xml" ContentType="application/vnd.openxmlformats-officedocument.presentationml.notesSlide+xml"/>
  <Override PartName="/ppt/charts/chart4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85.xml" ContentType="application/vnd.openxmlformats-officedocument.presentationml.notesSlide+xml"/>
  <Override PartName="/ppt/charts/chart46.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47.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rts/chart48.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49.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50.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1.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102.xml" ContentType="application/vnd.openxmlformats-officedocument.presentationml.notesSlide+xml"/>
  <Override PartName="/ppt/charts/chart52.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03.xml" ContentType="application/vnd.openxmlformats-officedocument.presentationml.notesSlide+xml"/>
  <Override PartName="/ppt/charts/chart53.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104.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10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106.xml" ContentType="application/vnd.openxmlformats-officedocument.presentationml.notesSlide+xml"/>
  <Override PartName="/ppt/charts/chart58.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107.xml" ContentType="application/vnd.openxmlformats-officedocument.presentationml.notesSlide+xml"/>
  <Override PartName="/ppt/charts/chart59.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108.xml" ContentType="application/vnd.openxmlformats-officedocument.presentationml.notesSlide+xml"/>
  <Override PartName="/ppt/charts/chart60.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109.xml" ContentType="application/vnd.openxmlformats-officedocument.presentationml.notesSlide+xml"/>
  <Override PartName="/ppt/charts/chart61.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110.xml" ContentType="application/vnd.openxmlformats-officedocument.presentationml.notesSlide+xml"/>
  <Override PartName="/ppt/charts/chart62.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111.xml" ContentType="application/vnd.openxmlformats-officedocument.presentationml.notesSlide+xml"/>
  <Override PartName="/ppt/charts/chart63.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112.xml" ContentType="application/vnd.openxmlformats-officedocument.presentationml.notesSlide+xml"/>
  <Override PartName="/ppt/charts/chart64.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113.xml" ContentType="application/vnd.openxmlformats-officedocument.presentationml.notesSlide+xml"/>
  <Override PartName="/ppt/charts/chart6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114.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115.xml" ContentType="application/vnd.openxmlformats-officedocument.presentationml.notesSlide+xml"/>
  <Override PartName="/ppt/charts/chart68.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116.xml" ContentType="application/vnd.openxmlformats-officedocument.presentationml.notesSlide+xml"/>
  <Override PartName="/ppt/charts/chart69.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117.xml" ContentType="application/vnd.openxmlformats-officedocument.presentationml.notesSlide+xml"/>
  <Override PartName="/ppt/charts/chart70.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118.xml" ContentType="application/vnd.openxmlformats-officedocument.presentationml.notesSlide+xml"/>
  <Override PartName="/ppt/charts/chart71.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72.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charts/chart73.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128.xml" ContentType="application/vnd.openxmlformats-officedocument.presentationml.notesSlide+xml"/>
  <Override PartName="/ppt/charts/chart74.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129.xml" ContentType="application/vnd.openxmlformats-officedocument.presentationml.notesSlide+xml"/>
  <Override PartName="/ppt/charts/chart75.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130.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131.xml" ContentType="application/vnd.openxmlformats-officedocument.presentationml.notesSlide+xml"/>
  <Override PartName="/ppt/charts/chart78.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132.xml" ContentType="application/vnd.openxmlformats-officedocument.presentationml.notesSlide+xml"/>
  <Override PartName="/ppt/charts/chart79.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133.xml" ContentType="application/vnd.openxmlformats-officedocument.presentationml.notesSlide+xml"/>
  <Override PartName="/ppt/charts/chart80.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134.xml" ContentType="application/vnd.openxmlformats-officedocument.presentationml.notesSlide+xml"/>
  <Override PartName="/ppt/charts/chart81.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135.xml" ContentType="application/vnd.openxmlformats-officedocument.presentationml.notesSlide+xml"/>
  <Override PartName="/ppt/charts/chart82.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136.xml" ContentType="application/vnd.openxmlformats-officedocument.presentationml.notesSlide+xml"/>
  <Override PartName="/ppt/charts/chart83.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137.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style77.xml" ContentType="application/vnd.ms-office.chartstyle+xml"/>
  <Override PartName="/ppt/charts/colors77.xml" ContentType="application/vnd.ms-office.chartcolorstyle+xml"/>
  <Override PartName="/ppt/notesSlides/notesSlide138.xml" ContentType="application/vnd.openxmlformats-officedocument.presentationml.notesSlide+xml"/>
  <Override PartName="/ppt/charts/chart86.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139.xml" ContentType="application/vnd.openxmlformats-officedocument.presentationml.notesSlide+xml"/>
  <Override PartName="/ppt/charts/chart87.xml" ContentType="application/vnd.openxmlformats-officedocument.drawingml.chart+xml"/>
  <Override PartName="/ppt/charts/style79.xml" ContentType="application/vnd.ms-office.chartstyle+xml"/>
  <Override PartName="/ppt/charts/colors79.xml" ContentType="application/vnd.ms-office.chartcolorstyle+xml"/>
  <Override PartName="/ppt/notesSlides/notesSlide140.xml" ContentType="application/vnd.openxmlformats-officedocument.presentationml.notesSlide+xml"/>
  <Override PartName="/ppt/charts/chart88.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charts/chart89.xml" ContentType="application/vnd.openxmlformats-officedocument.drawingml.chart+xml"/>
  <Override PartName="/ppt/charts/style81.xml" ContentType="application/vnd.ms-office.chartstyle+xml"/>
  <Override PartName="/ppt/charts/colors81.xml" ContentType="application/vnd.ms-office.chartcolorstyle+xml"/>
  <Override PartName="/ppt/notesSlides/notesSlide143.xml" ContentType="application/vnd.openxmlformats-officedocument.presentationml.notesSlide+xml"/>
  <Override PartName="/ppt/charts/chart90.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144.xml" ContentType="application/vnd.openxmlformats-officedocument.presentationml.notesSlide+xml"/>
  <Override PartName="/ppt/charts/chart91.xml" ContentType="application/vnd.openxmlformats-officedocument.drawingml.chart+xml"/>
  <Override PartName="/ppt/charts/style83.xml" ContentType="application/vnd.ms-office.chartstyle+xml"/>
  <Override PartName="/ppt/charts/colors83.xml" ContentType="application/vnd.ms-office.chartcolorstyle+xml"/>
  <Override PartName="/ppt/notesSlides/notesSlide145.xml" ContentType="application/vnd.openxmlformats-officedocument.presentationml.notesSlide+xml"/>
  <Override PartName="/ppt/charts/chart92.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146.xml" ContentType="application/vnd.openxmlformats-officedocument.presentationml.notesSlide+xml"/>
  <Override PartName="/ppt/charts/chart93.xml" ContentType="application/vnd.openxmlformats-officedocument.drawingml.chart+xml"/>
  <Override PartName="/ppt/charts/style85.xml" ContentType="application/vnd.ms-office.chartstyle+xml"/>
  <Override PartName="/ppt/charts/colors85.xml" ContentType="application/vnd.ms-office.chartcolorstyle+xml"/>
  <Override PartName="/ppt/notesSlides/notesSlide147.xml" ContentType="application/vnd.openxmlformats-officedocument.presentationml.notesSlide+xml"/>
  <Override PartName="/ppt/charts/chart94.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148.xml" ContentType="application/vnd.openxmlformats-officedocument.presentationml.notesSlide+xml"/>
  <Override PartName="/ppt/charts/chart95.xml" ContentType="application/vnd.openxmlformats-officedocument.drawingml.chart+xml"/>
  <Override PartName="/ppt/charts/style87.xml" ContentType="application/vnd.ms-office.chartstyle+xml"/>
  <Override PartName="/ppt/charts/colors87.xml" ContentType="application/vnd.ms-office.chartcolorstyle+xml"/>
  <Override PartName="/ppt/notesSlides/notesSlide149.xml" ContentType="application/vnd.openxmlformats-officedocument.presentationml.notesSlide+xml"/>
  <Override PartName="/ppt/charts/chart96.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150.xml" ContentType="application/vnd.openxmlformats-officedocument.presentationml.notesSlide+xml"/>
  <Override PartName="/ppt/charts/chart97.xml" ContentType="application/vnd.openxmlformats-officedocument.drawingml.chart+xml"/>
  <Override PartName="/ppt/charts/style89.xml" ContentType="application/vnd.ms-office.chartstyle+xml"/>
  <Override PartName="/ppt/charts/colors89.xml" ContentType="application/vnd.ms-office.chartcolorstyle+xml"/>
  <Override PartName="/ppt/notesSlides/notesSlide151.xml" ContentType="application/vnd.openxmlformats-officedocument.presentationml.notesSlide+xml"/>
  <Override PartName="/ppt/charts/chart98.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152.xml" ContentType="application/vnd.openxmlformats-officedocument.presentationml.notesSlide+xml"/>
  <Override PartName="/ppt/charts/chart99.xml" ContentType="application/vnd.openxmlformats-officedocument.drawingml.chart+xml"/>
  <Override PartName="/ppt/charts/chart100.xml" ContentType="application/vnd.openxmlformats-officedocument.drawingml.chart+xml"/>
  <Override PartName="/ppt/charts/style91.xml" ContentType="application/vnd.ms-office.chartstyle+xml"/>
  <Override PartName="/ppt/charts/colors91.xml" ContentType="application/vnd.ms-office.chartcolorstyle+xml"/>
  <Override PartName="/ppt/notesSlides/notesSlide153.xml" ContentType="application/vnd.openxmlformats-officedocument.presentationml.notesSlide+xml"/>
  <Override PartName="/ppt/charts/chart101.xml" ContentType="application/vnd.openxmlformats-officedocument.drawingml.chart+xml"/>
  <Override PartName="/ppt/charts/style92.xml" ContentType="application/vnd.ms-office.chartstyle+xml"/>
  <Override PartName="/ppt/charts/colors92.xml" ContentType="application/vnd.ms-office.chartcolorstyle+xml"/>
  <Override PartName="/ppt/notesSlides/notesSlide154.xml" ContentType="application/vnd.openxmlformats-officedocument.presentationml.notesSlide+xml"/>
  <Override PartName="/ppt/charts/chart102.xml" ContentType="application/vnd.openxmlformats-officedocument.drawingml.chart+xml"/>
  <Override PartName="/ppt/charts/style93.xml" ContentType="application/vnd.ms-office.chartstyle+xml"/>
  <Override PartName="/ppt/charts/colors93.xml" ContentType="application/vnd.ms-office.chartcolorstyle+xml"/>
  <Override PartName="/ppt/notesSlides/notesSlide155.xml" ContentType="application/vnd.openxmlformats-officedocument.presentationml.notesSlide+xml"/>
  <Override PartName="/ppt/charts/chart103.xml" ContentType="application/vnd.openxmlformats-officedocument.drawingml.chart+xml"/>
  <Override PartName="/ppt/charts/style94.xml" ContentType="application/vnd.ms-office.chartstyle+xml"/>
  <Override PartName="/ppt/charts/colors94.xml" ContentType="application/vnd.ms-office.chartcolorstyle+xml"/>
  <Override PartName="/ppt/notesSlides/notesSlide156.xml" ContentType="application/vnd.openxmlformats-officedocument.presentationml.notesSlide+xml"/>
  <Override PartName="/ppt/charts/chart104.xml" ContentType="application/vnd.openxmlformats-officedocument.drawingml.chart+xml"/>
  <Override PartName="/ppt/charts/style95.xml" ContentType="application/vnd.ms-office.chartstyle+xml"/>
  <Override PartName="/ppt/charts/colors95.xml" ContentType="application/vnd.ms-office.chartcolorstyl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7"/>
  </p:notesMasterIdLst>
  <p:sldIdLst>
    <p:sldId id="410" r:id="rId2"/>
    <p:sldId id="411" r:id="rId3"/>
    <p:sldId id="414" r:id="rId4"/>
    <p:sldId id="473" r:id="rId5"/>
    <p:sldId id="474" r:id="rId6"/>
    <p:sldId id="475" r:id="rId7"/>
    <p:sldId id="476" r:id="rId8"/>
    <p:sldId id="477" r:id="rId9"/>
    <p:sldId id="478" r:id="rId10"/>
    <p:sldId id="479" r:id="rId11"/>
    <p:sldId id="480" r:id="rId12"/>
    <p:sldId id="481" r:id="rId13"/>
    <p:sldId id="482" r:id="rId14"/>
    <p:sldId id="483" r:id="rId15"/>
    <p:sldId id="484" r:id="rId16"/>
    <p:sldId id="485" r:id="rId17"/>
    <p:sldId id="486" r:id="rId18"/>
    <p:sldId id="487" r:id="rId19"/>
    <p:sldId id="488" r:id="rId20"/>
    <p:sldId id="489" r:id="rId21"/>
    <p:sldId id="490" r:id="rId22"/>
    <p:sldId id="491" r:id="rId23"/>
    <p:sldId id="492" r:id="rId24"/>
    <p:sldId id="493" r:id="rId25"/>
    <p:sldId id="494" r:id="rId26"/>
    <p:sldId id="496" r:id="rId27"/>
    <p:sldId id="495" r:id="rId28"/>
    <p:sldId id="497" r:id="rId29"/>
    <p:sldId id="498" r:id="rId30"/>
    <p:sldId id="499" r:id="rId31"/>
    <p:sldId id="500" r:id="rId32"/>
    <p:sldId id="501" r:id="rId33"/>
    <p:sldId id="502" r:id="rId34"/>
    <p:sldId id="503" r:id="rId35"/>
    <p:sldId id="615" r:id="rId36"/>
    <p:sldId id="504" r:id="rId37"/>
    <p:sldId id="505" r:id="rId38"/>
    <p:sldId id="506" r:id="rId39"/>
    <p:sldId id="507" r:id="rId40"/>
    <p:sldId id="508" r:id="rId41"/>
    <p:sldId id="509" r:id="rId42"/>
    <p:sldId id="510" r:id="rId43"/>
    <p:sldId id="511" r:id="rId44"/>
    <p:sldId id="512" r:id="rId45"/>
    <p:sldId id="513" r:id="rId46"/>
    <p:sldId id="514" r:id="rId47"/>
    <p:sldId id="515" r:id="rId48"/>
    <p:sldId id="516" r:id="rId49"/>
    <p:sldId id="524" r:id="rId50"/>
    <p:sldId id="529" r:id="rId51"/>
    <p:sldId id="530" r:id="rId52"/>
    <p:sldId id="531" r:id="rId53"/>
    <p:sldId id="532" r:id="rId54"/>
    <p:sldId id="533" r:id="rId55"/>
    <p:sldId id="534" r:id="rId56"/>
    <p:sldId id="535" r:id="rId57"/>
    <p:sldId id="536" r:id="rId58"/>
    <p:sldId id="537" r:id="rId59"/>
    <p:sldId id="538" r:id="rId60"/>
    <p:sldId id="539" r:id="rId61"/>
    <p:sldId id="540" r:id="rId62"/>
    <p:sldId id="541" r:id="rId63"/>
    <p:sldId id="542" r:id="rId64"/>
    <p:sldId id="543" r:id="rId65"/>
    <p:sldId id="544" r:id="rId66"/>
    <p:sldId id="545" r:id="rId67"/>
    <p:sldId id="546" r:id="rId68"/>
    <p:sldId id="547" r:id="rId69"/>
    <p:sldId id="548" r:id="rId70"/>
    <p:sldId id="549" r:id="rId71"/>
    <p:sldId id="550" r:id="rId72"/>
    <p:sldId id="551" r:id="rId73"/>
    <p:sldId id="552" r:id="rId74"/>
    <p:sldId id="553" r:id="rId75"/>
    <p:sldId id="554" r:id="rId76"/>
    <p:sldId id="555" r:id="rId77"/>
    <p:sldId id="556" r:id="rId78"/>
    <p:sldId id="557" r:id="rId79"/>
    <p:sldId id="558" r:id="rId80"/>
    <p:sldId id="559" r:id="rId81"/>
    <p:sldId id="560" r:id="rId82"/>
    <p:sldId id="561" r:id="rId83"/>
    <p:sldId id="562" r:id="rId84"/>
    <p:sldId id="563" r:id="rId85"/>
    <p:sldId id="564" r:id="rId86"/>
    <p:sldId id="616" r:id="rId87"/>
    <p:sldId id="565" r:id="rId88"/>
    <p:sldId id="566" r:id="rId89"/>
    <p:sldId id="567" r:id="rId90"/>
    <p:sldId id="568" r:id="rId91"/>
    <p:sldId id="569" r:id="rId92"/>
    <p:sldId id="570" r:id="rId93"/>
    <p:sldId id="571" r:id="rId94"/>
    <p:sldId id="572" r:id="rId95"/>
    <p:sldId id="573" r:id="rId96"/>
    <p:sldId id="574" r:id="rId97"/>
    <p:sldId id="575" r:id="rId98"/>
    <p:sldId id="576" r:id="rId99"/>
    <p:sldId id="577" r:id="rId100"/>
    <p:sldId id="525" r:id="rId101"/>
    <p:sldId id="578" r:id="rId102"/>
    <p:sldId id="579" r:id="rId103"/>
    <p:sldId id="580" r:id="rId104"/>
    <p:sldId id="581" r:id="rId105"/>
    <p:sldId id="617" r:id="rId106"/>
    <p:sldId id="582" r:id="rId107"/>
    <p:sldId id="583" r:id="rId108"/>
    <p:sldId id="618" r:id="rId109"/>
    <p:sldId id="584" r:id="rId110"/>
    <p:sldId id="619" r:id="rId111"/>
    <p:sldId id="585" r:id="rId112"/>
    <p:sldId id="586" r:id="rId113"/>
    <p:sldId id="587" r:id="rId114"/>
    <p:sldId id="588" r:id="rId115"/>
    <p:sldId id="589" r:id="rId116"/>
    <p:sldId id="590" r:id="rId117"/>
    <p:sldId id="591" r:id="rId118"/>
    <p:sldId id="592" r:id="rId119"/>
    <p:sldId id="620" r:id="rId120"/>
    <p:sldId id="593" r:id="rId121"/>
    <p:sldId id="594" r:id="rId122"/>
    <p:sldId id="595" r:id="rId123"/>
    <p:sldId id="596" r:id="rId124"/>
    <p:sldId id="597" r:id="rId125"/>
    <p:sldId id="598" r:id="rId126"/>
    <p:sldId id="629" r:id="rId127"/>
    <p:sldId id="630" r:id="rId128"/>
    <p:sldId id="631" r:id="rId129"/>
    <p:sldId id="632" r:id="rId130"/>
    <p:sldId id="633" r:id="rId131"/>
    <p:sldId id="634" r:id="rId132"/>
    <p:sldId id="635" r:id="rId133"/>
    <p:sldId id="636" r:id="rId134"/>
    <p:sldId id="637" r:id="rId135"/>
    <p:sldId id="638" r:id="rId136"/>
    <p:sldId id="639" r:id="rId137"/>
    <p:sldId id="640" r:id="rId138"/>
    <p:sldId id="641" r:id="rId139"/>
    <p:sldId id="642" r:id="rId140"/>
    <p:sldId id="643" r:id="rId141"/>
    <p:sldId id="526" r:id="rId142"/>
    <p:sldId id="628" r:id="rId143"/>
    <p:sldId id="600" r:id="rId144"/>
    <p:sldId id="601" r:id="rId145"/>
    <p:sldId id="602" r:id="rId146"/>
    <p:sldId id="603" r:id="rId147"/>
    <p:sldId id="604" r:id="rId148"/>
    <p:sldId id="605" r:id="rId149"/>
    <p:sldId id="606" r:id="rId150"/>
    <p:sldId id="607" r:id="rId151"/>
    <p:sldId id="608" r:id="rId152"/>
    <p:sldId id="609" r:id="rId153"/>
    <p:sldId id="610" r:id="rId154"/>
    <p:sldId id="611" r:id="rId155"/>
    <p:sldId id="612" r:id="rId156"/>
    <p:sldId id="599" r:id="rId157"/>
    <p:sldId id="527" r:id="rId158"/>
    <p:sldId id="621" r:id="rId159"/>
    <p:sldId id="622" r:id="rId160"/>
    <p:sldId id="624" r:id="rId161"/>
    <p:sldId id="625" r:id="rId162"/>
    <p:sldId id="626" r:id="rId163"/>
    <p:sldId id="627" r:id="rId164"/>
    <p:sldId id="644" r:id="rId165"/>
    <p:sldId id="528" r:id="rId166"/>
  </p:sldIdLst>
  <p:sldSz cx="12190413" cy="6859588"/>
  <p:notesSz cx="6858000" cy="9144000"/>
  <p:defaultTextStyle>
    <a:defPPr>
      <a:defRPr lang="pt-BR"/>
    </a:defPPr>
    <a:lvl1pPr marL="0" algn="l" defTabSz="1172261" rtl="0" eaLnBrk="1" latinLnBrk="0" hangingPunct="1">
      <a:defRPr sz="2300" kern="1200">
        <a:solidFill>
          <a:schemeClr val="tx1"/>
        </a:solidFill>
        <a:latin typeface="+mn-lt"/>
        <a:ea typeface="+mn-ea"/>
        <a:cs typeface="+mn-cs"/>
      </a:defRPr>
    </a:lvl1pPr>
    <a:lvl2pPr marL="586130" algn="l" defTabSz="1172261" rtl="0" eaLnBrk="1" latinLnBrk="0" hangingPunct="1">
      <a:defRPr sz="2300" kern="1200">
        <a:solidFill>
          <a:schemeClr val="tx1"/>
        </a:solidFill>
        <a:latin typeface="+mn-lt"/>
        <a:ea typeface="+mn-ea"/>
        <a:cs typeface="+mn-cs"/>
      </a:defRPr>
    </a:lvl2pPr>
    <a:lvl3pPr marL="1172261" algn="l" defTabSz="1172261" rtl="0" eaLnBrk="1" latinLnBrk="0" hangingPunct="1">
      <a:defRPr sz="2300" kern="1200">
        <a:solidFill>
          <a:schemeClr val="tx1"/>
        </a:solidFill>
        <a:latin typeface="+mn-lt"/>
        <a:ea typeface="+mn-ea"/>
        <a:cs typeface="+mn-cs"/>
      </a:defRPr>
    </a:lvl3pPr>
    <a:lvl4pPr marL="1758391" algn="l" defTabSz="1172261" rtl="0" eaLnBrk="1" latinLnBrk="0" hangingPunct="1">
      <a:defRPr sz="2300" kern="1200">
        <a:solidFill>
          <a:schemeClr val="tx1"/>
        </a:solidFill>
        <a:latin typeface="+mn-lt"/>
        <a:ea typeface="+mn-ea"/>
        <a:cs typeface="+mn-cs"/>
      </a:defRPr>
    </a:lvl4pPr>
    <a:lvl5pPr marL="2344522" algn="l" defTabSz="1172261" rtl="0" eaLnBrk="1" latinLnBrk="0" hangingPunct="1">
      <a:defRPr sz="2300" kern="1200">
        <a:solidFill>
          <a:schemeClr val="tx1"/>
        </a:solidFill>
        <a:latin typeface="+mn-lt"/>
        <a:ea typeface="+mn-ea"/>
        <a:cs typeface="+mn-cs"/>
      </a:defRPr>
    </a:lvl5pPr>
    <a:lvl6pPr marL="2930652" algn="l" defTabSz="1172261" rtl="0" eaLnBrk="1" latinLnBrk="0" hangingPunct="1">
      <a:defRPr sz="2300" kern="1200">
        <a:solidFill>
          <a:schemeClr val="tx1"/>
        </a:solidFill>
        <a:latin typeface="+mn-lt"/>
        <a:ea typeface="+mn-ea"/>
        <a:cs typeface="+mn-cs"/>
      </a:defRPr>
    </a:lvl6pPr>
    <a:lvl7pPr marL="3516782" algn="l" defTabSz="1172261" rtl="0" eaLnBrk="1" latinLnBrk="0" hangingPunct="1">
      <a:defRPr sz="2300" kern="1200">
        <a:solidFill>
          <a:schemeClr val="tx1"/>
        </a:solidFill>
        <a:latin typeface="+mn-lt"/>
        <a:ea typeface="+mn-ea"/>
        <a:cs typeface="+mn-cs"/>
      </a:defRPr>
    </a:lvl7pPr>
    <a:lvl8pPr marL="4102913" algn="l" defTabSz="1172261" rtl="0" eaLnBrk="1" latinLnBrk="0" hangingPunct="1">
      <a:defRPr sz="2300" kern="1200">
        <a:solidFill>
          <a:schemeClr val="tx1"/>
        </a:solidFill>
        <a:latin typeface="+mn-lt"/>
        <a:ea typeface="+mn-ea"/>
        <a:cs typeface="+mn-cs"/>
      </a:defRPr>
    </a:lvl8pPr>
    <a:lvl9pPr marL="4689043" algn="l" defTabSz="1172261"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ana Herman" initials="DH" lastIdx="3" clrIdx="0">
    <p:extLst>
      <p:ext uri="{19B8F6BF-5375-455C-9EA6-DF929625EA0E}">
        <p15:presenceInfo xmlns:p15="http://schemas.microsoft.com/office/powerpoint/2012/main" userId="Daiana Herman" providerId="None"/>
      </p:ext>
    </p:extLst>
  </p:cmAuthor>
  <p:cmAuthor id="2" name="Daiana Herman" initials="DH [2]" lastIdx="1" clrIdx="1">
    <p:extLst>
      <p:ext uri="{19B8F6BF-5375-455C-9EA6-DF929625EA0E}">
        <p15:presenceInfo xmlns:p15="http://schemas.microsoft.com/office/powerpoint/2012/main" userId="S-1-5-21-989529235-850239304-2682593752-12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8D42C6"/>
    <a:srgbClr val="7F7F7F"/>
    <a:srgbClr val="31859C"/>
    <a:srgbClr val="D9D9D9"/>
    <a:srgbClr val="9BBB59"/>
    <a:srgbClr val="105595"/>
    <a:srgbClr val="0C5E9D"/>
    <a:srgbClr val="1A3567"/>
    <a:srgbClr val="ABA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Estilo Médio 4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7" autoAdjust="0"/>
    <p:restoredTop sz="95017" autoAdjust="0"/>
  </p:normalViewPr>
  <p:slideViewPr>
    <p:cSldViewPr>
      <p:cViewPr varScale="1">
        <p:scale>
          <a:sx n="68" d="100"/>
          <a:sy n="68" d="100"/>
        </p:scale>
        <p:origin x="680" y="60"/>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91.xml"/><Relationship Id="rId1" Type="http://schemas.microsoft.com/office/2011/relationships/chartStyle" Target="style91.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92.xml"/><Relationship Id="rId1" Type="http://schemas.microsoft.com/office/2011/relationships/chartStyle" Target="style92.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93.xml"/><Relationship Id="rId1" Type="http://schemas.microsoft.com/office/2011/relationships/chartStyle" Target="style93.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94.xml"/><Relationship Id="rId1" Type="http://schemas.microsoft.com/office/2011/relationships/chartStyle" Target="style94.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95.xml"/><Relationship Id="rId1" Type="http://schemas.microsoft.com/office/2011/relationships/chartStyle" Target="style9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0.xml"/><Relationship Id="rId1" Type="http://schemas.microsoft.com/office/2011/relationships/chartStyle" Target="style40.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1.xml"/><Relationship Id="rId1" Type="http://schemas.microsoft.com/office/2011/relationships/chartStyle" Target="style4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2.xml"/><Relationship Id="rId1" Type="http://schemas.microsoft.com/office/2011/relationships/chartStyle" Target="style4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3.xml"/><Relationship Id="rId1" Type="http://schemas.microsoft.com/office/2011/relationships/chartStyle" Target="style4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4.xml"/><Relationship Id="rId1" Type="http://schemas.microsoft.com/office/2011/relationships/chartStyle" Target="style4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5.xml"/><Relationship Id="rId1" Type="http://schemas.microsoft.com/office/2011/relationships/chartStyle" Target="style4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7.xml"/><Relationship Id="rId1" Type="http://schemas.microsoft.com/office/2011/relationships/chartStyle" Target="style4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8.xml"/><Relationship Id="rId1" Type="http://schemas.microsoft.com/office/2011/relationships/chartStyle" Target="style48.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9.xml"/><Relationship Id="rId1" Type="http://schemas.microsoft.com/office/2011/relationships/chartStyle" Target="style49.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0.xml"/><Relationship Id="rId1" Type="http://schemas.microsoft.com/office/2011/relationships/chartStyle" Target="style50.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1.xml"/><Relationship Id="rId1" Type="http://schemas.microsoft.com/office/2011/relationships/chartStyle" Target="style51.xml"/></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2.xml"/><Relationship Id="rId1" Type="http://schemas.microsoft.com/office/2011/relationships/chartStyle" Target="style52.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3.xml"/><Relationship Id="rId1" Type="http://schemas.microsoft.com/office/2011/relationships/chartStyle" Target="style53.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4.xml"/><Relationship Id="rId1" Type="http://schemas.microsoft.com/office/2011/relationships/chartStyle" Target="style5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5.xml"/><Relationship Id="rId1" Type="http://schemas.microsoft.com/office/2011/relationships/chartStyle" Target="style55.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6.xml"/><Relationship Id="rId1" Type="http://schemas.microsoft.com/office/2011/relationships/chartStyle" Target="style56.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7.xml"/><Relationship Id="rId1" Type="http://schemas.microsoft.com/office/2011/relationships/chartStyle" Target="style57.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58.xml"/><Relationship Id="rId1" Type="http://schemas.microsoft.com/office/2011/relationships/chartStyle" Target="style58.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59.xml"/><Relationship Id="rId1" Type="http://schemas.microsoft.com/office/2011/relationships/chartStyle" Target="style59.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0.xml"/><Relationship Id="rId1" Type="http://schemas.microsoft.com/office/2011/relationships/chartStyle" Target="style60.xml"/></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1.xml"/><Relationship Id="rId1" Type="http://schemas.microsoft.com/office/2011/relationships/chartStyle" Target="style6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2.xml"/><Relationship Id="rId1" Type="http://schemas.microsoft.com/office/2011/relationships/chartStyle" Target="style6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3.xml"/><Relationship Id="rId1" Type="http://schemas.microsoft.com/office/2011/relationships/chartStyle" Target="style6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4.xml"/><Relationship Id="rId1" Type="http://schemas.microsoft.com/office/2011/relationships/chartStyle" Target="style6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5.xml"/><Relationship Id="rId1" Type="http://schemas.microsoft.com/office/2011/relationships/chartStyle" Target="style6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6.xml"/><Relationship Id="rId1" Type="http://schemas.microsoft.com/office/2011/relationships/chartStyle" Target="style6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67.xml"/><Relationship Id="rId1" Type="http://schemas.microsoft.com/office/2011/relationships/chartStyle" Target="style6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68.xml"/><Relationship Id="rId1" Type="http://schemas.microsoft.com/office/2011/relationships/chartStyle" Target="style6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69.xml"/><Relationship Id="rId1" Type="http://schemas.microsoft.com/office/2011/relationships/chartStyle" Target="style69.xml"/></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0.xml"/><Relationship Id="rId1" Type="http://schemas.microsoft.com/office/2011/relationships/chartStyle" Target="style70.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1.xml"/><Relationship Id="rId1" Type="http://schemas.microsoft.com/office/2011/relationships/chartStyle" Target="style71.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2.xml"/><Relationship Id="rId1" Type="http://schemas.microsoft.com/office/2011/relationships/chartStyle" Target="style7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73.xml"/><Relationship Id="rId1" Type="http://schemas.microsoft.com/office/2011/relationships/chartStyle" Target="style73.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74.xml"/><Relationship Id="rId1" Type="http://schemas.microsoft.com/office/2011/relationships/chartStyle" Target="style74.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75.xml"/><Relationship Id="rId1" Type="http://schemas.microsoft.com/office/2011/relationships/chartStyle" Target="style75.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76.xml"/><Relationship Id="rId1" Type="http://schemas.microsoft.com/office/2011/relationships/chartStyle" Target="style76.xml"/></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77.xml"/><Relationship Id="rId1" Type="http://schemas.microsoft.com/office/2011/relationships/chartStyle" Target="style77.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78.xml"/><Relationship Id="rId1" Type="http://schemas.microsoft.com/office/2011/relationships/chartStyle" Target="style78.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79.xml"/><Relationship Id="rId1" Type="http://schemas.microsoft.com/office/2011/relationships/chartStyle" Target="style79.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0.xml"/><Relationship Id="rId1" Type="http://schemas.microsoft.com/office/2011/relationships/chartStyle" Target="style80.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1.xml"/><Relationship Id="rId1" Type="http://schemas.microsoft.com/office/2011/relationships/chartStyle" Target="style8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82.xml"/><Relationship Id="rId1" Type="http://schemas.microsoft.com/office/2011/relationships/chartStyle" Target="style82.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83.xml"/><Relationship Id="rId1" Type="http://schemas.microsoft.com/office/2011/relationships/chartStyle" Target="style83.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84.xml"/><Relationship Id="rId1" Type="http://schemas.microsoft.com/office/2011/relationships/chartStyle" Target="style84.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85.xml"/><Relationship Id="rId1" Type="http://schemas.microsoft.com/office/2011/relationships/chartStyle" Target="style85.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86.xml"/><Relationship Id="rId1" Type="http://schemas.microsoft.com/office/2011/relationships/chartStyle" Target="style86.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87.xml"/><Relationship Id="rId1" Type="http://schemas.microsoft.com/office/2011/relationships/chartStyle" Target="style87.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88.xml"/><Relationship Id="rId1" Type="http://schemas.microsoft.com/office/2011/relationships/chartStyle" Target="style88.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89.xml"/><Relationship Id="rId1" Type="http://schemas.microsoft.com/office/2011/relationships/chartStyle" Target="style89.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90.xml"/><Relationship Id="rId1" Type="http://schemas.microsoft.com/office/2011/relationships/chartStyle" Target="style90.xml"/></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Planilha1!$B$1</c:f>
              <c:strCache>
                <c:ptCount val="1"/>
                <c:pt idx="0">
                  <c:v>Série 1</c:v>
                </c:pt>
              </c:strCache>
            </c:strRef>
          </c:tx>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3-E4A5-450E-9798-3E1CA893C24C}"/>
              </c:ext>
            </c:extLst>
          </c:dPt>
          <c:dPt>
            <c:idx val="1"/>
            <c:invertIfNegative val="0"/>
            <c:bubble3D val="0"/>
            <c:spPr>
              <a:solidFill>
                <a:srgbClr val="FFC000"/>
              </a:solidFill>
              <a:ln>
                <a:noFill/>
              </a:ln>
              <a:effectLst/>
            </c:spPr>
            <c:extLst>
              <c:ext xmlns:c16="http://schemas.microsoft.com/office/drawing/2014/chart" uri="{C3380CC4-5D6E-409C-BE32-E72D297353CC}">
                <c16:uniqueId val="{00000004-E4A5-450E-9798-3E1CA893C24C}"/>
              </c:ext>
            </c:extLst>
          </c:dPt>
          <c:dPt>
            <c:idx val="2"/>
            <c:invertIfNegative val="0"/>
            <c:bubble3D val="0"/>
            <c:spPr>
              <a:solidFill>
                <a:srgbClr val="FF0202"/>
              </a:solidFill>
              <a:ln>
                <a:noFill/>
              </a:ln>
              <a:effectLst/>
            </c:spPr>
            <c:extLst>
              <c:ext xmlns:c16="http://schemas.microsoft.com/office/drawing/2014/chart" uri="{C3380CC4-5D6E-409C-BE32-E72D297353CC}">
                <c16:uniqueId val="{00000005-E4A5-450E-9798-3E1CA893C24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DE42-4304-9495-9DD8CF429EC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Melhor que o ano passado</c:v>
                </c:pt>
                <c:pt idx="1">
                  <c:v>Igual ao ano passado</c:v>
                </c:pt>
                <c:pt idx="2">
                  <c:v>Pior que o ano passado</c:v>
                </c:pt>
                <c:pt idx="3">
                  <c:v>Não sabe/Não respondeu</c:v>
                </c:pt>
              </c:strCache>
            </c:strRef>
          </c:cat>
          <c:val>
            <c:numRef>
              <c:f>Planilha1!$B$2:$B$5</c:f>
              <c:numCache>
                <c:formatCode>0%</c:formatCode>
                <c:ptCount val="4"/>
                <c:pt idx="0">
                  <c:v>0.24099999999999999</c:v>
                </c:pt>
                <c:pt idx="1">
                  <c:v>0.222</c:v>
                </c:pt>
                <c:pt idx="2">
                  <c:v>0.52100000000000002</c:v>
                </c:pt>
                <c:pt idx="3">
                  <c:v>1.7000000000000001E-2</c:v>
                </c:pt>
              </c:numCache>
            </c:numRef>
          </c:val>
          <c:extLst>
            <c:ext xmlns:c16="http://schemas.microsoft.com/office/drawing/2014/chart" uri="{C3380CC4-5D6E-409C-BE32-E72D297353CC}">
              <c16:uniqueId val="{00000000-E4A5-450E-9798-3E1CA893C24C}"/>
            </c:ext>
          </c:extLst>
        </c:ser>
        <c:dLbls>
          <c:showLegendKey val="0"/>
          <c:showVal val="0"/>
          <c:showCatName val="0"/>
          <c:showSerName val="0"/>
          <c:showPercent val="0"/>
          <c:showBubbleSize val="0"/>
        </c:dLbls>
        <c:gapWidth val="219"/>
        <c:overlap val="-27"/>
        <c:axId val="247579392"/>
        <c:axId val="247580928"/>
      </c:barChart>
      <c:catAx>
        <c:axId val="24757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47580928"/>
        <c:crosses val="autoZero"/>
        <c:auto val="1"/>
        <c:lblAlgn val="ctr"/>
        <c:lblOffset val="100"/>
        <c:noMultiLvlLbl val="0"/>
      </c:catAx>
      <c:valAx>
        <c:axId val="247580928"/>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47579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Combater a corrupção</c:v>
                </c:pt>
                <c:pt idx="1">
                  <c:v>Estimular o crescimento econômico</c:v>
                </c:pt>
                <c:pt idx="2">
                  <c:v>Cortar gastos</c:v>
                </c:pt>
                <c:pt idx="3">
                  <c:v>Controlar a inflação</c:v>
                </c:pt>
                <c:pt idx="4">
                  <c:v>Outro</c:v>
                </c:pt>
                <c:pt idx="5">
                  <c:v>Não sabe/Não respondeu</c:v>
                </c:pt>
              </c:strCache>
            </c:strRef>
          </c:cat>
          <c:val>
            <c:numRef>
              <c:f>Planilha1!$B$2:$B$7</c:f>
              <c:numCache>
                <c:formatCode>###0%</c:formatCode>
                <c:ptCount val="6"/>
                <c:pt idx="0">
                  <c:v>0.4808126149601577</c:v>
                </c:pt>
                <c:pt idx="1">
                  <c:v>0.18085255438008965</c:v>
                </c:pt>
                <c:pt idx="2">
                  <c:v>0.18791352419848031</c:v>
                </c:pt>
                <c:pt idx="3">
                  <c:v>8.7153352631186662E-2</c:v>
                </c:pt>
                <c:pt idx="4">
                  <c:v>4.4325867642222704E-2</c:v>
                </c:pt>
                <c:pt idx="5">
                  <c:v>1.9E-2</c:v>
                </c:pt>
              </c:numCache>
            </c:numRef>
          </c:val>
          <c:extLst>
            <c:ext xmlns:c16="http://schemas.microsoft.com/office/drawing/2014/chart" uri="{C3380CC4-5D6E-409C-BE32-E72D297353CC}">
              <c16:uniqueId val="{00000000-A539-4FAC-8104-9F94E367ACC2}"/>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Combater a corrupção</c:v>
                </c:pt>
                <c:pt idx="1">
                  <c:v>Estimular o crescimento econômico</c:v>
                </c:pt>
                <c:pt idx="2">
                  <c:v>Cortar gastos</c:v>
                </c:pt>
                <c:pt idx="3">
                  <c:v>Controlar a inflação</c:v>
                </c:pt>
                <c:pt idx="4">
                  <c:v>Outro</c:v>
                </c:pt>
                <c:pt idx="5">
                  <c:v>Não sabe/Não respondeu</c:v>
                </c:pt>
              </c:strCache>
            </c:strRef>
          </c:cat>
          <c:val>
            <c:numRef>
              <c:f>Planilha1!$C$2:$C$7</c:f>
              <c:numCache>
                <c:formatCode>###0%</c:formatCode>
                <c:ptCount val="6"/>
                <c:pt idx="0">
                  <c:v>0.54138876429859295</c:v>
                </c:pt>
                <c:pt idx="1">
                  <c:v>0.17351385229564634</c:v>
                </c:pt>
                <c:pt idx="2">
                  <c:v>0.12239387629619289</c:v>
                </c:pt>
                <c:pt idx="3">
                  <c:v>0.11311960569399104</c:v>
                </c:pt>
                <c:pt idx="4">
                  <c:v>3.6585387588034181E-2</c:v>
                </c:pt>
                <c:pt idx="5">
                  <c:v>1.2999999999999999E-2</c:v>
                </c:pt>
              </c:numCache>
            </c:numRef>
          </c:val>
          <c:extLst>
            <c:ext xmlns:c16="http://schemas.microsoft.com/office/drawing/2014/chart" uri="{C3380CC4-5D6E-409C-BE32-E72D297353CC}">
              <c16:uniqueId val="{00000001-A539-4FAC-8104-9F94E367ACC2}"/>
            </c:ext>
          </c:extLst>
        </c:ser>
        <c:dLbls>
          <c:showLegendKey val="0"/>
          <c:showVal val="0"/>
          <c:showCatName val="0"/>
          <c:showSerName val="0"/>
          <c:showPercent val="0"/>
          <c:showBubbleSize val="0"/>
        </c:dLbls>
        <c:gapWidth val="219"/>
        <c:overlap val="-27"/>
        <c:axId val="336859904"/>
        <c:axId val="336861440"/>
      </c:barChart>
      <c:catAx>
        <c:axId val="33685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36861440"/>
        <c:crosses val="autoZero"/>
        <c:auto val="1"/>
        <c:lblAlgn val="ctr"/>
        <c:lblOffset val="100"/>
        <c:noMultiLvlLbl val="0"/>
      </c:catAx>
      <c:valAx>
        <c:axId val="336861440"/>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36859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Série 1</c:v>
                </c:pt>
              </c:strCache>
            </c:strRef>
          </c:tx>
          <c:spPr>
            <a:solidFill>
              <a:srgbClr val="0266B3"/>
            </a:solidFill>
            <a:ln>
              <a:noFill/>
            </a:ln>
            <a:effectLst/>
          </c:spPr>
          <c:invertIfNegative val="0"/>
          <c:dPt>
            <c:idx val="1"/>
            <c:invertIfNegative val="0"/>
            <c:bubble3D val="0"/>
            <c:spPr>
              <a:solidFill>
                <a:srgbClr val="EF720C"/>
              </a:solidFill>
              <a:ln>
                <a:noFill/>
              </a:ln>
              <a:effectLst/>
            </c:spPr>
            <c:extLst>
              <c:ext xmlns:c16="http://schemas.microsoft.com/office/drawing/2014/chart" uri="{C3380CC4-5D6E-409C-BE32-E72D297353CC}">
                <c16:uniqueId val="{00000001-8673-4E90-BB6F-C0C7A8356EBE}"/>
              </c:ext>
            </c:extLst>
          </c:dPt>
          <c:dPt>
            <c:idx val="2"/>
            <c:invertIfNegative val="0"/>
            <c:bubble3D val="0"/>
            <c:spPr>
              <a:solidFill>
                <a:srgbClr val="02A1A1"/>
              </a:solidFill>
              <a:ln>
                <a:noFill/>
              </a:ln>
              <a:effectLst/>
            </c:spPr>
            <c:extLst>
              <c:ext xmlns:c16="http://schemas.microsoft.com/office/drawing/2014/chart" uri="{C3380CC4-5D6E-409C-BE32-E72D297353CC}">
                <c16:uniqueId val="{00000003-8673-4E90-BB6F-C0C7A8356EBE}"/>
              </c:ext>
            </c:extLst>
          </c:dPt>
          <c:dPt>
            <c:idx val="3"/>
            <c:invertIfNegative val="0"/>
            <c:bubble3D val="0"/>
            <c:spPr>
              <a:solidFill>
                <a:srgbClr val="FF0202"/>
              </a:solidFill>
              <a:ln>
                <a:noFill/>
              </a:ln>
              <a:effectLst/>
            </c:spPr>
            <c:extLst>
              <c:ext xmlns:c16="http://schemas.microsoft.com/office/drawing/2014/chart" uri="{C3380CC4-5D6E-409C-BE32-E72D297353CC}">
                <c16:uniqueId val="{00000005-8673-4E90-BB6F-C0C7A8356EBE}"/>
              </c:ext>
            </c:extLst>
          </c:dPt>
          <c:dPt>
            <c:idx val="4"/>
            <c:invertIfNegative val="0"/>
            <c:bubble3D val="0"/>
            <c:spPr>
              <a:solidFill>
                <a:srgbClr val="02A1FF"/>
              </a:solidFill>
              <a:ln>
                <a:noFill/>
              </a:ln>
              <a:effectLst/>
            </c:spPr>
            <c:extLst>
              <c:ext xmlns:c16="http://schemas.microsoft.com/office/drawing/2014/chart" uri="{C3380CC4-5D6E-409C-BE32-E72D297353CC}">
                <c16:uniqueId val="{00000007-8673-4E90-BB6F-C0C7A8356EB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SUL</c:v>
                </c:pt>
                <c:pt idx="1">
                  <c:v>SUDESTE</c:v>
                </c:pt>
                <c:pt idx="2">
                  <c:v>CENTRO-OESTE</c:v>
                </c:pt>
                <c:pt idx="3">
                  <c:v>NORTE</c:v>
                </c:pt>
                <c:pt idx="4">
                  <c:v>NORDESTE</c:v>
                </c:pt>
              </c:strCache>
            </c:strRef>
          </c:cat>
          <c:val>
            <c:numRef>
              <c:f>Planilha1!$B$2:$B$6</c:f>
              <c:numCache>
                <c:formatCode>###0%</c:formatCode>
                <c:ptCount val="5"/>
                <c:pt idx="0">
                  <c:v>0.22206500834991835</c:v>
                </c:pt>
                <c:pt idx="1">
                  <c:v>0.20668859579514304</c:v>
                </c:pt>
                <c:pt idx="2">
                  <c:v>0.22980266478682757</c:v>
                </c:pt>
                <c:pt idx="3">
                  <c:v>0.2275302401420646</c:v>
                </c:pt>
                <c:pt idx="4">
                  <c:v>0.25462796673703542</c:v>
                </c:pt>
              </c:numCache>
            </c:numRef>
          </c:val>
          <c:extLst>
            <c:ext xmlns:c16="http://schemas.microsoft.com/office/drawing/2014/chart" uri="{C3380CC4-5D6E-409C-BE32-E72D297353CC}">
              <c16:uniqueId val="{00000008-8673-4E90-BB6F-C0C7A8356EBE}"/>
            </c:ext>
          </c:extLst>
        </c:ser>
        <c:dLbls>
          <c:showLegendKey val="0"/>
          <c:showVal val="0"/>
          <c:showCatName val="0"/>
          <c:showSerName val="0"/>
          <c:showPercent val="0"/>
          <c:showBubbleSize val="0"/>
        </c:dLbls>
        <c:gapWidth val="144"/>
        <c:overlap val="-21"/>
        <c:axId val="243385088"/>
        <c:axId val="243386624"/>
      </c:barChart>
      <c:catAx>
        <c:axId val="24338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43386624"/>
        <c:crosses val="autoZero"/>
        <c:auto val="1"/>
        <c:lblAlgn val="ctr"/>
        <c:lblOffset val="100"/>
        <c:noMultiLvlLbl val="0"/>
      </c:catAx>
      <c:valAx>
        <c:axId val="243386624"/>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out"/>
        <c:minorTickMark val="none"/>
        <c:tickLblPos val="nextTo"/>
        <c:crossAx val="24338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c:v>
                </c:pt>
                <c:pt idx="1">
                  <c:v>Não</c:v>
                </c:pt>
                <c:pt idx="2">
                  <c:v>Não sabe </c:v>
                </c:pt>
              </c:strCache>
            </c:strRef>
          </c:cat>
          <c:val>
            <c:numRef>
              <c:f>Planilha1!$B$2:$B$4</c:f>
              <c:numCache>
                <c:formatCode>###0%</c:formatCode>
                <c:ptCount val="3"/>
                <c:pt idx="0">
                  <c:v>0.23183693476911327</c:v>
                </c:pt>
                <c:pt idx="1">
                  <c:v>0.76434257574642894</c:v>
                </c:pt>
                <c:pt idx="2">
                  <c:v>3.8204894844577953E-3</c:v>
                </c:pt>
              </c:numCache>
            </c:numRef>
          </c:val>
          <c:extLst>
            <c:ext xmlns:c16="http://schemas.microsoft.com/office/drawing/2014/chart" uri="{C3380CC4-5D6E-409C-BE32-E72D297353CC}">
              <c16:uniqueId val="{00000000-B789-4445-A478-6F05AD9D6886}"/>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c:v>
                </c:pt>
                <c:pt idx="1">
                  <c:v>Não</c:v>
                </c:pt>
                <c:pt idx="2">
                  <c:v>Não sabe </c:v>
                </c:pt>
              </c:strCache>
            </c:strRef>
          </c:cat>
          <c:val>
            <c:numRef>
              <c:f>Planilha1!$C$2:$C$4</c:f>
              <c:numCache>
                <c:formatCode>###0%</c:formatCode>
                <c:ptCount val="3"/>
                <c:pt idx="0">
                  <c:v>0.20529675428252325</c:v>
                </c:pt>
                <c:pt idx="1">
                  <c:v>0.78692465273961687</c:v>
                </c:pt>
                <c:pt idx="2">
                  <c:v>7.778592977859892E-3</c:v>
                </c:pt>
              </c:numCache>
            </c:numRef>
          </c:val>
          <c:extLst>
            <c:ext xmlns:c16="http://schemas.microsoft.com/office/drawing/2014/chart" uri="{C3380CC4-5D6E-409C-BE32-E72D297353CC}">
              <c16:uniqueId val="{00000001-B789-4445-A478-6F05AD9D6886}"/>
            </c:ext>
          </c:extLst>
        </c:ser>
        <c:dLbls>
          <c:showLegendKey val="0"/>
          <c:showVal val="0"/>
          <c:showCatName val="0"/>
          <c:showSerName val="0"/>
          <c:showPercent val="0"/>
          <c:showBubbleSize val="0"/>
        </c:dLbls>
        <c:gapWidth val="219"/>
        <c:overlap val="-27"/>
        <c:axId val="191825024"/>
        <c:axId val="338841600"/>
      </c:barChart>
      <c:catAx>
        <c:axId val="1918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38841600"/>
        <c:crosses val="autoZero"/>
        <c:auto val="1"/>
        <c:lblAlgn val="ctr"/>
        <c:lblOffset val="100"/>
        <c:noMultiLvlLbl val="0"/>
      </c:catAx>
      <c:valAx>
        <c:axId val="338841600"/>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19182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Sim</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Planilha1!$B$2:$B$8</c:f>
              <c:numCache>
                <c:formatCode>###0%</c:formatCode>
                <c:ptCount val="7"/>
                <c:pt idx="0">
                  <c:v>0.20989678273675011</c:v>
                </c:pt>
                <c:pt idx="1">
                  <c:v>0.21340969810763688</c:v>
                </c:pt>
                <c:pt idx="2">
                  <c:v>0.26616692189892804</c:v>
                </c:pt>
                <c:pt idx="3">
                  <c:v>0.23457081956854786</c:v>
                </c:pt>
                <c:pt idx="4">
                  <c:v>0.27607191147167659</c:v>
                </c:pt>
                <c:pt idx="5">
                  <c:v>0.18517718628726662</c:v>
                </c:pt>
                <c:pt idx="6">
                  <c:v>0.20723113410249297</c:v>
                </c:pt>
              </c:numCache>
            </c:numRef>
          </c:val>
          <c:extLst>
            <c:ext xmlns:c16="http://schemas.microsoft.com/office/drawing/2014/chart" uri="{C3380CC4-5D6E-409C-BE32-E72D297353CC}">
              <c16:uniqueId val="{00000000-CDD8-4FCC-954A-4024BA98F6E6}"/>
            </c:ext>
          </c:extLst>
        </c:ser>
        <c:ser>
          <c:idx val="1"/>
          <c:order val="1"/>
          <c:tx>
            <c:strRef>
              <c:f>Planilha1!$C$1</c:f>
              <c:strCache>
                <c:ptCount val="1"/>
                <c:pt idx="0">
                  <c:v>Não</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Planilha1!$C$2:$C$8</c:f>
              <c:numCache>
                <c:formatCode>###0%</c:formatCode>
                <c:ptCount val="7"/>
                <c:pt idx="0">
                  <c:v>0.78717881152551072</c:v>
                </c:pt>
                <c:pt idx="1">
                  <c:v>0.78155377744158061</c:v>
                </c:pt>
                <c:pt idx="2">
                  <c:v>0.72786830015313941</c:v>
                </c:pt>
                <c:pt idx="3">
                  <c:v>0.76467081583851748</c:v>
                </c:pt>
                <c:pt idx="4">
                  <c:v>0.72392808852832335</c:v>
                </c:pt>
                <c:pt idx="5">
                  <c:v>0.81156982489280427</c:v>
                </c:pt>
                <c:pt idx="6">
                  <c:v>0.79276886589750706</c:v>
                </c:pt>
              </c:numCache>
            </c:numRef>
          </c:val>
          <c:extLst>
            <c:ext xmlns:c16="http://schemas.microsoft.com/office/drawing/2014/chart" uri="{C3380CC4-5D6E-409C-BE32-E72D297353CC}">
              <c16:uniqueId val="{00000001-CDD8-4FCC-954A-4024BA98F6E6}"/>
            </c:ext>
          </c:extLst>
        </c:ser>
        <c:ser>
          <c:idx val="2"/>
          <c:order val="2"/>
          <c:tx>
            <c:strRef>
              <c:f>Planilha1!$D$1</c:f>
              <c:strCache>
                <c:ptCount val="1"/>
                <c:pt idx="0">
                  <c:v>NS/NR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Planilha1!$D$2:$D$8</c:f>
              <c:numCache>
                <c:formatCode>###0%</c:formatCode>
                <c:ptCount val="7"/>
                <c:pt idx="0">
                  <c:v>3.0000000000000001E-3</c:v>
                </c:pt>
                <c:pt idx="1">
                  <c:v>5.0365244507824458E-3</c:v>
                </c:pt>
                <c:pt idx="2">
                  <c:v>5.9647779479326188E-3</c:v>
                </c:pt>
                <c:pt idx="3">
                  <c:v>7.5836459293460363E-4</c:v>
                </c:pt>
                <c:pt idx="5">
                  <c:v>3.2529888199291836E-3</c:v>
                </c:pt>
                <c:pt idx="6">
                  <c:v>0</c:v>
                </c:pt>
              </c:numCache>
            </c:numRef>
          </c:val>
          <c:extLst>
            <c:ext xmlns:c16="http://schemas.microsoft.com/office/drawing/2014/chart" uri="{C3380CC4-5D6E-409C-BE32-E72D297353CC}">
              <c16:uniqueId val="{00000000-7FB0-40EC-9B73-32456331DBF7}"/>
            </c:ext>
          </c:extLst>
        </c:ser>
        <c:dLbls>
          <c:showLegendKey val="0"/>
          <c:showVal val="0"/>
          <c:showCatName val="0"/>
          <c:showSerName val="0"/>
          <c:showPercent val="0"/>
          <c:showBubbleSize val="0"/>
        </c:dLbls>
        <c:gapWidth val="219"/>
        <c:overlap val="-27"/>
        <c:axId val="420717312"/>
        <c:axId val="391405952"/>
      </c:barChart>
      <c:catAx>
        <c:axId val="42071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91405952"/>
        <c:crosses val="autoZero"/>
        <c:auto val="1"/>
        <c:lblAlgn val="ctr"/>
        <c:lblOffset val="100"/>
        <c:noMultiLvlLbl val="0"/>
      </c:catAx>
      <c:valAx>
        <c:axId val="39140595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42071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Sim</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fundamental incompleto</c:v>
                </c:pt>
                <c:pt idx="1">
                  <c:v>Fundamental completo</c:v>
                </c:pt>
                <c:pt idx="2">
                  <c:v>Ensino médio incompleto</c:v>
                </c:pt>
                <c:pt idx="3">
                  <c:v>Ensino médio completo</c:v>
                </c:pt>
                <c:pt idx="4">
                  <c:v>Superior incompleto</c:v>
                </c:pt>
                <c:pt idx="5">
                  <c:v>Superior completo</c:v>
                </c:pt>
              </c:strCache>
            </c:strRef>
          </c:cat>
          <c:val>
            <c:numRef>
              <c:f>Planilha1!$B$2:$B$7</c:f>
              <c:numCache>
                <c:formatCode>###0%</c:formatCode>
                <c:ptCount val="6"/>
                <c:pt idx="0">
                  <c:v>0.26284193007483042</c:v>
                </c:pt>
                <c:pt idx="1">
                  <c:v>0.23780975947403069</c:v>
                </c:pt>
                <c:pt idx="2">
                  <c:v>0.21948718894049193</c:v>
                </c:pt>
                <c:pt idx="3">
                  <c:v>0.2156014761867347</c:v>
                </c:pt>
                <c:pt idx="4">
                  <c:v>0.21486161692155076</c:v>
                </c:pt>
                <c:pt idx="5">
                  <c:v>0.20259816593227911</c:v>
                </c:pt>
              </c:numCache>
            </c:numRef>
          </c:val>
          <c:extLst>
            <c:ext xmlns:c16="http://schemas.microsoft.com/office/drawing/2014/chart" uri="{C3380CC4-5D6E-409C-BE32-E72D297353CC}">
              <c16:uniqueId val="{00000000-630F-4BEC-B819-F5402C8A8168}"/>
            </c:ext>
          </c:extLst>
        </c:ser>
        <c:ser>
          <c:idx val="1"/>
          <c:order val="1"/>
          <c:tx>
            <c:strRef>
              <c:f>Planilha1!$C$1</c:f>
              <c:strCache>
                <c:ptCount val="1"/>
                <c:pt idx="0">
                  <c:v>Não</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fundamental incompleto</c:v>
                </c:pt>
                <c:pt idx="1">
                  <c:v>Fundamental completo</c:v>
                </c:pt>
                <c:pt idx="2">
                  <c:v>Ensino médio incompleto</c:v>
                </c:pt>
                <c:pt idx="3">
                  <c:v>Ensino médio completo</c:v>
                </c:pt>
                <c:pt idx="4">
                  <c:v>Superior incompleto</c:v>
                </c:pt>
                <c:pt idx="5">
                  <c:v>Superior completo</c:v>
                </c:pt>
              </c:strCache>
            </c:strRef>
          </c:cat>
          <c:val>
            <c:numRef>
              <c:f>Planilha1!$C$2:$C$7</c:f>
              <c:numCache>
                <c:formatCode>###0%</c:formatCode>
                <c:ptCount val="6"/>
                <c:pt idx="0">
                  <c:v>0.73715806992516963</c:v>
                </c:pt>
                <c:pt idx="1">
                  <c:v>0.76161617872118836</c:v>
                </c:pt>
                <c:pt idx="2">
                  <c:v>0.77757720304789246</c:v>
                </c:pt>
                <c:pt idx="3">
                  <c:v>0.7840448030381747</c:v>
                </c:pt>
                <c:pt idx="4">
                  <c:v>0.77923544507875964</c:v>
                </c:pt>
                <c:pt idx="5">
                  <c:v>0.79740183406772092</c:v>
                </c:pt>
              </c:numCache>
            </c:numRef>
          </c:val>
          <c:extLst>
            <c:ext xmlns:c16="http://schemas.microsoft.com/office/drawing/2014/chart" uri="{C3380CC4-5D6E-409C-BE32-E72D297353CC}">
              <c16:uniqueId val="{00000001-630F-4BEC-B819-F5402C8A8168}"/>
            </c:ext>
          </c:extLst>
        </c:ser>
        <c:ser>
          <c:idx val="2"/>
          <c:order val="2"/>
          <c:tx>
            <c:strRef>
              <c:f>Planilha1!$D$1</c:f>
              <c:strCache>
                <c:ptCount val="1"/>
                <c:pt idx="0">
                  <c:v>NS/NR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fundamental incompleto</c:v>
                </c:pt>
                <c:pt idx="1">
                  <c:v>Fundamental completo</c:v>
                </c:pt>
                <c:pt idx="2">
                  <c:v>Ensino médio incompleto</c:v>
                </c:pt>
                <c:pt idx="3">
                  <c:v>Ensino médio completo</c:v>
                </c:pt>
                <c:pt idx="4">
                  <c:v>Superior incompleto</c:v>
                </c:pt>
                <c:pt idx="5">
                  <c:v>Superior completo</c:v>
                </c:pt>
              </c:strCache>
            </c:strRef>
          </c:cat>
          <c:val>
            <c:numRef>
              <c:f>Planilha1!$D$2:$D$7</c:f>
              <c:numCache>
                <c:formatCode>###0%</c:formatCode>
                <c:ptCount val="6"/>
                <c:pt idx="0">
                  <c:v>0</c:v>
                </c:pt>
                <c:pt idx="1">
                  <c:v>5.740618047808849E-4</c:v>
                </c:pt>
                <c:pt idx="2">
                  <c:v>2.9356080116155633E-3</c:v>
                </c:pt>
                <c:pt idx="3">
                  <c:v>3.5372077509064842E-4</c:v>
                </c:pt>
                <c:pt idx="4">
                  <c:v>5.9029379996896423E-3</c:v>
                </c:pt>
                <c:pt idx="5">
                  <c:v>0</c:v>
                </c:pt>
              </c:numCache>
            </c:numRef>
          </c:val>
          <c:extLst>
            <c:ext xmlns:c16="http://schemas.microsoft.com/office/drawing/2014/chart" uri="{C3380CC4-5D6E-409C-BE32-E72D297353CC}">
              <c16:uniqueId val="{00000002-630F-4BEC-B819-F5402C8A8168}"/>
            </c:ext>
          </c:extLst>
        </c:ser>
        <c:dLbls>
          <c:showLegendKey val="0"/>
          <c:showVal val="0"/>
          <c:showCatName val="0"/>
          <c:showSerName val="0"/>
          <c:showPercent val="0"/>
          <c:showBubbleSize val="0"/>
        </c:dLbls>
        <c:gapWidth val="219"/>
        <c:overlap val="-27"/>
        <c:axId val="420717312"/>
        <c:axId val="391405952"/>
      </c:barChart>
      <c:catAx>
        <c:axId val="42071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91405952"/>
        <c:crosses val="autoZero"/>
        <c:auto val="1"/>
        <c:lblAlgn val="ctr"/>
        <c:lblOffset val="100"/>
        <c:noMultiLvlLbl val="0"/>
      </c:catAx>
      <c:valAx>
        <c:axId val="39140595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42071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79713286388181E-2"/>
          <c:y val="5.2846449060818264E-2"/>
          <c:w val="0.39730563822301856"/>
          <c:h val="0.7445411659478538"/>
        </c:manualLayout>
      </c:layout>
      <c:pieChart>
        <c:varyColors val="1"/>
        <c:ser>
          <c:idx val="0"/>
          <c:order val="0"/>
          <c:tx>
            <c:strRef>
              <c:f>Planilha1!$B$1</c:f>
              <c:strCache>
                <c:ptCount val="1"/>
                <c:pt idx="0">
                  <c:v>Vendas</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5-F44C-4206-8468-E50CD88AB44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F44C-4206-8468-E50CD88AB446}"/>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4-F44C-4206-8468-E50CD88AB446}"/>
              </c:ext>
            </c:extLst>
          </c:dPt>
          <c:dPt>
            <c:idx val="3"/>
            <c:bubble3D val="0"/>
            <c:spPr>
              <a:solidFill>
                <a:srgbClr val="8D42C6"/>
              </a:solidFill>
              <a:ln w="19050">
                <a:solidFill>
                  <a:schemeClr val="lt1"/>
                </a:solidFill>
              </a:ln>
              <a:effectLst/>
            </c:spPr>
            <c:extLst>
              <c:ext xmlns:c16="http://schemas.microsoft.com/office/drawing/2014/chart" uri="{C3380CC4-5D6E-409C-BE32-E72D297353CC}">
                <c16:uniqueId val="{00000002-F44C-4206-8468-E50CD88AB44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F44C-4206-8468-E50CD88AB446}"/>
              </c:ext>
            </c:extLst>
          </c:dPt>
          <c:dLbls>
            <c:dLbl>
              <c:idx val="4"/>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extLst>
                <c:ext xmlns:c16="http://schemas.microsoft.com/office/drawing/2014/chart" uri="{C3380CC4-5D6E-409C-BE32-E72D297353CC}">
                  <c16:uniqueId val="{00000001-F44C-4206-8468-E50CD88AB446}"/>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Planilha1!$A$2:$A$6</c:f>
              <c:strCache>
                <c:ptCount val="5"/>
                <c:pt idx="0">
                  <c:v>Tem familiar com sócio da empresa</c:v>
                </c:pt>
                <c:pt idx="1">
                  <c:v>Tem familiar como funcionário da empresa</c:v>
                </c:pt>
                <c:pt idx="2">
                  <c:v>Tem familiar como sócio e  como  funcionário da empresa</c:v>
                </c:pt>
                <c:pt idx="3">
                  <c:v>Não tem familiar como sócio nem como funcionário da empresa</c:v>
                </c:pt>
                <c:pt idx="4">
                  <c:v>Não sabe</c:v>
                </c:pt>
              </c:strCache>
            </c:strRef>
          </c:cat>
          <c:val>
            <c:numRef>
              <c:f>Planilha1!$B$2:$B$6</c:f>
              <c:numCache>
                <c:formatCode>0%</c:formatCode>
                <c:ptCount val="5"/>
                <c:pt idx="0">
                  <c:v>0.16800000000000001</c:v>
                </c:pt>
                <c:pt idx="1">
                  <c:v>0.14599999999999999</c:v>
                </c:pt>
                <c:pt idx="2">
                  <c:v>7.4999999999999997E-2</c:v>
                </c:pt>
                <c:pt idx="3">
                  <c:v>0.60699999999999998</c:v>
                </c:pt>
                <c:pt idx="4">
                  <c:v>3.0000000000000001E-3</c:v>
                </c:pt>
              </c:numCache>
            </c:numRef>
          </c:val>
          <c:extLst>
            <c:ext xmlns:c16="http://schemas.microsoft.com/office/drawing/2014/chart" uri="{C3380CC4-5D6E-409C-BE32-E72D297353CC}">
              <c16:uniqueId val="{00000000-F44C-4206-8468-E50CD88AB44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7646415961662246E-2"/>
          <c:y val="0.84085784301511202"/>
          <c:w val="0.89160148478380263"/>
          <c:h val="0.1403897148761314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Planilha1!$B$1</c:f>
              <c:strCache>
                <c:ptCount val="1"/>
                <c:pt idx="0">
                  <c:v>Série 1</c:v>
                </c:pt>
              </c:strCache>
            </c:strRef>
          </c:tx>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DAB0-4C1B-BD7E-B23E14E9B01F}"/>
              </c:ext>
            </c:extLst>
          </c:dPt>
          <c:dPt>
            <c:idx val="1"/>
            <c:invertIfNegative val="0"/>
            <c:bubble3D val="0"/>
            <c:spPr>
              <a:solidFill>
                <a:srgbClr val="E04A0E"/>
              </a:solidFill>
              <a:ln>
                <a:noFill/>
              </a:ln>
              <a:effectLst/>
            </c:spPr>
            <c:extLst>
              <c:ext xmlns:c16="http://schemas.microsoft.com/office/drawing/2014/chart" uri="{C3380CC4-5D6E-409C-BE32-E72D297353CC}">
                <c16:uniqueId val="{00000004-DAB0-4C1B-BD7E-B23E14E9B01F}"/>
              </c:ext>
            </c:extLst>
          </c:dPt>
          <c:dPt>
            <c:idx val="2"/>
            <c:invertIfNegative val="0"/>
            <c:bubble3D val="0"/>
            <c:spPr>
              <a:solidFill>
                <a:srgbClr val="00B050"/>
              </a:solidFill>
              <a:ln>
                <a:noFill/>
              </a:ln>
              <a:effectLst/>
            </c:spPr>
            <c:extLst>
              <c:ext xmlns:c16="http://schemas.microsoft.com/office/drawing/2014/chart" uri="{C3380CC4-5D6E-409C-BE32-E72D297353CC}">
                <c16:uniqueId val="{00000005-DAB0-4C1B-BD7E-B23E14E9B01F}"/>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6-DAB0-4C1B-BD7E-B23E14E9B0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Trazer grandes mudanças no país</c:v>
                </c:pt>
                <c:pt idx="1">
                  <c:v>Trazer poucas mudanças no país</c:v>
                </c:pt>
                <c:pt idx="2">
                  <c:v>Não vão trazer mudanças relevantes no país</c:v>
                </c:pt>
                <c:pt idx="3">
                  <c:v>Não sabe/Não respondeu</c:v>
                </c:pt>
              </c:strCache>
            </c:strRef>
          </c:cat>
          <c:val>
            <c:numRef>
              <c:f>Planilha1!$B$2:$B$5</c:f>
              <c:numCache>
                <c:formatCode>0%</c:formatCode>
                <c:ptCount val="4"/>
                <c:pt idx="0">
                  <c:v>0.247</c:v>
                </c:pt>
                <c:pt idx="1">
                  <c:v>0.26800000000000002</c:v>
                </c:pt>
                <c:pt idx="2">
                  <c:v>0.41399999999999998</c:v>
                </c:pt>
                <c:pt idx="3">
                  <c:v>7.1999999999999995E-2</c:v>
                </c:pt>
              </c:numCache>
            </c:numRef>
          </c:val>
          <c:extLst>
            <c:ext xmlns:c16="http://schemas.microsoft.com/office/drawing/2014/chart" uri="{C3380CC4-5D6E-409C-BE32-E72D297353CC}">
              <c16:uniqueId val="{00000000-DAB0-4C1B-BD7E-B23E14E9B01F}"/>
            </c:ext>
          </c:extLst>
        </c:ser>
        <c:dLbls>
          <c:showLegendKey val="0"/>
          <c:showVal val="0"/>
          <c:showCatName val="0"/>
          <c:showSerName val="0"/>
          <c:showPercent val="0"/>
          <c:showBubbleSize val="0"/>
        </c:dLbls>
        <c:gapWidth val="219"/>
        <c:overlap val="-27"/>
        <c:axId val="342431232"/>
        <c:axId val="342432768"/>
      </c:barChart>
      <c:catAx>
        <c:axId val="34243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42432768"/>
        <c:crosses val="autoZero"/>
        <c:auto val="1"/>
        <c:lblAlgn val="ctr"/>
        <c:lblOffset val="100"/>
        <c:noMultiLvlLbl val="0"/>
      </c:catAx>
      <c:valAx>
        <c:axId val="342432768"/>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42431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61038067951898E-2"/>
          <c:y val="3.5832530499972814E-2"/>
          <c:w val="0.97167792386409624"/>
          <c:h val="0.76965787500012828"/>
        </c:manualLayout>
      </c:layout>
      <c:barChart>
        <c:barDir val="col"/>
        <c:grouping val="clustered"/>
        <c:varyColors val="0"/>
        <c:ser>
          <c:idx val="0"/>
          <c:order val="0"/>
          <c:tx>
            <c:strRef>
              <c:f>Planilha1!$A$2</c:f>
              <c:strCache>
                <c:ptCount val="1"/>
                <c:pt idx="0">
                  <c:v>Trazer grandes mudanças no país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Planilha1!$B$2:$D$2</c:f>
              <c:numCache>
                <c:formatCode>###0%</c:formatCode>
                <c:ptCount val="3"/>
                <c:pt idx="0">
                  <c:v>0.25791864285908256</c:v>
                </c:pt>
                <c:pt idx="1">
                  <c:v>0.22216050741248594</c:v>
                </c:pt>
                <c:pt idx="2">
                  <c:v>0.25531761490827687</c:v>
                </c:pt>
              </c:numCache>
            </c:numRef>
          </c:val>
          <c:extLst>
            <c:ext xmlns:c16="http://schemas.microsoft.com/office/drawing/2014/chart" uri="{C3380CC4-5D6E-409C-BE32-E72D297353CC}">
              <c16:uniqueId val="{00000000-AC71-4B92-BDD6-0D4FA27CA302}"/>
            </c:ext>
          </c:extLst>
        </c:ser>
        <c:ser>
          <c:idx val="1"/>
          <c:order val="1"/>
          <c:tx>
            <c:strRef>
              <c:f>Planilha1!$A$3</c:f>
              <c:strCache>
                <c:ptCount val="1"/>
                <c:pt idx="0">
                  <c:v>Trazer poucas mudanças no país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Planilha1!$B$3:$D$3</c:f>
              <c:numCache>
                <c:formatCode>###0%</c:formatCode>
                <c:ptCount val="3"/>
                <c:pt idx="0">
                  <c:v>0.27180587549177693</c:v>
                </c:pt>
                <c:pt idx="1">
                  <c:v>0.26032439395040358</c:v>
                </c:pt>
                <c:pt idx="2">
                  <c:v>0.26843852661569323</c:v>
                </c:pt>
              </c:numCache>
            </c:numRef>
          </c:val>
          <c:extLst>
            <c:ext xmlns:c16="http://schemas.microsoft.com/office/drawing/2014/chart" uri="{C3380CC4-5D6E-409C-BE32-E72D297353CC}">
              <c16:uniqueId val="{00000001-AC71-4B92-BDD6-0D4FA27CA302}"/>
            </c:ext>
          </c:extLst>
        </c:ser>
        <c:ser>
          <c:idx val="2"/>
          <c:order val="2"/>
          <c:tx>
            <c:strRef>
              <c:f>Planilha1!$A$4</c:f>
              <c:strCache>
                <c:ptCount val="1"/>
                <c:pt idx="0">
                  <c:v>Não vão trazer mudanças relevantes no país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Planilha1!$B$4:$D$4</c:f>
              <c:numCache>
                <c:formatCode>###0%</c:formatCode>
                <c:ptCount val="3"/>
                <c:pt idx="0">
                  <c:v>0.39308056174437822</c:v>
                </c:pt>
                <c:pt idx="1">
                  <c:v>0.45329916917635388</c:v>
                </c:pt>
                <c:pt idx="2">
                  <c:v>0.41846788964153853</c:v>
                </c:pt>
              </c:numCache>
            </c:numRef>
          </c:val>
          <c:extLst>
            <c:ext xmlns:c16="http://schemas.microsoft.com/office/drawing/2014/chart" uri="{C3380CC4-5D6E-409C-BE32-E72D297353CC}">
              <c16:uniqueId val="{00000002-AC71-4B92-BDD6-0D4FA27CA302}"/>
            </c:ext>
          </c:extLst>
        </c:ser>
        <c:ser>
          <c:idx val="3"/>
          <c:order val="3"/>
          <c:tx>
            <c:strRef>
              <c:f>Planilha1!$A$5</c:f>
              <c:strCache>
                <c:ptCount val="1"/>
                <c:pt idx="0">
                  <c:v>NS/NR</c:v>
                </c:pt>
              </c:strCache>
            </c:strRef>
          </c:tx>
          <c:spPr>
            <a:solidFill>
              <a:srgbClr val="6473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Planilha1!$B$5:$D$5</c:f>
              <c:numCache>
                <c:formatCode>###0%</c:formatCode>
                <c:ptCount val="3"/>
                <c:pt idx="0">
                  <c:v>7.7194919904762307E-2</c:v>
                </c:pt>
                <c:pt idx="1">
                  <c:v>6.4215929460756604E-2</c:v>
                </c:pt>
                <c:pt idx="2">
                  <c:v>5.7775968834491383E-2</c:v>
                </c:pt>
              </c:numCache>
            </c:numRef>
          </c:val>
          <c:extLst>
            <c:ext xmlns:c16="http://schemas.microsoft.com/office/drawing/2014/chart" uri="{C3380CC4-5D6E-409C-BE32-E72D297353CC}">
              <c16:uniqueId val="{00000003-AC71-4B92-BDD6-0D4FA27CA302}"/>
            </c:ext>
          </c:extLst>
        </c:ser>
        <c:dLbls>
          <c:showLegendKey val="0"/>
          <c:showVal val="0"/>
          <c:showCatName val="0"/>
          <c:showSerName val="0"/>
          <c:showPercent val="0"/>
          <c:showBubbleSize val="0"/>
        </c:dLbls>
        <c:gapWidth val="314"/>
        <c:overlap val="-14"/>
        <c:axId val="341439616"/>
        <c:axId val="341441152"/>
      </c:barChart>
      <c:catAx>
        <c:axId val="341439616"/>
        <c:scaling>
          <c:orientation val="minMax"/>
        </c:scaling>
        <c:delete val="1"/>
        <c:axPos val="b"/>
        <c:numFmt formatCode="General" sourceLinked="1"/>
        <c:majorTickMark val="none"/>
        <c:minorTickMark val="none"/>
        <c:tickLblPos val="nextTo"/>
        <c:crossAx val="341441152"/>
        <c:crosses val="autoZero"/>
        <c:auto val="1"/>
        <c:lblAlgn val="ctr"/>
        <c:lblOffset val="100"/>
        <c:noMultiLvlLbl val="0"/>
      </c:catAx>
      <c:valAx>
        <c:axId val="34144115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41439616"/>
        <c:crosses val="autoZero"/>
        <c:crossBetween val="between"/>
      </c:valAx>
      <c:spPr>
        <a:noFill/>
        <a:ln>
          <a:noFill/>
        </a:ln>
        <a:effectLst/>
      </c:spPr>
    </c:plotArea>
    <c:legend>
      <c:legendPos val="b"/>
      <c:layout>
        <c:manualLayout>
          <c:xMode val="edge"/>
          <c:yMode val="edge"/>
          <c:x val="4.4850551885151448E-2"/>
          <c:y val="0.92276050531819387"/>
          <c:w val="0.89999995945300482"/>
          <c:h val="7.0724489136356497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61038067951898E-2"/>
          <c:y val="3.5832530499972814E-2"/>
          <c:w val="0.97167792386409624"/>
          <c:h val="0.76965787500012828"/>
        </c:manualLayout>
      </c:layout>
      <c:barChart>
        <c:barDir val="col"/>
        <c:grouping val="clustered"/>
        <c:varyColors val="0"/>
        <c:ser>
          <c:idx val="0"/>
          <c:order val="0"/>
          <c:tx>
            <c:strRef>
              <c:f>Planilha1!$A$2</c:f>
              <c:strCache>
                <c:ptCount val="1"/>
                <c:pt idx="0">
                  <c:v>Trazer grandes mudanças no país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Planilha1!$B$2:$D$2</c:f>
              <c:numCache>
                <c:formatCode>###0%</c:formatCode>
                <c:ptCount val="3"/>
                <c:pt idx="0">
                  <c:v>0.22973854707145397</c:v>
                </c:pt>
                <c:pt idx="1">
                  <c:v>0.25774615701403752</c:v>
                </c:pt>
                <c:pt idx="2">
                  <c:v>0.25642995218424919</c:v>
                </c:pt>
              </c:numCache>
            </c:numRef>
          </c:val>
          <c:extLst>
            <c:ext xmlns:c16="http://schemas.microsoft.com/office/drawing/2014/chart" uri="{C3380CC4-5D6E-409C-BE32-E72D297353CC}">
              <c16:uniqueId val="{00000000-42AB-45C1-A284-29238EAC1010}"/>
            </c:ext>
          </c:extLst>
        </c:ser>
        <c:ser>
          <c:idx val="1"/>
          <c:order val="1"/>
          <c:tx>
            <c:strRef>
              <c:f>Planilha1!$A$3</c:f>
              <c:strCache>
                <c:ptCount val="1"/>
                <c:pt idx="0">
                  <c:v>Trazer poucas mudanças no país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Planilha1!$B$3:$D$3</c:f>
              <c:numCache>
                <c:formatCode>###0%</c:formatCode>
                <c:ptCount val="3"/>
                <c:pt idx="0">
                  <c:v>0.28079762041926409</c:v>
                </c:pt>
                <c:pt idx="1">
                  <c:v>0.24918785772448629</c:v>
                </c:pt>
                <c:pt idx="2">
                  <c:v>0.2799258519826659</c:v>
                </c:pt>
              </c:numCache>
            </c:numRef>
          </c:val>
          <c:extLst>
            <c:ext xmlns:c16="http://schemas.microsoft.com/office/drawing/2014/chart" uri="{C3380CC4-5D6E-409C-BE32-E72D297353CC}">
              <c16:uniqueId val="{00000001-42AB-45C1-A284-29238EAC1010}"/>
            </c:ext>
          </c:extLst>
        </c:ser>
        <c:ser>
          <c:idx val="2"/>
          <c:order val="2"/>
          <c:tx>
            <c:strRef>
              <c:f>Planilha1!$A$4</c:f>
              <c:strCache>
                <c:ptCount val="1"/>
                <c:pt idx="0">
                  <c:v>Não vão trazer mudanças relevantes no país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Planilha1!$B$4:$D$4</c:f>
              <c:numCache>
                <c:formatCode>###0%</c:formatCode>
                <c:ptCount val="3"/>
                <c:pt idx="0">
                  <c:v>0.42295293074967583</c:v>
                </c:pt>
                <c:pt idx="1">
                  <c:v>0.41843036473182293</c:v>
                </c:pt>
                <c:pt idx="2">
                  <c:v>0.38754299639549816</c:v>
                </c:pt>
              </c:numCache>
            </c:numRef>
          </c:val>
          <c:extLst>
            <c:ext xmlns:c16="http://schemas.microsoft.com/office/drawing/2014/chart" uri="{C3380CC4-5D6E-409C-BE32-E72D297353CC}">
              <c16:uniqueId val="{00000002-42AB-45C1-A284-29238EAC1010}"/>
            </c:ext>
          </c:extLst>
        </c:ser>
        <c:ser>
          <c:idx val="3"/>
          <c:order val="3"/>
          <c:tx>
            <c:strRef>
              <c:f>Planilha1!$A$5</c:f>
              <c:strCache>
                <c:ptCount val="1"/>
                <c:pt idx="0">
                  <c:v>NS/NR</c:v>
                </c:pt>
              </c:strCache>
            </c:strRef>
          </c:tx>
          <c:spPr>
            <a:solidFill>
              <a:srgbClr val="6473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Planilha1!$B$5:$D$5</c:f>
              <c:numCache>
                <c:formatCode>###0%</c:formatCode>
                <c:ptCount val="3"/>
                <c:pt idx="0">
                  <c:v>6.6510901759606181E-2</c:v>
                </c:pt>
                <c:pt idx="1">
                  <c:v>7.4635620529653224E-2</c:v>
                </c:pt>
                <c:pt idx="2">
                  <c:v>7.6101199437586836E-2</c:v>
                </c:pt>
              </c:numCache>
            </c:numRef>
          </c:val>
          <c:extLst>
            <c:ext xmlns:c16="http://schemas.microsoft.com/office/drawing/2014/chart" uri="{C3380CC4-5D6E-409C-BE32-E72D297353CC}">
              <c16:uniqueId val="{00000003-42AB-45C1-A284-29238EAC1010}"/>
            </c:ext>
          </c:extLst>
        </c:ser>
        <c:dLbls>
          <c:showLegendKey val="0"/>
          <c:showVal val="0"/>
          <c:showCatName val="0"/>
          <c:showSerName val="0"/>
          <c:showPercent val="0"/>
          <c:showBubbleSize val="0"/>
        </c:dLbls>
        <c:gapWidth val="314"/>
        <c:overlap val="-14"/>
        <c:axId val="332536448"/>
        <c:axId val="332546432"/>
      </c:barChart>
      <c:catAx>
        <c:axId val="332536448"/>
        <c:scaling>
          <c:orientation val="minMax"/>
        </c:scaling>
        <c:delete val="1"/>
        <c:axPos val="b"/>
        <c:numFmt formatCode="General" sourceLinked="1"/>
        <c:majorTickMark val="none"/>
        <c:minorTickMark val="none"/>
        <c:tickLblPos val="nextTo"/>
        <c:crossAx val="332546432"/>
        <c:crosses val="autoZero"/>
        <c:auto val="1"/>
        <c:lblAlgn val="ctr"/>
        <c:lblOffset val="100"/>
        <c:noMultiLvlLbl val="0"/>
      </c:catAx>
      <c:valAx>
        <c:axId val="33254643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32536448"/>
        <c:crosses val="autoZero"/>
        <c:crossBetween val="between"/>
      </c:valAx>
      <c:spPr>
        <a:noFill/>
        <a:ln>
          <a:noFill/>
        </a:ln>
        <a:effectLst/>
      </c:spPr>
    </c:plotArea>
    <c:legend>
      <c:legendPos val="b"/>
      <c:layout>
        <c:manualLayout>
          <c:xMode val="edge"/>
          <c:yMode val="edge"/>
          <c:x val="4.4850551885151448E-2"/>
          <c:y val="0.92276050531819387"/>
          <c:w val="0.89999995945300482"/>
          <c:h val="7.0724489136356497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Planilha1!$A$2</c:f>
              <c:strCache>
                <c:ptCount val="1"/>
                <c:pt idx="0">
                  <c:v>Trazer grandes mudanças no país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Sul</c:v>
                </c:pt>
                <c:pt idx="1">
                  <c:v>Sudeste</c:v>
                </c:pt>
                <c:pt idx="2">
                  <c:v>Centro-Oeste</c:v>
                </c:pt>
                <c:pt idx="3">
                  <c:v>Norte</c:v>
                </c:pt>
                <c:pt idx="4">
                  <c:v>Nordeste</c:v>
                </c:pt>
              </c:strCache>
            </c:strRef>
          </c:cat>
          <c:val>
            <c:numRef>
              <c:f>Planilha1!$B$2:$F$2</c:f>
              <c:numCache>
                <c:formatCode>###0%</c:formatCode>
                <c:ptCount val="5"/>
                <c:pt idx="0">
                  <c:v>0.24616445809516585</c:v>
                </c:pt>
                <c:pt idx="1">
                  <c:v>0.22164010116643582</c:v>
                </c:pt>
                <c:pt idx="2">
                  <c:v>0.26977638279755684</c:v>
                </c:pt>
                <c:pt idx="3">
                  <c:v>0.28582457400274203</c:v>
                </c:pt>
                <c:pt idx="4">
                  <c:v>0.29666244363616551</c:v>
                </c:pt>
              </c:numCache>
            </c:numRef>
          </c:val>
          <c:extLst>
            <c:ext xmlns:c16="http://schemas.microsoft.com/office/drawing/2014/chart" uri="{C3380CC4-5D6E-409C-BE32-E72D297353CC}">
              <c16:uniqueId val="{00000000-0D88-4E3E-A7A6-57BC597AA911}"/>
            </c:ext>
          </c:extLst>
        </c:ser>
        <c:ser>
          <c:idx val="1"/>
          <c:order val="1"/>
          <c:tx>
            <c:strRef>
              <c:f>Planilha1!$A$3</c:f>
              <c:strCache>
                <c:ptCount val="1"/>
                <c:pt idx="0">
                  <c:v>Trazer poucas mudanças no país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Sul</c:v>
                </c:pt>
                <c:pt idx="1">
                  <c:v>Sudeste</c:v>
                </c:pt>
                <c:pt idx="2">
                  <c:v>Centro-Oeste</c:v>
                </c:pt>
                <c:pt idx="3">
                  <c:v>Norte</c:v>
                </c:pt>
                <c:pt idx="4">
                  <c:v>Nordeste</c:v>
                </c:pt>
              </c:strCache>
            </c:strRef>
          </c:cat>
          <c:val>
            <c:numRef>
              <c:f>Planilha1!$B$3:$F$3</c:f>
              <c:numCache>
                <c:formatCode>###0%</c:formatCode>
                <c:ptCount val="5"/>
                <c:pt idx="0">
                  <c:v>0.29156169145035915</c:v>
                </c:pt>
                <c:pt idx="1">
                  <c:v>0.26942134017594932</c:v>
                </c:pt>
                <c:pt idx="2">
                  <c:v>0.26823624290151626</c:v>
                </c:pt>
                <c:pt idx="3">
                  <c:v>0.25121596918456618</c:v>
                </c:pt>
                <c:pt idx="4">
                  <c:v>0.24551382474877509</c:v>
                </c:pt>
              </c:numCache>
            </c:numRef>
          </c:val>
          <c:extLst>
            <c:ext xmlns:c16="http://schemas.microsoft.com/office/drawing/2014/chart" uri="{C3380CC4-5D6E-409C-BE32-E72D297353CC}">
              <c16:uniqueId val="{00000001-0D88-4E3E-A7A6-57BC597AA911}"/>
            </c:ext>
          </c:extLst>
        </c:ser>
        <c:ser>
          <c:idx val="2"/>
          <c:order val="2"/>
          <c:tx>
            <c:strRef>
              <c:f>Planilha1!$A$4</c:f>
              <c:strCache>
                <c:ptCount val="1"/>
                <c:pt idx="0">
                  <c:v>Não vão trazer mudanças relevantes no país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Sul</c:v>
                </c:pt>
                <c:pt idx="1">
                  <c:v>Sudeste</c:v>
                </c:pt>
                <c:pt idx="2">
                  <c:v>Centro-Oeste</c:v>
                </c:pt>
                <c:pt idx="3">
                  <c:v>Norte</c:v>
                </c:pt>
                <c:pt idx="4">
                  <c:v>Nordeste</c:v>
                </c:pt>
              </c:strCache>
            </c:strRef>
          </c:cat>
          <c:val>
            <c:numRef>
              <c:f>Planilha1!$B$4:$F$4</c:f>
              <c:numCache>
                <c:formatCode>###0%</c:formatCode>
                <c:ptCount val="5"/>
                <c:pt idx="0">
                  <c:v>0.38856600557685439</c:v>
                </c:pt>
                <c:pt idx="1">
                  <c:v>0.44025206541791462</c:v>
                </c:pt>
                <c:pt idx="2">
                  <c:v>0.39649024338616229</c:v>
                </c:pt>
                <c:pt idx="3">
                  <c:v>0.3978732780570608</c:v>
                </c:pt>
                <c:pt idx="4">
                  <c:v>0.37409874625943934</c:v>
                </c:pt>
              </c:numCache>
            </c:numRef>
          </c:val>
          <c:extLst>
            <c:ext xmlns:c16="http://schemas.microsoft.com/office/drawing/2014/chart" uri="{C3380CC4-5D6E-409C-BE32-E72D297353CC}">
              <c16:uniqueId val="{00000002-0D88-4E3E-A7A6-57BC597AA911}"/>
            </c:ext>
          </c:extLst>
        </c:ser>
        <c:ser>
          <c:idx val="3"/>
          <c:order val="3"/>
          <c:tx>
            <c:strRef>
              <c:f>Planilha1!$A$5</c:f>
              <c:strCache>
                <c:ptCount val="1"/>
                <c:pt idx="0">
                  <c:v>NS/NR</c:v>
                </c:pt>
              </c:strCache>
            </c:strRef>
          </c:tx>
          <c:spPr>
            <a:solidFill>
              <a:srgbClr val="6473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Sul</c:v>
                </c:pt>
                <c:pt idx="1">
                  <c:v>Sudeste</c:v>
                </c:pt>
                <c:pt idx="2">
                  <c:v>Centro-Oeste</c:v>
                </c:pt>
                <c:pt idx="3">
                  <c:v>Norte</c:v>
                </c:pt>
                <c:pt idx="4">
                  <c:v>Nordeste</c:v>
                </c:pt>
              </c:strCache>
            </c:strRef>
          </c:cat>
          <c:val>
            <c:numRef>
              <c:f>Planilha1!$B$5:$F$5</c:f>
              <c:numCache>
                <c:formatCode>###0%</c:formatCode>
                <c:ptCount val="5"/>
                <c:pt idx="0">
                  <c:v>7.3707844877620582E-2</c:v>
                </c:pt>
                <c:pt idx="1">
                  <c:v>6.8686493239700205E-2</c:v>
                </c:pt>
                <c:pt idx="2">
                  <c:v>6.5497130914764556E-2</c:v>
                </c:pt>
                <c:pt idx="3">
                  <c:v>6.5086178755630997E-2</c:v>
                </c:pt>
                <c:pt idx="4">
                  <c:v>8.3724985355620035E-2</c:v>
                </c:pt>
              </c:numCache>
            </c:numRef>
          </c:val>
          <c:extLst>
            <c:ext xmlns:c16="http://schemas.microsoft.com/office/drawing/2014/chart" uri="{C3380CC4-5D6E-409C-BE32-E72D297353CC}">
              <c16:uniqueId val="{00000003-0D88-4E3E-A7A6-57BC597AA911}"/>
            </c:ext>
          </c:extLst>
        </c:ser>
        <c:dLbls>
          <c:showLegendKey val="0"/>
          <c:showVal val="0"/>
          <c:showCatName val="0"/>
          <c:showSerName val="0"/>
          <c:showPercent val="0"/>
          <c:showBubbleSize val="0"/>
        </c:dLbls>
        <c:gapWidth val="219"/>
        <c:overlap val="-27"/>
        <c:axId val="341879808"/>
        <c:axId val="341902848"/>
      </c:barChart>
      <c:catAx>
        <c:axId val="34187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41902848"/>
        <c:crosses val="autoZero"/>
        <c:auto val="1"/>
        <c:lblAlgn val="ctr"/>
        <c:lblOffset val="100"/>
        <c:noMultiLvlLbl val="0"/>
      </c:catAx>
      <c:valAx>
        <c:axId val="341902848"/>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4187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61038067951898E-2"/>
          <c:y val="3.5832530499972814E-2"/>
          <c:w val="0.97167792386409624"/>
          <c:h val="0.76965787500012828"/>
        </c:manualLayout>
      </c:layout>
      <c:barChart>
        <c:barDir val="col"/>
        <c:grouping val="clustered"/>
        <c:varyColors val="0"/>
        <c:ser>
          <c:idx val="0"/>
          <c:order val="0"/>
          <c:tx>
            <c:strRef>
              <c:f>Planilha1!$A$2</c:f>
              <c:strCache>
                <c:ptCount val="1"/>
                <c:pt idx="0">
                  <c:v>Trazer grandes mudanças no país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Planilha1!$B$1:$C$1</c:f>
              <c:strCache>
                <c:ptCount val="2"/>
                <c:pt idx="0">
                  <c:v>Homens</c:v>
                </c:pt>
                <c:pt idx="1">
                  <c:v>Mulheres</c:v>
                </c:pt>
              </c:strCache>
            </c:strRef>
          </c:cat>
          <c:val>
            <c:numRef>
              <c:f>Planilha1!$B$2:$C$2</c:f>
              <c:numCache>
                <c:formatCode>###0%</c:formatCode>
                <c:ptCount val="2"/>
                <c:pt idx="0">
                  <c:v>0.27431300133512559</c:v>
                </c:pt>
                <c:pt idx="1">
                  <c:v>0.20682035333477891</c:v>
                </c:pt>
              </c:numCache>
            </c:numRef>
          </c:val>
          <c:extLst>
            <c:ext xmlns:c16="http://schemas.microsoft.com/office/drawing/2014/chart" uri="{C3380CC4-5D6E-409C-BE32-E72D297353CC}">
              <c16:uniqueId val="{00000000-F954-45AB-96FE-2FF4DE01A0EB}"/>
            </c:ext>
          </c:extLst>
        </c:ser>
        <c:ser>
          <c:idx val="1"/>
          <c:order val="1"/>
          <c:tx>
            <c:strRef>
              <c:f>Planilha1!$A$3</c:f>
              <c:strCache>
                <c:ptCount val="1"/>
                <c:pt idx="0">
                  <c:v>Trazer poucas mudanças no país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Planilha1!$B$1:$C$1</c:f>
              <c:strCache>
                <c:ptCount val="2"/>
                <c:pt idx="0">
                  <c:v>Homens</c:v>
                </c:pt>
                <c:pt idx="1">
                  <c:v>Mulheres</c:v>
                </c:pt>
              </c:strCache>
            </c:strRef>
          </c:cat>
          <c:val>
            <c:numRef>
              <c:f>Planilha1!$B$3:$C$3</c:f>
              <c:numCache>
                <c:formatCode>###0%</c:formatCode>
                <c:ptCount val="2"/>
                <c:pt idx="0">
                  <c:v>0.26854816833191131</c:v>
                </c:pt>
                <c:pt idx="1">
                  <c:v>0.26721658017954864</c:v>
                </c:pt>
              </c:numCache>
            </c:numRef>
          </c:val>
          <c:extLst>
            <c:ext xmlns:c16="http://schemas.microsoft.com/office/drawing/2014/chart" uri="{C3380CC4-5D6E-409C-BE32-E72D297353CC}">
              <c16:uniqueId val="{00000001-F954-45AB-96FE-2FF4DE01A0EB}"/>
            </c:ext>
          </c:extLst>
        </c:ser>
        <c:ser>
          <c:idx val="2"/>
          <c:order val="2"/>
          <c:tx>
            <c:strRef>
              <c:f>Planilha1!$A$4</c:f>
              <c:strCache>
                <c:ptCount val="1"/>
                <c:pt idx="0">
                  <c:v>Não vão trazer mudanças relevantes no país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Planilha1!$B$1:$C$1</c:f>
              <c:strCache>
                <c:ptCount val="2"/>
                <c:pt idx="0">
                  <c:v>Homens</c:v>
                </c:pt>
                <c:pt idx="1">
                  <c:v>Mulheres</c:v>
                </c:pt>
              </c:strCache>
            </c:strRef>
          </c:cat>
          <c:val>
            <c:numRef>
              <c:f>Planilha1!$B$4:$C$4</c:f>
              <c:numCache>
                <c:formatCode>###0%</c:formatCode>
                <c:ptCount val="2"/>
                <c:pt idx="0">
                  <c:v>0.38679847180399568</c:v>
                </c:pt>
                <c:pt idx="1">
                  <c:v>0.45205544284671828</c:v>
                </c:pt>
              </c:numCache>
            </c:numRef>
          </c:val>
          <c:extLst>
            <c:ext xmlns:c16="http://schemas.microsoft.com/office/drawing/2014/chart" uri="{C3380CC4-5D6E-409C-BE32-E72D297353CC}">
              <c16:uniqueId val="{00000002-F954-45AB-96FE-2FF4DE01A0EB}"/>
            </c:ext>
          </c:extLst>
        </c:ser>
        <c:ser>
          <c:idx val="3"/>
          <c:order val="3"/>
          <c:tx>
            <c:strRef>
              <c:f>Planilha1!$A$5</c:f>
              <c:strCache>
                <c:ptCount val="1"/>
                <c:pt idx="0">
                  <c:v>NS/NR</c:v>
                </c:pt>
              </c:strCache>
            </c:strRef>
          </c:tx>
          <c:spPr>
            <a:solidFill>
              <a:srgbClr val="6473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Planilha1!$B$1:$C$1</c:f>
              <c:strCache>
                <c:ptCount val="2"/>
                <c:pt idx="0">
                  <c:v>Homens</c:v>
                </c:pt>
                <c:pt idx="1">
                  <c:v>Mulheres</c:v>
                </c:pt>
              </c:strCache>
            </c:strRef>
          </c:cat>
          <c:val>
            <c:numRef>
              <c:f>Planilha1!$B$5:$C$5</c:f>
              <c:numCache>
                <c:formatCode>###0%</c:formatCode>
                <c:ptCount val="2"/>
                <c:pt idx="0">
                  <c:v>7.0340358528967376E-2</c:v>
                </c:pt>
                <c:pt idx="1">
                  <c:v>7.3907623638954159E-2</c:v>
                </c:pt>
              </c:numCache>
            </c:numRef>
          </c:val>
          <c:extLst>
            <c:ext xmlns:c16="http://schemas.microsoft.com/office/drawing/2014/chart" uri="{C3380CC4-5D6E-409C-BE32-E72D297353CC}">
              <c16:uniqueId val="{00000003-F954-45AB-96FE-2FF4DE01A0EB}"/>
            </c:ext>
          </c:extLst>
        </c:ser>
        <c:dLbls>
          <c:showLegendKey val="0"/>
          <c:showVal val="0"/>
          <c:showCatName val="0"/>
          <c:showSerName val="0"/>
          <c:showPercent val="0"/>
          <c:showBubbleSize val="0"/>
        </c:dLbls>
        <c:gapWidth val="314"/>
        <c:overlap val="-14"/>
        <c:axId val="340028416"/>
        <c:axId val="340046592"/>
      </c:barChart>
      <c:catAx>
        <c:axId val="340028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crossAx val="340046592"/>
        <c:crosses val="autoZero"/>
        <c:auto val="1"/>
        <c:lblAlgn val="ctr"/>
        <c:lblOffset val="100"/>
        <c:noMultiLvlLbl val="0"/>
      </c:catAx>
      <c:valAx>
        <c:axId val="34004659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40028416"/>
        <c:crosses val="autoZero"/>
        <c:crossBetween val="between"/>
      </c:valAx>
      <c:spPr>
        <a:noFill/>
        <a:ln>
          <a:noFill/>
        </a:ln>
        <a:effectLst/>
      </c:spPr>
    </c:plotArea>
    <c:legend>
      <c:legendPos val="b"/>
      <c:layout>
        <c:manualLayout>
          <c:xMode val="edge"/>
          <c:yMode val="edge"/>
          <c:x val="4.4850551885151448E-2"/>
          <c:y val="0.92276050531819387"/>
          <c:w val="0.89999995945300482"/>
          <c:h val="7.0724489136356497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Trazer grandes mudanças no país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Planilha1!$B$2:$B$8</c:f>
              <c:numCache>
                <c:formatCode>###0%</c:formatCode>
                <c:ptCount val="7"/>
                <c:pt idx="0">
                  <c:v>0.30418547404602497</c:v>
                </c:pt>
                <c:pt idx="1">
                  <c:v>0.25369875437800915</c:v>
                </c:pt>
                <c:pt idx="2">
                  <c:v>0.23265272994292488</c:v>
                </c:pt>
                <c:pt idx="3">
                  <c:v>0.24830497087205861</c:v>
                </c:pt>
                <c:pt idx="4">
                  <c:v>0.28952195417022486</c:v>
                </c:pt>
                <c:pt idx="5">
                  <c:v>0.21255173799005192</c:v>
                </c:pt>
                <c:pt idx="6">
                  <c:v>0.23556057812083531</c:v>
                </c:pt>
              </c:numCache>
            </c:numRef>
          </c:val>
          <c:extLst>
            <c:ext xmlns:c16="http://schemas.microsoft.com/office/drawing/2014/chart" uri="{C3380CC4-5D6E-409C-BE32-E72D297353CC}">
              <c16:uniqueId val="{00000000-DA3D-4E6B-A04D-0C8297FA11A6}"/>
            </c:ext>
          </c:extLst>
        </c:ser>
        <c:ser>
          <c:idx val="1"/>
          <c:order val="1"/>
          <c:tx>
            <c:strRef>
              <c:f>Planilha1!$C$1</c:f>
              <c:strCache>
                <c:ptCount val="1"/>
                <c:pt idx="0">
                  <c:v>Trazer poucas mudanças no país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Planilha1!$C$2:$C$8</c:f>
              <c:numCache>
                <c:formatCode>###0%</c:formatCode>
                <c:ptCount val="7"/>
                <c:pt idx="0">
                  <c:v>0.23506715620749838</c:v>
                </c:pt>
                <c:pt idx="1">
                  <c:v>0.21477186110012256</c:v>
                </c:pt>
                <c:pt idx="2">
                  <c:v>0.21177367806076272</c:v>
                </c:pt>
                <c:pt idx="3">
                  <c:v>0.25712469491273304</c:v>
                </c:pt>
                <c:pt idx="4">
                  <c:v>0.26262631653857105</c:v>
                </c:pt>
                <c:pt idx="5">
                  <c:v>0.32795445209539908</c:v>
                </c:pt>
                <c:pt idx="6">
                  <c:v>0.29052095062473821</c:v>
                </c:pt>
              </c:numCache>
            </c:numRef>
          </c:val>
          <c:extLst>
            <c:ext xmlns:c16="http://schemas.microsoft.com/office/drawing/2014/chart" uri="{C3380CC4-5D6E-409C-BE32-E72D297353CC}">
              <c16:uniqueId val="{00000001-DA3D-4E6B-A04D-0C8297FA11A6}"/>
            </c:ext>
          </c:extLst>
        </c:ser>
        <c:ser>
          <c:idx val="2"/>
          <c:order val="2"/>
          <c:tx>
            <c:strRef>
              <c:f>Planilha1!$D$1</c:f>
              <c:strCache>
                <c:ptCount val="1"/>
                <c:pt idx="0">
                  <c:v>Não vão trazer mudanças relevantes no país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Planilha1!$D$2:$D$8</c:f>
              <c:numCache>
                <c:formatCode>###0%</c:formatCode>
                <c:ptCount val="7"/>
                <c:pt idx="0">
                  <c:v>0.35398038223210271</c:v>
                </c:pt>
                <c:pt idx="1">
                  <c:v>0.47095896490838746</c:v>
                </c:pt>
                <c:pt idx="2">
                  <c:v>0.46758877119260517</c:v>
                </c:pt>
                <c:pt idx="3">
                  <c:v>0.42207180263376087</c:v>
                </c:pt>
                <c:pt idx="4">
                  <c:v>0.38076875177910613</c:v>
                </c:pt>
                <c:pt idx="5">
                  <c:v>0.40447075348785338</c:v>
                </c:pt>
                <c:pt idx="6">
                  <c:v>0.40729831317961024</c:v>
                </c:pt>
              </c:numCache>
            </c:numRef>
          </c:val>
          <c:extLst>
            <c:ext xmlns:c16="http://schemas.microsoft.com/office/drawing/2014/chart" uri="{C3380CC4-5D6E-409C-BE32-E72D297353CC}">
              <c16:uniqueId val="{00000000-7593-485C-9CD9-1BFF51EFA7A2}"/>
            </c:ext>
          </c:extLst>
        </c:ser>
        <c:ser>
          <c:idx val="3"/>
          <c:order val="3"/>
          <c:tx>
            <c:strRef>
              <c:f>Planilha1!$E$1</c:f>
              <c:strCache>
                <c:ptCount val="1"/>
                <c:pt idx="0">
                  <c:v>NS/NR</c:v>
                </c:pt>
              </c:strCache>
            </c:strRef>
          </c:tx>
          <c:spPr>
            <a:solidFill>
              <a:srgbClr val="6473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Planilha1!$E$2:$E$8</c:f>
              <c:numCache>
                <c:formatCode>###0%</c:formatCode>
                <c:ptCount val="7"/>
                <c:pt idx="0">
                  <c:v>0.10676698751437394</c:v>
                </c:pt>
                <c:pt idx="1">
                  <c:v>6.0570419613480884E-2</c:v>
                </c:pt>
                <c:pt idx="2">
                  <c:v>8.7984820803707203E-2</c:v>
                </c:pt>
                <c:pt idx="3">
                  <c:v>7.2498531581447451E-2</c:v>
                </c:pt>
                <c:pt idx="4">
                  <c:v>6.7082977512097922E-2</c:v>
                </c:pt>
                <c:pt idx="5">
                  <c:v>5.5023056426695541E-2</c:v>
                </c:pt>
                <c:pt idx="6">
                  <c:v>6.6620158074816277E-2</c:v>
                </c:pt>
              </c:numCache>
            </c:numRef>
          </c:val>
          <c:extLst>
            <c:ext xmlns:c16="http://schemas.microsoft.com/office/drawing/2014/chart" uri="{C3380CC4-5D6E-409C-BE32-E72D297353CC}">
              <c16:uniqueId val="{00000001-7593-485C-9CD9-1BFF51EFA7A2}"/>
            </c:ext>
          </c:extLst>
        </c:ser>
        <c:dLbls>
          <c:showLegendKey val="0"/>
          <c:showVal val="0"/>
          <c:showCatName val="0"/>
          <c:showSerName val="0"/>
          <c:showPercent val="0"/>
          <c:showBubbleSize val="0"/>
        </c:dLbls>
        <c:gapWidth val="219"/>
        <c:overlap val="-27"/>
        <c:axId val="340003840"/>
        <c:axId val="340050304"/>
      </c:barChart>
      <c:catAx>
        <c:axId val="34000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crossAx val="340050304"/>
        <c:crosses val="autoZero"/>
        <c:auto val="1"/>
        <c:lblAlgn val="ctr"/>
        <c:lblOffset val="100"/>
        <c:noMultiLvlLbl val="0"/>
      </c:catAx>
      <c:valAx>
        <c:axId val="340050304"/>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40003840"/>
        <c:crosses val="autoZero"/>
        <c:crossBetween val="between"/>
      </c:valAx>
      <c:spPr>
        <a:noFill/>
        <a:ln>
          <a:noFill/>
        </a:ln>
        <a:effectLst/>
      </c:spPr>
    </c:plotArea>
    <c:legend>
      <c:legendPos val="b"/>
      <c:layout>
        <c:manualLayout>
          <c:xMode val="edge"/>
          <c:yMode val="edge"/>
          <c:x val="5.0000039963585187E-2"/>
          <c:y val="0.93722623715761999"/>
          <c:w val="0.89999992007282958"/>
          <c:h val="6.2773762842379996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957282124528131E-2"/>
          <c:y val="3.0824093276309864E-2"/>
          <c:w val="0.97208543575094375"/>
          <c:h val="0.79426870445475439"/>
        </c:manualLayout>
      </c:layout>
      <c:barChart>
        <c:barDir val="col"/>
        <c:grouping val="clustered"/>
        <c:varyColors val="0"/>
        <c:ser>
          <c:idx val="0"/>
          <c:order val="0"/>
          <c:tx>
            <c:strRef>
              <c:f>Planilha1!$B$1</c:f>
              <c:strCache>
                <c:ptCount val="1"/>
                <c:pt idx="0">
                  <c:v>Trazer grandes mudanças no país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Planilha1!$B$2:$B$7</c:f>
              <c:numCache>
                <c:formatCode>###0%</c:formatCode>
                <c:ptCount val="6"/>
                <c:pt idx="0">
                  <c:v>0.38255812498435815</c:v>
                </c:pt>
                <c:pt idx="1">
                  <c:v>0.25556545722795038</c:v>
                </c:pt>
                <c:pt idx="2">
                  <c:v>0.24327153892342995</c:v>
                </c:pt>
                <c:pt idx="3">
                  <c:v>0.23607694980361627</c:v>
                </c:pt>
                <c:pt idx="4">
                  <c:v>0.234752664029823</c:v>
                </c:pt>
                <c:pt idx="5">
                  <c:v>0.298700143655104</c:v>
                </c:pt>
              </c:numCache>
            </c:numRef>
          </c:val>
          <c:extLst>
            <c:ext xmlns:c16="http://schemas.microsoft.com/office/drawing/2014/chart" uri="{C3380CC4-5D6E-409C-BE32-E72D297353CC}">
              <c16:uniqueId val="{00000000-7BB0-4654-BF0D-40E0DF7EC049}"/>
            </c:ext>
          </c:extLst>
        </c:ser>
        <c:ser>
          <c:idx val="1"/>
          <c:order val="1"/>
          <c:tx>
            <c:strRef>
              <c:f>Planilha1!$C$1</c:f>
              <c:strCache>
                <c:ptCount val="1"/>
                <c:pt idx="0">
                  <c:v>Trazer poucas mudanças no país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Planilha1!$C$2:$C$7</c:f>
              <c:numCache>
                <c:formatCode>###0%</c:formatCode>
                <c:ptCount val="6"/>
                <c:pt idx="0">
                  <c:v>0.16447055584753609</c:v>
                </c:pt>
                <c:pt idx="1">
                  <c:v>0.3271216685047087</c:v>
                </c:pt>
                <c:pt idx="2">
                  <c:v>0.26967573861195038</c:v>
                </c:pt>
                <c:pt idx="3">
                  <c:v>0.25865891428634596</c:v>
                </c:pt>
                <c:pt idx="4">
                  <c:v>0.23528990001469843</c:v>
                </c:pt>
                <c:pt idx="5">
                  <c:v>0.23484032628849735</c:v>
                </c:pt>
              </c:numCache>
            </c:numRef>
          </c:val>
          <c:extLst>
            <c:ext xmlns:c16="http://schemas.microsoft.com/office/drawing/2014/chart" uri="{C3380CC4-5D6E-409C-BE32-E72D297353CC}">
              <c16:uniqueId val="{00000001-7BB0-4654-BF0D-40E0DF7EC049}"/>
            </c:ext>
          </c:extLst>
        </c:ser>
        <c:ser>
          <c:idx val="2"/>
          <c:order val="2"/>
          <c:tx>
            <c:strRef>
              <c:f>Planilha1!$D$1</c:f>
              <c:strCache>
                <c:ptCount val="1"/>
                <c:pt idx="0">
                  <c:v>Não vão trazer mudanças relevantes no país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Planilha1!$D$2:$D$7</c:f>
              <c:numCache>
                <c:formatCode>###0%</c:formatCode>
                <c:ptCount val="6"/>
                <c:pt idx="0">
                  <c:v>0.43049090272042451</c:v>
                </c:pt>
                <c:pt idx="1">
                  <c:v>0.36858789686361587</c:v>
                </c:pt>
                <c:pt idx="2">
                  <c:v>0.43391522278653616</c:v>
                </c:pt>
                <c:pt idx="3">
                  <c:v>0.43004469608544027</c:v>
                </c:pt>
                <c:pt idx="4">
                  <c:v>0.40817899535334407</c:v>
                </c:pt>
                <c:pt idx="5">
                  <c:v>0.36900800640357612</c:v>
                </c:pt>
              </c:numCache>
            </c:numRef>
          </c:val>
          <c:extLst>
            <c:ext xmlns:c16="http://schemas.microsoft.com/office/drawing/2014/chart" uri="{C3380CC4-5D6E-409C-BE32-E72D297353CC}">
              <c16:uniqueId val="{00000002-7BB0-4654-BF0D-40E0DF7EC049}"/>
            </c:ext>
          </c:extLst>
        </c:ser>
        <c:ser>
          <c:idx val="3"/>
          <c:order val="3"/>
          <c:tx>
            <c:strRef>
              <c:f>Planilha1!$E$1</c:f>
              <c:strCache>
                <c:ptCount val="1"/>
                <c:pt idx="0">
                  <c:v>NS/NR</c:v>
                </c:pt>
              </c:strCache>
            </c:strRef>
          </c:tx>
          <c:spPr>
            <a:solidFill>
              <a:srgbClr val="6473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Planilha1!$E$2:$E$7</c:f>
              <c:numCache>
                <c:formatCode>###0%</c:formatCode>
                <c:ptCount val="6"/>
                <c:pt idx="0">
                  <c:v>2.2480416447681256E-2</c:v>
                </c:pt>
                <c:pt idx="1">
                  <c:v>4.8724977403725056E-2</c:v>
                </c:pt>
                <c:pt idx="2">
                  <c:v>5.3137499678083525E-2</c:v>
                </c:pt>
                <c:pt idx="3">
                  <c:v>7.5219439824597514E-2</c:v>
                </c:pt>
                <c:pt idx="4">
                  <c:v>0.1217784406021345</c:v>
                </c:pt>
                <c:pt idx="5">
                  <c:v>9.7451523652822544E-2</c:v>
                </c:pt>
              </c:numCache>
            </c:numRef>
          </c:val>
          <c:extLst>
            <c:ext xmlns:c16="http://schemas.microsoft.com/office/drawing/2014/chart" uri="{C3380CC4-5D6E-409C-BE32-E72D297353CC}">
              <c16:uniqueId val="{00000003-7BB0-4654-BF0D-40E0DF7EC049}"/>
            </c:ext>
          </c:extLst>
        </c:ser>
        <c:dLbls>
          <c:showLegendKey val="0"/>
          <c:showVal val="0"/>
          <c:showCatName val="0"/>
          <c:showSerName val="0"/>
          <c:showPercent val="0"/>
          <c:showBubbleSize val="0"/>
        </c:dLbls>
        <c:gapWidth val="219"/>
        <c:overlap val="-27"/>
        <c:axId val="345171456"/>
        <c:axId val="345173376"/>
      </c:barChart>
      <c:catAx>
        <c:axId val="34517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crossAx val="345173376"/>
        <c:crosses val="autoZero"/>
        <c:auto val="1"/>
        <c:lblAlgn val="ctr"/>
        <c:lblOffset val="100"/>
        <c:noMultiLvlLbl val="0"/>
      </c:catAx>
      <c:valAx>
        <c:axId val="34517337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4517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Planilha1!$B$1</c:f>
              <c:strCache>
                <c:ptCount val="1"/>
                <c:pt idx="0">
                  <c:v>Série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643-4B6F-986E-A1B7C83886D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643-4B6F-986E-A1B7C83886D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3643-4B6F-986E-A1B7C83886D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3643-4B6F-986E-A1B7C83886D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3643-4B6F-986E-A1B7C83886D7}"/>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3643-4B6F-986E-A1B7C83886D7}"/>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3643-4B6F-986E-A1B7C83886D7}"/>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3643-4B6F-986E-A1B7C83886D7}"/>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3643-4B6F-986E-A1B7C83886D7}"/>
              </c:ext>
            </c:extLst>
          </c:dPt>
          <c:dPt>
            <c:idx val="9"/>
            <c:invertIfNegative val="0"/>
            <c:bubble3D val="0"/>
            <c:spPr>
              <a:solidFill>
                <a:schemeClr val="accent6">
                  <a:lumMod val="75000"/>
                </a:schemeClr>
              </a:solidFill>
              <a:ln>
                <a:noFill/>
              </a:ln>
              <a:effectLst/>
            </c:spPr>
            <c:extLst>
              <c:ext xmlns:c16="http://schemas.microsoft.com/office/drawing/2014/chart" uri="{C3380CC4-5D6E-409C-BE32-E72D297353CC}">
                <c16:uniqueId val="{00000003-8B90-499B-A9B1-DB6D2C4A2809}"/>
              </c:ext>
            </c:extLst>
          </c:dPt>
          <c:dPt>
            <c:idx val="10"/>
            <c:invertIfNegative val="0"/>
            <c:bubble3D val="0"/>
            <c:spPr>
              <a:solidFill>
                <a:schemeClr val="bg1">
                  <a:lumMod val="50000"/>
                </a:schemeClr>
              </a:solidFill>
              <a:ln>
                <a:noFill/>
              </a:ln>
              <a:effectLst/>
            </c:spPr>
            <c:extLst>
              <c:ext xmlns:c16="http://schemas.microsoft.com/office/drawing/2014/chart" uri="{C3380CC4-5D6E-409C-BE32-E72D297353CC}">
                <c16:uniqueId val="{00000004-8B90-499B-A9B1-DB6D2C4A280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Planilha1!$A$2:$A$12</c:f>
              <c:strCache>
                <c:ptCount val="11"/>
                <c:pt idx="0">
                  <c:v>Impostos e taxas (ISS, ICMS, IR, etc )</c:v>
                </c:pt>
                <c:pt idx="1">
                  <c:v>Combustíveis (gasolina, gás etc )</c:v>
                </c:pt>
                <c:pt idx="2">
                  <c:v>Matérias-primas e mercadorias</c:v>
                </c:pt>
                <c:pt idx="3">
                  <c:v>Empregados (mão-de-obra)</c:v>
                </c:pt>
                <c:pt idx="4">
                  <c:v>Pagamento de empréstimos/financiamentos</c:v>
                </c:pt>
                <c:pt idx="5">
                  <c:v>Aluguel</c:v>
                </c:pt>
                <c:pt idx="6">
                  <c:v>Água e energia elétrica</c:v>
                </c:pt>
                <c:pt idx="7">
                  <c:v>Serviços contratados </c:v>
                </c:pt>
                <c:pt idx="8">
                  <c:v>Outros custos</c:v>
                </c:pt>
                <c:pt idx="9">
                  <c:v>Não houve acréscimo</c:v>
                </c:pt>
                <c:pt idx="10">
                  <c:v>Não sabe/Não respondeu</c:v>
                </c:pt>
              </c:strCache>
            </c:strRef>
          </c:cat>
          <c:val>
            <c:numRef>
              <c:f>Planilha1!$B$2:$B$12</c:f>
              <c:numCache>
                <c:formatCode>0%</c:formatCode>
                <c:ptCount val="11"/>
                <c:pt idx="0">
                  <c:v>0.28899999999999998</c:v>
                </c:pt>
                <c:pt idx="1">
                  <c:v>0.16500000000000001</c:v>
                </c:pt>
                <c:pt idx="2">
                  <c:v>0.154</c:v>
                </c:pt>
                <c:pt idx="3">
                  <c:v>7.6999999999999999E-2</c:v>
                </c:pt>
                <c:pt idx="4">
                  <c:v>7.1999999999999995E-2</c:v>
                </c:pt>
                <c:pt idx="5">
                  <c:v>7.0000000000000007E-2</c:v>
                </c:pt>
                <c:pt idx="6">
                  <c:v>6.7000000000000004E-2</c:v>
                </c:pt>
                <c:pt idx="7">
                  <c:v>1.2999999999999999E-2</c:v>
                </c:pt>
                <c:pt idx="8">
                  <c:v>2.8000000000000001E-2</c:v>
                </c:pt>
                <c:pt idx="9">
                  <c:v>4.2000000000000003E-2</c:v>
                </c:pt>
                <c:pt idx="10">
                  <c:v>2.1999999999999999E-2</c:v>
                </c:pt>
              </c:numCache>
            </c:numRef>
          </c:val>
          <c:extLst>
            <c:ext xmlns:c16="http://schemas.microsoft.com/office/drawing/2014/chart" uri="{C3380CC4-5D6E-409C-BE32-E72D297353CC}">
              <c16:uniqueId val="{00000000-8B90-499B-A9B1-DB6D2C4A2809}"/>
            </c:ext>
          </c:extLst>
        </c:ser>
        <c:dLbls>
          <c:showLegendKey val="0"/>
          <c:showVal val="0"/>
          <c:showCatName val="0"/>
          <c:showSerName val="0"/>
          <c:showPercent val="0"/>
          <c:showBubbleSize val="0"/>
        </c:dLbls>
        <c:gapWidth val="57"/>
        <c:axId val="365550592"/>
        <c:axId val="365552384"/>
      </c:barChart>
      <c:catAx>
        <c:axId val="365550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65552384"/>
        <c:crosses val="autoZero"/>
        <c:auto val="1"/>
        <c:lblAlgn val="ctr"/>
        <c:lblOffset val="100"/>
        <c:noMultiLvlLbl val="0"/>
      </c:catAx>
      <c:valAx>
        <c:axId val="365552384"/>
        <c:scaling>
          <c:orientation val="minMax"/>
        </c:scaling>
        <c:delete val="1"/>
        <c:axPos val="t"/>
        <c:numFmt formatCode="0%" sourceLinked="1"/>
        <c:majorTickMark val="none"/>
        <c:minorTickMark val="none"/>
        <c:tickLblPos val="nextTo"/>
        <c:crossAx val="365550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59878529060304087"/>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Planilha1!$A$2:$A$12</c:f>
              <c:strCache>
                <c:ptCount val="11"/>
                <c:pt idx="0">
                  <c:v>Empregados</c:v>
                </c:pt>
                <c:pt idx="1">
                  <c:v>Aluguel</c:v>
                </c:pt>
                <c:pt idx="2">
                  <c:v>Empréstimos/financiamentos </c:v>
                </c:pt>
                <c:pt idx="3">
                  <c:v>Matérias-primas e mercadorias</c:v>
                </c:pt>
                <c:pt idx="4">
                  <c:v>Combustíveis</c:v>
                </c:pt>
                <c:pt idx="5">
                  <c:v>Água e energia elétrica</c:v>
                </c:pt>
                <c:pt idx="6">
                  <c:v>Serviços contratados </c:v>
                </c:pt>
                <c:pt idx="7">
                  <c:v>Impostos e taxas</c:v>
                </c:pt>
                <c:pt idx="8">
                  <c:v>Outros custos</c:v>
                </c:pt>
                <c:pt idx="9">
                  <c:v>Não houve acréscimo</c:v>
                </c:pt>
                <c:pt idx="10">
                  <c:v>NS/NR</c:v>
                </c:pt>
              </c:strCache>
            </c:strRef>
          </c:cat>
          <c:val>
            <c:numRef>
              <c:f>Planilha1!$B$2:$B$12</c:f>
              <c:numCache>
                <c:formatCode>###0%</c:formatCode>
                <c:ptCount val="11"/>
                <c:pt idx="0">
                  <c:v>8.3871117066432785E-2</c:v>
                </c:pt>
                <c:pt idx="1">
                  <c:v>6.4137133680898545E-2</c:v>
                </c:pt>
                <c:pt idx="2">
                  <c:v>5.830617205166802E-2</c:v>
                </c:pt>
                <c:pt idx="3">
                  <c:v>0.12102799836990979</c:v>
                </c:pt>
                <c:pt idx="4">
                  <c:v>0.21486908992416331</c:v>
                </c:pt>
                <c:pt idx="5">
                  <c:v>5.9223304448553657E-2</c:v>
                </c:pt>
                <c:pt idx="6">
                  <c:v>1.3573063503255633E-2</c:v>
                </c:pt>
                <c:pt idx="7">
                  <c:v>0.30067270152734166</c:v>
                </c:pt>
                <c:pt idx="8">
                  <c:v>3.1636176870849519E-2</c:v>
                </c:pt>
                <c:pt idx="9">
                  <c:v>3.5589338504653997E-2</c:v>
                </c:pt>
                <c:pt idx="10">
                  <c:v>1.7093904052273103E-2</c:v>
                </c:pt>
              </c:numCache>
            </c:numRef>
          </c:val>
          <c:extLst>
            <c:ext xmlns:c16="http://schemas.microsoft.com/office/drawing/2014/chart" uri="{C3380CC4-5D6E-409C-BE32-E72D297353CC}">
              <c16:uniqueId val="{00000000-8082-4096-B8D3-6BDC6C4BC234}"/>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Planilha1!$A$2:$A$12</c:f>
              <c:strCache>
                <c:ptCount val="11"/>
                <c:pt idx="0">
                  <c:v>Empregados</c:v>
                </c:pt>
                <c:pt idx="1">
                  <c:v>Aluguel</c:v>
                </c:pt>
                <c:pt idx="2">
                  <c:v>Empréstimos/financiamentos </c:v>
                </c:pt>
                <c:pt idx="3">
                  <c:v>Matérias-primas e mercadorias</c:v>
                </c:pt>
                <c:pt idx="4">
                  <c:v>Combustíveis</c:v>
                </c:pt>
                <c:pt idx="5">
                  <c:v>Água e energia elétrica</c:v>
                </c:pt>
                <c:pt idx="6">
                  <c:v>Serviços contratados </c:v>
                </c:pt>
                <c:pt idx="7">
                  <c:v>Impostos e taxas</c:v>
                </c:pt>
                <c:pt idx="8">
                  <c:v>Outros custos</c:v>
                </c:pt>
                <c:pt idx="9">
                  <c:v>Não houve acréscimo</c:v>
                </c:pt>
                <c:pt idx="10">
                  <c:v>NS/NR</c:v>
                </c:pt>
              </c:strCache>
            </c:strRef>
          </c:cat>
          <c:val>
            <c:numRef>
              <c:f>Planilha1!$C$2:$C$12</c:f>
              <c:numCache>
                <c:formatCode>###0%</c:formatCode>
                <c:ptCount val="11"/>
                <c:pt idx="0">
                  <c:v>6.7016588895903353E-2</c:v>
                </c:pt>
                <c:pt idx="1">
                  <c:v>7.9071717290931834E-2</c:v>
                </c:pt>
                <c:pt idx="2">
                  <c:v>9.2285288137311669E-2</c:v>
                </c:pt>
                <c:pt idx="3">
                  <c:v>0.20214998997996786</c:v>
                </c:pt>
                <c:pt idx="4">
                  <c:v>9.3275607914954081E-2</c:v>
                </c:pt>
                <c:pt idx="5">
                  <c:v>7.8965774263329611E-2</c:v>
                </c:pt>
                <c:pt idx="6">
                  <c:v>1.1927600713204501E-2</c:v>
                </c:pt>
                <c:pt idx="7">
                  <c:v>0.27126504291979781</c:v>
                </c:pt>
                <c:pt idx="8">
                  <c:v>2.3684306411790847E-2</c:v>
                </c:pt>
                <c:pt idx="9">
                  <c:v>5.1274643140317676E-2</c:v>
                </c:pt>
                <c:pt idx="10">
                  <c:v>2.9083440332490804E-2</c:v>
                </c:pt>
              </c:numCache>
            </c:numRef>
          </c:val>
          <c:extLst>
            <c:ext xmlns:c16="http://schemas.microsoft.com/office/drawing/2014/chart" uri="{C3380CC4-5D6E-409C-BE32-E72D297353CC}">
              <c16:uniqueId val="{00000001-8082-4096-B8D3-6BDC6C4BC234}"/>
            </c:ext>
          </c:extLst>
        </c:ser>
        <c:dLbls>
          <c:showLegendKey val="0"/>
          <c:showVal val="0"/>
          <c:showCatName val="0"/>
          <c:showSerName val="0"/>
          <c:showPercent val="0"/>
          <c:showBubbleSize val="0"/>
        </c:dLbls>
        <c:gapWidth val="219"/>
        <c:overlap val="-27"/>
        <c:axId val="374953856"/>
        <c:axId val="375682176"/>
      </c:barChart>
      <c:catAx>
        <c:axId val="37495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375682176"/>
        <c:crosses val="autoZero"/>
        <c:auto val="1"/>
        <c:lblAlgn val="ctr"/>
        <c:lblOffset val="100"/>
        <c:noMultiLvlLbl val="0"/>
      </c:catAx>
      <c:valAx>
        <c:axId val="375682176"/>
        <c:scaling>
          <c:orientation val="minMax"/>
        </c:scaling>
        <c:delete val="1"/>
        <c:axPos val="l"/>
        <c:majorGridlines>
          <c:spPr>
            <a:ln w="9525" cap="flat" cmpd="sng" algn="ctr">
              <a:solidFill>
                <a:schemeClr val="tx2">
                  <a:lumMod val="20000"/>
                  <a:lumOff val="80000"/>
                </a:schemeClr>
              </a:solidFill>
              <a:round/>
            </a:ln>
            <a:effectLst/>
          </c:spPr>
        </c:majorGridlines>
        <c:numFmt formatCode="###0%" sourceLinked="1"/>
        <c:majorTickMark val="none"/>
        <c:minorTickMark val="none"/>
        <c:tickLblPos val="nextTo"/>
        <c:crossAx val="374953856"/>
        <c:crosses val="autoZero"/>
        <c:crossBetween val="between"/>
      </c:valAx>
      <c:spPr>
        <a:noFill/>
        <a:ln>
          <a:noFill/>
        </a:ln>
        <a:effectLst/>
      </c:spPr>
    </c:plotArea>
    <c:legend>
      <c:legendPos val="b"/>
      <c:layout>
        <c:manualLayout>
          <c:xMode val="edge"/>
          <c:yMode val="edge"/>
          <c:x val="0.40415303474218728"/>
          <c:y val="0.94251145953644822"/>
          <c:w val="0.19169383524855085"/>
          <c:h val="5.508507053427243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Melhor que o ano passado</c:v>
                </c:pt>
                <c:pt idx="1">
                  <c:v>Igual ao ano passado</c:v>
                </c:pt>
                <c:pt idx="2">
                  <c:v>Pior que o ano passado</c:v>
                </c:pt>
                <c:pt idx="3">
                  <c:v>Não sabe/Não respondeu</c:v>
                </c:pt>
              </c:strCache>
            </c:strRef>
          </c:cat>
          <c:val>
            <c:numRef>
              <c:f>Planilha1!$B$2:$B$5</c:f>
              <c:numCache>
                <c:formatCode>###0%</c:formatCode>
                <c:ptCount val="4"/>
                <c:pt idx="0">
                  <c:v>0.25032275983458274</c:v>
                </c:pt>
                <c:pt idx="1">
                  <c:v>0.22515114363270722</c:v>
                </c:pt>
                <c:pt idx="2">
                  <c:v>0.51014818089650293</c:v>
                </c:pt>
                <c:pt idx="3">
                  <c:v>1.4E-2</c:v>
                </c:pt>
              </c:numCache>
            </c:numRef>
          </c:val>
          <c:extLst>
            <c:ext xmlns:c16="http://schemas.microsoft.com/office/drawing/2014/chart" uri="{C3380CC4-5D6E-409C-BE32-E72D297353CC}">
              <c16:uniqueId val="{00000000-E015-4DD2-A191-E735FE1F2B84}"/>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Melhor que o ano passado</c:v>
                </c:pt>
                <c:pt idx="1">
                  <c:v>Igual ao ano passado</c:v>
                </c:pt>
                <c:pt idx="2">
                  <c:v>Pior que o ano passado</c:v>
                </c:pt>
                <c:pt idx="3">
                  <c:v>Não sabe/Não respondeu</c:v>
                </c:pt>
              </c:strCache>
            </c:strRef>
          </c:cat>
          <c:val>
            <c:numRef>
              <c:f>Planilha1!$C$2:$C$5</c:f>
              <c:numCache>
                <c:formatCode>###0%</c:formatCode>
                <c:ptCount val="4"/>
                <c:pt idx="0">
                  <c:v>0.22650317779513793</c:v>
                </c:pt>
                <c:pt idx="1">
                  <c:v>0.2178578324060845</c:v>
                </c:pt>
                <c:pt idx="2">
                  <c:v>0.53596151199482767</c:v>
                </c:pt>
                <c:pt idx="3">
                  <c:v>0.02</c:v>
                </c:pt>
              </c:numCache>
            </c:numRef>
          </c:val>
          <c:extLst>
            <c:ext xmlns:c16="http://schemas.microsoft.com/office/drawing/2014/chart" uri="{C3380CC4-5D6E-409C-BE32-E72D297353CC}">
              <c16:uniqueId val="{00000001-E015-4DD2-A191-E735FE1F2B84}"/>
            </c:ext>
          </c:extLst>
        </c:ser>
        <c:dLbls>
          <c:showLegendKey val="0"/>
          <c:showVal val="0"/>
          <c:showCatName val="0"/>
          <c:showSerName val="0"/>
          <c:showPercent val="0"/>
          <c:showBubbleSize val="0"/>
        </c:dLbls>
        <c:gapWidth val="219"/>
        <c:overlap val="-27"/>
        <c:axId val="248178176"/>
        <c:axId val="248179712"/>
      </c:barChart>
      <c:catAx>
        <c:axId val="24817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48179712"/>
        <c:crosses val="autoZero"/>
        <c:auto val="1"/>
        <c:lblAlgn val="ctr"/>
        <c:lblOffset val="100"/>
        <c:noMultiLvlLbl val="0"/>
      </c:catAx>
      <c:valAx>
        <c:axId val="24817971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4817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Planilha1!$B$1</c:f>
              <c:strCache>
                <c:ptCount val="1"/>
                <c:pt idx="0">
                  <c:v>Série 1</c:v>
                </c:pt>
              </c:strCache>
            </c:strRef>
          </c:tx>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3-8EBB-4176-BC14-531E77E69922}"/>
              </c:ext>
            </c:extLst>
          </c:dPt>
          <c:dPt>
            <c:idx val="1"/>
            <c:invertIfNegative val="0"/>
            <c:bubble3D val="0"/>
            <c:spPr>
              <a:solidFill>
                <a:srgbClr val="7030A0"/>
              </a:solidFill>
              <a:ln>
                <a:noFill/>
              </a:ln>
              <a:effectLst/>
            </c:spPr>
            <c:extLst>
              <c:ext xmlns:c16="http://schemas.microsoft.com/office/drawing/2014/chart" uri="{C3380CC4-5D6E-409C-BE32-E72D297353CC}">
                <c16:uniqueId val="{00000004-8EBB-4176-BC14-531E77E69922}"/>
              </c:ext>
            </c:extLst>
          </c:dPt>
          <c:dPt>
            <c:idx val="2"/>
            <c:invertIfNegative val="0"/>
            <c:bubble3D val="0"/>
            <c:spPr>
              <a:solidFill>
                <a:srgbClr val="00B050"/>
              </a:solidFill>
              <a:ln>
                <a:noFill/>
              </a:ln>
              <a:effectLst/>
            </c:spPr>
            <c:extLst>
              <c:ext xmlns:c16="http://schemas.microsoft.com/office/drawing/2014/chart" uri="{C3380CC4-5D6E-409C-BE32-E72D297353CC}">
                <c16:uniqueId val="{00000005-8EBB-4176-BC14-531E77E69922}"/>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6-8EBB-4176-BC14-531E77E6992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Sim</c:v>
                </c:pt>
                <c:pt idx="1">
                  <c:v>Não</c:v>
                </c:pt>
                <c:pt idx="2">
                  <c:v>Não tem empregados</c:v>
                </c:pt>
                <c:pt idx="3">
                  <c:v>Não sabe/Não respondeu</c:v>
                </c:pt>
              </c:strCache>
            </c:strRef>
          </c:cat>
          <c:val>
            <c:numRef>
              <c:f>Planilha1!$B$2:$B$5</c:f>
              <c:numCache>
                <c:formatCode>0%</c:formatCode>
                <c:ptCount val="4"/>
                <c:pt idx="0">
                  <c:v>0.47799999999999998</c:v>
                </c:pt>
                <c:pt idx="1">
                  <c:v>0.34499999999999997</c:v>
                </c:pt>
                <c:pt idx="2">
                  <c:v>0.17</c:v>
                </c:pt>
                <c:pt idx="3">
                  <c:v>7.0000000000000001E-3</c:v>
                </c:pt>
              </c:numCache>
            </c:numRef>
          </c:val>
          <c:extLst>
            <c:ext xmlns:c16="http://schemas.microsoft.com/office/drawing/2014/chart" uri="{C3380CC4-5D6E-409C-BE32-E72D297353CC}">
              <c16:uniqueId val="{00000000-8EBB-4176-BC14-531E77E69922}"/>
            </c:ext>
          </c:extLst>
        </c:ser>
        <c:dLbls>
          <c:showLegendKey val="0"/>
          <c:showVal val="0"/>
          <c:showCatName val="0"/>
          <c:showSerName val="0"/>
          <c:showPercent val="0"/>
          <c:showBubbleSize val="0"/>
        </c:dLbls>
        <c:gapWidth val="219"/>
        <c:overlap val="-27"/>
        <c:axId val="378256384"/>
        <c:axId val="378258176"/>
      </c:barChart>
      <c:catAx>
        <c:axId val="37825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78258176"/>
        <c:crosses val="autoZero"/>
        <c:auto val="1"/>
        <c:lblAlgn val="ctr"/>
        <c:lblOffset val="100"/>
        <c:noMultiLvlLbl val="0"/>
      </c:catAx>
      <c:valAx>
        <c:axId val="37825817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78256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FF000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Planilha1!$B$2:$D$2</c:f>
              <c:numCache>
                <c:formatCode>###0%</c:formatCode>
                <c:ptCount val="3"/>
                <c:pt idx="0">
                  <c:v>0.44261612686045154</c:v>
                </c:pt>
                <c:pt idx="1">
                  <c:v>0.52028220723234453</c:v>
                </c:pt>
                <c:pt idx="2">
                  <c:v>0.59946297517335856</c:v>
                </c:pt>
              </c:numCache>
            </c:numRef>
          </c:val>
          <c:extLst>
            <c:ext xmlns:c16="http://schemas.microsoft.com/office/drawing/2014/chart" uri="{C3380CC4-5D6E-409C-BE32-E72D297353CC}">
              <c16:uniqueId val="{00000003-80B1-44B1-8A55-FAF227A361D1}"/>
            </c:ext>
          </c:extLst>
        </c:ser>
        <c:ser>
          <c:idx val="1"/>
          <c:order val="1"/>
          <c:tx>
            <c:strRef>
              <c:f>Planilha1!$A$3</c:f>
              <c:strCache>
                <c:ptCount val="1"/>
                <c:pt idx="0">
                  <c:v>NÃO</c:v>
                </c:pt>
              </c:strCache>
            </c:strRef>
          </c:tx>
          <c:spPr>
            <a:solidFill>
              <a:srgbClr val="00B0F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Planilha1!$B$3:$D$3</c:f>
              <c:numCache>
                <c:formatCode>###0%</c:formatCode>
                <c:ptCount val="3"/>
                <c:pt idx="0">
                  <c:v>0.32253196148511826</c:v>
                </c:pt>
                <c:pt idx="1">
                  <c:v>0.38585215642782855</c:v>
                </c:pt>
                <c:pt idx="2">
                  <c:v>0.36098697208936154</c:v>
                </c:pt>
              </c:numCache>
            </c:numRef>
          </c:val>
          <c:extLst>
            <c:ext xmlns:c16="http://schemas.microsoft.com/office/drawing/2014/chart" uri="{C3380CC4-5D6E-409C-BE32-E72D297353CC}">
              <c16:uniqueId val="{00000007-80B1-44B1-8A55-FAF227A361D1}"/>
            </c:ext>
          </c:extLst>
        </c:ser>
        <c:ser>
          <c:idx val="2"/>
          <c:order val="2"/>
          <c:tx>
            <c:strRef>
              <c:f>Planilha1!$A$4</c:f>
              <c:strCache>
                <c:ptCount val="1"/>
                <c:pt idx="0">
                  <c:v>Não tem empregados</c:v>
                </c:pt>
              </c:strCache>
            </c:strRef>
          </c:tx>
          <c:spPr>
            <a:solidFill>
              <a:schemeClr val="bg1">
                <a:lumMod val="50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Planilha1!$B$4:$D$4</c:f>
              <c:numCache>
                <c:formatCode>###0%</c:formatCode>
                <c:ptCount val="3"/>
                <c:pt idx="0">
                  <c:v>0.22891903720142126</c:v>
                </c:pt>
                <c:pt idx="1">
                  <c:v>8.4794689585897573E-2</c:v>
                </c:pt>
                <c:pt idx="2">
                  <c:v>2.5268541485691163E-2</c:v>
                </c:pt>
              </c:numCache>
            </c:numRef>
          </c:val>
          <c:extLst>
            <c:ext xmlns:c16="http://schemas.microsoft.com/office/drawing/2014/chart" uri="{C3380CC4-5D6E-409C-BE32-E72D297353CC}">
              <c16:uniqueId val="{0000000B-80B1-44B1-8A55-FAF227A361D1}"/>
            </c:ext>
          </c:extLst>
        </c:ser>
        <c:ser>
          <c:idx val="3"/>
          <c:order val="3"/>
          <c:tx>
            <c:strRef>
              <c:f>Planilha1!$A$5</c:f>
              <c:strCache>
                <c:ptCount val="1"/>
                <c:pt idx="0">
                  <c:v>Não sabe/Não respondeu</c:v>
                </c:pt>
              </c:strCache>
            </c:strRef>
          </c:tx>
          <c:spPr>
            <a:solidFill>
              <a:schemeClr val="bg1"/>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Planilha1!$B$5:$D$5</c:f>
              <c:numCache>
                <c:formatCode>###0%</c:formatCode>
                <c:ptCount val="3"/>
                <c:pt idx="0">
                  <c:v>5.9328744530090204E-3</c:v>
                </c:pt>
                <c:pt idx="1">
                  <c:v>9.0709467539293979E-3</c:v>
                </c:pt>
                <c:pt idx="2">
                  <c:v>1.4281511251588804E-2</c:v>
                </c:pt>
              </c:numCache>
            </c:numRef>
          </c:val>
          <c:extLst>
            <c:ext xmlns:c16="http://schemas.microsoft.com/office/drawing/2014/chart" uri="{C3380CC4-5D6E-409C-BE32-E72D297353CC}">
              <c16:uniqueId val="{0000000F-80B1-44B1-8A55-FAF227A361D1}"/>
            </c:ext>
          </c:extLst>
        </c:ser>
        <c:dLbls>
          <c:showLegendKey val="0"/>
          <c:showVal val="0"/>
          <c:showCatName val="0"/>
          <c:showSerName val="0"/>
          <c:showPercent val="0"/>
          <c:showBubbleSize val="0"/>
        </c:dLbls>
        <c:gapWidth val="158"/>
        <c:overlap val="-10"/>
        <c:axId val="378336768"/>
        <c:axId val="378338304"/>
      </c:barChart>
      <c:catAx>
        <c:axId val="378336768"/>
        <c:scaling>
          <c:orientation val="maxMin"/>
        </c:scaling>
        <c:delete val="1"/>
        <c:axPos val="l"/>
        <c:numFmt formatCode="General" sourceLinked="1"/>
        <c:majorTickMark val="none"/>
        <c:minorTickMark val="none"/>
        <c:tickLblPos val="nextTo"/>
        <c:crossAx val="378338304"/>
        <c:crosses val="autoZero"/>
        <c:auto val="1"/>
        <c:lblAlgn val="ctr"/>
        <c:lblOffset val="100"/>
        <c:noMultiLvlLbl val="0"/>
      </c:catAx>
      <c:valAx>
        <c:axId val="378338304"/>
        <c:scaling>
          <c:orientation val="minMax"/>
        </c:scaling>
        <c:delete val="1"/>
        <c:axPos val="t"/>
        <c:numFmt formatCode="###0%" sourceLinked="1"/>
        <c:majorTickMark val="none"/>
        <c:minorTickMark val="none"/>
        <c:tickLblPos val="nextTo"/>
        <c:crossAx val="378336768"/>
        <c:crosses val="autoZero"/>
        <c:crossBetween val="between"/>
      </c:valAx>
      <c:spPr>
        <a:noFill/>
        <a:ln>
          <a:noFill/>
        </a:ln>
        <a:effectLst/>
      </c:spPr>
    </c:plotArea>
    <c:legend>
      <c:legendPos val="b"/>
      <c:layout>
        <c:manualLayout>
          <c:xMode val="edge"/>
          <c:yMode val="edge"/>
          <c:x val="0.5273682370257512"/>
          <c:y val="0.82789936444130408"/>
          <c:w val="0.43833563332675535"/>
          <c:h val="0.1559144356323624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FF000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Planilha1!$B$2:$D$2</c:f>
              <c:numCache>
                <c:formatCode>###0%</c:formatCode>
                <c:ptCount val="3"/>
                <c:pt idx="0">
                  <c:v>0.48087619544109572</c:v>
                </c:pt>
                <c:pt idx="1">
                  <c:v>0.47775667509529307</c:v>
                </c:pt>
                <c:pt idx="2">
                  <c:v>0.47191940010274713</c:v>
                </c:pt>
              </c:numCache>
            </c:numRef>
          </c:val>
          <c:extLst>
            <c:ext xmlns:c16="http://schemas.microsoft.com/office/drawing/2014/chart" uri="{C3380CC4-5D6E-409C-BE32-E72D297353CC}">
              <c16:uniqueId val="{00000000-9F86-4421-AE38-EE6449C6D8A3}"/>
            </c:ext>
          </c:extLst>
        </c:ser>
        <c:ser>
          <c:idx val="1"/>
          <c:order val="1"/>
          <c:tx>
            <c:strRef>
              <c:f>Planilha1!$A$3</c:f>
              <c:strCache>
                <c:ptCount val="1"/>
                <c:pt idx="0">
                  <c:v>NÃO</c:v>
                </c:pt>
              </c:strCache>
            </c:strRef>
          </c:tx>
          <c:spPr>
            <a:solidFill>
              <a:srgbClr val="00B0F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Planilha1!$B$3:$D$3</c:f>
              <c:numCache>
                <c:formatCode>###0%</c:formatCode>
                <c:ptCount val="3"/>
                <c:pt idx="0">
                  <c:v>0.33906779886893107</c:v>
                </c:pt>
                <c:pt idx="1">
                  <c:v>0.3414762757759649</c:v>
                </c:pt>
                <c:pt idx="2">
                  <c:v>0.36183685689561756</c:v>
                </c:pt>
              </c:numCache>
            </c:numRef>
          </c:val>
          <c:extLst>
            <c:ext xmlns:c16="http://schemas.microsoft.com/office/drawing/2014/chart" uri="{C3380CC4-5D6E-409C-BE32-E72D297353CC}">
              <c16:uniqueId val="{00000001-9F86-4421-AE38-EE6449C6D8A3}"/>
            </c:ext>
          </c:extLst>
        </c:ser>
        <c:ser>
          <c:idx val="2"/>
          <c:order val="2"/>
          <c:tx>
            <c:strRef>
              <c:f>Planilha1!$A$4</c:f>
              <c:strCache>
                <c:ptCount val="1"/>
                <c:pt idx="0">
                  <c:v>Não tem empregados</c:v>
                </c:pt>
              </c:strCache>
            </c:strRef>
          </c:tx>
          <c:spPr>
            <a:solidFill>
              <a:schemeClr val="bg1">
                <a:lumMod val="50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Planilha1!$B$4:$D$4</c:f>
              <c:numCache>
                <c:formatCode>###0%</c:formatCode>
                <c:ptCount val="3"/>
                <c:pt idx="0">
                  <c:v>0.17176134600019768</c:v>
                </c:pt>
                <c:pt idx="1">
                  <c:v>0.1754994801272135</c:v>
                </c:pt>
                <c:pt idx="2">
                  <c:v>0.15605902224706311</c:v>
                </c:pt>
              </c:numCache>
            </c:numRef>
          </c:val>
          <c:extLst>
            <c:ext xmlns:c16="http://schemas.microsoft.com/office/drawing/2014/chart" uri="{C3380CC4-5D6E-409C-BE32-E72D297353CC}">
              <c16:uniqueId val="{00000002-9F86-4421-AE38-EE6449C6D8A3}"/>
            </c:ext>
          </c:extLst>
        </c:ser>
        <c:ser>
          <c:idx val="3"/>
          <c:order val="3"/>
          <c:tx>
            <c:strRef>
              <c:f>Planilha1!$A$5</c:f>
              <c:strCache>
                <c:ptCount val="1"/>
                <c:pt idx="0">
                  <c:v>Não sabe/Não respondeu</c:v>
                </c:pt>
              </c:strCache>
            </c:strRef>
          </c:tx>
          <c:spPr>
            <a:solidFill>
              <a:schemeClr val="bg1"/>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Planilha1!$B$5:$D$5</c:f>
              <c:numCache>
                <c:formatCode>0%</c:formatCode>
                <c:ptCount val="3"/>
                <c:pt idx="0">
                  <c:v>8.0000000000000002E-3</c:v>
                </c:pt>
                <c:pt idx="1">
                  <c:v>5.0000000000000001E-3</c:v>
                </c:pt>
                <c:pt idx="2">
                  <c:v>0.01</c:v>
                </c:pt>
              </c:numCache>
            </c:numRef>
          </c:val>
          <c:extLst>
            <c:ext xmlns:c16="http://schemas.microsoft.com/office/drawing/2014/chart" uri="{C3380CC4-5D6E-409C-BE32-E72D297353CC}">
              <c16:uniqueId val="{00000003-9F86-4421-AE38-EE6449C6D8A3}"/>
            </c:ext>
          </c:extLst>
        </c:ser>
        <c:dLbls>
          <c:showLegendKey val="0"/>
          <c:showVal val="0"/>
          <c:showCatName val="0"/>
          <c:showSerName val="0"/>
          <c:showPercent val="0"/>
          <c:showBubbleSize val="0"/>
        </c:dLbls>
        <c:gapWidth val="158"/>
        <c:overlap val="-10"/>
        <c:axId val="379011840"/>
        <c:axId val="379013376"/>
      </c:barChart>
      <c:catAx>
        <c:axId val="379011840"/>
        <c:scaling>
          <c:orientation val="maxMin"/>
        </c:scaling>
        <c:delete val="1"/>
        <c:axPos val="l"/>
        <c:numFmt formatCode="General" sourceLinked="1"/>
        <c:majorTickMark val="none"/>
        <c:minorTickMark val="none"/>
        <c:tickLblPos val="nextTo"/>
        <c:crossAx val="379013376"/>
        <c:crosses val="autoZero"/>
        <c:auto val="1"/>
        <c:lblAlgn val="ctr"/>
        <c:lblOffset val="100"/>
        <c:noMultiLvlLbl val="0"/>
      </c:catAx>
      <c:valAx>
        <c:axId val="379013376"/>
        <c:scaling>
          <c:orientation val="minMax"/>
        </c:scaling>
        <c:delete val="1"/>
        <c:axPos val="t"/>
        <c:numFmt formatCode="###0%" sourceLinked="1"/>
        <c:majorTickMark val="none"/>
        <c:minorTickMark val="none"/>
        <c:tickLblPos val="nextTo"/>
        <c:crossAx val="379011840"/>
        <c:crosses val="autoZero"/>
        <c:crossBetween val="between"/>
      </c:valAx>
      <c:spPr>
        <a:noFill/>
        <a:ln>
          <a:noFill/>
        </a:ln>
        <a:effectLst/>
      </c:spPr>
    </c:plotArea>
    <c:legend>
      <c:legendPos val="b"/>
      <c:layout>
        <c:manualLayout>
          <c:xMode val="edge"/>
          <c:yMode val="edge"/>
          <c:x val="0.47762773466624864"/>
          <c:y val="0.82163946043997582"/>
          <c:w val="0.45315751269721499"/>
          <c:h val="0.164179418354427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Plan1!$B$1</c:f>
              <c:strCache>
                <c:ptCount val="1"/>
                <c:pt idx="0">
                  <c:v>Sim</c:v>
                </c:pt>
              </c:strCache>
            </c:strRef>
          </c:tx>
          <c:spPr>
            <a:solidFill>
              <a:schemeClr val="accent5">
                <a:lumMod val="75000"/>
              </a:schemeClr>
            </a:solidFill>
            <a:ln>
              <a:solidFill>
                <a:schemeClr val="bg1"/>
              </a:solidFill>
            </a:ln>
          </c:spPr>
          <c:invertIfNegative val="0"/>
          <c:dLbls>
            <c:spPr>
              <a:noFill/>
              <a:ln>
                <a:noFill/>
              </a:ln>
              <a:effectLst/>
            </c:spPr>
            <c:txPr>
              <a:bodyPr/>
              <a:lstStyle/>
              <a:p>
                <a:pPr>
                  <a:defRPr sz="12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Plan1!$A$2:$A$28</c:f>
              <c:strCache>
                <c:ptCount val="27"/>
                <c:pt idx="0">
                  <c:v>AC</c:v>
                </c:pt>
                <c:pt idx="1">
                  <c:v>AL</c:v>
                </c:pt>
                <c:pt idx="2">
                  <c:v>AM</c:v>
                </c:pt>
                <c:pt idx="3">
                  <c:v>AP</c:v>
                </c:pt>
                <c:pt idx="4">
                  <c:v>BA</c:v>
                </c:pt>
                <c:pt idx="5">
                  <c:v>CE</c:v>
                </c:pt>
                <c:pt idx="6">
                  <c:v>DF</c:v>
                </c:pt>
                <c:pt idx="7">
                  <c:v>ES</c:v>
                </c:pt>
                <c:pt idx="8">
                  <c:v>GO</c:v>
                </c:pt>
                <c:pt idx="9">
                  <c:v>MA</c:v>
                </c:pt>
                <c:pt idx="10">
                  <c:v>MG</c:v>
                </c:pt>
                <c:pt idx="11">
                  <c:v>MS</c:v>
                </c:pt>
                <c:pt idx="12">
                  <c:v>MT</c:v>
                </c:pt>
                <c:pt idx="13">
                  <c:v>PA</c:v>
                </c:pt>
                <c:pt idx="14">
                  <c:v>PB</c:v>
                </c:pt>
                <c:pt idx="15">
                  <c:v>PE</c:v>
                </c:pt>
                <c:pt idx="16">
                  <c:v>PI</c:v>
                </c:pt>
                <c:pt idx="17">
                  <c:v>PR</c:v>
                </c:pt>
                <c:pt idx="18">
                  <c:v>RJ</c:v>
                </c:pt>
                <c:pt idx="19">
                  <c:v>RN</c:v>
                </c:pt>
                <c:pt idx="20">
                  <c:v>RO</c:v>
                </c:pt>
                <c:pt idx="21">
                  <c:v>RR</c:v>
                </c:pt>
                <c:pt idx="22">
                  <c:v>RS</c:v>
                </c:pt>
                <c:pt idx="23">
                  <c:v>SC</c:v>
                </c:pt>
                <c:pt idx="24">
                  <c:v>SE</c:v>
                </c:pt>
                <c:pt idx="25">
                  <c:v>SP</c:v>
                </c:pt>
                <c:pt idx="26">
                  <c:v>TO</c:v>
                </c:pt>
              </c:strCache>
            </c:strRef>
          </c:cat>
          <c:val>
            <c:numRef>
              <c:f>Plan1!$B$2:$B$28</c:f>
              <c:numCache>
                <c:formatCode>###0%</c:formatCode>
                <c:ptCount val="27"/>
                <c:pt idx="0">
                  <c:v>0.49556552771986856</c:v>
                </c:pt>
                <c:pt idx="1">
                  <c:v>0.51790100787530091</c:v>
                </c:pt>
                <c:pt idx="2">
                  <c:v>0.48356012119256347</c:v>
                </c:pt>
                <c:pt idx="3">
                  <c:v>0.58782129742962053</c:v>
                </c:pt>
                <c:pt idx="4">
                  <c:v>0.5408756439101281</c:v>
                </c:pt>
                <c:pt idx="5">
                  <c:v>0.53067788959257423</c:v>
                </c:pt>
                <c:pt idx="6">
                  <c:v>0.43487487841542133</c:v>
                </c:pt>
                <c:pt idx="7">
                  <c:v>0.43853891803198047</c:v>
                </c:pt>
                <c:pt idx="8">
                  <c:v>0.51025535925599141</c:v>
                </c:pt>
                <c:pt idx="9">
                  <c:v>0.48680369201733953</c:v>
                </c:pt>
                <c:pt idx="10">
                  <c:v>0.46348501532337238</c:v>
                </c:pt>
                <c:pt idx="11">
                  <c:v>0.5362559298481</c:v>
                </c:pt>
                <c:pt idx="12">
                  <c:v>0.55725337167111666</c:v>
                </c:pt>
                <c:pt idx="13">
                  <c:v>0.46796676378874624</c:v>
                </c:pt>
                <c:pt idx="14">
                  <c:v>0.41868876090047857</c:v>
                </c:pt>
                <c:pt idx="15">
                  <c:v>0.50215954305397925</c:v>
                </c:pt>
                <c:pt idx="16">
                  <c:v>0.45373949499028826</c:v>
                </c:pt>
                <c:pt idx="17">
                  <c:v>0.47971110045552628</c:v>
                </c:pt>
                <c:pt idx="18">
                  <c:v>0.44274811574926004</c:v>
                </c:pt>
                <c:pt idx="19">
                  <c:v>0.4586621993855281</c:v>
                </c:pt>
                <c:pt idx="20">
                  <c:v>0.5554306468350052</c:v>
                </c:pt>
                <c:pt idx="21">
                  <c:v>0.50524947505249473</c:v>
                </c:pt>
                <c:pt idx="22">
                  <c:v>0.46409265755003132</c:v>
                </c:pt>
                <c:pt idx="23">
                  <c:v>0.47750570458859848</c:v>
                </c:pt>
                <c:pt idx="24">
                  <c:v>0.50470313498845409</c:v>
                </c:pt>
                <c:pt idx="25">
                  <c:v>0.47019887157289442</c:v>
                </c:pt>
                <c:pt idx="26">
                  <c:v>0.53025527512450976</c:v>
                </c:pt>
              </c:numCache>
            </c:numRef>
          </c:val>
          <c:extLst>
            <c:ext xmlns:c16="http://schemas.microsoft.com/office/drawing/2014/chart" uri="{C3380CC4-5D6E-409C-BE32-E72D297353CC}">
              <c16:uniqueId val="{00000000-34DE-4003-8894-8D9C4514E681}"/>
            </c:ext>
          </c:extLst>
        </c:ser>
        <c:dLbls>
          <c:showLegendKey val="0"/>
          <c:showVal val="0"/>
          <c:showCatName val="0"/>
          <c:showSerName val="0"/>
          <c:showPercent val="0"/>
          <c:showBubbleSize val="0"/>
        </c:dLbls>
        <c:gapWidth val="128"/>
        <c:axId val="366153088"/>
        <c:axId val="366195840"/>
      </c:barChart>
      <c:catAx>
        <c:axId val="366153088"/>
        <c:scaling>
          <c:orientation val="maxMin"/>
        </c:scaling>
        <c:delete val="0"/>
        <c:axPos val="l"/>
        <c:numFmt formatCode="General" sourceLinked="0"/>
        <c:majorTickMark val="out"/>
        <c:minorTickMark val="none"/>
        <c:tickLblPos val="nextTo"/>
        <c:txPr>
          <a:bodyPr/>
          <a:lstStyle/>
          <a:p>
            <a:pPr>
              <a:defRPr sz="1200" b="1">
                <a:solidFill>
                  <a:schemeClr val="tx1">
                    <a:lumMod val="85000"/>
                    <a:lumOff val="15000"/>
                  </a:schemeClr>
                </a:solidFill>
              </a:defRPr>
            </a:pPr>
            <a:endParaRPr lang="pt-BR"/>
          </a:p>
        </c:txPr>
        <c:crossAx val="366195840"/>
        <c:crosses val="autoZero"/>
        <c:auto val="1"/>
        <c:lblAlgn val="ctr"/>
        <c:lblOffset val="100"/>
        <c:noMultiLvlLbl val="0"/>
      </c:catAx>
      <c:valAx>
        <c:axId val="366195840"/>
        <c:scaling>
          <c:orientation val="minMax"/>
          <c:max val="0.70000000000000007"/>
          <c:min val="0"/>
        </c:scaling>
        <c:delete val="1"/>
        <c:axPos val="t"/>
        <c:numFmt formatCode="###0%" sourceLinked="1"/>
        <c:majorTickMark val="out"/>
        <c:minorTickMark val="none"/>
        <c:tickLblPos val="nextTo"/>
        <c:crossAx val="366153088"/>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Série 1</c:v>
                </c:pt>
              </c:strCache>
            </c:strRef>
          </c:tx>
          <c:spPr>
            <a:solidFill>
              <a:srgbClr val="0266B3"/>
            </a:solidFill>
            <a:ln>
              <a:noFill/>
            </a:ln>
            <a:effectLst/>
          </c:spPr>
          <c:invertIfNegative val="0"/>
          <c:dPt>
            <c:idx val="1"/>
            <c:invertIfNegative val="0"/>
            <c:bubble3D val="0"/>
            <c:spPr>
              <a:solidFill>
                <a:srgbClr val="EF720C"/>
              </a:solidFill>
              <a:ln>
                <a:noFill/>
              </a:ln>
              <a:effectLst/>
            </c:spPr>
            <c:extLst>
              <c:ext xmlns:c16="http://schemas.microsoft.com/office/drawing/2014/chart" uri="{C3380CC4-5D6E-409C-BE32-E72D297353CC}">
                <c16:uniqueId val="{00000001-8DD4-4BC9-BF76-74793D492D71}"/>
              </c:ext>
            </c:extLst>
          </c:dPt>
          <c:dPt>
            <c:idx val="2"/>
            <c:invertIfNegative val="0"/>
            <c:bubble3D val="0"/>
            <c:spPr>
              <a:solidFill>
                <a:srgbClr val="02A1A1"/>
              </a:solidFill>
              <a:ln>
                <a:noFill/>
              </a:ln>
              <a:effectLst/>
            </c:spPr>
            <c:extLst>
              <c:ext xmlns:c16="http://schemas.microsoft.com/office/drawing/2014/chart" uri="{C3380CC4-5D6E-409C-BE32-E72D297353CC}">
                <c16:uniqueId val="{00000003-8DD4-4BC9-BF76-74793D492D71}"/>
              </c:ext>
            </c:extLst>
          </c:dPt>
          <c:dPt>
            <c:idx val="3"/>
            <c:invertIfNegative val="0"/>
            <c:bubble3D val="0"/>
            <c:spPr>
              <a:solidFill>
                <a:srgbClr val="FF0202"/>
              </a:solidFill>
              <a:ln>
                <a:noFill/>
              </a:ln>
              <a:effectLst/>
            </c:spPr>
            <c:extLst>
              <c:ext xmlns:c16="http://schemas.microsoft.com/office/drawing/2014/chart" uri="{C3380CC4-5D6E-409C-BE32-E72D297353CC}">
                <c16:uniqueId val="{00000005-8DD4-4BC9-BF76-74793D492D71}"/>
              </c:ext>
            </c:extLst>
          </c:dPt>
          <c:dPt>
            <c:idx val="4"/>
            <c:invertIfNegative val="0"/>
            <c:bubble3D val="0"/>
            <c:spPr>
              <a:solidFill>
                <a:srgbClr val="02A1FF"/>
              </a:solidFill>
              <a:ln>
                <a:noFill/>
              </a:ln>
              <a:effectLst/>
            </c:spPr>
            <c:extLst>
              <c:ext xmlns:c16="http://schemas.microsoft.com/office/drawing/2014/chart" uri="{C3380CC4-5D6E-409C-BE32-E72D297353CC}">
                <c16:uniqueId val="{00000007-8DD4-4BC9-BF76-74793D492D7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SUL</c:v>
                </c:pt>
                <c:pt idx="1">
                  <c:v>SUDESTE</c:v>
                </c:pt>
                <c:pt idx="2">
                  <c:v>CENTRO-OESTE</c:v>
                </c:pt>
                <c:pt idx="3">
                  <c:v>NORTE</c:v>
                </c:pt>
                <c:pt idx="4">
                  <c:v>NORDESTE</c:v>
                </c:pt>
              </c:strCache>
            </c:strRef>
          </c:cat>
          <c:val>
            <c:numRef>
              <c:f>Planilha1!$B$2:$B$6</c:f>
              <c:numCache>
                <c:formatCode>###0%</c:formatCode>
                <c:ptCount val="5"/>
                <c:pt idx="0">
                  <c:v>0.47316995295374875</c:v>
                </c:pt>
                <c:pt idx="1">
                  <c:v>0.46183111791083981</c:v>
                </c:pt>
                <c:pt idx="2">
                  <c:v>0.50794541698234108</c:v>
                </c:pt>
                <c:pt idx="3">
                  <c:v>0.49943281881703144</c:v>
                </c:pt>
                <c:pt idx="4">
                  <c:v>0.50722342883895211</c:v>
                </c:pt>
              </c:numCache>
            </c:numRef>
          </c:val>
          <c:extLst>
            <c:ext xmlns:c16="http://schemas.microsoft.com/office/drawing/2014/chart" uri="{C3380CC4-5D6E-409C-BE32-E72D297353CC}">
              <c16:uniqueId val="{00000008-8DD4-4BC9-BF76-74793D492D71}"/>
            </c:ext>
          </c:extLst>
        </c:ser>
        <c:dLbls>
          <c:showLegendKey val="0"/>
          <c:showVal val="0"/>
          <c:showCatName val="0"/>
          <c:showSerName val="0"/>
          <c:showPercent val="0"/>
          <c:showBubbleSize val="0"/>
        </c:dLbls>
        <c:gapWidth val="144"/>
        <c:overlap val="-21"/>
        <c:axId val="379105280"/>
        <c:axId val="379106816"/>
      </c:barChart>
      <c:catAx>
        <c:axId val="37910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79106816"/>
        <c:crosses val="autoZero"/>
        <c:auto val="1"/>
        <c:lblAlgn val="ctr"/>
        <c:lblOffset val="100"/>
        <c:noMultiLvlLbl val="0"/>
      </c:catAx>
      <c:valAx>
        <c:axId val="379106816"/>
        <c:scaling>
          <c:orientation val="minMax"/>
          <c:min val="0.2"/>
        </c:scaling>
        <c:delete val="1"/>
        <c:axPos val="l"/>
        <c:majorGridlines>
          <c:spPr>
            <a:ln w="9525" cap="flat" cmpd="sng" algn="ctr">
              <a:solidFill>
                <a:schemeClr val="accent1">
                  <a:lumMod val="20000"/>
                  <a:lumOff val="80000"/>
                </a:schemeClr>
              </a:solidFill>
              <a:round/>
            </a:ln>
            <a:effectLst/>
          </c:spPr>
        </c:majorGridlines>
        <c:numFmt formatCode="###0%" sourceLinked="1"/>
        <c:majorTickMark val="out"/>
        <c:minorTickMark val="none"/>
        <c:tickLblPos val="nextTo"/>
        <c:crossAx val="37910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Sim</c:v>
                </c:pt>
                <c:pt idx="1">
                  <c:v>Não</c:v>
                </c:pt>
                <c:pt idx="2">
                  <c:v>Não tem empregados</c:v>
                </c:pt>
                <c:pt idx="3">
                  <c:v>Não sabe/não respondeu</c:v>
                </c:pt>
              </c:strCache>
            </c:strRef>
          </c:cat>
          <c:val>
            <c:numRef>
              <c:f>Planilha1!$B$2:$B$5</c:f>
              <c:numCache>
                <c:formatCode>###0%</c:formatCode>
                <c:ptCount val="4"/>
                <c:pt idx="0">
                  <c:v>0.48309360040801846</c:v>
                </c:pt>
                <c:pt idx="1">
                  <c:v>0.37181886490503402</c:v>
                </c:pt>
                <c:pt idx="2">
                  <c:v>0.13877906353576927</c:v>
                </c:pt>
                <c:pt idx="3">
                  <c:v>6.3084711511781919E-3</c:v>
                </c:pt>
              </c:numCache>
            </c:numRef>
          </c:val>
          <c:extLst>
            <c:ext xmlns:c16="http://schemas.microsoft.com/office/drawing/2014/chart" uri="{C3380CC4-5D6E-409C-BE32-E72D297353CC}">
              <c16:uniqueId val="{00000000-BB6F-445C-8243-B301E25AE0F3}"/>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Sim</c:v>
                </c:pt>
                <c:pt idx="1">
                  <c:v>Não</c:v>
                </c:pt>
                <c:pt idx="2">
                  <c:v>Não tem empregados</c:v>
                </c:pt>
                <c:pt idx="3">
                  <c:v>Não sabe/não respondeu</c:v>
                </c:pt>
              </c:strCache>
            </c:strRef>
          </c:cat>
          <c:val>
            <c:numRef>
              <c:f>Planilha1!$C$2:$C$5</c:f>
              <c:numCache>
                <c:formatCode>###0%</c:formatCode>
                <c:ptCount val="4"/>
                <c:pt idx="0">
                  <c:v>0.46998476202923434</c:v>
                </c:pt>
                <c:pt idx="1">
                  <c:v>0.30620915129750481</c:v>
                </c:pt>
                <c:pt idx="2">
                  <c:v>0.2146139961603086</c:v>
                </c:pt>
                <c:pt idx="3">
                  <c:v>9.1920905129522761E-3</c:v>
                </c:pt>
              </c:numCache>
            </c:numRef>
          </c:val>
          <c:extLst>
            <c:ext xmlns:c16="http://schemas.microsoft.com/office/drawing/2014/chart" uri="{C3380CC4-5D6E-409C-BE32-E72D297353CC}">
              <c16:uniqueId val="{00000001-BB6F-445C-8243-B301E25AE0F3}"/>
            </c:ext>
          </c:extLst>
        </c:ser>
        <c:dLbls>
          <c:showLegendKey val="0"/>
          <c:showVal val="0"/>
          <c:showCatName val="0"/>
          <c:showSerName val="0"/>
          <c:showPercent val="0"/>
          <c:showBubbleSize val="0"/>
        </c:dLbls>
        <c:gapWidth val="219"/>
        <c:overlap val="-27"/>
        <c:axId val="379287424"/>
        <c:axId val="379288960"/>
      </c:barChart>
      <c:catAx>
        <c:axId val="37928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79288960"/>
        <c:crosses val="autoZero"/>
        <c:auto val="1"/>
        <c:lblAlgn val="ctr"/>
        <c:lblOffset val="100"/>
        <c:noMultiLvlLbl val="0"/>
      </c:catAx>
      <c:valAx>
        <c:axId val="379288960"/>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7928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66868638527343E-2"/>
          <c:y val="3.1804298611629672E-2"/>
          <c:w val="0.9728662627229453"/>
          <c:h val="0.68878571779820452"/>
        </c:manualLayout>
      </c:layout>
      <c:barChart>
        <c:barDir val="col"/>
        <c:grouping val="clustered"/>
        <c:varyColors val="0"/>
        <c:ser>
          <c:idx val="0"/>
          <c:order val="0"/>
          <c:tx>
            <c:strRef>
              <c:f>Planilha1!$B$1</c:f>
              <c:strCache>
                <c:ptCount val="1"/>
                <c:pt idx="0">
                  <c:v>Sim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Planilha1!$B$2:$B$8</c:f>
              <c:numCache>
                <c:formatCode>###0%</c:formatCode>
                <c:ptCount val="7"/>
                <c:pt idx="0">
                  <c:v>0.41670787404135523</c:v>
                </c:pt>
                <c:pt idx="1">
                  <c:v>0.45831556400335771</c:v>
                </c:pt>
                <c:pt idx="2">
                  <c:v>0.43105119609677806</c:v>
                </c:pt>
                <c:pt idx="3">
                  <c:v>0.47852187404853308</c:v>
                </c:pt>
                <c:pt idx="4">
                  <c:v>0.52861645262555812</c:v>
                </c:pt>
                <c:pt idx="5">
                  <c:v>0.50759036577579186</c:v>
                </c:pt>
                <c:pt idx="6">
                  <c:v>0.46734806832692594</c:v>
                </c:pt>
              </c:numCache>
            </c:numRef>
          </c:val>
          <c:extLst>
            <c:ext xmlns:c16="http://schemas.microsoft.com/office/drawing/2014/chart" uri="{C3380CC4-5D6E-409C-BE32-E72D297353CC}">
              <c16:uniqueId val="{00000000-CE8B-4D7F-83A7-DC6168975B80}"/>
            </c:ext>
          </c:extLst>
        </c:ser>
        <c:ser>
          <c:idx val="1"/>
          <c:order val="1"/>
          <c:tx>
            <c:strRef>
              <c:f>Planilha1!$C$1</c:f>
              <c:strCache>
                <c:ptCount val="1"/>
                <c:pt idx="0">
                  <c:v>Não</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Planilha1!$C$2:$C$8</c:f>
              <c:numCache>
                <c:formatCode>###0%</c:formatCode>
                <c:ptCount val="7"/>
                <c:pt idx="0">
                  <c:v>0.31504087243447609</c:v>
                </c:pt>
                <c:pt idx="1">
                  <c:v>0.34944376368881641</c:v>
                </c:pt>
                <c:pt idx="2">
                  <c:v>0.35098216076900579</c:v>
                </c:pt>
                <c:pt idx="3">
                  <c:v>0.32420104867802979</c:v>
                </c:pt>
                <c:pt idx="4">
                  <c:v>0.31792510147567832</c:v>
                </c:pt>
                <c:pt idx="5">
                  <c:v>0.37387148792128067</c:v>
                </c:pt>
                <c:pt idx="6">
                  <c:v>0.41418541178518437</c:v>
                </c:pt>
              </c:numCache>
            </c:numRef>
          </c:val>
          <c:extLst>
            <c:ext xmlns:c16="http://schemas.microsoft.com/office/drawing/2014/chart" uri="{C3380CC4-5D6E-409C-BE32-E72D297353CC}">
              <c16:uniqueId val="{00000001-CE8B-4D7F-83A7-DC6168975B80}"/>
            </c:ext>
          </c:extLst>
        </c:ser>
        <c:ser>
          <c:idx val="2"/>
          <c:order val="2"/>
          <c:tx>
            <c:strRef>
              <c:f>Planilha1!$D$1</c:f>
              <c:strCache>
                <c:ptCount val="1"/>
                <c:pt idx="0">
                  <c:v>Não tem empregados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Planilha1!$D$2:$D$8</c:f>
              <c:numCache>
                <c:formatCode>###0%</c:formatCode>
                <c:ptCount val="7"/>
                <c:pt idx="0">
                  <c:v>0.2652684789016852</c:v>
                </c:pt>
                <c:pt idx="1">
                  <c:v>0.18149513232924558</c:v>
                </c:pt>
                <c:pt idx="2">
                  <c:v>0.19892067216029427</c:v>
                </c:pt>
                <c:pt idx="3">
                  <c:v>0.19443483849077547</c:v>
                </c:pt>
                <c:pt idx="4">
                  <c:v>0.14757049924343579</c:v>
                </c:pt>
                <c:pt idx="5">
                  <c:v>0.11122370527810629</c:v>
                </c:pt>
                <c:pt idx="6">
                  <c:v>0.10705014095386259</c:v>
                </c:pt>
              </c:numCache>
            </c:numRef>
          </c:val>
          <c:extLst>
            <c:ext xmlns:c16="http://schemas.microsoft.com/office/drawing/2014/chart" uri="{C3380CC4-5D6E-409C-BE32-E72D297353CC}">
              <c16:uniqueId val="{00000000-4FA2-45E7-A76A-AB365630A0C3}"/>
            </c:ext>
          </c:extLst>
        </c:ser>
        <c:ser>
          <c:idx val="3"/>
          <c:order val="3"/>
          <c:tx>
            <c:strRef>
              <c:f>Planilha1!$E$1</c:f>
              <c:strCache>
                <c:ptCount val="1"/>
                <c:pt idx="0">
                  <c:v>NS/NR</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Planilha1!$E$2:$E$8</c:f>
              <c:numCache>
                <c:formatCode>###0%</c:formatCode>
                <c:ptCount val="7"/>
                <c:pt idx="0">
                  <c:v>2.9827746224834664E-3</c:v>
                </c:pt>
                <c:pt idx="1">
                  <c:v>1.0745539978580319E-2</c:v>
                </c:pt>
                <c:pt idx="2">
                  <c:v>1.9E-2</c:v>
                </c:pt>
                <c:pt idx="3">
                  <c:v>2.8422387826616468E-3</c:v>
                </c:pt>
                <c:pt idx="4">
                  <c:v>5.8879466553278404E-3</c:v>
                </c:pt>
                <c:pt idx="5">
                  <c:v>7.3144410248211352E-3</c:v>
                </c:pt>
                <c:pt idx="6">
                  <c:v>1.1416378934027065E-2</c:v>
                </c:pt>
              </c:numCache>
            </c:numRef>
          </c:val>
          <c:extLst>
            <c:ext xmlns:c16="http://schemas.microsoft.com/office/drawing/2014/chart" uri="{C3380CC4-5D6E-409C-BE32-E72D297353CC}">
              <c16:uniqueId val="{00000001-4FA2-45E7-A76A-AB365630A0C3}"/>
            </c:ext>
          </c:extLst>
        </c:ser>
        <c:dLbls>
          <c:showLegendKey val="0"/>
          <c:showVal val="0"/>
          <c:showCatName val="0"/>
          <c:showSerName val="0"/>
          <c:showPercent val="0"/>
          <c:showBubbleSize val="0"/>
        </c:dLbls>
        <c:gapWidth val="219"/>
        <c:overlap val="-27"/>
        <c:axId val="149769600"/>
        <c:axId val="149787776"/>
      </c:barChart>
      <c:catAx>
        <c:axId val="14976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49787776"/>
        <c:crosses val="autoZero"/>
        <c:auto val="1"/>
        <c:lblAlgn val="ctr"/>
        <c:lblOffset val="100"/>
        <c:noMultiLvlLbl val="0"/>
      </c:catAx>
      <c:valAx>
        <c:axId val="14978777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149769600"/>
        <c:crosses val="autoZero"/>
        <c:crossBetween val="between"/>
      </c:valAx>
      <c:spPr>
        <a:noFill/>
        <a:ln>
          <a:noFill/>
        </a:ln>
        <a:effectLst/>
      </c:spPr>
    </c:plotArea>
    <c:legend>
      <c:legendPos val="b"/>
      <c:layout>
        <c:manualLayout>
          <c:xMode val="edge"/>
          <c:yMode val="edge"/>
          <c:x val="0.26443264268228162"/>
          <c:y val="0.91987843791491286"/>
          <c:w val="0.49086824463171536"/>
          <c:h val="6.2773762842379996E-2"/>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65163347863308E-2"/>
          <c:y val="3.2540163926025517E-2"/>
          <c:w val="0.97146967330427336"/>
          <c:h val="0.77467205943599537"/>
        </c:manualLayout>
      </c:layout>
      <c:barChart>
        <c:barDir val="col"/>
        <c:grouping val="clustered"/>
        <c:varyColors val="0"/>
        <c:ser>
          <c:idx val="0"/>
          <c:order val="0"/>
          <c:tx>
            <c:strRef>
              <c:f>Planilha1!$B$1</c:f>
              <c:strCache>
                <c:ptCount val="1"/>
                <c:pt idx="0">
                  <c:v>Sim</c:v>
                </c:pt>
              </c:strCache>
            </c:strRef>
          </c:tx>
          <c:spPr>
            <a:solidFill>
              <a:srgbClr val="FF02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Planilha1!$B$2:$B$7</c:f>
              <c:numCache>
                <c:formatCode>###0%</c:formatCode>
                <c:ptCount val="6"/>
                <c:pt idx="0">
                  <c:v>0.49040531070901217</c:v>
                </c:pt>
                <c:pt idx="1">
                  <c:v>0.50543644149416944</c:v>
                </c:pt>
                <c:pt idx="2">
                  <c:v>0.50529312020429162</c:v>
                </c:pt>
                <c:pt idx="3">
                  <c:v>0.48882717364254424</c:v>
                </c:pt>
                <c:pt idx="4">
                  <c:v>0.42142808489455269</c:v>
                </c:pt>
                <c:pt idx="5">
                  <c:v>0.3587568709868893</c:v>
                </c:pt>
              </c:numCache>
            </c:numRef>
          </c:val>
          <c:extLst>
            <c:ext xmlns:c16="http://schemas.microsoft.com/office/drawing/2014/chart" uri="{C3380CC4-5D6E-409C-BE32-E72D297353CC}">
              <c16:uniqueId val="{00000000-FA55-469A-ABA2-19AB60D9D67A}"/>
            </c:ext>
          </c:extLst>
        </c:ser>
        <c:ser>
          <c:idx val="1"/>
          <c:order val="1"/>
          <c:tx>
            <c:strRef>
              <c:f>Planilha1!$C$1</c:f>
              <c:strCache>
                <c:ptCount val="1"/>
                <c:pt idx="0">
                  <c:v>Não</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Planilha1!$C$2:$C$7</c:f>
              <c:numCache>
                <c:formatCode>###0%</c:formatCode>
                <c:ptCount val="6"/>
                <c:pt idx="0">
                  <c:v>0.34938809219911404</c:v>
                </c:pt>
                <c:pt idx="1">
                  <c:v>0.3278955512326876</c:v>
                </c:pt>
                <c:pt idx="2">
                  <c:v>0.32434325649356366</c:v>
                </c:pt>
                <c:pt idx="3">
                  <c:v>0.33739793557322634</c:v>
                </c:pt>
                <c:pt idx="4">
                  <c:v>0.38750744525083902</c:v>
                </c:pt>
                <c:pt idx="5">
                  <c:v>0.40075520435566914</c:v>
                </c:pt>
              </c:numCache>
            </c:numRef>
          </c:val>
          <c:extLst>
            <c:ext xmlns:c16="http://schemas.microsoft.com/office/drawing/2014/chart" uri="{C3380CC4-5D6E-409C-BE32-E72D297353CC}">
              <c16:uniqueId val="{00000001-FA55-469A-ABA2-19AB60D9D67A}"/>
            </c:ext>
          </c:extLst>
        </c:ser>
        <c:ser>
          <c:idx val="2"/>
          <c:order val="2"/>
          <c:tx>
            <c:strRef>
              <c:f>Planilha1!$D$1</c:f>
              <c:strCache>
                <c:ptCount val="1"/>
                <c:pt idx="0">
                  <c:v>Não tem empregados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Planilha1!$D$2:$D$7</c:f>
              <c:numCache>
                <c:formatCode>###0%</c:formatCode>
                <c:ptCount val="6"/>
                <c:pt idx="0">
                  <c:v>0.11755762444627975</c:v>
                </c:pt>
                <c:pt idx="1">
                  <c:v>0.1592212910887065</c:v>
                </c:pt>
                <c:pt idx="2">
                  <c:v>0.16429153298661234</c:v>
                </c:pt>
                <c:pt idx="3">
                  <c:v>0.16913589061902029</c:v>
                </c:pt>
                <c:pt idx="4">
                  <c:v>0.18881463412385721</c:v>
                </c:pt>
                <c:pt idx="5">
                  <c:v>0.23459477853332586</c:v>
                </c:pt>
              </c:numCache>
            </c:numRef>
          </c:val>
          <c:extLst>
            <c:ext xmlns:c16="http://schemas.microsoft.com/office/drawing/2014/chart" uri="{C3380CC4-5D6E-409C-BE32-E72D297353CC}">
              <c16:uniqueId val="{00000002-FA55-469A-ABA2-19AB60D9D67A}"/>
            </c:ext>
          </c:extLst>
        </c:ser>
        <c:ser>
          <c:idx val="3"/>
          <c:order val="3"/>
          <c:tx>
            <c:strRef>
              <c:f>Planilha1!$E$1</c:f>
              <c:strCache>
                <c:ptCount val="1"/>
                <c:pt idx="0">
                  <c:v>NS/NR</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Planilha1!$E$2:$E$7</c:f>
              <c:numCache>
                <c:formatCode>###0%</c:formatCode>
                <c:ptCount val="6"/>
                <c:pt idx="0">
                  <c:v>4.2648972645594016E-2</c:v>
                </c:pt>
                <c:pt idx="1">
                  <c:v>7.4467161844364062E-3</c:v>
                </c:pt>
                <c:pt idx="2">
                  <c:v>6.0720903155323681E-3</c:v>
                </c:pt>
                <c:pt idx="3">
                  <c:v>4.6390001652091119E-3</c:v>
                </c:pt>
                <c:pt idx="4">
                  <c:v>1.9758402570538469E-3</c:v>
                </c:pt>
                <c:pt idx="5">
                  <c:v>5.8931461241156901E-3</c:v>
                </c:pt>
              </c:numCache>
            </c:numRef>
          </c:val>
          <c:extLst>
            <c:ext xmlns:c16="http://schemas.microsoft.com/office/drawing/2014/chart" uri="{C3380CC4-5D6E-409C-BE32-E72D297353CC}">
              <c16:uniqueId val="{00000000-61D8-4033-894A-5DC752A216AB}"/>
            </c:ext>
          </c:extLst>
        </c:ser>
        <c:dLbls>
          <c:showLegendKey val="0"/>
          <c:showVal val="0"/>
          <c:showCatName val="0"/>
          <c:showSerName val="0"/>
          <c:showPercent val="0"/>
          <c:showBubbleSize val="0"/>
        </c:dLbls>
        <c:gapWidth val="219"/>
        <c:overlap val="-27"/>
        <c:axId val="381117952"/>
        <c:axId val="381119488"/>
      </c:barChart>
      <c:catAx>
        <c:axId val="38111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81119488"/>
        <c:crosses val="autoZero"/>
        <c:auto val="1"/>
        <c:lblAlgn val="ctr"/>
        <c:lblOffset val="100"/>
        <c:noMultiLvlLbl val="0"/>
      </c:catAx>
      <c:valAx>
        <c:axId val="381119488"/>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81117952"/>
        <c:crosses val="autoZero"/>
        <c:crossBetween val="between"/>
      </c:valAx>
      <c:spPr>
        <a:noFill/>
        <a:ln>
          <a:noFill/>
        </a:ln>
        <a:effectLst/>
      </c:spPr>
    </c:plotArea>
    <c:legend>
      <c:legendPos val="b"/>
      <c:layout>
        <c:manualLayout>
          <c:xMode val="edge"/>
          <c:yMode val="edge"/>
          <c:x val="0.27824451286458368"/>
          <c:y val="0.9321351522984469"/>
          <c:w val="0.44999503731611518"/>
          <c:h val="6.4876689044916266E-2"/>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Planilha1!$B$1</c:f>
              <c:strCache>
                <c:ptCount val="1"/>
                <c:pt idx="0">
                  <c:v>Vendas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43-4B9F-B70F-ABA5AD34F4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43-4B9F-B70F-ABA5AD34F420}"/>
              </c:ext>
            </c:extLst>
          </c:dPt>
          <c:dPt>
            <c:idx val="2"/>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5-4843-4B9F-B70F-ABA5AD34F420}"/>
              </c:ext>
            </c:extLst>
          </c:dPt>
          <c:cat>
            <c:strRef>
              <c:f>Planilha1!$A$2:$A$4</c:f>
              <c:strCache>
                <c:ptCount val="3"/>
                <c:pt idx="0">
                  <c:v>Sim</c:v>
                </c:pt>
                <c:pt idx="1">
                  <c:v>Não</c:v>
                </c:pt>
                <c:pt idx="2">
                  <c:v>NS/NR</c:v>
                </c:pt>
              </c:strCache>
            </c:strRef>
          </c:cat>
          <c:val>
            <c:numRef>
              <c:f>Planilha1!$B$2:$B$4</c:f>
              <c:numCache>
                <c:formatCode>0.0%</c:formatCode>
                <c:ptCount val="3"/>
                <c:pt idx="0">
                  <c:v>0.66800000000000004</c:v>
                </c:pt>
                <c:pt idx="1">
                  <c:v>0.28499999999999998</c:v>
                </c:pt>
                <c:pt idx="2">
                  <c:v>4.7E-2</c:v>
                </c:pt>
              </c:numCache>
            </c:numRef>
          </c:val>
          <c:extLst>
            <c:ext xmlns:c16="http://schemas.microsoft.com/office/drawing/2014/chart" uri="{C3380CC4-5D6E-409C-BE32-E72D297353CC}">
              <c16:uniqueId val="{00000006-4843-4B9F-B70F-ABA5AD34F420}"/>
            </c:ext>
          </c:extLst>
        </c:ser>
        <c:dLbls>
          <c:showLegendKey val="0"/>
          <c:showVal val="0"/>
          <c:showCatName val="0"/>
          <c:showSerName val="0"/>
          <c:showPercent val="0"/>
          <c:showBubbleSize val="0"/>
          <c:showLeaderLines val="1"/>
        </c:dLbls>
        <c:firstSliceAng val="317"/>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Planilha1!$B$2:$D$2</c:f>
              <c:numCache>
                <c:formatCode>###0%</c:formatCode>
                <c:ptCount val="3"/>
                <c:pt idx="0">
                  <c:v>0.67607249639985656</c:v>
                </c:pt>
                <c:pt idx="1">
                  <c:v>0.64677910033375663</c:v>
                </c:pt>
                <c:pt idx="2">
                  <c:v>0.68578851154288056</c:v>
                </c:pt>
              </c:numCache>
            </c:numRef>
          </c:val>
          <c:extLst>
            <c:ext xmlns:c16="http://schemas.microsoft.com/office/drawing/2014/chart" uri="{C3380CC4-5D6E-409C-BE32-E72D297353CC}">
              <c16:uniqueId val="{00000003-37AC-4A75-8EF3-D991265FED01}"/>
            </c:ext>
          </c:extLst>
        </c:ser>
        <c:ser>
          <c:idx val="1"/>
          <c:order val="1"/>
          <c:tx>
            <c:strRef>
              <c:f>Planilha1!$A$3</c:f>
              <c:strCache>
                <c:ptCount val="1"/>
                <c:pt idx="0">
                  <c:v>NÃO</c:v>
                </c:pt>
              </c:strCache>
            </c:strRef>
          </c:tx>
          <c:spPr>
            <a:solidFill>
              <a:schemeClr val="accent2"/>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Planilha1!$B$3:$D$3</c:f>
              <c:numCache>
                <c:formatCode>###0%</c:formatCode>
                <c:ptCount val="3"/>
                <c:pt idx="0">
                  <c:v>0.27774491503110549</c:v>
                </c:pt>
                <c:pt idx="1">
                  <c:v>0.29900380073296307</c:v>
                </c:pt>
                <c:pt idx="2">
                  <c:v>0.2923607202496965</c:v>
                </c:pt>
              </c:numCache>
            </c:numRef>
          </c:val>
          <c:extLst>
            <c:ext xmlns:c16="http://schemas.microsoft.com/office/drawing/2014/chart" uri="{C3380CC4-5D6E-409C-BE32-E72D297353CC}">
              <c16:uniqueId val="{00000007-37AC-4A75-8EF3-D991265FED01}"/>
            </c:ext>
          </c:extLst>
        </c:ser>
        <c:ser>
          <c:idx val="2"/>
          <c:order val="2"/>
          <c:tx>
            <c:strRef>
              <c:f>Planilha1!$A$4</c:f>
              <c:strCache>
                <c:ptCount val="1"/>
                <c:pt idx="0">
                  <c:v>NS/NR</c:v>
                </c:pt>
              </c:strCache>
            </c:strRef>
          </c:tx>
          <c:spPr>
            <a:solidFill>
              <a:schemeClr val="bg1">
                <a:lumMod val="85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Planilha1!$B$4:$D$4</c:f>
              <c:numCache>
                <c:formatCode>0%</c:formatCode>
                <c:ptCount val="3"/>
                <c:pt idx="0">
                  <c:v>4.6182588569037938E-2</c:v>
                </c:pt>
                <c:pt idx="1">
                  <c:v>5.4217098933280292E-2</c:v>
                </c:pt>
                <c:pt idx="2">
                  <c:v>2.1850768207422981E-2</c:v>
                </c:pt>
              </c:numCache>
            </c:numRef>
          </c:val>
          <c:extLst>
            <c:ext xmlns:c16="http://schemas.microsoft.com/office/drawing/2014/chart" uri="{C3380CC4-5D6E-409C-BE32-E72D297353CC}">
              <c16:uniqueId val="{0000000B-37AC-4A75-8EF3-D991265FED01}"/>
            </c:ext>
          </c:extLst>
        </c:ser>
        <c:dLbls>
          <c:showLegendKey val="0"/>
          <c:showVal val="0"/>
          <c:showCatName val="0"/>
          <c:showSerName val="0"/>
          <c:showPercent val="0"/>
          <c:showBubbleSize val="0"/>
        </c:dLbls>
        <c:gapWidth val="158"/>
        <c:overlap val="-10"/>
        <c:axId val="381452288"/>
        <c:axId val="381453824"/>
      </c:barChart>
      <c:catAx>
        <c:axId val="381452288"/>
        <c:scaling>
          <c:orientation val="maxMin"/>
        </c:scaling>
        <c:delete val="1"/>
        <c:axPos val="l"/>
        <c:numFmt formatCode="General" sourceLinked="1"/>
        <c:majorTickMark val="none"/>
        <c:minorTickMark val="none"/>
        <c:tickLblPos val="nextTo"/>
        <c:crossAx val="381453824"/>
        <c:crosses val="autoZero"/>
        <c:auto val="1"/>
        <c:lblAlgn val="ctr"/>
        <c:lblOffset val="100"/>
        <c:noMultiLvlLbl val="0"/>
      </c:catAx>
      <c:valAx>
        <c:axId val="381453824"/>
        <c:scaling>
          <c:orientation val="minMax"/>
        </c:scaling>
        <c:delete val="1"/>
        <c:axPos val="t"/>
        <c:numFmt formatCode="###0%" sourceLinked="1"/>
        <c:majorTickMark val="none"/>
        <c:minorTickMark val="none"/>
        <c:tickLblPos val="nextTo"/>
        <c:crossAx val="3814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Planilha1!$B$1</c:f>
              <c:strCache>
                <c:ptCount val="1"/>
                <c:pt idx="0">
                  <c:v>Série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66A-47BC-92BB-E5F626EE1DC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66A-47BC-92BB-E5F626EE1DC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866A-47BC-92BB-E5F626EE1DC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866A-47BC-92BB-E5F626EE1DC4}"/>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866A-47BC-92BB-E5F626EE1DC4}"/>
              </c:ext>
            </c:extLst>
          </c:dPt>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3-20CD-4DAF-B857-9D119F201C6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Corrupção</c:v>
                </c:pt>
                <c:pt idx="1">
                  <c:v>Desemprego alto</c:v>
                </c:pt>
                <c:pt idx="2">
                  <c:v>Taxa de juros alta</c:v>
                </c:pt>
                <c:pt idx="3">
                  <c:v>Recessão</c:v>
                </c:pt>
                <c:pt idx="4">
                  <c:v>Inflação alta</c:v>
                </c:pt>
                <c:pt idx="5">
                  <c:v>Não sabe/Não respondeu</c:v>
                </c:pt>
              </c:strCache>
            </c:strRef>
          </c:cat>
          <c:val>
            <c:numRef>
              <c:f>Planilha1!$B$2:$B$7</c:f>
              <c:numCache>
                <c:formatCode>0%</c:formatCode>
                <c:ptCount val="6"/>
                <c:pt idx="0">
                  <c:v>0.31</c:v>
                </c:pt>
                <c:pt idx="1">
                  <c:v>0.245</c:v>
                </c:pt>
                <c:pt idx="2">
                  <c:v>0.17</c:v>
                </c:pt>
                <c:pt idx="3">
                  <c:v>0.14899999999999999</c:v>
                </c:pt>
                <c:pt idx="4">
                  <c:v>8.7999999999999995E-2</c:v>
                </c:pt>
                <c:pt idx="5">
                  <c:v>3.6999999999999998E-2</c:v>
                </c:pt>
              </c:numCache>
            </c:numRef>
          </c:val>
          <c:extLst>
            <c:ext xmlns:c16="http://schemas.microsoft.com/office/drawing/2014/chart" uri="{C3380CC4-5D6E-409C-BE32-E72D297353CC}">
              <c16:uniqueId val="{00000000-20CD-4DAF-B857-9D119F201C6B}"/>
            </c:ext>
          </c:extLst>
        </c:ser>
        <c:dLbls>
          <c:showLegendKey val="0"/>
          <c:showVal val="0"/>
          <c:showCatName val="0"/>
          <c:showSerName val="0"/>
          <c:showPercent val="0"/>
          <c:showBubbleSize val="0"/>
        </c:dLbls>
        <c:gapWidth val="114"/>
        <c:axId val="249164160"/>
        <c:axId val="249165696"/>
      </c:barChart>
      <c:catAx>
        <c:axId val="249164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crossAx val="249165696"/>
        <c:crosses val="autoZero"/>
        <c:auto val="1"/>
        <c:lblAlgn val="ctr"/>
        <c:lblOffset val="100"/>
        <c:noMultiLvlLbl val="0"/>
      </c:catAx>
      <c:valAx>
        <c:axId val="249165696"/>
        <c:scaling>
          <c:orientation val="minMax"/>
        </c:scaling>
        <c:delete val="1"/>
        <c:axPos val="t"/>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49164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Planilha1!$B$2:$D$2</c:f>
              <c:numCache>
                <c:formatCode>###0%</c:formatCode>
                <c:ptCount val="3"/>
                <c:pt idx="0">
                  <c:v>0.66036625522521686</c:v>
                </c:pt>
                <c:pt idx="1">
                  <c:v>0.68489022280499579</c:v>
                </c:pt>
                <c:pt idx="2">
                  <c:v>0.64866808522917996</c:v>
                </c:pt>
              </c:numCache>
            </c:numRef>
          </c:val>
          <c:extLst>
            <c:ext xmlns:c16="http://schemas.microsoft.com/office/drawing/2014/chart" uri="{C3380CC4-5D6E-409C-BE32-E72D297353CC}">
              <c16:uniqueId val="{00000000-9354-4D4D-B451-4343EB3B0B80}"/>
            </c:ext>
          </c:extLst>
        </c:ser>
        <c:ser>
          <c:idx val="1"/>
          <c:order val="1"/>
          <c:tx>
            <c:strRef>
              <c:f>Planilha1!$A$3</c:f>
              <c:strCache>
                <c:ptCount val="1"/>
                <c:pt idx="0">
                  <c:v>NÃO</c:v>
                </c:pt>
              </c:strCache>
            </c:strRef>
          </c:tx>
          <c:spPr>
            <a:solidFill>
              <a:schemeClr val="accent2"/>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Planilha1!$B$3:$D$3</c:f>
              <c:numCache>
                <c:formatCode>###0%</c:formatCode>
                <c:ptCount val="3"/>
                <c:pt idx="0">
                  <c:v>0.29306105470994614</c:v>
                </c:pt>
                <c:pt idx="1">
                  <c:v>0.26443719100405022</c:v>
                </c:pt>
                <c:pt idx="2">
                  <c:v>0.31049850170030058</c:v>
                </c:pt>
              </c:numCache>
            </c:numRef>
          </c:val>
          <c:extLst>
            <c:ext xmlns:c16="http://schemas.microsoft.com/office/drawing/2014/chart" uri="{C3380CC4-5D6E-409C-BE32-E72D297353CC}">
              <c16:uniqueId val="{00000001-9354-4D4D-B451-4343EB3B0B80}"/>
            </c:ext>
          </c:extLst>
        </c:ser>
        <c:ser>
          <c:idx val="2"/>
          <c:order val="2"/>
          <c:tx>
            <c:strRef>
              <c:f>Planilha1!$A$4</c:f>
              <c:strCache>
                <c:ptCount val="1"/>
                <c:pt idx="0">
                  <c:v>NS/NR</c:v>
                </c:pt>
              </c:strCache>
            </c:strRef>
          </c:tx>
          <c:spPr>
            <a:solidFill>
              <a:schemeClr val="bg1">
                <a:lumMod val="85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Planilha1!$B$4:$D$4</c:f>
              <c:numCache>
                <c:formatCode>0%</c:formatCode>
                <c:ptCount val="3"/>
                <c:pt idx="0">
                  <c:v>4.6572690064836969E-2</c:v>
                </c:pt>
                <c:pt idx="1">
                  <c:v>5.0672586190953946E-2</c:v>
                </c:pt>
                <c:pt idx="2">
                  <c:v>4.0833413070519561E-2</c:v>
                </c:pt>
              </c:numCache>
            </c:numRef>
          </c:val>
          <c:extLst>
            <c:ext xmlns:c16="http://schemas.microsoft.com/office/drawing/2014/chart" uri="{C3380CC4-5D6E-409C-BE32-E72D297353CC}">
              <c16:uniqueId val="{00000002-9354-4D4D-B451-4343EB3B0B80}"/>
            </c:ext>
          </c:extLst>
        </c:ser>
        <c:dLbls>
          <c:showLegendKey val="0"/>
          <c:showVal val="0"/>
          <c:showCatName val="0"/>
          <c:showSerName val="0"/>
          <c:showPercent val="0"/>
          <c:showBubbleSize val="0"/>
        </c:dLbls>
        <c:gapWidth val="158"/>
        <c:overlap val="-10"/>
        <c:axId val="381170816"/>
        <c:axId val="381172352"/>
      </c:barChart>
      <c:catAx>
        <c:axId val="381170816"/>
        <c:scaling>
          <c:orientation val="maxMin"/>
        </c:scaling>
        <c:delete val="1"/>
        <c:axPos val="l"/>
        <c:numFmt formatCode="General" sourceLinked="1"/>
        <c:majorTickMark val="none"/>
        <c:minorTickMark val="none"/>
        <c:tickLblPos val="nextTo"/>
        <c:crossAx val="381172352"/>
        <c:crosses val="autoZero"/>
        <c:auto val="1"/>
        <c:lblAlgn val="ctr"/>
        <c:lblOffset val="100"/>
        <c:noMultiLvlLbl val="0"/>
      </c:catAx>
      <c:valAx>
        <c:axId val="381172352"/>
        <c:scaling>
          <c:orientation val="minMax"/>
        </c:scaling>
        <c:delete val="1"/>
        <c:axPos val="t"/>
        <c:numFmt formatCode="###0%" sourceLinked="1"/>
        <c:majorTickMark val="none"/>
        <c:minorTickMark val="none"/>
        <c:tickLblPos val="nextTo"/>
        <c:crossAx val="38117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Plan1!$B$1</c:f>
              <c:strCache>
                <c:ptCount val="1"/>
                <c:pt idx="0">
                  <c:v>Sim</c:v>
                </c:pt>
              </c:strCache>
            </c:strRef>
          </c:tx>
          <c:spPr>
            <a:solidFill>
              <a:schemeClr val="accent5">
                <a:lumMod val="75000"/>
              </a:schemeClr>
            </a:solidFill>
            <a:ln>
              <a:solidFill>
                <a:schemeClr val="bg1"/>
              </a:solidFill>
            </a:ln>
          </c:spPr>
          <c:invertIfNegative val="0"/>
          <c:dLbls>
            <c:spPr>
              <a:noFill/>
              <a:ln>
                <a:noFill/>
              </a:ln>
              <a:effectLst/>
            </c:spPr>
            <c:txPr>
              <a:bodyPr/>
              <a:lstStyle/>
              <a:p>
                <a:pPr>
                  <a:defRPr sz="12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Plan1!$A$2:$A$28</c:f>
              <c:strCache>
                <c:ptCount val="27"/>
                <c:pt idx="0">
                  <c:v>AC</c:v>
                </c:pt>
                <c:pt idx="1">
                  <c:v>AL</c:v>
                </c:pt>
                <c:pt idx="2">
                  <c:v>AM</c:v>
                </c:pt>
                <c:pt idx="3">
                  <c:v>AP</c:v>
                </c:pt>
                <c:pt idx="4">
                  <c:v>BA</c:v>
                </c:pt>
                <c:pt idx="5">
                  <c:v>CE</c:v>
                </c:pt>
                <c:pt idx="6">
                  <c:v>DF</c:v>
                </c:pt>
                <c:pt idx="7">
                  <c:v>ES</c:v>
                </c:pt>
                <c:pt idx="8">
                  <c:v>GO</c:v>
                </c:pt>
                <c:pt idx="9">
                  <c:v>MA</c:v>
                </c:pt>
                <c:pt idx="10">
                  <c:v>MG</c:v>
                </c:pt>
                <c:pt idx="11">
                  <c:v>MS</c:v>
                </c:pt>
                <c:pt idx="12">
                  <c:v>MT</c:v>
                </c:pt>
                <c:pt idx="13">
                  <c:v>PA</c:v>
                </c:pt>
                <c:pt idx="14">
                  <c:v>PB</c:v>
                </c:pt>
                <c:pt idx="15">
                  <c:v>PE</c:v>
                </c:pt>
                <c:pt idx="16">
                  <c:v>PI</c:v>
                </c:pt>
                <c:pt idx="17">
                  <c:v>PR</c:v>
                </c:pt>
                <c:pt idx="18">
                  <c:v>RJ</c:v>
                </c:pt>
                <c:pt idx="19">
                  <c:v>RN</c:v>
                </c:pt>
                <c:pt idx="20">
                  <c:v>RO</c:v>
                </c:pt>
                <c:pt idx="21">
                  <c:v>RR</c:v>
                </c:pt>
                <c:pt idx="22">
                  <c:v>RS</c:v>
                </c:pt>
                <c:pt idx="23">
                  <c:v>SC</c:v>
                </c:pt>
                <c:pt idx="24">
                  <c:v>SE</c:v>
                </c:pt>
                <c:pt idx="25">
                  <c:v>SP</c:v>
                </c:pt>
                <c:pt idx="26">
                  <c:v>TO</c:v>
                </c:pt>
              </c:strCache>
            </c:strRef>
          </c:cat>
          <c:val>
            <c:numRef>
              <c:f>Plan1!$B$2:$B$28</c:f>
              <c:numCache>
                <c:formatCode>###0%</c:formatCode>
                <c:ptCount val="27"/>
                <c:pt idx="0">
                  <c:v>0.68810289389067525</c:v>
                </c:pt>
                <c:pt idx="1">
                  <c:v>0.61937095010364474</c:v>
                </c:pt>
                <c:pt idx="2">
                  <c:v>0.78607540472220738</c:v>
                </c:pt>
                <c:pt idx="3">
                  <c:v>0.79544063647490815</c:v>
                </c:pt>
                <c:pt idx="4">
                  <c:v>0.69764624718762502</c:v>
                </c:pt>
                <c:pt idx="5">
                  <c:v>0.71561212684751696</c:v>
                </c:pt>
                <c:pt idx="6">
                  <c:v>0.68728142505338641</c:v>
                </c:pt>
                <c:pt idx="7">
                  <c:v>0.68468189915358157</c:v>
                </c:pt>
                <c:pt idx="8">
                  <c:v>0.73531979537912517</c:v>
                </c:pt>
                <c:pt idx="9">
                  <c:v>0.80478310872578218</c:v>
                </c:pt>
                <c:pt idx="10">
                  <c:v>0.67713913766799583</c:v>
                </c:pt>
                <c:pt idx="11">
                  <c:v>0.65949698418117675</c:v>
                </c:pt>
                <c:pt idx="12">
                  <c:v>0.65070628237602979</c:v>
                </c:pt>
                <c:pt idx="13">
                  <c:v>0.75980661465772992</c:v>
                </c:pt>
                <c:pt idx="14">
                  <c:v>0.71421892653532981</c:v>
                </c:pt>
                <c:pt idx="15">
                  <c:v>0.67067478922803769</c:v>
                </c:pt>
                <c:pt idx="16">
                  <c:v>0.75964922402353896</c:v>
                </c:pt>
                <c:pt idx="17">
                  <c:v>0.61803474386637891</c:v>
                </c:pt>
                <c:pt idx="18">
                  <c:v>0.64308325181624293</c:v>
                </c:pt>
                <c:pt idx="19">
                  <c:v>0.73718258566462513</c:v>
                </c:pt>
                <c:pt idx="20">
                  <c:v>0.71559519691653906</c:v>
                </c:pt>
                <c:pt idx="21">
                  <c:v>0.74477552244775524</c:v>
                </c:pt>
                <c:pt idx="22">
                  <c:v>0.64760107627486885</c:v>
                </c:pt>
                <c:pt idx="23">
                  <c:v>0.68635309006538703</c:v>
                </c:pt>
                <c:pt idx="24">
                  <c:v>0.72991872252155876</c:v>
                </c:pt>
                <c:pt idx="25">
                  <c:v>0.63650208014783827</c:v>
                </c:pt>
                <c:pt idx="26">
                  <c:v>0.69464060150375939</c:v>
                </c:pt>
              </c:numCache>
            </c:numRef>
          </c:val>
          <c:extLst>
            <c:ext xmlns:c16="http://schemas.microsoft.com/office/drawing/2014/chart" uri="{C3380CC4-5D6E-409C-BE32-E72D297353CC}">
              <c16:uniqueId val="{00000000-53C6-4732-BCE4-4B30FDF2D18A}"/>
            </c:ext>
          </c:extLst>
        </c:ser>
        <c:dLbls>
          <c:showLegendKey val="0"/>
          <c:showVal val="0"/>
          <c:showCatName val="0"/>
          <c:showSerName val="0"/>
          <c:showPercent val="0"/>
          <c:showBubbleSize val="0"/>
        </c:dLbls>
        <c:gapWidth val="128"/>
        <c:axId val="381747200"/>
        <c:axId val="381748736"/>
      </c:barChart>
      <c:catAx>
        <c:axId val="381747200"/>
        <c:scaling>
          <c:orientation val="maxMin"/>
        </c:scaling>
        <c:delete val="0"/>
        <c:axPos val="l"/>
        <c:numFmt formatCode="General" sourceLinked="0"/>
        <c:majorTickMark val="out"/>
        <c:minorTickMark val="none"/>
        <c:tickLblPos val="nextTo"/>
        <c:txPr>
          <a:bodyPr/>
          <a:lstStyle/>
          <a:p>
            <a:pPr>
              <a:defRPr sz="1200" b="1">
                <a:solidFill>
                  <a:schemeClr val="tx1">
                    <a:lumMod val="85000"/>
                    <a:lumOff val="15000"/>
                  </a:schemeClr>
                </a:solidFill>
              </a:defRPr>
            </a:pPr>
            <a:endParaRPr lang="pt-BR"/>
          </a:p>
        </c:txPr>
        <c:crossAx val="381748736"/>
        <c:crosses val="autoZero"/>
        <c:auto val="1"/>
        <c:lblAlgn val="ctr"/>
        <c:lblOffset val="100"/>
        <c:noMultiLvlLbl val="0"/>
      </c:catAx>
      <c:valAx>
        <c:axId val="381748736"/>
        <c:scaling>
          <c:orientation val="minMax"/>
          <c:max val="0.9"/>
          <c:min val="0"/>
        </c:scaling>
        <c:delete val="1"/>
        <c:axPos val="t"/>
        <c:numFmt formatCode="###0%" sourceLinked="1"/>
        <c:majorTickMark val="out"/>
        <c:minorTickMark val="none"/>
        <c:tickLblPos val="nextTo"/>
        <c:crossAx val="381747200"/>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Série 1</c:v>
                </c:pt>
              </c:strCache>
            </c:strRef>
          </c:tx>
          <c:spPr>
            <a:solidFill>
              <a:srgbClr val="0266B3"/>
            </a:solidFill>
            <a:ln>
              <a:noFill/>
            </a:ln>
            <a:effectLst/>
          </c:spPr>
          <c:invertIfNegative val="0"/>
          <c:dPt>
            <c:idx val="1"/>
            <c:invertIfNegative val="0"/>
            <c:bubble3D val="0"/>
            <c:spPr>
              <a:solidFill>
                <a:srgbClr val="EF720C"/>
              </a:solidFill>
              <a:ln>
                <a:noFill/>
              </a:ln>
              <a:effectLst/>
            </c:spPr>
            <c:extLst>
              <c:ext xmlns:c16="http://schemas.microsoft.com/office/drawing/2014/chart" uri="{C3380CC4-5D6E-409C-BE32-E72D297353CC}">
                <c16:uniqueId val="{00000001-CDBE-4926-8C00-03894EE1B496}"/>
              </c:ext>
            </c:extLst>
          </c:dPt>
          <c:dPt>
            <c:idx val="2"/>
            <c:invertIfNegative val="0"/>
            <c:bubble3D val="0"/>
            <c:spPr>
              <a:solidFill>
                <a:srgbClr val="02A1A1"/>
              </a:solidFill>
              <a:ln>
                <a:noFill/>
              </a:ln>
              <a:effectLst/>
            </c:spPr>
            <c:extLst>
              <c:ext xmlns:c16="http://schemas.microsoft.com/office/drawing/2014/chart" uri="{C3380CC4-5D6E-409C-BE32-E72D297353CC}">
                <c16:uniqueId val="{00000003-CDBE-4926-8C00-03894EE1B496}"/>
              </c:ext>
            </c:extLst>
          </c:dPt>
          <c:dPt>
            <c:idx val="3"/>
            <c:invertIfNegative val="0"/>
            <c:bubble3D val="0"/>
            <c:spPr>
              <a:solidFill>
                <a:srgbClr val="FF0202"/>
              </a:solidFill>
              <a:ln>
                <a:noFill/>
              </a:ln>
              <a:effectLst/>
            </c:spPr>
            <c:extLst>
              <c:ext xmlns:c16="http://schemas.microsoft.com/office/drawing/2014/chart" uri="{C3380CC4-5D6E-409C-BE32-E72D297353CC}">
                <c16:uniqueId val="{00000005-CDBE-4926-8C00-03894EE1B496}"/>
              </c:ext>
            </c:extLst>
          </c:dPt>
          <c:dPt>
            <c:idx val="4"/>
            <c:invertIfNegative val="0"/>
            <c:bubble3D val="0"/>
            <c:spPr>
              <a:solidFill>
                <a:srgbClr val="02A1FF"/>
              </a:solidFill>
              <a:ln>
                <a:noFill/>
              </a:ln>
              <a:effectLst/>
            </c:spPr>
            <c:extLst>
              <c:ext xmlns:c16="http://schemas.microsoft.com/office/drawing/2014/chart" uri="{C3380CC4-5D6E-409C-BE32-E72D297353CC}">
                <c16:uniqueId val="{00000007-CDBE-4926-8C00-03894EE1B49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SUL</c:v>
                </c:pt>
                <c:pt idx="1">
                  <c:v>SUDESTE</c:v>
                </c:pt>
                <c:pt idx="2">
                  <c:v>CENTRO-OESTE</c:v>
                </c:pt>
                <c:pt idx="3">
                  <c:v>NORTE</c:v>
                </c:pt>
                <c:pt idx="4">
                  <c:v>NORDESTE</c:v>
                </c:pt>
              </c:strCache>
            </c:strRef>
          </c:cat>
          <c:val>
            <c:numRef>
              <c:f>Planilha1!$B$2:$B$6</c:f>
              <c:numCache>
                <c:formatCode>###0%</c:formatCode>
                <c:ptCount val="5"/>
                <c:pt idx="0">
                  <c:v>0.64598719865358734</c:v>
                </c:pt>
                <c:pt idx="1">
                  <c:v>0.64864406758141369</c:v>
                </c:pt>
                <c:pt idx="2">
                  <c:v>0.69503189471869431</c:v>
                </c:pt>
                <c:pt idx="3">
                  <c:v>0.7471057437907942</c:v>
                </c:pt>
                <c:pt idx="4">
                  <c:v>0.70805463602472063</c:v>
                </c:pt>
              </c:numCache>
            </c:numRef>
          </c:val>
          <c:extLst>
            <c:ext xmlns:c16="http://schemas.microsoft.com/office/drawing/2014/chart" uri="{C3380CC4-5D6E-409C-BE32-E72D297353CC}">
              <c16:uniqueId val="{00000008-CDBE-4926-8C00-03894EE1B496}"/>
            </c:ext>
          </c:extLst>
        </c:ser>
        <c:dLbls>
          <c:showLegendKey val="0"/>
          <c:showVal val="0"/>
          <c:showCatName val="0"/>
          <c:showSerName val="0"/>
          <c:showPercent val="0"/>
          <c:showBubbleSize val="0"/>
        </c:dLbls>
        <c:gapWidth val="144"/>
        <c:overlap val="-21"/>
        <c:axId val="381788544"/>
        <c:axId val="381790080"/>
      </c:barChart>
      <c:catAx>
        <c:axId val="38178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81790080"/>
        <c:crosses val="autoZero"/>
        <c:auto val="1"/>
        <c:lblAlgn val="ctr"/>
        <c:lblOffset val="100"/>
        <c:noMultiLvlLbl val="0"/>
      </c:catAx>
      <c:valAx>
        <c:axId val="381790080"/>
        <c:scaling>
          <c:orientation val="minMax"/>
          <c:min val="0.2"/>
        </c:scaling>
        <c:delete val="1"/>
        <c:axPos val="l"/>
        <c:majorGridlines>
          <c:spPr>
            <a:ln w="9525" cap="flat" cmpd="sng" algn="ctr">
              <a:solidFill>
                <a:schemeClr val="accent1">
                  <a:lumMod val="20000"/>
                  <a:lumOff val="80000"/>
                </a:schemeClr>
              </a:solidFill>
              <a:round/>
            </a:ln>
            <a:effectLst/>
          </c:spPr>
        </c:majorGridlines>
        <c:numFmt formatCode="###0%" sourceLinked="1"/>
        <c:majorTickMark val="out"/>
        <c:minorTickMark val="none"/>
        <c:tickLblPos val="nextTo"/>
        <c:crossAx val="381788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c:v>
                </c:pt>
                <c:pt idx="1">
                  <c:v>Não</c:v>
                </c:pt>
                <c:pt idx="2">
                  <c:v>Não sabe/Não respondeu </c:v>
                </c:pt>
              </c:strCache>
            </c:strRef>
          </c:cat>
          <c:val>
            <c:numRef>
              <c:f>Planilha1!$B$2:$B$4</c:f>
              <c:numCache>
                <c:formatCode>###0%</c:formatCode>
                <c:ptCount val="3"/>
                <c:pt idx="0">
                  <c:v>0.6792110979510485</c:v>
                </c:pt>
                <c:pt idx="1">
                  <c:v>0.28351367150178419</c:v>
                </c:pt>
                <c:pt idx="2">
                  <c:v>3.7275230547167297E-2</c:v>
                </c:pt>
              </c:numCache>
            </c:numRef>
          </c:val>
          <c:extLst>
            <c:ext xmlns:c16="http://schemas.microsoft.com/office/drawing/2014/chart" uri="{C3380CC4-5D6E-409C-BE32-E72D297353CC}">
              <c16:uniqueId val="{00000000-55F5-4CB6-84C7-36B1472D7401}"/>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c:v>
                </c:pt>
                <c:pt idx="1">
                  <c:v>Não</c:v>
                </c:pt>
                <c:pt idx="2">
                  <c:v>Não sabe/Não respondeu </c:v>
                </c:pt>
              </c:strCache>
            </c:strRef>
          </c:cat>
          <c:val>
            <c:numRef>
              <c:f>Planilha1!$C$2:$C$4</c:f>
              <c:numCache>
                <c:formatCode>###0%</c:formatCode>
                <c:ptCount val="3"/>
                <c:pt idx="0">
                  <c:v>0.65102274606253419</c:v>
                </c:pt>
                <c:pt idx="1">
                  <c:v>0.288047945646287</c:v>
                </c:pt>
                <c:pt idx="2">
                  <c:v>6.0929308291178916E-2</c:v>
                </c:pt>
              </c:numCache>
            </c:numRef>
          </c:val>
          <c:extLst>
            <c:ext xmlns:c16="http://schemas.microsoft.com/office/drawing/2014/chart" uri="{C3380CC4-5D6E-409C-BE32-E72D297353CC}">
              <c16:uniqueId val="{00000001-55F5-4CB6-84C7-36B1472D7401}"/>
            </c:ext>
          </c:extLst>
        </c:ser>
        <c:dLbls>
          <c:showLegendKey val="0"/>
          <c:showVal val="0"/>
          <c:showCatName val="0"/>
          <c:showSerName val="0"/>
          <c:showPercent val="0"/>
          <c:showBubbleSize val="0"/>
        </c:dLbls>
        <c:gapWidth val="219"/>
        <c:overlap val="-27"/>
        <c:axId val="380663680"/>
        <c:axId val="380665216"/>
      </c:barChart>
      <c:catAx>
        <c:axId val="38066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80665216"/>
        <c:crosses val="autoZero"/>
        <c:auto val="1"/>
        <c:lblAlgn val="ctr"/>
        <c:lblOffset val="100"/>
        <c:noMultiLvlLbl val="0"/>
      </c:catAx>
      <c:valAx>
        <c:axId val="38066521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8066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49626958837064E-2"/>
          <c:y val="3.1804298611629672E-2"/>
          <c:w val="0.97070074608232582"/>
          <c:h val="0.72348131628361878"/>
        </c:manualLayout>
      </c:layout>
      <c:barChart>
        <c:barDir val="col"/>
        <c:grouping val="clustered"/>
        <c:varyColors val="0"/>
        <c:ser>
          <c:idx val="0"/>
          <c:order val="0"/>
          <c:tx>
            <c:strRef>
              <c:f>Planilha1!$B$1</c:f>
              <c:strCache>
                <c:ptCount val="1"/>
                <c:pt idx="0">
                  <c:v>Sim</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Planilha1!$B$2:$B$8</c:f>
              <c:numCache>
                <c:formatCode>###0%</c:formatCode>
                <c:ptCount val="7"/>
                <c:pt idx="0">
                  <c:v>0.60682410802363873</c:v>
                </c:pt>
                <c:pt idx="1">
                  <c:v>0.62364908739527747</c:v>
                </c:pt>
                <c:pt idx="2">
                  <c:v>0.59637825421133228</c:v>
                </c:pt>
                <c:pt idx="3">
                  <c:v>0.67765505129241044</c:v>
                </c:pt>
                <c:pt idx="4">
                  <c:v>0.77437533302673378</c:v>
                </c:pt>
                <c:pt idx="5">
                  <c:v>0.66509654343371305</c:v>
                </c:pt>
                <c:pt idx="6">
                  <c:v>0.71885284246370429</c:v>
                </c:pt>
              </c:numCache>
            </c:numRef>
          </c:val>
          <c:extLst>
            <c:ext xmlns:c16="http://schemas.microsoft.com/office/drawing/2014/chart" uri="{C3380CC4-5D6E-409C-BE32-E72D297353CC}">
              <c16:uniqueId val="{00000000-B46A-4576-A2F2-775A99298852}"/>
            </c:ext>
          </c:extLst>
        </c:ser>
        <c:ser>
          <c:idx val="1"/>
          <c:order val="1"/>
          <c:tx>
            <c:strRef>
              <c:f>Planilha1!$C$1</c:f>
              <c:strCache>
                <c:ptCount val="1"/>
                <c:pt idx="0">
                  <c:v>Não</c:v>
                </c:pt>
              </c:strCache>
            </c:strRef>
          </c:tx>
          <c:spPr>
            <a:solidFill>
              <a:srgbClr val="E04A0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Planilha1!$C$2:$C$8</c:f>
              <c:numCache>
                <c:formatCode>###0%</c:formatCode>
                <c:ptCount val="7"/>
                <c:pt idx="0">
                  <c:v>0.32589960632711784</c:v>
                </c:pt>
                <c:pt idx="1">
                  <c:v>0.32950062184674495</c:v>
                </c:pt>
                <c:pt idx="2">
                  <c:v>0.34416232771822358</c:v>
                </c:pt>
                <c:pt idx="3">
                  <c:v>0.2782339699701103</c:v>
                </c:pt>
                <c:pt idx="4">
                  <c:v>0.20159336890955817</c:v>
                </c:pt>
                <c:pt idx="5">
                  <c:v>0.29728431602066463</c:v>
                </c:pt>
                <c:pt idx="6">
                  <c:v>0.21842311395420944</c:v>
                </c:pt>
              </c:numCache>
            </c:numRef>
          </c:val>
          <c:extLst>
            <c:ext xmlns:c16="http://schemas.microsoft.com/office/drawing/2014/chart" uri="{C3380CC4-5D6E-409C-BE32-E72D297353CC}">
              <c16:uniqueId val="{00000001-B46A-4576-A2F2-775A99298852}"/>
            </c:ext>
          </c:extLst>
        </c:ser>
        <c:ser>
          <c:idx val="2"/>
          <c:order val="2"/>
          <c:tx>
            <c:strRef>
              <c:f>Planilha1!$D$1</c:f>
              <c:strCache>
                <c:ptCount val="1"/>
                <c:pt idx="0">
                  <c:v>NS/NR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Planilha1!$D$2:$D$8</c:f>
              <c:numCache>
                <c:formatCode>###0%</c:formatCode>
                <c:ptCount val="7"/>
                <c:pt idx="0">
                  <c:v>6.7276285649243373E-2</c:v>
                </c:pt>
                <c:pt idx="1">
                  <c:v>4.6850290757977642E-2</c:v>
                </c:pt>
                <c:pt idx="2">
                  <c:v>5.9459418070444102E-2</c:v>
                </c:pt>
                <c:pt idx="3">
                  <c:v>4.4110978737479122E-2</c:v>
                </c:pt>
                <c:pt idx="4">
                  <c:v>2.403129806370807E-2</c:v>
                </c:pt>
                <c:pt idx="5">
                  <c:v>3.76191405456223E-2</c:v>
                </c:pt>
                <c:pt idx="6">
                  <c:v>6.2724043582086303E-2</c:v>
                </c:pt>
              </c:numCache>
            </c:numRef>
          </c:val>
          <c:extLst>
            <c:ext xmlns:c16="http://schemas.microsoft.com/office/drawing/2014/chart" uri="{C3380CC4-5D6E-409C-BE32-E72D297353CC}">
              <c16:uniqueId val="{00000000-0A5D-4838-BD47-AFDBD2E4F026}"/>
            </c:ext>
          </c:extLst>
        </c:ser>
        <c:dLbls>
          <c:showLegendKey val="0"/>
          <c:showVal val="0"/>
          <c:showCatName val="0"/>
          <c:showSerName val="0"/>
          <c:showPercent val="0"/>
          <c:showBubbleSize val="0"/>
        </c:dLbls>
        <c:gapWidth val="219"/>
        <c:overlap val="-27"/>
        <c:axId val="380791040"/>
        <c:axId val="380809216"/>
      </c:barChart>
      <c:catAx>
        <c:axId val="38079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80809216"/>
        <c:crosses val="autoZero"/>
        <c:auto val="1"/>
        <c:lblAlgn val="ctr"/>
        <c:lblOffset val="100"/>
        <c:noMultiLvlLbl val="0"/>
      </c:catAx>
      <c:valAx>
        <c:axId val="38080921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80791040"/>
        <c:crosses val="autoZero"/>
        <c:crossBetween val="between"/>
      </c:valAx>
      <c:spPr>
        <a:noFill/>
        <a:ln>
          <a:noFill/>
        </a:ln>
        <a:effectLst/>
      </c:spPr>
    </c:plotArea>
    <c:legend>
      <c:legendPos val="b"/>
      <c:layout>
        <c:manualLayout>
          <c:xMode val="edge"/>
          <c:yMode val="edge"/>
          <c:x val="0.40204910215194317"/>
          <c:y val="0.93433493728383543"/>
          <c:w val="0.18021608710143316"/>
          <c:h val="6.2773762842379996E-2"/>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65163347863308E-2"/>
          <c:y val="3.2540163926025517E-2"/>
          <c:w val="0.97146967330427336"/>
          <c:h val="0.77467205943599537"/>
        </c:manualLayout>
      </c:layout>
      <c:barChart>
        <c:barDir val="col"/>
        <c:grouping val="clustered"/>
        <c:varyColors val="0"/>
        <c:ser>
          <c:idx val="0"/>
          <c:order val="0"/>
          <c:tx>
            <c:strRef>
              <c:f>Planilha1!$B$1</c:f>
              <c:strCache>
                <c:ptCount val="1"/>
                <c:pt idx="0">
                  <c:v>Sim</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Planilha1!$B$2:$B$7</c:f>
              <c:numCache>
                <c:formatCode>###0%</c:formatCode>
                <c:ptCount val="6"/>
                <c:pt idx="0">
                  <c:v>0.77669119303251</c:v>
                </c:pt>
                <c:pt idx="1">
                  <c:v>0.72968705151402513</c:v>
                </c:pt>
                <c:pt idx="2">
                  <c:v>0.69737709228769429</c:v>
                </c:pt>
                <c:pt idx="3">
                  <c:v>0.64381024308750523</c:v>
                </c:pt>
                <c:pt idx="4">
                  <c:v>0.60109895231300836</c:v>
                </c:pt>
                <c:pt idx="5">
                  <c:v>0.56173894549602676</c:v>
                </c:pt>
              </c:numCache>
            </c:numRef>
          </c:val>
          <c:extLst>
            <c:ext xmlns:c16="http://schemas.microsoft.com/office/drawing/2014/chart" uri="{C3380CC4-5D6E-409C-BE32-E72D297353CC}">
              <c16:uniqueId val="{00000000-3769-4330-910C-4DD4646F9652}"/>
            </c:ext>
          </c:extLst>
        </c:ser>
        <c:ser>
          <c:idx val="1"/>
          <c:order val="1"/>
          <c:tx>
            <c:strRef>
              <c:f>Planilha1!$C$1</c:f>
              <c:strCache>
                <c:ptCount val="1"/>
                <c:pt idx="0">
                  <c:v>Não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Planilha1!$C$2:$C$7</c:f>
              <c:numCache>
                <c:formatCode>###0%</c:formatCode>
                <c:ptCount val="6"/>
                <c:pt idx="0">
                  <c:v>0.2179155091723603</c:v>
                </c:pt>
                <c:pt idx="1">
                  <c:v>0.24291926638595765</c:v>
                </c:pt>
                <c:pt idx="2">
                  <c:v>0.26144633347294344</c:v>
                </c:pt>
                <c:pt idx="3">
                  <c:v>0.29873281884471892</c:v>
                </c:pt>
                <c:pt idx="4">
                  <c:v>0.33622061398544595</c:v>
                </c:pt>
                <c:pt idx="5">
                  <c:v>0.38659538678679839</c:v>
                </c:pt>
              </c:numCache>
            </c:numRef>
          </c:val>
          <c:extLst>
            <c:ext xmlns:c16="http://schemas.microsoft.com/office/drawing/2014/chart" uri="{C3380CC4-5D6E-409C-BE32-E72D297353CC}">
              <c16:uniqueId val="{00000001-3769-4330-910C-4DD4646F9652}"/>
            </c:ext>
          </c:extLst>
        </c:ser>
        <c:ser>
          <c:idx val="2"/>
          <c:order val="2"/>
          <c:tx>
            <c:strRef>
              <c:f>Planilha1!$D$1</c:f>
              <c:strCache>
                <c:ptCount val="1"/>
                <c:pt idx="0">
                  <c:v>Não sabe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Planilha1!$D$2:$D$7</c:f>
              <c:numCache>
                <c:formatCode>###0%</c:formatCode>
                <c:ptCount val="6"/>
                <c:pt idx="0">
                  <c:v>5.3932977951297641E-3</c:v>
                </c:pt>
                <c:pt idx="1">
                  <c:v>2.7393682100017185E-2</c:v>
                </c:pt>
                <c:pt idx="2">
                  <c:v>4.1176574239362176E-2</c:v>
                </c:pt>
                <c:pt idx="3">
                  <c:v>5.7456938067775791E-2</c:v>
                </c:pt>
                <c:pt idx="4">
                  <c:v>6.268043370154569E-2</c:v>
                </c:pt>
                <c:pt idx="5">
                  <c:v>5.1665667717174846E-2</c:v>
                </c:pt>
              </c:numCache>
            </c:numRef>
          </c:val>
          <c:extLst>
            <c:ext xmlns:c16="http://schemas.microsoft.com/office/drawing/2014/chart" uri="{C3380CC4-5D6E-409C-BE32-E72D297353CC}">
              <c16:uniqueId val="{00000002-3769-4330-910C-4DD4646F9652}"/>
            </c:ext>
          </c:extLst>
        </c:ser>
        <c:dLbls>
          <c:showLegendKey val="0"/>
          <c:showVal val="0"/>
          <c:showCatName val="0"/>
          <c:showSerName val="0"/>
          <c:showPercent val="0"/>
          <c:showBubbleSize val="0"/>
        </c:dLbls>
        <c:gapWidth val="219"/>
        <c:overlap val="-27"/>
        <c:axId val="382655104"/>
        <c:axId val="382665088"/>
      </c:barChart>
      <c:catAx>
        <c:axId val="38265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82665088"/>
        <c:crosses val="autoZero"/>
        <c:auto val="1"/>
        <c:lblAlgn val="ctr"/>
        <c:lblOffset val="100"/>
        <c:noMultiLvlLbl val="0"/>
      </c:catAx>
      <c:valAx>
        <c:axId val="382665088"/>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8265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Planilha1!$B$1</c:f>
              <c:strCache>
                <c:ptCount val="1"/>
                <c:pt idx="0">
                  <c:v>Série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E69-4FA9-8760-0021D9A7F50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E69-4FA9-8760-0021D9A7F50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9E69-4FA9-8760-0021D9A7F50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E69-4FA9-8760-0021D9A7F506}"/>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E69-4FA9-8760-0021D9A7F506}"/>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3-E423-48C6-9C24-B9C4F8BE5066}"/>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9E69-4FA9-8760-0021D9A7F506}"/>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9E69-4FA9-8760-0021D9A7F50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Investir em propaganda e marketing</c:v>
                </c:pt>
                <c:pt idx="1">
                  <c:v>Aumentar a variedade de produtos</c:v>
                </c:pt>
                <c:pt idx="2">
                  <c:v>Investir em cursos/treinamentos</c:v>
                </c:pt>
                <c:pt idx="3">
                  <c:v>Reduzir preços</c:v>
                </c:pt>
                <c:pt idx="4">
                  <c:v>Aumentar o prazo das vendas</c:v>
                </c:pt>
                <c:pt idx="5">
                  <c:v>Outra</c:v>
                </c:pt>
                <c:pt idx="6">
                  <c:v>Nenhuma</c:v>
                </c:pt>
                <c:pt idx="7">
                  <c:v>NS/NR</c:v>
                </c:pt>
              </c:strCache>
            </c:strRef>
          </c:cat>
          <c:val>
            <c:numRef>
              <c:f>Planilha1!$B$2:$B$9</c:f>
              <c:numCache>
                <c:formatCode>0%</c:formatCode>
                <c:ptCount val="8"/>
                <c:pt idx="0">
                  <c:v>0.27100000000000002</c:v>
                </c:pt>
                <c:pt idx="1">
                  <c:v>0.14899999999999999</c:v>
                </c:pt>
                <c:pt idx="2">
                  <c:v>8.5999999999999993E-2</c:v>
                </c:pt>
                <c:pt idx="3">
                  <c:v>7.2999999999999995E-2</c:v>
                </c:pt>
                <c:pt idx="4">
                  <c:v>1.9E-2</c:v>
                </c:pt>
                <c:pt idx="5">
                  <c:v>4.5999999999999999E-2</c:v>
                </c:pt>
                <c:pt idx="6">
                  <c:v>1.4E-2</c:v>
                </c:pt>
                <c:pt idx="7">
                  <c:v>8.9999999999999993E-3</c:v>
                </c:pt>
              </c:numCache>
            </c:numRef>
          </c:val>
          <c:extLst>
            <c:ext xmlns:c16="http://schemas.microsoft.com/office/drawing/2014/chart" uri="{C3380CC4-5D6E-409C-BE32-E72D297353CC}">
              <c16:uniqueId val="{00000000-E423-48C6-9C24-B9C4F8BE5066}"/>
            </c:ext>
          </c:extLst>
        </c:ser>
        <c:dLbls>
          <c:showLegendKey val="0"/>
          <c:showVal val="0"/>
          <c:showCatName val="0"/>
          <c:showSerName val="0"/>
          <c:showPercent val="0"/>
          <c:showBubbleSize val="0"/>
        </c:dLbls>
        <c:gapWidth val="90"/>
        <c:axId val="382851328"/>
        <c:axId val="382738432"/>
      </c:barChart>
      <c:catAx>
        <c:axId val="382851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82738432"/>
        <c:crosses val="autoZero"/>
        <c:auto val="1"/>
        <c:lblAlgn val="ctr"/>
        <c:lblOffset val="100"/>
        <c:noMultiLvlLbl val="0"/>
      </c:catAx>
      <c:valAx>
        <c:axId val="382738432"/>
        <c:scaling>
          <c:orientation val="minMax"/>
        </c:scaling>
        <c:delete val="1"/>
        <c:axPos val="t"/>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8285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001489579817648"/>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Reduzir preços</c:v>
                </c:pt>
                <c:pt idx="1">
                  <c:v>Aumentar o prazo das vendas</c:v>
                </c:pt>
                <c:pt idx="2">
                  <c:v>Aumentar a variedade de produtos</c:v>
                </c:pt>
                <c:pt idx="3">
                  <c:v>Investir em cursos/treinamentos</c:v>
                </c:pt>
                <c:pt idx="4">
                  <c:v>Investir em propaganda e marketing</c:v>
                </c:pt>
                <c:pt idx="5">
                  <c:v>Outra</c:v>
                </c:pt>
                <c:pt idx="6">
                  <c:v>Nenhuma</c:v>
                </c:pt>
                <c:pt idx="7">
                  <c:v>NS/NR</c:v>
                </c:pt>
              </c:strCache>
            </c:strRef>
          </c:cat>
          <c:val>
            <c:numRef>
              <c:f>Planilha1!$B$2:$B$9</c:f>
              <c:numCache>
                <c:formatCode>###0%</c:formatCode>
                <c:ptCount val="8"/>
                <c:pt idx="0">
                  <c:v>0.1124524320143674</c:v>
                </c:pt>
                <c:pt idx="1">
                  <c:v>2.7471937905688158E-2</c:v>
                </c:pt>
                <c:pt idx="2">
                  <c:v>0.21688222571418658</c:v>
                </c:pt>
                <c:pt idx="3">
                  <c:v>0.1253691393330979</c:v>
                </c:pt>
                <c:pt idx="4">
                  <c:v>0.40977868576965465</c:v>
                </c:pt>
                <c:pt idx="5">
                  <c:v>7.4569035723580035E-2</c:v>
                </c:pt>
                <c:pt idx="6">
                  <c:v>2.3794489669372455E-2</c:v>
                </c:pt>
                <c:pt idx="7">
                  <c:v>0.01</c:v>
                </c:pt>
              </c:numCache>
            </c:numRef>
          </c:val>
          <c:extLst>
            <c:ext xmlns:c16="http://schemas.microsoft.com/office/drawing/2014/chart" uri="{C3380CC4-5D6E-409C-BE32-E72D297353CC}">
              <c16:uniqueId val="{00000000-4DE0-4C50-A51C-CD7FC93373C9}"/>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Reduzir preços</c:v>
                </c:pt>
                <c:pt idx="1">
                  <c:v>Aumentar o prazo das vendas</c:v>
                </c:pt>
                <c:pt idx="2">
                  <c:v>Aumentar a variedade de produtos</c:v>
                </c:pt>
                <c:pt idx="3">
                  <c:v>Investir em cursos/treinamentos</c:v>
                </c:pt>
                <c:pt idx="4">
                  <c:v>Investir em propaganda e marketing</c:v>
                </c:pt>
                <c:pt idx="5">
                  <c:v>Outra</c:v>
                </c:pt>
                <c:pt idx="6">
                  <c:v>Nenhuma</c:v>
                </c:pt>
                <c:pt idx="7">
                  <c:v>NS/NR</c:v>
                </c:pt>
              </c:strCache>
            </c:strRef>
          </c:cat>
          <c:val>
            <c:numRef>
              <c:f>Planilha1!$C$2:$C$9</c:f>
              <c:numCache>
                <c:formatCode>###0%</c:formatCode>
                <c:ptCount val="8"/>
                <c:pt idx="0">
                  <c:v>0.1064490686341458</c:v>
                </c:pt>
                <c:pt idx="1">
                  <c:v>2.8587193479967552E-2</c:v>
                </c:pt>
                <c:pt idx="2">
                  <c:v>0.23434818990561784</c:v>
                </c:pt>
                <c:pt idx="3">
                  <c:v>0.13490698812595606</c:v>
                </c:pt>
                <c:pt idx="4">
                  <c:v>0.40111741393622258</c:v>
                </c:pt>
                <c:pt idx="5">
                  <c:v>6.0721665194971033E-2</c:v>
                </c:pt>
                <c:pt idx="6">
                  <c:v>1.5662532231046987E-2</c:v>
                </c:pt>
                <c:pt idx="7">
                  <c:v>1.7999999999999999E-2</c:v>
                </c:pt>
              </c:numCache>
            </c:numRef>
          </c:val>
          <c:extLst>
            <c:ext xmlns:c16="http://schemas.microsoft.com/office/drawing/2014/chart" uri="{C3380CC4-5D6E-409C-BE32-E72D297353CC}">
              <c16:uniqueId val="{00000001-4DE0-4C50-A51C-CD7FC93373C9}"/>
            </c:ext>
          </c:extLst>
        </c:ser>
        <c:dLbls>
          <c:showLegendKey val="0"/>
          <c:showVal val="0"/>
          <c:showCatName val="0"/>
          <c:showSerName val="0"/>
          <c:showPercent val="0"/>
          <c:showBubbleSize val="0"/>
        </c:dLbls>
        <c:gapWidth val="236"/>
        <c:overlap val="-15"/>
        <c:axId val="383256448"/>
        <c:axId val="383257984"/>
      </c:barChart>
      <c:catAx>
        <c:axId val="38325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pt-BR"/>
          </a:p>
        </c:txPr>
        <c:crossAx val="383257984"/>
        <c:crosses val="autoZero"/>
        <c:auto val="1"/>
        <c:lblAlgn val="ctr"/>
        <c:lblOffset val="100"/>
        <c:noMultiLvlLbl val="0"/>
      </c:catAx>
      <c:valAx>
        <c:axId val="383257984"/>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83256448"/>
        <c:crosses val="autoZero"/>
        <c:crossBetween val="between"/>
      </c:valAx>
      <c:spPr>
        <a:noFill/>
        <a:ln>
          <a:noFill/>
        </a:ln>
        <a:effectLst/>
      </c:spPr>
    </c:plotArea>
    <c:legend>
      <c:legendPos val="b"/>
      <c:layout>
        <c:manualLayout>
          <c:xMode val="edge"/>
          <c:yMode val="edge"/>
          <c:x val="0.40415303474218728"/>
          <c:y val="0.94251145953644822"/>
          <c:w val="0.19169383524855085"/>
          <c:h val="5.508507053427243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Planilha1!$B$1</c:f>
              <c:strCache>
                <c:ptCount val="1"/>
                <c:pt idx="0">
                  <c:v>Vendas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62-4595-B4F4-BCD3AC307B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62-4595-B4F4-BCD3AC307B86}"/>
              </c:ext>
            </c:extLst>
          </c:dPt>
          <c:dPt>
            <c:idx val="2"/>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5-F462-4595-B4F4-BCD3AC307B86}"/>
              </c:ext>
            </c:extLst>
          </c:dPt>
          <c:cat>
            <c:strRef>
              <c:f>Planilha1!$A$2:$A$4</c:f>
              <c:strCache>
                <c:ptCount val="3"/>
                <c:pt idx="0">
                  <c:v>Sim</c:v>
                </c:pt>
                <c:pt idx="1">
                  <c:v>Não</c:v>
                </c:pt>
                <c:pt idx="2">
                  <c:v>NS/NR</c:v>
                </c:pt>
              </c:strCache>
            </c:strRef>
          </c:cat>
          <c:val>
            <c:numRef>
              <c:f>Planilha1!$B$2:$B$4</c:f>
              <c:numCache>
                <c:formatCode>0.0%</c:formatCode>
                <c:ptCount val="3"/>
                <c:pt idx="0">
                  <c:v>0.497</c:v>
                </c:pt>
                <c:pt idx="1">
                  <c:v>0.46300000000000002</c:v>
                </c:pt>
                <c:pt idx="2">
                  <c:v>0.04</c:v>
                </c:pt>
              </c:numCache>
            </c:numRef>
          </c:val>
          <c:extLst>
            <c:ext xmlns:c16="http://schemas.microsoft.com/office/drawing/2014/chart" uri="{C3380CC4-5D6E-409C-BE32-E72D297353CC}">
              <c16:uniqueId val="{00000006-F462-4595-B4F4-BCD3AC307B86}"/>
            </c:ext>
          </c:extLst>
        </c:ser>
        <c:dLbls>
          <c:showLegendKey val="0"/>
          <c:showVal val="0"/>
          <c:showCatName val="0"/>
          <c:showSerName val="0"/>
          <c:showPercent val="0"/>
          <c:showBubbleSize val="0"/>
          <c:showLeaderLines val="1"/>
        </c:dLbls>
        <c:firstSliceAng val="334"/>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Planilha1!$B$2:$D$2</c:f>
              <c:numCache>
                <c:formatCode>###0%</c:formatCode>
                <c:ptCount val="3"/>
                <c:pt idx="0">
                  <c:v>0.52670180160005498</c:v>
                </c:pt>
                <c:pt idx="1">
                  <c:v>0.44271939163180074</c:v>
                </c:pt>
                <c:pt idx="2">
                  <c:v>0.47385234043938768</c:v>
                </c:pt>
              </c:numCache>
            </c:numRef>
          </c:val>
          <c:extLst>
            <c:ext xmlns:c16="http://schemas.microsoft.com/office/drawing/2014/chart" uri="{C3380CC4-5D6E-409C-BE32-E72D297353CC}">
              <c16:uniqueId val="{00000000-4088-414D-9866-1DC4317EB2E7}"/>
            </c:ext>
          </c:extLst>
        </c:ser>
        <c:ser>
          <c:idx val="1"/>
          <c:order val="1"/>
          <c:tx>
            <c:strRef>
              <c:f>Planilha1!$A$3</c:f>
              <c:strCache>
                <c:ptCount val="1"/>
                <c:pt idx="0">
                  <c:v>NÃO</c:v>
                </c:pt>
              </c:strCache>
            </c:strRef>
          </c:tx>
          <c:spPr>
            <a:solidFill>
              <a:schemeClr val="accent2"/>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Planilha1!$B$3:$D$3</c:f>
              <c:numCache>
                <c:formatCode>###0%</c:formatCode>
                <c:ptCount val="3"/>
                <c:pt idx="0">
                  <c:v>0.43538587096052234</c:v>
                </c:pt>
                <c:pt idx="1">
                  <c:v>0.51343325559007813</c:v>
                </c:pt>
                <c:pt idx="2">
                  <c:v>0.48441606467548298</c:v>
                </c:pt>
              </c:numCache>
            </c:numRef>
          </c:val>
          <c:extLst>
            <c:ext xmlns:c16="http://schemas.microsoft.com/office/drawing/2014/chart" uri="{C3380CC4-5D6E-409C-BE32-E72D297353CC}">
              <c16:uniqueId val="{00000001-4088-414D-9866-1DC4317EB2E7}"/>
            </c:ext>
          </c:extLst>
        </c:ser>
        <c:ser>
          <c:idx val="2"/>
          <c:order val="2"/>
          <c:tx>
            <c:strRef>
              <c:f>Planilha1!$A$4</c:f>
              <c:strCache>
                <c:ptCount val="1"/>
                <c:pt idx="0">
                  <c:v>NS/NR</c:v>
                </c:pt>
              </c:strCache>
            </c:strRef>
          </c:tx>
          <c:spPr>
            <a:solidFill>
              <a:schemeClr val="bg1">
                <a:lumMod val="85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Planilha1!$B$4:$D$4</c:f>
              <c:numCache>
                <c:formatCode>###0%</c:formatCode>
                <c:ptCount val="3"/>
                <c:pt idx="0">
                  <c:v>3.7912327439422674E-2</c:v>
                </c:pt>
                <c:pt idx="1">
                  <c:v>4.3847352778121206E-2</c:v>
                </c:pt>
                <c:pt idx="2">
                  <c:v>4.1731594885129383E-2</c:v>
                </c:pt>
              </c:numCache>
            </c:numRef>
          </c:val>
          <c:extLst>
            <c:ext xmlns:c16="http://schemas.microsoft.com/office/drawing/2014/chart" uri="{C3380CC4-5D6E-409C-BE32-E72D297353CC}">
              <c16:uniqueId val="{00000002-4088-414D-9866-1DC4317EB2E7}"/>
            </c:ext>
          </c:extLst>
        </c:ser>
        <c:dLbls>
          <c:showLegendKey val="0"/>
          <c:showVal val="0"/>
          <c:showCatName val="0"/>
          <c:showSerName val="0"/>
          <c:showPercent val="0"/>
          <c:showBubbleSize val="0"/>
        </c:dLbls>
        <c:gapWidth val="158"/>
        <c:overlap val="-10"/>
        <c:axId val="383454208"/>
        <c:axId val="383480576"/>
      </c:barChart>
      <c:catAx>
        <c:axId val="383454208"/>
        <c:scaling>
          <c:orientation val="maxMin"/>
        </c:scaling>
        <c:delete val="1"/>
        <c:axPos val="l"/>
        <c:numFmt formatCode="General" sourceLinked="1"/>
        <c:majorTickMark val="none"/>
        <c:minorTickMark val="none"/>
        <c:tickLblPos val="nextTo"/>
        <c:crossAx val="383480576"/>
        <c:crosses val="autoZero"/>
        <c:auto val="1"/>
        <c:lblAlgn val="ctr"/>
        <c:lblOffset val="100"/>
        <c:noMultiLvlLbl val="0"/>
      </c:catAx>
      <c:valAx>
        <c:axId val="383480576"/>
        <c:scaling>
          <c:orientation val="minMax"/>
        </c:scaling>
        <c:delete val="1"/>
        <c:axPos val="t"/>
        <c:numFmt formatCode="###0%" sourceLinked="1"/>
        <c:majorTickMark val="none"/>
        <c:minorTickMark val="none"/>
        <c:tickLblPos val="nextTo"/>
        <c:crossAx val="383454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Corrupção</c:v>
                </c:pt>
                <c:pt idx="1">
                  <c:v>Desemprego alto</c:v>
                </c:pt>
                <c:pt idx="2">
                  <c:v>Taxa de juros alta</c:v>
                </c:pt>
                <c:pt idx="3">
                  <c:v>Recessão</c:v>
                </c:pt>
                <c:pt idx="4">
                  <c:v>Inflação alta</c:v>
                </c:pt>
                <c:pt idx="5">
                  <c:v>Não sabe/Não respondeu</c:v>
                </c:pt>
              </c:strCache>
            </c:strRef>
          </c:cat>
          <c:val>
            <c:numRef>
              <c:f>Planilha1!$B$2:$B$7</c:f>
              <c:numCache>
                <c:formatCode>###0%</c:formatCode>
                <c:ptCount val="6"/>
                <c:pt idx="0">
                  <c:v>0.34266093526576386</c:v>
                </c:pt>
                <c:pt idx="1">
                  <c:v>0.19425712747811424</c:v>
                </c:pt>
                <c:pt idx="2">
                  <c:v>0.17005444518579821</c:v>
                </c:pt>
                <c:pt idx="3">
                  <c:v>0.18232462303125455</c:v>
                </c:pt>
                <c:pt idx="4">
                  <c:v>7.4864851423015771E-2</c:v>
                </c:pt>
                <c:pt idx="5">
                  <c:v>3.5999999999999997E-2</c:v>
                </c:pt>
              </c:numCache>
            </c:numRef>
          </c:val>
          <c:extLst>
            <c:ext xmlns:c16="http://schemas.microsoft.com/office/drawing/2014/chart" uri="{C3380CC4-5D6E-409C-BE32-E72D297353CC}">
              <c16:uniqueId val="{00000000-55B8-48C4-8B01-F5658E2BE730}"/>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Corrupção</c:v>
                </c:pt>
                <c:pt idx="1">
                  <c:v>Desemprego alto</c:v>
                </c:pt>
                <c:pt idx="2">
                  <c:v>Taxa de juros alta</c:v>
                </c:pt>
                <c:pt idx="3">
                  <c:v>Recessão</c:v>
                </c:pt>
                <c:pt idx="4">
                  <c:v>Inflação alta</c:v>
                </c:pt>
                <c:pt idx="5">
                  <c:v>Não sabe/Não respondeu</c:v>
                </c:pt>
              </c:strCache>
            </c:strRef>
          </c:cat>
          <c:val>
            <c:numRef>
              <c:f>Planilha1!$C$2:$C$7</c:f>
              <c:numCache>
                <c:formatCode>###0%</c:formatCode>
                <c:ptCount val="6"/>
                <c:pt idx="0">
                  <c:v>0.26412160591348</c:v>
                </c:pt>
                <c:pt idx="1">
                  <c:v>0.31752182128467848</c:v>
                </c:pt>
                <c:pt idx="2">
                  <c:v>0.17067157555635909</c:v>
                </c:pt>
                <c:pt idx="3">
                  <c:v>0.10177873322288861</c:v>
                </c:pt>
                <c:pt idx="4">
                  <c:v>0.10617487206641892</c:v>
                </c:pt>
                <c:pt idx="5">
                  <c:v>0.04</c:v>
                </c:pt>
              </c:numCache>
            </c:numRef>
          </c:val>
          <c:extLst>
            <c:ext xmlns:c16="http://schemas.microsoft.com/office/drawing/2014/chart" uri="{C3380CC4-5D6E-409C-BE32-E72D297353CC}">
              <c16:uniqueId val="{00000001-55B8-48C4-8B01-F5658E2BE730}"/>
            </c:ext>
          </c:extLst>
        </c:ser>
        <c:dLbls>
          <c:showLegendKey val="0"/>
          <c:showVal val="0"/>
          <c:showCatName val="0"/>
          <c:showSerName val="0"/>
          <c:showPercent val="0"/>
          <c:showBubbleSize val="0"/>
        </c:dLbls>
        <c:gapWidth val="219"/>
        <c:overlap val="-27"/>
        <c:axId val="217885312"/>
        <c:axId val="217887104"/>
      </c:barChart>
      <c:catAx>
        <c:axId val="21788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17887104"/>
        <c:crosses val="autoZero"/>
        <c:auto val="1"/>
        <c:lblAlgn val="ctr"/>
        <c:lblOffset val="100"/>
        <c:noMultiLvlLbl val="0"/>
      </c:catAx>
      <c:valAx>
        <c:axId val="217887104"/>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1788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Planilha1!$B$2:$D$2</c:f>
              <c:numCache>
                <c:formatCode>###0%</c:formatCode>
                <c:ptCount val="3"/>
                <c:pt idx="0">
                  <c:v>0.4910613567245129</c:v>
                </c:pt>
                <c:pt idx="1">
                  <c:v>0.5110143804683398</c:v>
                </c:pt>
                <c:pt idx="2">
                  <c:v>0.48117365633246634</c:v>
                </c:pt>
              </c:numCache>
            </c:numRef>
          </c:val>
          <c:extLst>
            <c:ext xmlns:c16="http://schemas.microsoft.com/office/drawing/2014/chart" uri="{C3380CC4-5D6E-409C-BE32-E72D297353CC}">
              <c16:uniqueId val="{00000000-5134-430E-9294-F45C59AD6836}"/>
            </c:ext>
          </c:extLst>
        </c:ser>
        <c:ser>
          <c:idx val="1"/>
          <c:order val="1"/>
          <c:tx>
            <c:strRef>
              <c:f>Planilha1!$A$3</c:f>
              <c:strCache>
                <c:ptCount val="1"/>
                <c:pt idx="0">
                  <c:v>NÃO</c:v>
                </c:pt>
              </c:strCache>
            </c:strRef>
          </c:tx>
          <c:spPr>
            <a:solidFill>
              <a:schemeClr val="accent2"/>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Planilha1!$B$3:$D$3</c:f>
              <c:numCache>
                <c:formatCode>###0%</c:formatCode>
                <c:ptCount val="3"/>
                <c:pt idx="0">
                  <c:v>0.47137059056978009</c:v>
                </c:pt>
                <c:pt idx="1">
                  <c:v>0.44639575840748014</c:v>
                </c:pt>
                <c:pt idx="2">
                  <c:v>0.47914263474645452</c:v>
                </c:pt>
              </c:numCache>
            </c:numRef>
          </c:val>
          <c:extLst>
            <c:ext xmlns:c16="http://schemas.microsoft.com/office/drawing/2014/chart" uri="{C3380CC4-5D6E-409C-BE32-E72D297353CC}">
              <c16:uniqueId val="{00000001-5134-430E-9294-F45C59AD6836}"/>
            </c:ext>
          </c:extLst>
        </c:ser>
        <c:ser>
          <c:idx val="2"/>
          <c:order val="2"/>
          <c:tx>
            <c:strRef>
              <c:f>Planilha1!$A$4</c:f>
              <c:strCache>
                <c:ptCount val="1"/>
                <c:pt idx="0">
                  <c:v>NS/NR</c:v>
                </c:pt>
              </c:strCache>
            </c:strRef>
          </c:tx>
          <c:spPr>
            <a:solidFill>
              <a:schemeClr val="bg1">
                <a:lumMod val="85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Planilha1!$B$4:$D$4</c:f>
              <c:numCache>
                <c:formatCode>###0%</c:formatCode>
                <c:ptCount val="3"/>
                <c:pt idx="0">
                  <c:v>3.7568052705706949E-2</c:v>
                </c:pt>
                <c:pt idx="1">
                  <c:v>4.2589861124180062E-2</c:v>
                </c:pt>
                <c:pt idx="2">
                  <c:v>3.9683708921079114E-2</c:v>
                </c:pt>
              </c:numCache>
            </c:numRef>
          </c:val>
          <c:extLst>
            <c:ext xmlns:c16="http://schemas.microsoft.com/office/drawing/2014/chart" uri="{C3380CC4-5D6E-409C-BE32-E72D297353CC}">
              <c16:uniqueId val="{00000002-5134-430E-9294-F45C59AD6836}"/>
            </c:ext>
          </c:extLst>
        </c:ser>
        <c:dLbls>
          <c:showLegendKey val="0"/>
          <c:showVal val="0"/>
          <c:showCatName val="0"/>
          <c:showSerName val="0"/>
          <c:showPercent val="0"/>
          <c:showBubbleSize val="0"/>
        </c:dLbls>
        <c:gapWidth val="158"/>
        <c:overlap val="-10"/>
        <c:axId val="384000384"/>
        <c:axId val="384001920"/>
      </c:barChart>
      <c:catAx>
        <c:axId val="384000384"/>
        <c:scaling>
          <c:orientation val="maxMin"/>
        </c:scaling>
        <c:delete val="1"/>
        <c:axPos val="l"/>
        <c:numFmt formatCode="General" sourceLinked="1"/>
        <c:majorTickMark val="none"/>
        <c:minorTickMark val="none"/>
        <c:tickLblPos val="nextTo"/>
        <c:crossAx val="384001920"/>
        <c:crosses val="autoZero"/>
        <c:auto val="1"/>
        <c:lblAlgn val="ctr"/>
        <c:lblOffset val="100"/>
        <c:noMultiLvlLbl val="0"/>
      </c:catAx>
      <c:valAx>
        <c:axId val="384001920"/>
        <c:scaling>
          <c:orientation val="minMax"/>
        </c:scaling>
        <c:delete val="1"/>
        <c:axPos val="t"/>
        <c:numFmt formatCode="###0%" sourceLinked="1"/>
        <c:majorTickMark val="none"/>
        <c:minorTickMark val="none"/>
        <c:tickLblPos val="nextTo"/>
        <c:crossAx val="384000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Plan1!$B$1</c:f>
              <c:strCache>
                <c:ptCount val="1"/>
                <c:pt idx="0">
                  <c:v>Sim</c:v>
                </c:pt>
              </c:strCache>
            </c:strRef>
          </c:tx>
          <c:spPr>
            <a:solidFill>
              <a:schemeClr val="accent5">
                <a:lumMod val="75000"/>
              </a:schemeClr>
            </a:solidFill>
            <a:ln>
              <a:solidFill>
                <a:schemeClr val="bg1"/>
              </a:solidFill>
            </a:ln>
          </c:spPr>
          <c:invertIfNegative val="0"/>
          <c:dLbls>
            <c:spPr>
              <a:noFill/>
              <a:ln>
                <a:noFill/>
              </a:ln>
              <a:effectLst/>
            </c:spPr>
            <c:txPr>
              <a:bodyPr/>
              <a:lstStyle/>
              <a:p>
                <a:pPr>
                  <a:defRPr sz="12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Plan1!$A$2:$A$28</c:f>
              <c:strCache>
                <c:ptCount val="27"/>
                <c:pt idx="0">
                  <c:v>AC</c:v>
                </c:pt>
                <c:pt idx="1">
                  <c:v>AL</c:v>
                </c:pt>
                <c:pt idx="2">
                  <c:v>AM</c:v>
                </c:pt>
                <c:pt idx="3">
                  <c:v>AP</c:v>
                </c:pt>
                <c:pt idx="4">
                  <c:v>BA</c:v>
                </c:pt>
                <c:pt idx="5">
                  <c:v>CE</c:v>
                </c:pt>
                <c:pt idx="6">
                  <c:v>DF</c:v>
                </c:pt>
                <c:pt idx="7">
                  <c:v>ES</c:v>
                </c:pt>
                <c:pt idx="8">
                  <c:v>GO</c:v>
                </c:pt>
                <c:pt idx="9">
                  <c:v>MA</c:v>
                </c:pt>
                <c:pt idx="10">
                  <c:v>MG</c:v>
                </c:pt>
                <c:pt idx="11">
                  <c:v>MS</c:v>
                </c:pt>
                <c:pt idx="12">
                  <c:v>MT</c:v>
                </c:pt>
                <c:pt idx="13">
                  <c:v>PA</c:v>
                </c:pt>
                <c:pt idx="14">
                  <c:v>PB</c:v>
                </c:pt>
                <c:pt idx="15">
                  <c:v>PE</c:v>
                </c:pt>
                <c:pt idx="16">
                  <c:v>PI</c:v>
                </c:pt>
                <c:pt idx="17">
                  <c:v>PR</c:v>
                </c:pt>
                <c:pt idx="18">
                  <c:v>RJ</c:v>
                </c:pt>
                <c:pt idx="19">
                  <c:v>RN</c:v>
                </c:pt>
                <c:pt idx="20">
                  <c:v>RO</c:v>
                </c:pt>
                <c:pt idx="21">
                  <c:v>RR</c:v>
                </c:pt>
                <c:pt idx="22">
                  <c:v>RS</c:v>
                </c:pt>
                <c:pt idx="23">
                  <c:v>SC</c:v>
                </c:pt>
                <c:pt idx="24">
                  <c:v>SE</c:v>
                </c:pt>
                <c:pt idx="25">
                  <c:v>SP</c:v>
                </c:pt>
                <c:pt idx="26">
                  <c:v>TO</c:v>
                </c:pt>
              </c:strCache>
            </c:strRef>
          </c:cat>
          <c:val>
            <c:numRef>
              <c:f>Plan1!$B$2:$B$28</c:f>
              <c:numCache>
                <c:formatCode>###0%</c:formatCode>
                <c:ptCount val="27"/>
                <c:pt idx="0">
                  <c:v>0.55464471220098233</c:v>
                </c:pt>
                <c:pt idx="1">
                  <c:v>0.56312890194638265</c:v>
                </c:pt>
                <c:pt idx="2">
                  <c:v>0.56707333470781751</c:v>
                </c:pt>
                <c:pt idx="3">
                  <c:v>0.67117995792694585</c:v>
                </c:pt>
                <c:pt idx="4">
                  <c:v>0.61611598450624738</c:v>
                </c:pt>
                <c:pt idx="5">
                  <c:v>0.57154634605196297</c:v>
                </c:pt>
                <c:pt idx="6">
                  <c:v>0.49752851711026613</c:v>
                </c:pt>
                <c:pt idx="7">
                  <c:v>0.47604457998959987</c:v>
                </c:pt>
                <c:pt idx="8">
                  <c:v>0.52503919429951618</c:v>
                </c:pt>
                <c:pt idx="9">
                  <c:v>0.63608858482498309</c:v>
                </c:pt>
                <c:pt idx="10">
                  <c:v>0.49244686620855738</c:v>
                </c:pt>
                <c:pt idx="11">
                  <c:v>0.49615760124106784</c:v>
                </c:pt>
                <c:pt idx="12">
                  <c:v>0.53504027749252647</c:v>
                </c:pt>
                <c:pt idx="13">
                  <c:v>0.59832984753417595</c:v>
                </c:pt>
                <c:pt idx="14">
                  <c:v>0.53096937152207369</c:v>
                </c:pt>
                <c:pt idx="15">
                  <c:v>0.58869698806068538</c:v>
                </c:pt>
                <c:pt idx="16">
                  <c:v>0.60511740610396347</c:v>
                </c:pt>
                <c:pt idx="17">
                  <c:v>0.46441825501478462</c:v>
                </c:pt>
                <c:pt idx="18">
                  <c:v>0.4296613607410002</c:v>
                </c:pt>
                <c:pt idx="19">
                  <c:v>0.58631740650492636</c:v>
                </c:pt>
                <c:pt idx="20">
                  <c:v>0.597205578959072</c:v>
                </c:pt>
                <c:pt idx="21">
                  <c:v>0.57894210578942107</c:v>
                </c:pt>
                <c:pt idx="22">
                  <c:v>0.46034287844566935</c:v>
                </c:pt>
                <c:pt idx="23">
                  <c:v>0.4922954497516826</c:v>
                </c:pt>
                <c:pt idx="24">
                  <c:v>0.57774849643187953</c:v>
                </c:pt>
                <c:pt idx="25">
                  <c:v>0.45989018253174668</c:v>
                </c:pt>
                <c:pt idx="26">
                  <c:v>0.49708277695574238</c:v>
                </c:pt>
              </c:numCache>
            </c:numRef>
          </c:val>
          <c:extLst>
            <c:ext xmlns:c16="http://schemas.microsoft.com/office/drawing/2014/chart" uri="{C3380CC4-5D6E-409C-BE32-E72D297353CC}">
              <c16:uniqueId val="{00000000-5679-4758-AE82-151B5701A5A5}"/>
            </c:ext>
          </c:extLst>
        </c:ser>
        <c:dLbls>
          <c:showLegendKey val="0"/>
          <c:showVal val="0"/>
          <c:showCatName val="0"/>
          <c:showSerName val="0"/>
          <c:showPercent val="0"/>
          <c:showBubbleSize val="0"/>
        </c:dLbls>
        <c:gapWidth val="128"/>
        <c:axId val="97025408"/>
        <c:axId val="97535104"/>
      </c:barChart>
      <c:catAx>
        <c:axId val="97025408"/>
        <c:scaling>
          <c:orientation val="maxMin"/>
        </c:scaling>
        <c:delete val="0"/>
        <c:axPos val="l"/>
        <c:numFmt formatCode="General" sourceLinked="0"/>
        <c:majorTickMark val="out"/>
        <c:minorTickMark val="none"/>
        <c:tickLblPos val="nextTo"/>
        <c:txPr>
          <a:bodyPr/>
          <a:lstStyle/>
          <a:p>
            <a:pPr>
              <a:defRPr sz="1200" b="1">
                <a:solidFill>
                  <a:schemeClr val="tx1">
                    <a:lumMod val="85000"/>
                    <a:lumOff val="15000"/>
                  </a:schemeClr>
                </a:solidFill>
              </a:defRPr>
            </a:pPr>
            <a:endParaRPr lang="pt-BR"/>
          </a:p>
        </c:txPr>
        <c:crossAx val="97535104"/>
        <c:crosses val="autoZero"/>
        <c:auto val="1"/>
        <c:lblAlgn val="ctr"/>
        <c:lblOffset val="100"/>
        <c:noMultiLvlLbl val="0"/>
      </c:catAx>
      <c:valAx>
        <c:axId val="97535104"/>
        <c:scaling>
          <c:orientation val="minMax"/>
          <c:max val="0.9"/>
          <c:min val="0"/>
        </c:scaling>
        <c:delete val="1"/>
        <c:axPos val="t"/>
        <c:numFmt formatCode="###0%" sourceLinked="1"/>
        <c:majorTickMark val="out"/>
        <c:minorTickMark val="none"/>
        <c:tickLblPos val="nextTo"/>
        <c:crossAx val="97025408"/>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Série 1</c:v>
                </c:pt>
              </c:strCache>
            </c:strRef>
          </c:tx>
          <c:spPr>
            <a:solidFill>
              <a:srgbClr val="0266B3"/>
            </a:solidFill>
            <a:ln>
              <a:noFill/>
            </a:ln>
            <a:effectLst/>
          </c:spPr>
          <c:invertIfNegative val="0"/>
          <c:dPt>
            <c:idx val="1"/>
            <c:invertIfNegative val="0"/>
            <c:bubble3D val="0"/>
            <c:spPr>
              <a:solidFill>
                <a:srgbClr val="EF720C"/>
              </a:solidFill>
              <a:ln>
                <a:noFill/>
              </a:ln>
              <a:effectLst/>
            </c:spPr>
            <c:extLst>
              <c:ext xmlns:c16="http://schemas.microsoft.com/office/drawing/2014/chart" uri="{C3380CC4-5D6E-409C-BE32-E72D297353CC}">
                <c16:uniqueId val="{00000001-11FD-46A2-87FB-D57297ABBB73}"/>
              </c:ext>
            </c:extLst>
          </c:dPt>
          <c:dPt>
            <c:idx val="2"/>
            <c:invertIfNegative val="0"/>
            <c:bubble3D val="0"/>
            <c:spPr>
              <a:solidFill>
                <a:srgbClr val="02A1A1"/>
              </a:solidFill>
              <a:ln>
                <a:noFill/>
              </a:ln>
              <a:effectLst/>
            </c:spPr>
            <c:extLst>
              <c:ext xmlns:c16="http://schemas.microsoft.com/office/drawing/2014/chart" uri="{C3380CC4-5D6E-409C-BE32-E72D297353CC}">
                <c16:uniqueId val="{00000003-11FD-46A2-87FB-D57297ABBB73}"/>
              </c:ext>
            </c:extLst>
          </c:dPt>
          <c:dPt>
            <c:idx val="3"/>
            <c:invertIfNegative val="0"/>
            <c:bubble3D val="0"/>
            <c:spPr>
              <a:solidFill>
                <a:srgbClr val="FF0202"/>
              </a:solidFill>
              <a:ln>
                <a:noFill/>
              </a:ln>
              <a:effectLst/>
            </c:spPr>
            <c:extLst>
              <c:ext xmlns:c16="http://schemas.microsoft.com/office/drawing/2014/chart" uri="{C3380CC4-5D6E-409C-BE32-E72D297353CC}">
                <c16:uniqueId val="{00000005-11FD-46A2-87FB-D57297ABBB73}"/>
              </c:ext>
            </c:extLst>
          </c:dPt>
          <c:dPt>
            <c:idx val="4"/>
            <c:invertIfNegative val="0"/>
            <c:bubble3D val="0"/>
            <c:spPr>
              <a:solidFill>
                <a:srgbClr val="02A1FF"/>
              </a:solidFill>
              <a:ln>
                <a:noFill/>
              </a:ln>
              <a:effectLst/>
            </c:spPr>
            <c:extLst>
              <c:ext xmlns:c16="http://schemas.microsoft.com/office/drawing/2014/chart" uri="{C3380CC4-5D6E-409C-BE32-E72D297353CC}">
                <c16:uniqueId val="{00000007-11FD-46A2-87FB-D57297ABBB7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SUL</c:v>
                </c:pt>
                <c:pt idx="1">
                  <c:v>SUDESTE</c:v>
                </c:pt>
                <c:pt idx="2">
                  <c:v>CENTRO-OESTE</c:v>
                </c:pt>
                <c:pt idx="3">
                  <c:v>NORTE</c:v>
                </c:pt>
                <c:pt idx="4">
                  <c:v>NORDESTE</c:v>
                </c:pt>
              </c:strCache>
            </c:strRef>
          </c:cat>
          <c:val>
            <c:numRef>
              <c:f>Planilha1!$B$2:$B$6</c:f>
              <c:numCache>
                <c:formatCode>###0%</c:formatCode>
                <c:ptCount val="5"/>
                <c:pt idx="0">
                  <c:v>0.469617965458131</c:v>
                </c:pt>
                <c:pt idx="1">
                  <c:v>0.46147910498571237</c:v>
                </c:pt>
                <c:pt idx="2">
                  <c:v>0.51655985617698585</c:v>
                </c:pt>
                <c:pt idx="3">
                  <c:v>0.57834037073247169</c:v>
                </c:pt>
                <c:pt idx="4">
                  <c:v>0.59291193524320351</c:v>
                </c:pt>
              </c:numCache>
            </c:numRef>
          </c:val>
          <c:extLst>
            <c:ext xmlns:c16="http://schemas.microsoft.com/office/drawing/2014/chart" uri="{C3380CC4-5D6E-409C-BE32-E72D297353CC}">
              <c16:uniqueId val="{00000008-11FD-46A2-87FB-D57297ABBB73}"/>
            </c:ext>
          </c:extLst>
        </c:ser>
        <c:dLbls>
          <c:showLegendKey val="0"/>
          <c:showVal val="0"/>
          <c:showCatName val="0"/>
          <c:showSerName val="0"/>
          <c:showPercent val="0"/>
          <c:showBubbleSize val="0"/>
        </c:dLbls>
        <c:gapWidth val="144"/>
        <c:overlap val="-21"/>
        <c:axId val="97558528"/>
        <c:axId val="97560064"/>
      </c:barChart>
      <c:catAx>
        <c:axId val="9755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97560064"/>
        <c:crosses val="autoZero"/>
        <c:auto val="1"/>
        <c:lblAlgn val="ctr"/>
        <c:lblOffset val="100"/>
        <c:noMultiLvlLbl val="0"/>
      </c:catAx>
      <c:valAx>
        <c:axId val="97560064"/>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out"/>
        <c:minorTickMark val="none"/>
        <c:tickLblPos val="nextTo"/>
        <c:crossAx val="9755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c:v>
                </c:pt>
                <c:pt idx="1">
                  <c:v>Não</c:v>
                </c:pt>
                <c:pt idx="2">
                  <c:v>Não sabe </c:v>
                </c:pt>
              </c:strCache>
            </c:strRef>
          </c:cat>
          <c:val>
            <c:numRef>
              <c:f>Planilha1!$B$2:$B$4</c:f>
              <c:numCache>
                <c:formatCode>###0%</c:formatCode>
                <c:ptCount val="3"/>
                <c:pt idx="0">
                  <c:v>0.51968197806349059</c:v>
                </c:pt>
                <c:pt idx="1">
                  <c:v>0.44713868291944342</c:v>
                </c:pt>
                <c:pt idx="2">
                  <c:v>3.4000000000000002E-2</c:v>
                </c:pt>
              </c:numCache>
            </c:numRef>
          </c:val>
          <c:extLst>
            <c:ext xmlns:c16="http://schemas.microsoft.com/office/drawing/2014/chart" uri="{C3380CC4-5D6E-409C-BE32-E72D297353CC}">
              <c16:uniqueId val="{00000000-0668-419E-9C72-063BF7E80780}"/>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c:v>
                </c:pt>
                <c:pt idx="1">
                  <c:v>Não</c:v>
                </c:pt>
                <c:pt idx="2">
                  <c:v>Não sabe </c:v>
                </c:pt>
              </c:strCache>
            </c:strRef>
          </c:cat>
          <c:val>
            <c:numRef>
              <c:f>Planilha1!$C$2:$C$4</c:f>
              <c:numCache>
                <c:formatCode>###0%</c:formatCode>
                <c:ptCount val="3"/>
                <c:pt idx="0">
                  <c:v>0.46416630560226729</c:v>
                </c:pt>
                <c:pt idx="1">
                  <c:v>0.48597155895066102</c:v>
                </c:pt>
                <c:pt idx="2">
                  <c:v>0.05</c:v>
                </c:pt>
              </c:numCache>
            </c:numRef>
          </c:val>
          <c:extLst>
            <c:ext xmlns:c16="http://schemas.microsoft.com/office/drawing/2014/chart" uri="{C3380CC4-5D6E-409C-BE32-E72D297353CC}">
              <c16:uniqueId val="{00000001-0668-419E-9C72-063BF7E80780}"/>
            </c:ext>
          </c:extLst>
        </c:ser>
        <c:dLbls>
          <c:showLegendKey val="0"/>
          <c:showVal val="0"/>
          <c:showCatName val="0"/>
          <c:showSerName val="0"/>
          <c:showPercent val="0"/>
          <c:showBubbleSize val="0"/>
        </c:dLbls>
        <c:gapWidth val="219"/>
        <c:overlap val="-27"/>
        <c:axId val="96888320"/>
        <c:axId val="96889856"/>
      </c:barChart>
      <c:catAx>
        <c:axId val="9688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96889856"/>
        <c:crosses val="autoZero"/>
        <c:auto val="1"/>
        <c:lblAlgn val="ctr"/>
        <c:lblOffset val="100"/>
        <c:noMultiLvlLbl val="0"/>
      </c:catAx>
      <c:valAx>
        <c:axId val="9688985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96888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Sim</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Planilha1!$B$2:$B$8</c:f>
              <c:numCache>
                <c:formatCode>###0%</c:formatCode>
                <c:ptCount val="7"/>
                <c:pt idx="0">
                  <c:v>0.49370423059026797</c:v>
                </c:pt>
                <c:pt idx="1">
                  <c:v>0.4615743094799547</c:v>
                </c:pt>
                <c:pt idx="2">
                  <c:v>0.44628399124654095</c:v>
                </c:pt>
                <c:pt idx="3">
                  <c:v>0.51096606436414438</c:v>
                </c:pt>
                <c:pt idx="4">
                  <c:v>0.57635745801309424</c:v>
                </c:pt>
                <c:pt idx="5">
                  <c:v>0.46435919982856733</c:v>
                </c:pt>
                <c:pt idx="6">
                  <c:v>0.53175439622382359</c:v>
                </c:pt>
              </c:numCache>
            </c:numRef>
          </c:val>
          <c:extLst>
            <c:ext xmlns:c16="http://schemas.microsoft.com/office/drawing/2014/chart" uri="{C3380CC4-5D6E-409C-BE32-E72D297353CC}">
              <c16:uniqueId val="{00000000-4CE6-4CF7-BE07-CE1D32785FDB}"/>
            </c:ext>
          </c:extLst>
        </c:ser>
        <c:ser>
          <c:idx val="1"/>
          <c:order val="1"/>
          <c:tx>
            <c:strRef>
              <c:f>Planilha1!$C$1</c:f>
              <c:strCache>
                <c:ptCount val="1"/>
                <c:pt idx="0">
                  <c:v>Não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Planilha1!$C$2:$C$8</c:f>
              <c:numCache>
                <c:formatCode>###0%</c:formatCode>
                <c:ptCount val="7"/>
                <c:pt idx="0">
                  <c:v>0.47058249626006282</c:v>
                </c:pt>
                <c:pt idx="1">
                  <c:v>0.49216878338988967</c:v>
                </c:pt>
                <c:pt idx="2">
                  <c:v>0.49135450437136963</c:v>
                </c:pt>
                <c:pt idx="3">
                  <c:v>0.44880061549993866</c:v>
                </c:pt>
                <c:pt idx="4">
                  <c:v>0.39812926985482489</c:v>
                </c:pt>
                <c:pt idx="5">
                  <c:v>0.49788530535774145</c:v>
                </c:pt>
                <c:pt idx="6">
                  <c:v>0.45100068403080451</c:v>
                </c:pt>
              </c:numCache>
            </c:numRef>
          </c:val>
          <c:extLst>
            <c:ext xmlns:c16="http://schemas.microsoft.com/office/drawing/2014/chart" uri="{C3380CC4-5D6E-409C-BE32-E72D297353CC}">
              <c16:uniqueId val="{00000001-4CE6-4CF7-BE07-CE1D32785FDB}"/>
            </c:ext>
          </c:extLst>
        </c:ser>
        <c:ser>
          <c:idx val="2"/>
          <c:order val="2"/>
          <c:tx>
            <c:strRef>
              <c:f>Planilha1!$D$1</c:f>
              <c:strCache>
                <c:ptCount val="1"/>
                <c:pt idx="0">
                  <c:v>NS/NR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Planilha1!$D$2:$D$8</c:f>
              <c:numCache>
                <c:formatCode>###0%</c:formatCode>
                <c:ptCount val="7"/>
                <c:pt idx="0">
                  <c:v>3.5999999999999997E-2</c:v>
                </c:pt>
                <c:pt idx="1">
                  <c:v>4.5999999999999999E-2</c:v>
                </c:pt>
                <c:pt idx="2">
                  <c:v>6.2361504382089407E-2</c:v>
                </c:pt>
                <c:pt idx="3">
                  <c:v>4.0233320135916913E-2</c:v>
                </c:pt>
                <c:pt idx="4">
                  <c:v>2.5513272132080843E-2</c:v>
                </c:pt>
                <c:pt idx="5">
                  <c:v>3.7755494813691233E-2</c:v>
                </c:pt>
                <c:pt idx="6">
                  <c:v>1.7244919745371914E-2</c:v>
                </c:pt>
              </c:numCache>
            </c:numRef>
          </c:val>
          <c:extLst>
            <c:ext xmlns:c16="http://schemas.microsoft.com/office/drawing/2014/chart" uri="{C3380CC4-5D6E-409C-BE32-E72D297353CC}">
              <c16:uniqueId val="{00000000-EF4E-43EE-872C-9B83F7B7AF31}"/>
            </c:ext>
          </c:extLst>
        </c:ser>
        <c:dLbls>
          <c:showLegendKey val="0"/>
          <c:showVal val="0"/>
          <c:showCatName val="0"/>
          <c:showSerName val="0"/>
          <c:showPercent val="0"/>
          <c:showBubbleSize val="0"/>
        </c:dLbls>
        <c:gapWidth val="219"/>
        <c:overlap val="-27"/>
        <c:axId val="96937856"/>
        <c:axId val="96939392"/>
      </c:barChart>
      <c:catAx>
        <c:axId val="9693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96939392"/>
        <c:crosses val="autoZero"/>
        <c:auto val="1"/>
        <c:lblAlgn val="ctr"/>
        <c:lblOffset val="100"/>
        <c:noMultiLvlLbl val="0"/>
      </c:catAx>
      <c:valAx>
        <c:axId val="9693939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9693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65163347863308E-2"/>
          <c:y val="3.2540163926025517E-2"/>
          <c:w val="0.97146967330427336"/>
          <c:h val="0.77467205943599537"/>
        </c:manualLayout>
      </c:layout>
      <c:barChart>
        <c:barDir val="col"/>
        <c:grouping val="clustered"/>
        <c:varyColors val="0"/>
        <c:ser>
          <c:idx val="0"/>
          <c:order val="0"/>
          <c:tx>
            <c:strRef>
              <c:f>Planilha1!$B$1</c:f>
              <c:strCache>
                <c:ptCount val="1"/>
                <c:pt idx="0">
                  <c:v>Sim</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Planilha1!$B$2:$B$7</c:f>
              <c:numCache>
                <c:formatCode>###0%</c:formatCode>
                <c:ptCount val="6"/>
                <c:pt idx="0">
                  <c:v>0.61819893885927368</c:v>
                </c:pt>
                <c:pt idx="1">
                  <c:v>0.55542765699383811</c:v>
                </c:pt>
                <c:pt idx="2">
                  <c:v>0.51038753040923912</c:v>
                </c:pt>
                <c:pt idx="3">
                  <c:v>0.50458582391870155</c:v>
                </c:pt>
                <c:pt idx="4">
                  <c:v>0.41488527021573418</c:v>
                </c:pt>
                <c:pt idx="5">
                  <c:v>0.36888304557143137</c:v>
                </c:pt>
              </c:numCache>
            </c:numRef>
          </c:val>
          <c:extLst>
            <c:ext xmlns:c16="http://schemas.microsoft.com/office/drawing/2014/chart" uri="{C3380CC4-5D6E-409C-BE32-E72D297353CC}">
              <c16:uniqueId val="{00000000-2459-4FD3-BD54-24EE179DE406}"/>
            </c:ext>
          </c:extLst>
        </c:ser>
        <c:ser>
          <c:idx val="1"/>
          <c:order val="1"/>
          <c:tx>
            <c:strRef>
              <c:f>Planilha1!$C$1</c:f>
              <c:strCache>
                <c:ptCount val="1"/>
                <c:pt idx="0">
                  <c:v>Não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Planilha1!$C$2:$C$7</c:f>
              <c:numCache>
                <c:formatCode>###0%</c:formatCode>
                <c:ptCount val="6"/>
                <c:pt idx="0">
                  <c:v>0.36554608704357183</c:v>
                </c:pt>
                <c:pt idx="1">
                  <c:v>0.41741871162072974</c:v>
                </c:pt>
                <c:pt idx="2">
                  <c:v>0.44846762375008337</c:v>
                </c:pt>
                <c:pt idx="3">
                  <c:v>0.45476495486473761</c:v>
                </c:pt>
                <c:pt idx="4">
                  <c:v>0.53503862565989346</c:v>
                </c:pt>
                <c:pt idx="5">
                  <c:v>0.60293304460470598</c:v>
                </c:pt>
              </c:numCache>
            </c:numRef>
          </c:val>
          <c:extLst>
            <c:ext xmlns:c16="http://schemas.microsoft.com/office/drawing/2014/chart" uri="{C3380CC4-5D6E-409C-BE32-E72D297353CC}">
              <c16:uniqueId val="{00000001-2459-4FD3-BD54-24EE179DE406}"/>
            </c:ext>
          </c:extLst>
        </c:ser>
        <c:ser>
          <c:idx val="2"/>
          <c:order val="2"/>
          <c:tx>
            <c:strRef>
              <c:f>Planilha1!$D$1</c:f>
              <c:strCache>
                <c:ptCount val="1"/>
                <c:pt idx="0">
                  <c:v>Não sabe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Planilha1!$D$2:$D$7</c:f>
              <c:numCache>
                <c:formatCode>###0%</c:formatCode>
                <c:ptCount val="6"/>
                <c:pt idx="0">
                  <c:v>1.6254974097154443E-2</c:v>
                </c:pt>
                <c:pt idx="1">
                  <c:v>2.7153631385432125E-2</c:v>
                </c:pt>
                <c:pt idx="2">
                  <c:v>4.1144845840677541E-2</c:v>
                </c:pt>
                <c:pt idx="3">
                  <c:v>4.0609786118367436E-2</c:v>
                </c:pt>
                <c:pt idx="4">
                  <c:v>4.9794938819658831E-2</c:v>
                </c:pt>
                <c:pt idx="5">
                  <c:v>2.8183909823862648E-2</c:v>
                </c:pt>
              </c:numCache>
            </c:numRef>
          </c:val>
          <c:extLst>
            <c:ext xmlns:c16="http://schemas.microsoft.com/office/drawing/2014/chart" uri="{C3380CC4-5D6E-409C-BE32-E72D297353CC}">
              <c16:uniqueId val="{00000002-2459-4FD3-BD54-24EE179DE406}"/>
            </c:ext>
          </c:extLst>
        </c:ser>
        <c:dLbls>
          <c:showLegendKey val="0"/>
          <c:showVal val="0"/>
          <c:showCatName val="0"/>
          <c:showSerName val="0"/>
          <c:showPercent val="0"/>
          <c:showBubbleSize val="0"/>
        </c:dLbls>
        <c:gapWidth val="219"/>
        <c:overlap val="-27"/>
        <c:axId val="98601216"/>
        <c:axId val="98611200"/>
      </c:barChart>
      <c:catAx>
        <c:axId val="9860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98611200"/>
        <c:crosses val="autoZero"/>
        <c:auto val="1"/>
        <c:lblAlgn val="ctr"/>
        <c:lblOffset val="100"/>
        <c:noMultiLvlLbl val="0"/>
      </c:catAx>
      <c:valAx>
        <c:axId val="98611200"/>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9860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07480297603616"/>
          <c:y val="3.550413456702365E-2"/>
          <c:w val="0.57052787785484149"/>
          <c:h val="0.96449595089708218"/>
        </c:manualLayout>
      </c:layout>
      <c:barChart>
        <c:barDir val="bar"/>
        <c:grouping val="clustered"/>
        <c:varyColors val="1"/>
        <c:ser>
          <c:idx val="0"/>
          <c:order val="0"/>
          <c:tx>
            <c:strRef>
              <c:f>Planilha1!$B$1</c:f>
              <c:strCache>
                <c:ptCount val="1"/>
                <c:pt idx="0">
                  <c:v>Série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ADF-4065-8971-A94D16B7CDE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ADF-4065-8971-A94D16B7CDEE}"/>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ADF-4065-8971-A94D16B7CDEE}"/>
              </c:ext>
            </c:extLst>
          </c:dPt>
          <c:dPt>
            <c:idx val="3"/>
            <c:invertIfNegative val="0"/>
            <c:bubble3D val="0"/>
            <c:spPr>
              <a:solidFill>
                <a:srgbClr val="E46C0A"/>
              </a:solidFill>
              <a:ln>
                <a:noFill/>
              </a:ln>
              <a:effectLst/>
            </c:spPr>
            <c:extLst>
              <c:ext xmlns:c16="http://schemas.microsoft.com/office/drawing/2014/chart" uri="{C3380CC4-5D6E-409C-BE32-E72D297353CC}">
                <c16:uniqueId val="{00000007-CADF-4065-8971-A94D16B7CDEE}"/>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CADF-4065-8971-A94D16B7CDEE}"/>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B-CADF-4065-8971-A94D16B7CDE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Ampliar a capacidade produtiva</c:v>
                </c:pt>
                <c:pt idx="1">
                  <c:v>Modernizar o negócio (novos produtos, novos processos)</c:v>
                </c:pt>
                <c:pt idx="2">
                  <c:v>Investir na capacitação de funcionários</c:v>
                </c:pt>
                <c:pt idx="3">
                  <c:v>Outro investimento </c:v>
                </c:pt>
                <c:pt idx="4">
                  <c:v>Não sabe</c:v>
                </c:pt>
                <c:pt idx="5">
                  <c:v>Não se aplica - Não pretende fazer investimento</c:v>
                </c:pt>
              </c:strCache>
            </c:strRef>
          </c:cat>
          <c:val>
            <c:numRef>
              <c:f>Planilha1!$B$2:$B$7</c:f>
              <c:numCache>
                <c:formatCode>0%</c:formatCode>
                <c:ptCount val="6"/>
                <c:pt idx="0">
                  <c:v>9.7000000000000003E-2</c:v>
                </c:pt>
                <c:pt idx="1">
                  <c:v>0.24399999999999999</c:v>
                </c:pt>
                <c:pt idx="2">
                  <c:v>7.6999999999999999E-2</c:v>
                </c:pt>
                <c:pt idx="3">
                  <c:v>6.0999999999999999E-2</c:v>
                </c:pt>
                <c:pt idx="4">
                  <c:v>1.7000000000000001E-2</c:v>
                </c:pt>
                <c:pt idx="5">
                  <c:v>0.503</c:v>
                </c:pt>
              </c:numCache>
            </c:numRef>
          </c:val>
          <c:extLst>
            <c:ext xmlns:c16="http://schemas.microsoft.com/office/drawing/2014/chart" uri="{C3380CC4-5D6E-409C-BE32-E72D297353CC}">
              <c16:uniqueId val="{00000010-CADF-4065-8971-A94D16B7CDEE}"/>
            </c:ext>
          </c:extLst>
        </c:ser>
        <c:dLbls>
          <c:showLegendKey val="0"/>
          <c:showVal val="0"/>
          <c:showCatName val="0"/>
          <c:showSerName val="0"/>
          <c:showPercent val="0"/>
          <c:showBubbleSize val="0"/>
        </c:dLbls>
        <c:gapWidth val="65"/>
        <c:axId val="98722176"/>
        <c:axId val="98723712"/>
      </c:barChart>
      <c:catAx>
        <c:axId val="98722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98723712"/>
        <c:crosses val="autoZero"/>
        <c:auto val="1"/>
        <c:lblAlgn val="ctr"/>
        <c:lblOffset val="100"/>
        <c:noMultiLvlLbl val="0"/>
      </c:catAx>
      <c:valAx>
        <c:axId val="98723712"/>
        <c:scaling>
          <c:orientation val="minMax"/>
        </c:scaling>
        <c:delete val="1"/>
        <c:axPos val="t"/>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98722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2759010364336174"/>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Ampliar a capacidade produtiva</c:v>
                </c:pt>
                <c:pt idx="1">
                  <c:v>Modernizar o negócio (novos produtos, novos processos)</c:v>
                </c:pt>
                <c:pt idx="2">
                  <c:v>Investir na capacitação de funcionários</c:v>
                </c:pt>
                <c:pt idx="3">
                  <c:v>Outro investimento</c:v>
                </c:pt>
                <c:pt idx="4">
                  <c:v>Não sabe</c:v>
                </c:pt>
              </c:strCache>
            </c:strRef>
          </c:cat>
          <c:val>
            <c:numRef>
              <c:f>Planilha1!$B$2:$B$6</c:f>
              <c:numCache>
                <c:formatCode>###0%</c:formatCode>
                <c:ptCount val="5"/>
                <c:pt idx="0">
                  <c:v>0.2131895481253453</c:v>
                </c:pt>
                <c:pt idx="1">
                  <c:v>0.47255645914698091</c:v>
                </c:pt>
                <c:pt idx="2">
                  <c:v>0.15853602282861468</c:v>
                </c:pt>
                <c:pt idx="3">
                  <c:v>0.12632220498458685</c:v>
                </c:pt>
                <c:pt idx="4">
                  <c:v>2.9395764914472225E-2</c:v>
                </c:pt>
              </c:numCache>
            </c:numRef>
          </c:val>
          <c:extLst>
            <c:ext xmlns:c16="http://schemas.microsoft.com/office/drawing/2014/chart" uri="{C3380CC4-5D6E-409C-BE32-E72D297353CC}">
              <c16:uniqueId val="{00000000-3D94-4DD5-B28C-B78DE9BB7A58}"/>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Ampliar a capacidade produtiva</c:v>
                </c:pt>
                <c:pt idx="1">
                  <c:v>Modernizar o negócio (novos produtos, novos processos)</c:v>
                </c:pt>
                <c:pt idx="2">
                  <c:v>Investir na capacitação de funcionários</c:v>
                </c:pt>
                <c:pt idx="3">
                  <c:v>Outro investimento</c:v>
                </c:pt>
                <c:pt idx="4">
                  <c:v>Não sabe</c:v>
                </c:pt>
              </c:strCache>
            </c:strRef>
          </c:cat>
          <c:val>
            <c:numRef>
              <c:f>Planilha1!$C$2:$C$6</c:f>
              <c:numCache>
                <c:formatCode>###0%</c:formatCode>
                <c:ptCount val="5"/>
                <c:pt idx="0">
                  <c:v>0.16659449612518851</c:v>
                </c:pt>
                <c:pt idx="1">
                  <c:v>0.52113686734343434</c:v>
                </c:pt>
                <c:pt idx="2">
                  <c:v>0.14981964475028636</c:v>
                </c:pt>
                <c:pt idx="3">
                  <c:v>0.11799520901370956</c:v>
                </c:pt>
                <c:pt idx="4">
                  <c:v>4.4453782767381191E-2</c:v>
                </c:pt>
              </c:numCache>
            </c:numRef>
          </c:val>
          <c:extLst>
            <c:ext xmlns:c16="http://schemas.microsoft.com/office/drawing/2014/chart" uri="{C3380CC4-5D6E-409C-BE32-E72D297353CC}">
              <c16:uniqueId val="{00000001-3D94-4DD5-B28C-B78DE9BB7A58}"/>
            </c:ext>
          </c:extLst>
        </c:ser>
        <c:dLbls>
          <c:showLegendKey val="0"/>
          <c:showVal val="0"/>
          <c:showCatName val="0"/>
          <c:showSerName val="0"/>
          <c:showPercent val="0"/>
          <c:showBubbleSize val="0"/>
        </c:dLbls>
        <c:gapWidth val="219"/>
        <c:overlap val="-27"/>
        <c:axId val="99480320"/>
        <c:axId val="99481856"/>
      </c:barChart>
      <c:catAx>
        <c:axId val="9948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99481856"/>
        <c:crosses val="autoZero"/>
        <c:auto val="1"/>
        <c:lblAlgn val="ctr"/>
        <c:lblOffset val="100"/>
        <c:noMultiLvlLbl val="0"/>
      </c:catAx>
      <c:valAx>
        <c:axId val="9948185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99480320"/>
        <c:crosses val="autoZero"/>
        <c:crossBetween val="between"/>
      </c:valAx>
      <c:spPr>
        <a:noFill/>
        <a:ln>
          <a:noFill/>
        </a:ln>
        <a:effectLst/>
      </c:spPr>
    </c:plotArea>
    <c:legend>
      <c:legendPos val="b"/>
      <c:layout>
        <c:manualLayout>
          <c:xMode val="edge"/>
          <c:yMode val="edge"/>
          <c:x val="0.38168743573186942"/>
          <c:y val="0.92008669927468123"/>
          <c:w val="0.2101033260297728"/>
          <c:h val="6.560165483194972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Planilha1!$B$1</c:f>
              <c:strCache>
                <c:ptCount val="1"/>
                <c:pt idx="0">
                  <c:v>Série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C63-4BE2-A6FB-DA1B2558648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C63-4BE2-A6FB-DA1B2558648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1C63-4BE2-A6FB-DA1B2558648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1C63-4BE2-A6FB-DA1B2558648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1C63-4BE2-A6FB-DA1B2558648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1C63-4BE2-A6FB-DA1B2558648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Manter a renda</c:v>
                </c:pt>
                <c:pt idx="1">
                  <c:v>Conciliar trabalho e família</c:v>
                </c:pt>
                <c:pt idx="2">
                  <c:v>Ter independência financeira</c:v>
                </c:pt>
                <c:pt idx="3">
                  <c:v>Se realizar como empreendedor</c:v>
                </c:pt>
                <c:pt idx="4">
                  <c:v>Outro</c:v>
                </c:pt>
                <c:pt idx="5">
                  <c:v>NS/NR</c:v>
                </c:pt>
              </c:strCache>
            </c:strRef>
          </c:cat>
          <c:val>
            <c:numRef>
              <c:f>Planilha1!$B$2:$B$7</c:f>
              <c:numCache>
                <c:formatCode>0%</c:formatCode>
                <c:ptCount val="6"/>
                <c:pt idx="0">
                  <c:v>0.33700000000000002</c:v>
                </c:pt>
                <c:pt idx="1">
                  <c:v>0.23499999999999999</c:v>
                </c:pt>
                <c:pt idx="2">
                  <c:v>0.218</c:v>
                </c:pt>
                <c:pt idx="3">
                  <c:v>0.13500000000000001</c:v>
                </c:pt>
                <c:pt idx="4">
                  <c:v>3.5000000000000003E-2</c:v>
                </c:pt>
                <c:pt idx="5">
                  <c:v>0.04</c:v>
                </c:pt>
              </c:numCache>
            </c:numRef>
          </c:val>
          <c:extLst>
            <c:ext xmlns:c16="http://schemas.microsoft.com/office/drawing/2014/chart" uri="{C3380CC4-5D6E-409C-BE32-E72D297353CC}">
              <c16:uniqueId val="{00000000-3418-45BB-89B1-A64CF79A75B5}"/>
            </c:ext>
          </c:extLst>
        </c:ser>
        <c:dLbls>
          <c:showLegendKey val="0"/>
          <c:showVal val="0"/>
          <c:showCatName val="0"/>
          <c:showSerName val="0"/>
          <c:showPercent val="0"/>
          <c:showBubbleSize val="0"/>
        </c:dLbls>
        <c:gapWidth val="149"/>
        <c:overlap val="-27"/>
        <c:axId val="98479488"/>
        <c:axId val="98489472"/>
      </c:barChart>
      <c:catAx>
        <c:axId val="9847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98489472"/>
        <c:crosses val="autoZero"/>
        <c:auto val="1"/>
        <c:lblAlgn val="ctr"/>
        <c:lblOffset val="100"/>
        <c:noMultiLvlLbl val="0"/>
      </c:catAx>
      <c:valAx>
        <c:axId val="9848947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9847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4476407871540462"/>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Conciliar trabalho e família</c:v>
                </c:pt>
                <c:pt idx="1">
                  <c:v>Se realizar como empreendedor</c:v>
                </c:pt>
                <c:pt idx="2">
                  <c:v>Ter independência financeira</c:v>
                </c:pt>
                <c:pt idx="3">
                  <c:v>Manter a renda</c:v>
                </c:pt>
                <c:pt idx="4">
                  <c:v>Outro</c:v>
                </c:pt>
                <c:pt idx="5">
                  <c:v>NS/NR</c:v>
                </c:pt>
              </c:strCache>
            </c:strRef>
          </c:cat>
          <c:val>
            <c:numRef>
              <c:f>Planilha1!$B$2:$B$7</c:f>
              <c:numCache>
                <c:formatCode>###0%</c:formatCode>
                <c:ptCount val="6"/>
                <c:pt idx="0">
                  <c:v>0.21899738692315335</c:v>
                </c:pt>
                <c:pt idx="1">
                  <c:v>0.14279300124695304</c:v>
                </c:pt>
                <c:pt idx="2">
                  <c:v>0.22493746291413383</c:v>
                </c:pt>
                <c:pt idx="3">
                  <c:v>0.32557694827287148</c:v>
                </c:pt>
                <c:pt idx="4">
                  <c:v>4.5189958852340284E-2</c:v>
                </c:pt>
                <c:pt idx="5">
                  <c:v>4.2505241790547987E-2</c:v>
                </c:pt>
              </c:numCache>
            </c:numRef>
          </c:val>
          <c:extLst>
            <c:ext xmlns:c16="http://schemas.microsoft.com/office/drawing/2014/chart" uri="{C3380CC4-5D6E-409C-BE32-E72D297353CC}">
              <c16:uniqueId val="{00000000-E09C-42CD-904B-6CDB46435F06}"/>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Conciliar trabalho e família</c:v>
                </c:pt>
                <c:pt idx="1">
                  <c:v>Se realizar como empreendedor</c:v>
                </c:pt>
                <c:pt idx="2">
                  <c:v>Ter independência financeira</c:v>
                </c:pt>
                <c:pt idx="3">
                  <c:v>Manter a renda</c:v>
                </c:pt>
                <c:pt idx="4">
                  <c:v>Outro</c:v>
                </c:pt>
                <c:pt idx="5">
                  <c:v>NS/NR</c:v>
                </c:pt>
              </c:strCache>
            </c:strRef>
          </c:cat>
          <c:val>
            <c:numRef>
              <c:f>Planilha1!$C$2:$C$7</c:f>
              <c:numCache>
                <c:formatCode>###0%</c:formatCode>
                <c:ptCount val="6"/>
                <c:pt idx="0">
                  <c:v>0.25907619678467925</c:v>
                </c:pt>
                <c:pt idx="1">
                  <c:v>0.12341786001067351</c:v>
                </c:pt>
                <c:pt idx="2">
                  <c:v>0.20747819009739824</c:v>
                </c:pt>
                <c:pt idx="3">
                  <c:v>0.35446906216676216</c:v>
                </c:pt>
                <c:pt idx="4">
                  <c:v>1.9697478259405907E-2</c:v>
                </c:pt>
                <c:pt idx="5">
                  <c:v>3.5861212681080855E-2</c:v>
                </c:pt>
              </c:numCache>
            </c:numRef>
          </c:val>
          <c:extLst>
            <c:ext xmlns:c16="http://schemas.microsoft.com/office/drawing/2014/chart" uri="{C3380CC4-5D6E-409C-BE32-E72D297353CC}">
              <c16:uniqueId val="{00000001-E09C-42CD-904B-6CDB46435F06}"/>
            </c:ext>
          </c:extLst>
        </c:ser>
        <c:dLbls>
          <c:showLegendKey val="0"/>
          <c:showVal val="0"/>
          <c:showCatName val="0"/>
          <c:showSerName val="0"/>
          <c:showPercent val="0"/>
          <c:showBubbleSize val="0"/>
        </c:dLbls>
        <c:gapWidth val="219"/>
        <c:overlap val="-27"/>
        <c:axId val="100486144"/>
        <c:axId val="100496128"/>
      </c:barChart>
      <c:catAx>
        <c:axId val="10048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00496128"/>
        <c:crosses val="autoZero"/>
        <c:auto val="1"/>
        <c:lblAlgn val="ctr"/>
        <c:lblOffset val="100"/>
        <c:noMultiLvlLbl val="0"/>
      </c:catAx>
      <c:valAx>
        <c:axId val="100496128"/>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10048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Planilha1!$B$1</c:f>
              <c:strCache>
                <c:ptCount val="1"/>
                <c:pt idx="0">
                  <c:v>Série 1</c:v>
                </c:pt>
              </c:strCache>
            </c:strRef>
          </c:tx>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3-F9E3-439D-A3EB-D08625DD1C62}"/>
              </c:ext>
            </c:extLst>
          </c:dPt>
          <c:dPt>
            <c:idx val="1"/>
            <c:invertIfNegative val="0"/>
            <c:bubble3D val="0"/>
            <c:spPr>
              <a:solidFill>
                <a:srgbClr val="FFC000"/>
              </a:solidFill>
              <a:ln>
                <a:noFill/>
              </a:ln>
              <a:effectLst/>
            </c:spPr>
            <c:extLst>
              <c:ext xmlns:c16="http://schemas.microsoft.com/office/drawing/2014/chart" uri="{C3380CC4-5D6E-409C-BE32-E72D297353CC}">
                <c16:uniqueId val="{00000004-F9E3-439D-A3EB-D08625DD1C62}"/>
              </c:ext>
            </c:extLst>
          </c:dPt>
          <c:dPt>
            <c:idx val="2"/>
            <c:invertIfNegative val="0"/>
            <c:bubble3D val="0"/>
            <c:spPr>
              <a:solidFill>
                <a:srgbClr val="FF0000"/>
              </a:solidFill>
              <a:ln>
                <a:noFill/>
              </a:ln>
              <a:effectLst/>
            </c:spPr>
            <c:extLst>
              <c:ext xmlns:c16="http://schemas.microsoft.com/office/drawing/2014/chart" uri="{C3380CC4-5D6E-409C-BE32-E72D297353CC}">
                <c16:uniqueId val="{00000005-F9E3-439D-A3EB-D08625DD1C6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83A2-436B-8234-C7CCC23BA86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Melhor que 2017</c:v>
                </c:pt>
                <c:pt idx="1">
                  <c:v>Igual a 2017</c:v>
                </c:pt>
                <c:pt idx="2">
                  <c:v>Pior que 2017</c:v>
                </c:pt>
                <c:pt idx="3">
                  <c:v>Não sabe/Não respondeu</c:v>
                </c:pt>
              </c:strCache>
            </c:strRef>
          </c:cat>
          <c:val>
            <c:numRef>
              <c:f>Planilha1!$B$2:$B$5</c:f>
              <c:numCache>
                <c:formatCode>0%</c:formatCode>
                <c:ptCount val="4"/>
                <c:pt idx="0">
                  <c:v>0.64500000000000002</c:v>
                </c:pt>
                <c:pt idx="1">
                  <c:v>0.18099999999999999</c:v>
                </c:pt>
                <c:pt idx="2">
                  <c:v>0.13300000000000001</c:v>
                </c:pt>
                <c:pt idx="3">
                  <c:v>4.1000000000000002E-2</c:v>
                </c:pt>
              </c:numCache>
            </c:numRef>
          </c:val>
          <c:extLst>
            <c:ext xmlns:c16="http://schemas.microsoft.com/office/drawing/2014/chart" uri="{C3380CC4-5D6E-409C-BE32-E72D297353CC}">
              <c16:uniqueId val="{00000000-F9E3-439D-A3EB-D08625DD1C62}"/>
            </c:ext>
          </c:extLst>
        </c:ser>
        <c:dLbls>
          <c:showLegendKey val="0"/>
          <c:showVal val="0"/>
          <c:showCatName val="0"/>
          <c:showSerName val="0"/>
          <c:showPercent val="0"/>
          <c:showBubbleSize val="0"/>
        </c:dLbls>
        <c:gapWidth val="180"/>
        <c:overlap val="-27"/>
        <c:axId val="338095104"/>
        <c:axId val="338428672"/>
      </c:barChart>
      <c:catAx>
        <c:axId val="33809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crossAx val="338428672"/>
        <c:crosses val="autoZero"/>
        <c:auto val="1"/>
        <c:lblAlgn val="ctr"/>
        <c:lblOffset val="100"/>
        <c:noMultiLvlLbl val="0"/>
      </c:catAx>
      <c:valAx>
        <c:axId val="33842867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38095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Série 1</c:v>
                </c:pt>
              </c:strCache>
            </c:strRef>
          </c:tx>
          <c:spPr>
            <a:solidFill>
              <a:srgbClr val="00B050"/>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4-48C3-4FA4-B3A8-5E6A066C0AB9}"/>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5-48C3-4FA4-B3A8-5E6A066C0AB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Não</c:v>
                </c:pt>
                <c:pt idx="1">
                  <c:v>Sim</c:v>
                </c:pt>
                <c:pt idx="2">
                  <c:v>Não sabe/Não respondeu</c:v>
                </c:pt>
              </c:strCache>
            </c:strRef>
          </c:cat>
          <c:val>
            <c:numRef>
              <c:f>Planilha1!$B$2:$B$4</c:f>
              <c:numCache>
                <c:formatCode>0%</c:formatCode>
                <c:ptCount val="3"/>
                <c:pt idx="0">
                  <c:v>0.70499999999999996</c:v>
                </c:pt>
                <c:pt idx="1">
                  <c:v>0.28799999999999998</c:v>
                </c:pt>
                <c:pt idx="2">
                  <c:v>6.0000000000000001E-3</c:v>
                </c:pt>
              </c:numCache>
            </c:numRef>
          </c:val>
          <c:extLst>
            <c:ext xmlns:c16="http://schemas.microsoft.com/office/drawing/2014/chart" uri="{C3380CC4-5D6E-409C-BE32-E72D297353CC}">
              <c16:uniqueId val="{00000000-48C3-4FA4-B3A8-5E6A066C0AB9}"/>
            </c:ext>
          </c:extLst>
        </c:ser>
        <c:dLbls>
          <c:showLegendKey val="0"/>
          <c:showVal val="0"/>
          <c:showCatName val="0"/>
          <c:showSerName val="0"/>
          <c:showPercent val="0"/>
          <c:showBubbleSize val="0"/>
        </c:dLbls>
        <c:gapWidth val="161"/>
        <c:overlap val="-27"/>
        <c:axId val="211546880"/>
        <c:axId val="211548416"/>
      </c:barChart>
      <c:catAx>
        <c:axId val="21154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11548416"/>
        <c:crosses val="autoZero"/>
        <c:auto val="1"/>
        <c:lblAlgn val="ctr"/>
        <c:lblOffset val="100"/>
        <c:noMultiLvlLbl val="0"/>
      </c:catAx>
      <c:valAx>
        <c:axId val="211548416"/>
        <c:scaling>
          <c:orientation val="minMax"/>
        </c:scaling>
        <c:delete val="1"/>
        <c:axPos val="l"/>
        <c:numFmt formatCode="0%" sourceLinked="1"/>
        <c:majorTickMark val="none"/>
        <c:minorTickMark val="none"/>
        <c:tickLblPos val="nextTo"/>
        <c:crossAx val="21154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Planilha1!$B$1</c:f>
              <c:strCache>
                <c:ptCount val="1"/>
                <c:pt idx="0">
                  <c:v>Série 1</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c:v>
                </c:pt>
                <c:pt idx="1">
                  <c:v>Não</c:v>
                </c:pt>
                <c:pt idx="2">
                  <c:v>NS/NR</c:v>
                </c:pt>
              </c:strCache>
            </c:strRef>
          </c:cat>
          <c:val>
            <c:numRef>
              <c:f>Planilha1!$B$2:$B$4</c:f>
              <c:numCache>
                <c:formatCode>0%</c:formatCode>
                <c:ptCount val="3"/>
                <c:pt idx="0">
                  <c:v>0.71599999999999997</c:v>
                </c:pt>
                <c:pt idx="1">
                  <c:v>0.27800000000000002</c:v>
                </c:pt>
                <c:pt idx="2">
                  <c:v>6.0000000000000001E-3</c:v>
                </c:pt>
              </c:numCache>
            </c:numRef>
          </c:val>
          <c:extLst>
            <c:ext xmlns:c16="http://schemas.microsoft.com/office/drawing/2014/chart" uri="{C3380CC4-5D6E-409C-BE32-E72D297353CC}">
              <c16:uniqueId val="{00000000-6838-4928-B897-4E235DDBE908}"/>
            </c:ext>
          </c:extLst>
        </c:ser>
        <c:dLbls>
          <c:showLegendKey val="0"/>
          <c:showVal val="0"/>
          <c:showCatName val="0"/>
          <c:showSerName val="0"/>
          <c:showPercent val="0"/>
          <c:showBubbleSize val="0"/>
        </c:dLbls>
        <c:gapWidth val="111"/>
        <c:axId val="485171216"/>
        <c:axId val="485168264"/>
      </c:barChart>
      <c:catAx>
        <c:axId val="485171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crossAx val="485168264"/>
        <c:crosses val="autoZero"/>
        <c:auto val="1"/>
        <c:lblAlgn val="ctr"/>
        <c:lblOffset val="100"/>
        <c:noMultiLvlLbl val="0"/>
      </c:catAx>
      <c:valAx>
        <c:axId val="485168264"/>
        <c:scaling>
          <c:orientation val="minMax"/>
        </c:scaling>
        <c:delete val="1"/>
        <c:axPos val="t"/>
        <c:majorGridlines>
          <c:spPr>
            <a:ln w="9525" cap="flat" cmpd="sng" algn="ctr">
              <a:solidFill>
                <a:schemeClr val="bg1"/>
              </a:solidFill>
              <a:round/>
            </a:ln>
            <a:effectLst/>
          </c:spPr>
        </c:majorGridlines>
        <c:numFmt formatCode="0%" sourceLinked="1"/>
        <c:majorTickMark val="none"/>
        <c:minorTickMark val="none"/>
        <c:tickLblPos val="nextTo"/>
        <c:crossAx val="485171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NÃO</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Planilha1!$B$2:$D$2</c:f>
              <c:numCache>
                <c:formatCode>###0%</c:formatCode>
                <c:ptCount val="3"/>
                <c:pt idx="0">
                  <c:v>0.68363709399913131</c:v>
                </c:pt>
                <c:pt idx="1">
                  <c:v>0.72810501011411599</c:v>
                </c:pt>
                <c:pt idx="2">
                  <c:v>0.7968657695331216</c:v>
                </c:pt>
              </c:numCache>
            </c:numRef>
          </c:val>
          <c:extLst>
            <c:ext xmlns:c16="http://schemas.microsoft.com/office/drawing/2014/chart" uri="{C3380CC4-5D6E-409C-BE32-E72D297353CC}">
              <c16:uniqueId val="{00000003-E319-48F3-8937-9C0E1AEC646A}"/>
            </c:ext>
          </c:extLst>
        </c:ser>
        <c:ser>
          <c:idx val="1"/>
          <c:order val="1"/>
          <c:tx>
            <c:strRef>
              <c:f>Planilha1!$A$3</c:f>
              <c:strCache>
                <c:ptCount val="1"/>
                <c:pt idx="0">
                  <c:v>SIM</c:v>
                </c:pt>
              </c:strCache>
            </c:strRef>
          </c:tx>
          <c:spPr>
            <a:solidFill>
              <a:srgbClr val="FF000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Planilha1!$B$3:$D$3</c:f>
              <c:numCache>
                <c:formatCode>###0%</c:formatCode>
                <c:ptCount val="3"/>
                <c:pt idx="0">
                  <c:v>0.3100852686604974</c:v>
                </c:pt>
                <c:pt idx="1">
                  <c:v>0.26645514019009153</c:v>
                </c:pt>
                <c:pt idx="2">
                  <c:v>0.19415669291704848</c:v>
                </c:pt>
              </c:numCache>
            </c:numRef>
          </c:val>
          <c:extLst>
            <c:ext xmlns:c16="http://schemas.microsoft.com/office/drawing/2014/chart" uri="{C3380CC4-5D6E-409C-BE32-E72D297353CC}">
              <c16:uniqueId val="{00000007-E319-48F3-8937-9C0E1AEC646A}"/>
            </c:ext>
          </c:extLst>
        </c:ser>
        <c:ser>
          <c:idx val="2"/>
          <c:order val="2"/>
          <c:tx>
            <c:strRef>
              <c:f>Planilha1!$A$4</c:f>
              <c:strCache>
                <c:ptCount val="1"/>
                <c:pt idx="0">
                  <c:v>NS/NR</c:v>
                </c:pt>
              </c:strCache>
            </c:strRef>
          </c:tx>
          <c:spPr>
            <a:solidFill>
              <a:schemeClr val="bg1">
                <a:lumMod val="85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Planilha1!$B$4:$D$4</c:f>
              <c:numCache>
                <c:formatCode>###0%</c:formatCode>
                <c:ptCount val="3"/>
                <c:pt idx="0">
                  <c:v>6.2776373403713396E-3</c:v>
                </c:pt>
                <c:pt idx="1">
                  <c:v>5.439849695792376E-3</c:v>
                </c:pt>
                <c:pt idx="2">
                  <c:v>8.9775375498299843E-3</c:v>
                </c:pt>
              </c:numCache>
            </c:numRef>
          </c:val>
          <c:extLst>
            <c:ext xmlns:c16="http://schemas.microsoft.com/office/drawing/2014/chart" uri="{C3380CC4-5D6E-409C-BE32-E72D297353CC}">
              <c16:uniqueId val="{0000000B-E319-48F3-8937-9C0E1AEC646A}"/>
            </c:ext>
          </c:extLst>
        </c:ser>
        <c:dLbls>
          <c:showLegendKey val="0"/>
          <c:showVal val="0"/>
          <c:showCatName val="0"/>
          <c:showSerName val="0"/>
          <c:showPercent val="0"/>
          <c:showBubbleSize val="0"/>
        </c:dLbls>
        <c:gapWidth val="158"/>
        <c:overlap val="-10"/>
        <c:axId val="251282560"/>
        <c:axId val="251284096"/>
      </c:barChart>
      <c:catAx>
        <c:axId val="251282560"/>
        <c:scaling>
          <c:orientation val="maxMin"/>
        </c:scaling>
        <c:delete val="1"/>
        <c:axPos val="l"/>
        <c:numFmt formatCode="General" sourceLinked="1"/>
        <c:majorTickMark val="none"/>
        <c:minorTickMark val="none"/>
        <c:tickLblPos val="nextTo"/>
        <c:crossAx val="251284096"/>
        <c:crosses val="autoZero"/>
        <c:auto val="1"/>
        <c:lblAlgn val="ctr"/>
        <c:lblOffset val="100"/>
        <c:noMultiLvlLbl val="0"/>
      </c:catAx>
      <c:valAx>
        <c:axId val="251284096"/>
        <c:scaling>
          <c:orientation val="minMax"/>
        </c:scaling>
        <c:delete val="1"/>
        <c:axPos val="t"/>
        <c:numFmt formatCode="###0%" sourceLinked="1"/>
        <c:majorTickMark val="none"/>
        <c:minorTickMark val="none"/>
        <c:tickLblPos val="nextTo"/>
        <c:crossAx val="25128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NÃO</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Planilha1!$B$2:$D$2</c:f>
              <c:numCache>
                <c:formatCode>###0.0%</c:formatCode>
                <c:ptCount val="3"/>
                <c:pt idx="0">
                  <c:v>0.72658216212313786</c:v>
                </c:pt>
                <c:pt idx="1">
                  <c:v>0.71344728376851929</c:v>
                </c:pt>
                <c:pt idx="2">
                  <c:v>0.65193376039573958</c:v>
                </c:pt>
              </c:numCache>
            </c:numRef>
          </c:val>
          <c:extLst>
            <c:ext xmlns:c16="http://schemas.microsoft.com/office/drawing/2014/chart" uri="{C3380CC4-5D6E-409C-BE32-E72D297353CC}">
              <c16:uniqueId val="{00000000-72EE-48CA-9FB1-7F07BBB18D73}"/>
            </c:ext>
          </c:extLst>
        </c:ser>
        <c:ser>
          <c:idx val="1"/>
          <c:order val="1"/>
          <c:tx>
            <c:strRef>
              <c:f>Planilha1!$A$3</c:f>
              <c:strCache>
                <c:ptCount val="1"/>
                <c:pt idx="0">
                  <c:v>SIM</c:v>
                </c:pt>
              </c:strCache>
            </c:strRef>
          </c:tx>
          <c:spPr>
            <a:solidFill>
              <a:srgbClr val="FF000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Planilha1!$B$3:$D$3</c:f>
              <c:numCache>
                <c:formatCode>###0.0%</c:formatCode>
                <c:ptCount val="3"/>
                <c:pt idx="0">
                  <c:v>0.26653202856236224</c:v>
                </c:pt>
                <c:pt idx="1">
                  <c:v>0.28204830530602337</c:v>
                </c:pt>
                <c:pt idx="2">
                  <c:v>0.33991861488101499</c:v>
                </c:pt>
              </c:numCache>
            </c:numRef>
          </c:val>
          <c:extLst>
            <c:ext xmlns:c16="http://schemas.microsoft.com/office/drawing/2014/chart" uri="{C3380CC4-5D6E-409C-BE32-E72D297353CC}">
              <c16:uniqueId val="{00000001-72EE-48CA-9FB1-7F07BBB18D73}"/>
            </c:ext>
          </c:extLst>
        </c:ser>
        <c:ser>
          <c:idx val="2"/>
          <c:order val="2"/>
          <c:tx>
            <c:strRef>
              <c:f>Planilha1!$A$4</c:f>
              <c:strCache>
                <c:ptCount val="1"/>
                <c:pt idx="0">
                  <c:v>NS/NR</c:v>
                </c:pt>
              </c:strCache>
            </c:strRef>
          </c:tx>
          <c:spPr>
            <a:solidFill>
              <a:schemeClr val="bg1">
                <a:lumMod val="85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Planilha1!$B$4:$D$4</c:f>
              <c:numCache>
                <c:formatCode>###0%</c:formatCode>
                <c:ptCount val="3"/>
                <c:pt idx="0">
                  <c:v>7.0000000000000001E-3</c:v>
                </c:pt>
                <c:pt idx="1">
                  <c:v>0</c:v>
                </c:pt>
                <c:pt idx="2">
                  <c:v>8.0000000000000002E-3</c:v>
                </c:pt>
              </c:numCache>
            </c:numRef>
          </c:val>
          <c:extLst>
            <c:ext xmlns:c16="http://schemas.microsoft.com/office/drawing/2014/chart" uri="{C3380CC4-5D6E-409C-BE32-E72D297353CC}">
              <c16:uniqueId val="{00000002-72EE-48CA-9FB1-7F07BBB18D73}"/>
            </c:ext>
          </c:extLst>
        </c:ser>
        <c:dLbls>
          <c:showLegendKey val="0"/>
          <c:showVal val="0"/>
          <c:showCatName val="0"/>
          <c:showSerName val="0"/>
          <c:showPercent val="0"/>
          <c:showBubbleSize val="0"/>
        </c:dLbls>
        <c:gapWidth val="158"/>
        <c:overlap val="-10"/>
        <c:axId val="251282560"/>
        <c:axId val="251284096"/>
      </c:barChart>
      <c:catAx>
        <c:axId val="251282560"/>
        <c:scaling>
          <c:orientation val="maxMin"/>
        </c:scaling>
        <c:delete val="1"/>
        <c:axPos val="l"/>
        <c:numFmt formatCode="General" sourceLinked="1"/>
        <c:majorTickMark val="none"/>
        <c:minorTickMark val="none"/>
        <c:tickLblPos val="nextTo"/>
        <c:crossAx val="251284096"/>
        <c:crosses val="autoZero"/>
        <c:auto val="1"/>
        <c:lblAlgn val="ctr"/>
        <c:lblOffset val="100"/>
        <c:noMultiLvlLbl val="0"/>
      </c:catAx>
      <c:valAx>
        <c:axId val="251284096"/>
        <c:scaling>
          <c:orientation val="minMax"/>
        </c:scaling>
        <c:delete val="1"/>
        <c:axPos val="t"/>
        <c:numFmt formatCode="###0.0%" sourceLinked="1"/>
        <c:majorTickMark val="none"/>
        <c:minorTickMark val="none"/>
        <c:tickLblPos val="nextTo"/>
        <c:crossAx val="25128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Plan1!$B$1</c:f>
              <c:strCache>
                <c:ptCount val="1"/>
                <c:pt idx="0">
                  <c:v>Sim</c:v>
                </c:pt>
              </c:strCache>
            </c:strRef>
          </c:tx>
          <c:spPr>
            <a:solidFill>
              <a:schemeClr val="accent5">
                <a:lumMod val="75000"/>
              </a:schemeClr>
            </a:solidFill>
            <a:ln>
              <a:solidFill>
                <a:schemeClr val="bg1"/>
              </a:solidFill>
            </a:ln>
          </c:spPr>
          <c:invertIfNegative val="0"/>
          <c:dLbls>
            <c:spPr>
              <a:noFill/>
              <a:ln>
                <a:noFill/>
              </a:ln>
              <a:effectLst/>
            </c:spPr>
            <c:txPr>
              <a:bodyPr/>
              <a:lstStyle/>
              <a:p>
                <a:pPr>
                  <a:defRPr sz="12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Plan1!$A$2:$A$28</c:f>
              <c:strCache>
                <c:ptCount val="27"/>
                <c:pt idx="0">
                  <c:v>AC</c:v>
                </c:pt>
                <c:pt idx="1">
                  <c:v>AL</c:v>
                </c:pt>
                <c:pt idx="2">
                  <c:v>AM</c:v>
                </c:pt>
                <c:pt idx="3">
                  <c:v>AP</c:v>
                </c:pt>
                <c:pt idx="4">
                  <c:v>BA</c:v>
                </c:pt>
                <c:pt idx="5">
                  <c:v>CE</c:v>
                </c:pt>
                <c:pt idx="6">
                  <c:v>DF</c:v>
                </c:pt>
                <c:pt idx="7">
                  <c:v>ES</c:v>
                </c:pt>
                <c:pt idx="8">
                  <c:v>GO</c:v>
                </c:pt>
                <c:pt idx="9">
                  <c:v>MA</c:v>
                </c:pt>
                <c:pt idx="10">
                  <c:v>MG</c:v>
                </c:pt>
                <c:pt idx="11">
                  <c:v>MS</c:v>
                </c:pt>
                <c:pt idx="12">
                  <c:v>MT</c:v>
                </c:pt>
                <c:pt idx="13">
                  <c:v>PA</c:v>
                </c:pt>
                <c:pt idx="14">
                  <c:v>PB</c:v>
                </c:pt>
                <c:pt idx="15">
                  <c:v>PE</c:v>
                </c:pt>
                <c:pt idx="16">
                  <c:v>PI</c:v>
                </c:pt>
                <c:pt idx="17">
                  <c:v>PR</c:v>
                </c:pt>
                <c:pt idx="18">
                  <c:v>RJ</c:v>
                </c:pt>
                <c:pt idx="19">
                  <c:v>RN</c:v>
                </c:pt>
                <c:pt idx="20">
                  <c:v>RO</c:v>
                </c:pt>
                <c:pt idx="21">
                  <c:v>RR</c:v>
                </c:pt>
                <c:pt idx="22">
                  <c:v>RS</c:v>
                </c:pt>
                <c:pt idx="23">
                  <c:v>SC</c:v>
                </c:pt>
                <c:pt idx="24">
                  <c:v>SE</c:v>
                </c:pt>
                <c:pt idx="25">
                  <c:v>SP</c:v>
                </c:pt>
                <c:pt idx="26">
                  <c:v>TO</c:v>
                </c:pt>
              </c:strCache>
            </c:strRef>
          </c:cat>
          <c:val>
            <c:numRef>
              <c:f>Plan1!$B$2:$B$28</c:f>
              <c:numCache>
                <c:formatCode>###0%</c:formatCode>
                <c:ptCount val="27"/>
                <c:pt idx="0">
                  <c:v>0.37797250980530722</c:v>
                </c:pt>
                <c:pt idx="1">
                  <c:v>0.40399885746929448</c:v>
                </c:pt>
                <c:pt idx="2">
                  <c:v>0.42939995338747555</c:v>
                </c:pt>
                <c:pt idx="3">
                  <c:v>0.50248623011015914</c:v>
                </c:pt>
                <c:pt idx="4">
                  <c:v>0.36604379549104105</c:v>
                </c:pt>
                <c:pt idx="5">
                  <c:v>0.33241250310847775</c:v>
                </c:pt>
                <c:pt idx="6">
                  <c:v>0.34797794686556344</c:v>
                </c:pt>
                <c:pt idx="7">
                  <c:v>0.38265562469475883</c:v>
                </c:pt>
                <c:pt idx="8">
                  <c:v>0.26079203747831864</c:v>
                </c:pt>
                <c:pt idx="9">
                  <c:v>0.38515525935537143</c:v>
                </c:pt>
                <c:pt idx="10">
                  <c:v>0.29424232115520621</c:v>
                </c:pt>
                <c:pt idx="11">
                  <c:v>0.36733911543437636</c:v>
                </c:pt>
                <c:pt idx="12">
                  <c:v>0.35990050432441067</c:v>
                </c:pt>
                <c:pt idx="13">
                  <c:v>0.40576442906993926</c:v>
                </c:pt>
                <c:pt idx="14">
                  <c:v>0.31684923412572158</c:v>
                </c:pt>
                <c:pt idx="15">
                  <c:v>0.27722951224892822</c:v>
                </c:pt>
                <c:pt idx="16">
                  <c:v>0.31103781839860767</c:v>
                </c:pt>
                <c:pt idx="17">
                  <c:v>0.26610699872132981</c:v>
                </c:pt>
                <c:pt idx="18">
                  <c:v>0.3303330802808882</c:v>
                </c:pt>
                <c:pt idx="19">
                  <c:v>0.32853056467846176</c:v>
                </c:pt>
                <c:pt idx="20">
                  <c:v>0.31808074319316104</c:v>
                </c:pt>
                <c:pt idx="21">
                  <c:v>0.43930606939306066</c:v>
                </c:pt>
                <c:pt idx="22">
                  <c:v>0.20291146150429143</c:v>
                </c:pt>
                <c:pt idx="23">
                  <c:v>0.19022682254764539</c:v>
                </c:pt>
                <c:pt idx="24">
                  <c:v>0.34213513196174872</c:v>
                </c:pt>
                <c:pt idx="25">
                  <c:v>0.24388795343470634</c:v>
                </c:pt>
                <c:pt idx="26">
                  <c:v>0.30473016865962516</c:v>
                </c:pt>
              </c:numCache>
            </c:numRef>
          </c:val>
          <c:extLst>
            <c:ext xmlns:c16="http://schemas.microsoft.com/office/drawing/2014/chart" uri="{C3380CC4-5D6E-409C-BE32-E72D297353CC}">
              <c16:uniqueId val="{00000000-07A7-4D64-B14B-EDEEB8B77E3B}"/>
            </c:ext>
          </c:extLst>
        </c:ser>
        <c:dLbls>
          <c:showLegendKey val="0"/>
          <c:showVal val="0"/>
          <c:showCatName val="0"/>
          <c:showSerName val="0"/>
          <c:showPercent val="0"/>
          <c:showBubbleSize val="0"/>
        </c:dLbls>
        <c:gapWidth val="128"/>
        <c:axId val="243347840"/>
        <c:axId val="243349376"/>
      </c:barChart>
      <c:catAx>
        <c:axId val="243347840"/>
        <c:scaling>
          <c:orientation val="maxMin"/>
        </c:scaling>
        <c:delete val="0"/>
        <c:axPos val="l"/>
        <c:numFmt formatCode="General" sourceLinked="0"/>
        <c:majorTickMark val="out"/>
        <c:minorTickMark val="none"/>
        <c:tickLblPos val="nextTo"/>
        <c:txPr>
          <a:bodyPr/>
          <a:lstStyle/>
          <a:p>
            <a:pPr>
              <a:defRPr sz="1200" b="1">
                <a:solidFill>
                  <a:schemeClr val="tx1">
                    <a:lumMod val="85000"/>
                    <a:lumOff val="15000"/>
                  </a:schemeClr>
                </a:solidFill>
              </a:defRPr>
            </a:pPr>
            <a:endParaRPr lang="pt-BR"/>
          </a:p>
        </c:txPr>
        <c:crossAx val="243349376"/>
        <c:crosses val="autoZero"/>
        <c:auto val="1"/>
        <c:lblAlgn val="ctr"/>
        <c:lblOffset val="100"/>
        <c:noMultiLvlLbl val="0"/>
      </c:catAx>
      <c:valAx>
        <c:axId val="243349376"/>
        <c:scaling>
          <c:orientation val="minMax"/>
          <c:max val="1"/>
          <c:min val="0"/>
        </c:scaling>
        <c:delete val="1"/>
        <c:axPos val="t"/>
        <c:numFmt formatCode="###0%" sourceLinked="1"/>
        <c:majorTickMark val="out"/>
        <c:minorTickMark val="none"/>
        <c:tickLblPos val="none"/>
        <c:crossAx val="243347840"/>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Série 1</c:v>
                </c:pt>
              </c:strCache>
            </c:strRef>
          </c:tx>
          <c:spPr>
            <a:solidFill>
              <a:srgbClr val="0266B3"/>
            </a:solidFill>
            <a:ln>
              <a:noFill/>
            </a:ln>
            <a:effectLst/>
          </c:spPr>
          <c:invertIfNegative val="0"/>
          <c:dPt>
            <c:idx val="1"/>
            <c:invertIfNegative val="0"/>
            <c:bubble3D val="0"/>
            <c:spPr>
              <a:solidFill>
                <a:srgbClr val="EF720C"/>
              </a:solidFill>
              <a:ln>
                <a:noFill/>
              </a:ln>
              <a:effectLst/>
            </c:spPr>
            <c:extLst>
              <c:ext xmlns:c16="http://schemas.microsoft.com/office/drawing/2014/chart" uri="{C3380CC4-5D6E-409C-BE32-E72D297353CC}">
                <c16:uniqueId val="{00000001-C937-4E2C-AC4E-619A205228A3}"/>
              </c:ext>
            </c:extLst>
          </c:dPt>
          <c:dPt>
            <c:idx val="2"/>
            <c:invertIfNegative val="0"/>
            <c:bubble3D val="0"/>
            <c:spPr>
              <a:solidFill>
                <a:srgbClr val="02A1A1"/>
              </a:solidFill>
              <a:ln>
                <a:noFill/>
              </a:ln>
              <a:effectLst/>
            </c:spPr>
            <c:extLst>
              <c:ext xmlns:c16="http://schemas.microsoft.com/office/drawing/2014/chart" uri="{C3380CC4-5D6E-409C-BE32-E72D297353CC}">
                <c16:uniqueId val="{00000003-C937-4E2C-AC4E-619A205228A3}"/>
              </c:ext>
            </c:extLst>
          </c:dPt>
          <c:dPt>
            <c:idx val="3"/>
            <c:invertIfNegative val="0"/>
            <c:bubble3D val="0"/>
            <c:spPr>
              <a:solidFill>
                <a:srgbClr val="FF0202"/>
              </a:solidFill>
              <a:ln>
                <a:noFill/>
              </a:ln>
              <a:effectLst/>
            </c:spPr>
            <c:extLst>
              <c:ext xmlns:c16="http://schemas.microsoft.com/office/drawing/2014/chart" uri="{C3380CC4-5D6E-409C-BE32-E72D297353CC}">
                <c16:uniqueId val="{00000005-C937-4E2C-AC4E-619A205228A3}"/>
              </c:ext>
            </c:extLst>
          </c:dPt>
          <c:dPt>
            <c:idx val="4"/>
            <c:invertIfNegative val="0"/>
            <c:bubble3D val="0"/>
            <c:spPr>
              <a:solidFill>
                <a:srgbClr val="02A1FF"/>
              </a:solidFill>
              <a:ln>
                <a:noFill/>
              </a:ln>
              <a:effectLst/>
            </c:spPr>
            <c:extLst>
              <c:ext xmlns:c16="http://schemas.microsoft.com/office/drawing/2014/chart" uri="{C3380CC4-5D6E-409C-BE32-E72D297353CC}">
                <c16:uniqueId val="{00000007-C937-4E2C-AC4E-619A205228A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SUL</c:v>
                </c:pt>
                <c:pt idx="1">
                  <c:v>SUDESTE</c:v>
                </c:pt>
                <c:pt idx="2">
                  <c:v>CENTRO-OESTE</c:v>
                </c:pt>
                <c:pt idx="3">
                  <c:v>NORTE</c:v>
                </c:pt>
                <c:pt idx="4">
                  <c:v>NORDESTE</c:v>
                </c:pt>
              </c:strCache>
            </c:strRef>
          </c:cat>
          <c:val>
            <c:numRef>
              <c:f>Planilha1!$B$2:$B$6</c:f>
              <c:numCache>
                <c:formatCode>###0%</c:formatCode>
                <c:ptCount val="5"/>
                <c:pt idx="0">
                  <c:v>0.22338788088375128</c:v>
                </c:pt>
                <c:pt idx="1">
                  <c:v>0.27821742375656311</c:v>
                </c:pt>
                <c:pt idx="2">
                  <c:v>0.31751593058260008</c:v>
                </c:pt>
                <c:pt idx="3">
                  <c:v>0.38742410393680227</c:v>
                </c:pt>
                <c:pt idx="4">
                  <c:v>0.33974386627245645</c:v>
                </c:pt>
              </c:numCache>
            </c:numRef>
          </c:val>
          <c:extLst>
            <c:ext xmlns:c16="http://schemas.microsoft.com/office/drawing/2014/chart" uri="{C3380CC4-5D6E-409C-BE32-E72D297353CC}">
              <c16:uniqueId val="{00000008-C937-4E2C-AC4E-619A205228A3}"/>
            </c:ext>
          </c:extLst>
        </c:ser>
        <c:dLbls>
          <c:showLegendKey val="0"/>
          <c:showVal val="0"/>
          <c:showCatName val="0"/>
          <c:showSerName val="0"/>
          <c:showPercent val="0"/>
          <c:showBubbleSize val="0"/>
        </c:dLbls>
        <c:gapWidth val="144"/>
        <c:overlap val="-21"/>
        <c:axId val="243385088"/>
        <c:axId val="243386624"/>
      </c:barChart>
      <c:catAx>
        <c:axId val="24338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43386624"/>
        <c:crosses val="autoZero"/>
        <c:auto val="1"/>
        <c:lblAlgn val="ctr"/>
        <c:lblOffset val="100"/>
        <c:noMultiLvlLbl val="0"/>
      </c:catAx>
      <c:valAx>
        <c:axId val="243386624"/>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out"/>
        <c:minorTickMark val="none"/>
        <c:tickLblPos val="nextTo"/>
        <c:crossAx val="24338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Plan1!$B$1</c:f>
              <c:strCache>
                <c:ptCount val="1"/>
                <c:pt idx="0">
                  <c:v>Sim</c:v>
                </c:pt>
              </c:strCache>
            </c:strRef>
          </c:tx>
          <c:spPr>
            <a:solidFill>
              <a:schemeClr val="accent5">
                <a:lumMod val="75000"/>
              </a:schemeClr>
            </a:solidFill>
            <a:ln>
              <a:solidFill>
                <a:schemeClr val="bg1"/>
              </a:solidFill>
            </a:ln>
          </c:spPr>
          <c:invertIfNegative val="0"/>
          <c:dLbls>
            <c:spPr>
              <a:noFill/>
              <a:ln>
                <a:noFill/>
              </a:ln>
              <a:effectLst/>
            </c:spPr>
            <c:txPr>
              <a:bodyPr/>
              <a:lstStyle/>
              <a:p>
                <a:pPr>
                  <a:defRPr sz="12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Plan1!$A$2:$A$28</c:f>
              <c:strCache>
                <c:ptCount val="27"/>
                <c:pt idx="0">
                  <c:v>AC</c:v>
                </c:pt>
                <c:pt idx="1">
                  <c:v>AL</c:v>
                </c:pt>
                <c:pt idx="2">
                  <c:v>AM</c:v>
                </c:pt>
                <c:pt idx="3">
                  <c:v>AP</c:v>
                </c:pt>
                <c:pt idx="4">
                  <c:v>BA</c:v>
                </c:pt>
                <c:pt idx="5">
                  <c:v>CE</c:v>
                </c:pt>
                <c:pt idx="6">
                  <c:v>DF</c:v>
                </c:pt>
                <c:pt idx="7">
                  <c:v>ES</c:v>
                </c:pt>
                <c:pt idx="8">
                  <c:v>GO</c:v>
                </c:pt>
                <c:pt idx="9">
                  <c:v>MA</c:v>
                </c:pt>
                <c:pt idx="10">
                  <c:v>MG</c:v>
                </c:pt>
                <c:pt idx="11">
                  <c:v>MS</c:v>
                </c:pt>
                <c:pt idx="12">
                  <c:v>MT</c:v>
                </c:pt>
                <c:pt idx="13">
                  <c:v>PA</c:v>
                </c:pt>
                <c:pt idx="14">
                  <c:v>PB</c:v>
                </c:pt>
                <c:pt idx="15">
                  <c:v>PE</c:v>
                </c:pt>
                <c:pt idx="16">
                  <c:v>PI</c:v>
                </c:pt>
                <c:pt idx="17">
                  <c:v>PR</c:v>
                </c:pt>
                <c:pt idx="18">
                  <c:v>RJ</c:v>
                </c:pt>
                <c:pt idx="19">
                  <c:v>RN</c:v>
                </c:pt>
                <c:pt idx="20">
                  <c:v>RO</c:v>
                </c:pt>
                <c:pt idx="21">
                  <c:v>RR</c:v>
                </c:pt>
                <c:pt idx="22">
                  <c:v>RS</c:v>
                </c:pt>
                <c:pt idx="23">
                  <c:v>SC</c:v>
                </c:pt>
                <c:pt idx="24">
                  <c:v>SE</c:v>
                </c:pt>
                <c:pt idx="25">
                  <c:v>SP</c:v>
                </c:pt>
                <c:pt idx="26">
                  <c:v>TO</c:v>
                </c:pt>
              </c:strCache>
            </c:strRef>
          </c:cat>
          <c:val>
            <c:numRef>
              <c:f>Plan1!$B$2:$B$28</c:f>
              <c:numCache>
                <c:formatCode>###0%</c:formatCode>
                <c:ptCount val="27"/>
                <c:pt idx="0">
                  <c:v>0.64868654763017675</c:v>
                </c:pt>
                <c:pt idx="1">
                  <c:v>0.69677197802197799</c:v>
                </c:pt>
                <c:pt idx="2">
                  <c:v>0.69340124835605277</c:v>
                </c:pt>
                <c:pt idx="3">
                  <c:v>0.73867701910634087</c:v>
                </c:pt>
                <c:pt idx="4">
                  <c:v>0.74511062143335682</c:v>
                </c:pt>
                <c:pt idx="5">
                  <c:v>0.67642179902096311</c:v>
                </c:pt>
                <c:pt idx="6">
                  <c:v>0.64953116662007981</c:v>
                </c:pt>
                <c:pt idx="7">
                  <c:v>0.69182880806559721</c:v>
                </c:pt>
                <c:pt idx="8">
                  <c:v>0.64972117638701432</c:v>
                </c:pt>
                <c:pt idx="9">
                  <c:v>0.70435648112701943</c:v>
                </c:pt>
                <c:pt idx="10">
                  <c:v>0.7692526127368704</c:v>
                </c:pt>
                <c:pt idx="11">
                  <c:v>0.70869749543438554</c:v>
                </c:pt>
                <c:pt idx="12">
                  <c:v>0.65666531399005779</c:v>
                </c:pt>
                <c:pt idx="13">
                  <c:v>0.74850830586499584</c:v>
                </c:pt>
                <c:pt idx="14">
                  <c:v>0.66301897618754868</c:v>
                </c:pt>
                <c:pt idx="15">
                  <c:v>0.77744861175026836</c:v>
                </c:pt>
                <c:pt idx="16">
                  <c:v>0.73576330921906885</c:v>
                </c:pt>
                <c:pt idx="17">
                  <c:v>0.74610876226496547</c:v>
                </c:pt>
                <c:pt idx="18">
                  <c:v>0.66921937054583491</c:v>
                </c:pt>
                <c:pt idx="19">
                  <c:v>0.63068365043534347</c:v>
                </c:pt>
                <c:pt idx="20">
                  <c:v>0.83346279322665839</c:v>
                </c:pt>
                <c:pt idx="21">
                  <c:v>0.74234664845794929</c:v>
                </c:pt>
                <c:pt idx="22">
                  <c:v>0.73977881437825843</c:v>
                </c:pt>
                <c:pt idx="23">
                  <c:v>0.76382238798447655</c:v>
                </c:pt>
                <c:pt idx="24">
                  <c:v>0.74959008579599606</c:v>
                </c:pt>
                <c:pt idx="25">
                  <c:v>0.71308117801758231</c:v>
                </c:pt>
                <c:pt idx="26">
                  <c:v>0.63136078323003431</c:v>
                </c:pt>
              </c:numCache>
            </c:numRef>
          </c:val>
          <c:extLst>
            <c:ext xmlns:c16="http://schemas.microsoft.com/office/drawing/2014/chart" uri="{C3380CC4-5D6E-409C-BE32-E72D297353CC}">
              <c16:uniqueId val="{00000000-07A7-4D64-B14B-EDEEB8B77E3B}"/>
            </c:ext>
          </c:extLst>
        </c:ser>
        <c:dLbls>
          <c:showLegendKey val="0"/>
          <c:showVal val="0"/>
          <c:showCatName val="0"/>
          <c:showSerName val="0"/>
          <c:showPercent val="0"/>
          <c:showBubbleSize val="0"/>
        </c:dLbls>
        <c:gapWidth val="128"/>
        <c:axId val="243347840"/>
        <c:axId val="243349376"/>
      </c:barChart>
      <c:catAx>
        <c:axId val="243347840"/>
        <c:scaling>
          <c:orientation val="maxMin"/>
        </c:scaling>
        <c:delete val="0"/>
        <c:axPos val="l"/>
        <c:numFmt formatCode="General" sourceLinked="0"/>
        <c:majorTickMark val="out"/>
        <c:minorTickMark val="none"/>
        <c:tickLblPos val="nextTo"/>
        <c:txPr>
          <a:bodyPr/>
          <a:lstStyle/>
          <a:p>
            <a:pPr>
              <a:defRPr sz="1200" b="1">
                <a:solidFill>
                  <a:schemeClr val="tx1">
                    <a:lumMod val="85000"/>
                    <a:lumOff val="15000"/>
                  </a:schemeClr>
                </a:solidFill>
              </a:defRPr>
            </a:pPr>
            <a:endParaRPr lang="pt-BR"/>
          </a:p>
        </c:txPr>
        <c:crossAx val="243349376"/>
        <c:crosses val="autoZero"/>
        <c:auto val="1"/>
        <c:lblAlgn val="ctr"/>
        <c:lblOffset val="100"/>
        <c:noMultiLvlLbl val="0"/>
      </c:catAx>
      <c:valAx>
        <c:axId val="243349376"/>
        <c:scaling>
          <c:orientation val="minMax"/>
          <c:max val="1"/>
          <c:min val="0"/>
        </c:scaling>
        <c:delete val="1"/>
        <c:axPos val="t"/>
        <c:numFmt formatCode="###0%" sourceLinked="1"/>
        <c:majorTickMark val="out"/>
        <c:minorTickMark val="none"/>
        <c:tickLblPos val="none"/>
        <c:crossAx val="243347840"/>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Série 1</c:v>
                </c:pt>
              </c:strCache>
            </c:strRef>
          </c:tx>
          <c:spPr>
            <a:solidFill>
              <a:srgbClr val="0266B3"/>
            </a:solidFill>
            <a:ln>
              <a:noFill/>
            </a:ln>
            <a:effectLst/>
          </c:spPr>
          <c:invertIfNegative val="0"/>
          <c:dPt>
            <c:idx val="1"/>
            <c:invertIfNegative val="0"/>
            <c:bubble3D val="0"/>
            <c:spPr>
              <a:solidFill>
                <a:srgbClr val="EF720C"/>
              </a:solidFill>
              <a:ln>
                <a:noFill/>
              </a:ln>
              <a:effectLst/>
            </c:spPr>
            <c:extLst>
              <c:ext xmlns:c16="http://schemas.microsoft.com/office/drawing/2014/chart" uri="{C3380CC4-5D6E-409C-BE32-E72D297353CC}">
                <c16:uniqueId val="{00000001-C937-4E2C-AC4E-619A205228A3}"/>
              </c:ext>
            </c:extLst>
          </c:dPt>
          <c:dPt>
            <c:idx val="2"/>
            <c:invertIfNegative val="0"/>
            <c:bubble3D val="0"/>
            <c:spPr>
              <a:solidFill>
                <a:srgbClr val="02A1A1"/>
              </a:solidFill>
              <a:ln>
                <a:noFill/>
              </a:ln>
              <a:effectLst/>
            </c:spPr>
            <c:extLst>
              <c:ext xmlns:c16="http://schemas.microsoft.com/office/drawing/2014/chart" uri="{C3380CC4-5D6E-409C-BE32-E72D297353CC}">
                <c16:uniqueId val="{00000003-C937-4E2C-AC4E-619A205228A3}"/>
              </c:ext>
            </c:extLst>
          </c:dPt>
          <c:dPt>
            <c:idx val="3"/>
            <c:invertIfNegative val="0"/>
            <c:bubble3D val="0"/>
            <c:spPr>
              <a:solidFill>
                <a:srgbClr val="FF0202"/>
              </a:solidFill>
              <a:ln>
                <a:noFill/>
              </a:ln>
              <a:effectLst/>
            </c:spPr>
            <c:extLst>
              <c:ext xmlns:c16="http://schemas.microsoft.com/office/drawing/2014/chart" uri="{C3380CC4-5D6E-409C-BE32-E72D297353CC}">
                <c16:uniqueId val="{00000005-C937-4E2C-AC4E-619A205228A3}"/>
              </c:ext>
            </c:extLst>
          </c:dPt>
          <c:dPt>
            <c:idx val="4"/>
            <c:invertIfNegative val="0"/>
            <c:bubble3D val="0"/>
            <c:spPr>
              <a:solidFill>
                <a:srgbClr val="02A1FF"/>
              </a:solidFill>
              <a:ln>
                <a:noFill/>
              </a:ln>
              <a:effectLst/>
            </c:spPr>
            <c:extLst>
              <c:ext xmlns:c16="http://schemas.microsoft.com/office/drawing/2014/chart" uri="{C3380CC4-5D6E-409C-BE32-E72D297353CC}">
                <c16:uniqueId val="{00000007-C937-4E2C-AC4E-619A205228A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SUL</c:v>
                </c:pt>
                <c:pt idx="1">
                  <c:v>SUDESTE</c:v>
                </c:pt>
                <c:pt idx="2">
                  <c:v>CENTRO-OESTE</c:v>
                </c:pt>
                <c:pt idx="3">
                  <c:v>NORTE</c:v>
                </c:pt>
                <c:pt idx="4">
                  <c:v>NORDESTE</c:v>
                </c:pt>
              </c:strCache>
            </c:strRef>
          </c:cat>
          <c:val>
            <c:numRef>
              <c:f>Planilha1!$B$2:$B$6</c:f>
              <c:numCache>
                <c:formatCode>###0%</c:formatCode>
                <c:ptCount val="5"/>
                <c:pt idx="0">
                  <c:v>0.74756069865174302</c:v>
                </c:pt>
                <c:pt idx="1">
                  <c:v>0.71394695214717918</c:v>
                </c:pt>
                <c:pt idx="2">
                  <c:v>0.66224340507684643</c:v>
                </c:pt>
                <c:pt idx="3">
                  <c:v>0.7274251577732278</c:v>
                </c:pt>
                <c:pt idx="4">
                  <c:v>0.71883633369732436</c:v>
                </c:pt>
              </c:numCache>
            </c:numRef>
          </c:val>
          <c:extLst>
            <c:ext xmlns:c16="http://schemas.microsoft.com/office/drawing/2014/chart" uri="{C3380CC4-5D6E-409C-BE32-E72D297353CC}">
              <c16:uniqueId val="{00000008-C937-4E2C-AC4E-619A205228A3}"/>
            </c:ext>
          </c:extLst>
        </c:ser>
        <c:dLbls>
          <c:showLegendKey val="0"/>
          <c:showVal val="0"/>
          <c:showCatName val="0"/>
          <c:showSerName val="0"/>
          <c:showPercent val="0"/>
          <c:showBubbleSize val="0"/>
        </c:dLbls>
        <c:gapWidth val="144"/>
        <c:overlap val="-21"/>
        <c:axId val="243385088"/>
        <c:axId val="243386624"/>
      </c:barChart>
      <c:catAx>
        <c:axId val="24338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43386624"/>
        <c:crosses val="autoZero"/>
        <c:auto val="1"/>
        <c:lblAlgn val="ctr"/>
        <c:lblOffset val="100"/>
        <c:noMultiLvlLbl val="0"/>
      </c:catAx>
      <c:valAx>
        <c:axId val="243386624"/>
        <c:scaling>
          <c:orientation val="minMax"/>
          <c:min val="0.2"/>
        </c:scaling>
        <c:delete val="1"/>
        <c:axPos val="l"/>
        <c:majorGridlines>
          <c:spPr>
            <a:ln w="9525" cap="flat" cmpd="sng" algn="ctr">
              <a:solidFill>
                <a:schemeClr val="accent1">
                  <a:lumMod val="20000"/>
                  <a:lumOff val="80000"/>
                </a:schemeClr>
              </a:solidFill>
              <a:round/>
            </a:ln>
            <a:effectLst/>
          </c:spPr>
        </c:majorGridlines>
        <c:numFmt formatCode="###0%" sourceLinked="1"/>
        <c:majorTickMark val="out"/>
        <c:minorTickMark val="none"/>
        <c:tickLblPos val="nextTo"/>
        <c:crossAx val="24338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22487682247186E-2"/>
          <c:y val="3.1485620965411791E-2"/>
          <c:w val="0.91370887730820605"/>
          <c:h val="0.75907572460877359"/>
        </c:manualLayout>
      </c:layout>
      <c:barChart>
        <c:barDir val="col"/>
        <c:grouping val="clustered"/>
        <c:varyColors val="0"/>
        <c:ser>
          <c:idx val="0"/>
          <c:order val="0"/>
          <c:tx>
            <c:strRef>
              <c:f>Planilha1!$A$2</c:f>
              <c:strCache>
                <c:ptCount val="1"/>
                <c:pt idx="0">
                  <c:v>Sim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Planilha1!$B$1:$C$1</c:f>
              <c:strCache>
                <c:ptCount val="2"/>
                <c:pt idx="0">
                  <c:v>Homens</c:v>
                </c:pt>
                <c:pt idx="1">
                  <c:v>Mulheres</c:v>
                </c:pt>
              </c:strCache>
            </c:strRef>
          </c:cat>
          <c:val>
            <c:numRef>
              <c:f>Planilha1!$B$2:$C$2</c:f>
              <c:numCache>
                <c:formatCode>###0%</c:formatCode>
                <c:ptCount val="2"/>
                <c:pt idx="0">
                  <c:v>0.27939187927852244</c:v>
                </c:pt>
                <c:pt idx="1">
                  <c:v>0.30140706174497045</c:v>
                </c:pt>
              </c:numCache>
            </c:numRef>
          </c:val>
          <c:extLst>
            <c:ext xmlns:c16="http://schemas.microsoft.com/office/drawing/2014/chart" uri="{C3380CC4-5D6E-409C-BE32-E72D297353CC}">
              <c16:uniqueId val="{00000000-C495-480A-9F73-D72AD74BBBB1}"/>
            </c:ext>
          </c:extLst>
        </c:ser>
        <c:ser>
          <c:idx val="1"/>
          <c:order val="1"/>
          <c:tx>
            <c:strRef>
              <c:f>Planilha1!$A$3</c:f>
              <c:strCache>
                <c:ptCount val="1"/>
                <c:pt idx="0">
                  <c:v>Não</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Planilha1!$B$1:$C$1</c:f>
              <c:strCache>
                <c:ptCount val="2"/>
                <c:pt idx="0">
                  <c:v>Homens</c:v>
                </c:pt>
                <c:pt idx="1">
                  <c:v>Mulheres</c:v>
                </c:pt>
              </c:strCache>
            </c:strRef>
          </c:cat>
          <c:val>
            <c:numRef>
              <c:f>Planilha1!$B$3:$C$3</c:f>
              <c:numCache>
                <c:formatCode>###0%</c:formatCode>
                <c:ptCount val="2"/>
                <c:pt idx="0">
                  <c:v>0.718005927676723</c:v>
                </c:pt>
                <c:pt idx="1">
                  <c:v>0.68720733244420418</c:v>
                </c:pt>
              </c:numCache>
            </c:numRef>
          </c:val>
          <c:extLst>
            <c:ext xmlns:c16="http://schemas.microsoft.com/office/drawing/2014/chart" uri="{C3380CC4-5D6E-409C-BE32-E72D297353CC}">
              <c16:uniqueId val="{00000001-C495-480A-9F73-D72AD74BBBB1}"/>
            </c:ext>
          </c:extLst>
        </c:ser>
        <c:ser>
          <c:idx val="2"/>
          <c:order val="2"/>
          <c:tx>
            <c:strRef>
              <c:f>Planilha1!$A$4</c:f>
              <c:strCache>
                <c:ptCount val="1"/>
                <c:pt idx="0">
                  <c:v>Não sabe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Planilha1!$B$1:$C$1</c:f>
              <c:strCache>
                <c:ptCount val="2"/>
                <c:pt idx="0">
                  <c:v>Homens</c:v>
                </c:pt>
                <c:pt idx="1">
                  <c:v>Mulheres</c:v>
                </c:pt>
              </c:strCache>
            </c:strRef>
          </c:cat>
          <c:val>
            <c:numRef>
              <c:f>Planilha1!$B$4:$C$4</c:f>
              <c:numCache>
                <c:formatCode>###0%</c:formatCode>
                <c:ptCount val="2"/>
                <c:pt idx="0">
                  <c:v>3.0000000000000001E-3</c:v>
                </c:pt>
                <c:pt idx="1">
                  <c:v>1.0999999999999999E-2</c:v>
                </c:pt>
              </c:numCache>
            </c:numRef>
          </c:val>
          <c:extLst>
            <c:ext xmlns:c16="http://schemas.microsoft.com/office/drawing/2014/chart" uri="{C3380CC4-5D6E-409C-BE32-E72D297353CC}">
              <c16:uniqueId val="{00000000-5960-4E1A-8387-CE0A9C01CB0F}"/>
            </c:ext>
          </c:extLst>
        </c:ser>
        <c:dLbls>
          <c:showLegendKey val="0"/>
          <c:showVal val="0"/>
          <c:showCatName val="0"/>
          <c:showSerName val="0"/>
          <c:showPercent val="0"/>
          <c:showBubbleSize val="0"/>
        </c:dLbls>
        <c:gapWidth val="219"/>
        <c:overlap val="-27"/>
        <c:axId val="100233600"/>
        <c:axId val="100235136"/>
      </c:barChart>
      <c:catAx>
        <c:axId val="10023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00235136"/>
        <c:crosses val="autoZero"/>
        <c:auto val="1"/>
        <c:lblAlgn val="ctr"/>
        <c:lblOffset val="100"/>
        <c:noMultiLvlLbl val="0"/>
      </c:catAx>
      <c:valAx>
        <c:axId val="10023513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10023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Planilha1!$B$1</c:f>
              <c:strCache>
                <c:ptCount val="1"/>
                <c:pt idx="0">
                  <c:v>Esteve com pagamento em atraso por mais de 3 meses</c:v>
                </c:pt>
              </c:strCache>
            </c:strRef>
          </c:tx>
          <c:spPr>
            <a:solidFill>
              <a:srgbClr val="E04A0E"/>
            </a:solidFill>
            <a:ln>
              <a:solidFill>
                <a:srgbClr val="E04A0E"/>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Planilha1!$B$2:$B$8</c:f>
              <c:numCache>
                <c:formatCode>###0%</c:formatCode>
                <c:ptCount val="7"/>
                <c:pt idx="0">
                  <c:v>0.31237914009034212</c:v>
                </c:pt>
                <c:pt idx="1">
                  <c:v>0.27458031375038716</c:v>
                </c:pt>
                <c:pt idx="2">
                  <c:v>0.35982444077249737</c:v>
                </c:pt>
                <c:pt idx="3">
                  <c:v>0.29350417471282136</c:v>
                </c:pt>
                <c:pt idx="4">
                  <c:v>0.38291435382863648</c:v>
                </c:pt>
                <c:pt idx="5">
                  <c:v>0.2482821464822377</c:v>
                </c:pt>
                <c:pt idx="6">
                  <c:v>0.20939638021233514</c:v>
                </c:pt>
              </c:numCache>
            </c:numRef>
          </c:val>
          <c:extLst>
            <c:ext xmlns:c16="http://schemas.microsoft.com/office/drawing/2014/chart" uri="{C3380CC4-5D6E-409C-BE32-E72D297353CC}">
              <c16:uniqueId val="{00000000-9FC6-445C-93BA-E7A7367EF9BE}"/>
            </c:ext>
          </c:extLst>
        </c:ser>
        <c:ser>
          <c:idx val="1"/>
          <c:order val="1"/>
          <c:tx>
            <c:strRef>
              <c:f>Planilha1!$C$1</c:f>
              <c:strCache>
                <c:ptCount val="1"/>
                <c:pt idx="0">
                  <c:v>Coluna2</c:v>
                </c:pt>
              </c:strCache>
            </c:strRef>
          </c:tx>
          <c:spPr>
            <a:solidFill>
              <a:schemeClr val="bg1"/>
            </a:solidFill>
            <a:ln>
              <a:solidFill>
                <a:srgbClr val="E04A0E"/>
              </a:solidFill>
            </a:ln>
            <a:effectLst/>
          </c:spPr>
          <c:invertIfNegative val="0"/>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Planilha1!$C$2:$C$8</c:f>
              <c:numCache>
                <c:formatCode>###0%</c:formatCode>
                <c:ptCount val="7"/>
                <c:pt idx="0" formatCode="###0.0%">
                  <c:v>0.68762085990965793</c:v>
                </c:pt>
                <c:pt idx="1">
                  <c:v>0.72541968624961284</c:v>
                </c:pt>
                <c:pt idx="2">
                  <c:v>0.64017555922750258</c:v>
                </c:pt>
                <c:pt idx="3">
                  <c:v>0.70649582528717869</c:v>
                </c:pt>
                <c:pt idx="4">
                  <c:v>0.61708564617136352</c:v>
                </c:pt>
                <c:pt idx="5">
                  <c:v>0.75171785351776232</c:v>
                </c:pt>
                <c:pt idx="6">
                  <c:v>0.7906036197876648</c:v>
                </c:pt>
              </c:numCache>
            </c:numRef>
          </c:val>
          <c:extLst>
            <c:ext xmlns:c16="http://schemas.microsoft.com/office/drawing/2014/chart" uri="{C3380CC4-5D6E-409C-BE32-E72D297353CC}">
              <c16:uniqueId val="{00000000-4F11-40EF-8491-3F1C6DDE4086}"/>
            </c:ext>
          </c:extLst>
        </c:ser>
        <c:dLbls>
          <c:showLegendKey val="0"/>
          <c:showVal val="0"/>
          <c:showCatName val="0"/>
          <c:showSerName val="0"/>
          <c:showPercent val="0"/>
          <c:showBubbleSize val="0"/>
        </c:dLbls>
        <c:gapWidth val="153"/>
        <c:overlap val="100"/>
        <c:axId val="353709624"/>
        <c:axId val="353707656"/>
      </c:barChart>
      <c:catAx>
        <c:axId val="35370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53707656"/>
        <c:crosses val="autoZero"/>
        <c:auto val="1"/>
        <c:lblAlgn val="ctr"/>
        <c:lblOffset val="100"/>
        <c:noMultiLvlLbl val="0"/>
      </c:catAx>
      <c:valAx>
        <c:axId val="353707656"/>
        <c:scaling>
          <c:orientation val="minMax"/>
        </c:scaling>
        <c:delete val="1"/>
        <c:axPos val="l"/>
        <c:numFmt formatCode="0%" sourceLinked="1"/>
        <c:majorTickMark val="none"/>
        <c:minorTickMark val="none"/>
        <c:tickLblPos val="nextTo"/>
        <c:crossAx val="353709624"/>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Melhor que 2017</c:v>
                </c:pt>
                <c:pt idx="1">
                  <c:v>Igual a 2017</c:v>
                </c:pt>
                <c:pt idx="2">
                  <c:v>Pior que 2017</c:v>
                </c:pt>
                <c:pt idx="3">
                  <c:v>Não sabe/Não respondeu</c:v>
                </c:pt>
              </c:strCache>
            </c:strRef>
          </c:cat>
          <c:val>
            <c:numRef>
              <c:f>Planilha1!$B$2:$B$5</c:f>
              <c:numCache>
                <c:formatCode>###0%</c:formatCode>
                <c:ptCount val="4"/>
                <c:pt idx="0">
                  <c:v>0.64132725052882877</c:v>
                </c:pt>
                <c:pt idx="1">
                  <c:v>0.18501000345250682</c:v>
                </c:pt>
                <c:pt idx="2">
                  <c:v>0.13325946126014571</c:v>
                </c:pt>
                <c:pt idx="3">
                  <c:v>0.04</c:v>
                </c:pt>
              </c:numCache>
            </c:numRef>
          </c:val>
          <c:extLst>
            <c:ext xmlns:c16="http://schemas.microsoft.com/office/drawing/2014/chart" uri="{C3380CC4-5D6E-409C-BE32-E72D297353CC}">
              <c16:uniqueId val="{00000000-9936-4FCC-8332-BA6FDF078EDC}"/>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Melhor que 2017</c:v>
                </c:pt>
                <c:pt idx="1">
                  <c:v>Igual a 2017</c:v>
                </c:pt>
                <c:pt idx="2">
                  <c:v>Pior que 2017</c:v>
                </c:pt>
                <c:pt idx="3">
                  <c:v>Não sabe/Não respondeu</c:v>
                </c:pt>
              </c:strCache>
            </c:strRef>
          </c:cat>
          <c:val>
            <c:numRef>
              <c:f>Planilha1!$C$2:$C$5</c:f>
              <c:numCache>
                <c:formatCode>###0%</c:formatCode>
                <c:ptCount val="4"/>
                <c:pt idx="0">
                  <c:v>0.65101066657953599</c:v>
                </c:pt>
                <c:pt idx="1">
                  <c:v>0.17468219573317015</c:v>
                </c:pt>
                <c:pt idx="2">
                  <c:v>0.13236816283935179</c:v>
                </c:pt>
                <c:pt idx="3">
                  <c:v>4.2000000000000003E-2</c:v>
                </c:pt>
              </c:numCache>
            </c:numRef>
          </c:val>
          <c:extLst>
            <c:ext xmlns:c16="http://schemas.microsoft.com/office/drawing/2014/chart" uri="{C3380CC4-5D6E-409C-BE32-E72D297353CC}">
              <c16:uniqueId val="{00000001-9936-4FCC-8332-BA6FDF078EDC}"/>
            </c:ext>
          </c:extLst>
        </c:ser>
        <c:dLbls>
          <c:showLegendKey val="0"/>
          <c:showVal val="0"/>
          <c:showCatName val="0"/>
          <c:showSerName val="0"/>
          <c:showPercent val="0"/>
          <c:showBubbleSize val="0"/>
        </c:dLbls>
        <c:gapWidth val="219"/>
        <c:overlap val="-27"/>
        <c:axId val="217972096"/>
        <c:axId val="256758912"/>
      </c:barChart>
      <c:catAx>
        <c:axId val="21797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56758912"/>
        <c:crosses val="autoZero"/>
        <c:auto val="1"/>
        <c:lblAlgn val="ctr"/>
        <c:lblOffset val="100"/>
        <c:noMultiLvlLbl val="0"/>
      </c:catAx>
      <c:valAx>
        <c:axId val="25675891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1797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07289442725808E-2"/>
          <c:y val="1.9839352163596388E-2"/>
          <c:w val="0.96753663602166939"/>
          <c:h val="0.78040763586384132"/>
        </c:manualLayout>
      </c:layout>
      <c:barChart>
        <c:barDir val="col"/>
        <c:grouping val="percentStacked"/>
        <c:varyColors val="0"/>
        <c:ser>
          <c:idx val="0"/>
          <c:order val="0"/>
          <c:tx>
            <c:strRef>
              <c:f>Planilha1!$B$1</c:f>
              <c:strCache>
                <c:ptCount val="1"/>
                <c:pt idx="0">
                  <c:v>Conseguiu negociar o pagamento em atraso</c:v>
                </c:pt>
              </c:strCache>
            </c:strRef>
          </c:tx>
          <c:spPr>
            <a:solidFill>
              <a:srgbClr val="00B050"/>
            </a:solidFill>
            <a:ln>
              <a:solidFill>
                <a:srgbClr val="00B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Planilha1!$B$2:$B$8</c:f>
              <c:numCache>
                <c:formatCode>###0%</c:formatCode>
                <c:ptCount val="7"/>
                <c:pt idx="0">
                  <c:v>0.67321568240121077</c:v>
                </c:pt>
                <c:pt idx="1">
                  <c:v>0.69862570849277716</c:v>
                </c:pt>
                <c:pt idx="2">
                  <c:v>0.81769625263337087</c:v>
                </c:pt>
                <c:pt idx="3">
                  <c:v>0.71768969706806229</c:v>
                </c:pt>
                <c:pt idx="4">
                  <c:v>0.69622285152756258</c:v>
                </c:pt>
                <c:pt idx="5">
                  <c:v>0.70014339826839833</c:v>
                </c:pt>
                <c:pt idx="6">
                  <c:v>0.80674637450561437</c:v>
                </c:pt>
              </c:numCache>
            </c:numRef>
          </c:val>
          <c:extLst>
            <c:ext xmlns:c16="http://schemas.microsoft.com/office/drawing/2014/chart" uri="{C3380CC4-5D6E-409C-BE32-E72D297353CC}">
              <c16:uniqueId val="{00000000-97FB-4884-B743-E9FE0099D77E}"/>
            </c:ext>
          </c:extLst>
        </c:ser>
        <c:ser>
          <c:idx val="1"/>
          <c:order val="1"/>
          <c:tx>
            <c:strRef>
              <c:f>Planilha1!$C$1</c:f>
              <c:strCache>
                <c:ptCount val="1"/>
                <c:pt idx="0">
                  <c:v>Coluna2</c:v>
                </c:pt>
              </c:strCache>
            </c:strRef>
          </c:tx>
          <c:spPr>
            <a:solidFill>
              <a:schemeClr val="bg1"/>
            </a:solidFill>
            <a:ln>
              <a:solidFill>
                <a:srgbClr val="00B050"/>
              </a:solidFill>
            </a:ln>
            <a:effectLst/>
          </c:spPr>
          <c:invertIfNegative val="0"/>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Planilha1!$C$2:$C$8</c:f>
              <c:numCache>
                <c:formatCode>###0%</c:formatCode>
                <c:ptCount val="7"/>
                <c:pt idx="0">
                  <c:v>0.32678431759878912</c:v>
                </c:pt>
                <c:pt idx="1">
                  <c:v>0.30137429150722284</c:v>
                </c:pt>
                <c:pt idx="2">
                  <c:v>0.18230374736662908</c:v>
                </c:pt>
                <c:pt idx="3">
                  <c:v>0.28231030293193771</c:v>
                </c:pt>
                <c:pt idx="4">
                  <c:v>0.30377714847243742</c:v>
                </c:pt>
                <c:pt idx="5">
                  <c:v>0.29985660173160178</c:v>
                </c:pt>
                <c:pt idx="6">
                  <c:v>0.1932536254943856</c:v>
                </c:pt>
              </c:numCache>
            </c:numRef>
          </c:val>
          <c:extLst>
            <c:ext xmlns:c16="http://schemas.microsoft.com/office/drawing/2014/chart" uri="{C3380CC4-5D6E-409C-BE32-E72D297353CC}">
              <c16:uniqueId val="{00000001-97FB-4884-B743-E9FE0099D77E}"/>
            </c:ext>
          </c:extLst>
        </c:ser>
        <c:dLbls>
          <c:showLegendKey val="0"/>
          <c:showVal val="0"/>
          <c:showCatName val="0"/>
          <c:showSerName val="0"/>
          <c:showPercent val="0"/>
          <c:showBubbleSize val="0"/>
        </c:dLbls>
        <c:gapWidth val="199"/>
        <c:overlap val="100"/>
        <c:axId val="353709624"/>
        <c:axId val="353707656"/>
      </c:barChart>
      <c:catAx>
        <c:axId val="353709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53707656"/>
        <c:crosses val="autoZero"/>
        <c:auto val="1"/>
        <c:lblAlgn val="ctr"/>
        <c:lblOffset val="100"/>
        <c:noMultiLvlLbl val="0"/>
      </c:catAx>
      <c:valAx>
        <c:axId val="353707656"/>
        <c:scaling>
          <c:orientation val="minMax"/>
        </c:scaling>
        <c:delete val="1"/>
        <c:axPos val="l"/>
        <c:numFmt formatCode="0%" sourceLinked="1"/>
        <c:majorTickMark val="none"/>
        <c:minorTickMark val="none"/>
        <c:tickLblPos val="nextTo"/>
        <c:crossAx val="353709624"/>
        <c:crosses val="autoZero"/>
        <c:crossBetween val="between"/>
      </c:valAx>
      <c:spPr>
        <a:noFill/>
        <a:ln w="25400">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96553217442961E-2"/>
          <c:y val="2.6928532022978499E-2"/>
          <c:w val="0.96040689356511411"/>
          <c:h val="0.82577066297390456"/>
        </c:manualLayout>
      </c:layout>
      <c:barChart>
        <c:barDir val="col"/>
        <c:grouping val="percentStacked"/>
        <c:varyColors val="0"/>
        <c:ser>
          <c:idx val="0"/>
          <c:order val="0"/>
          <c:tx>
            <c:strRef>
              <c:f>Planilha1!$B$1</c:f>
              <c:strCache>
                <c:ptCount val="1"/>
                <c:pt idx="0">
                  <c:v>Esteve com pagamento em atraso por mais de 3 meses</c:v>
                </c:pt>
              </c:strCache>
            </c:strRef>
          </c:tx>
          <c:spPr>
            <a:solidFill>
              <a:srgbClr val="E04A0E"/>
            </a:solidFill>
            <a:ln>
              <a:solidFill>
                <a:srgbClr val="E04A0E"/>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Planilha1!$B$2:$B$7</c:f>
              <c:numCache>
                <c:formatCode>###0%</c:formatCode>
                <c:ptCount val="6"/>
                <c:pt idx="0">
                  <c:v>0.30667438331951635</c:v>
                </c:pt>
                <c:pt idx="1">
                  <c:v>0.27699836798801075</c:v>
                </c:pt>
                <c:pt idx="2">
                  <c:v>0.33457518545777881</c:v>
                </c:pt>
                <c:pt idx="3">
                  <c:v>0.29487197488821498</c:v>
                </c:pt>
                <c:pt idx="4">
                  <c:v>0.23491284387694691</c:v>
                </c:pt>
                <c:pt idx="5">
                  <c:v>0.18310937530210164</c:v>
                </c:pt>
              </c:numCache>
            </c:numRef>
          </c:val>
          <c:extLst>
            <c:ext xmlns:c16="http://schemas.microsoft.com/office/drawing/2014/chart" uri="{C3380CC4-5D6E-409C-BE32-E72D297353CC}">
              <c16:uniqueId val="{00000000-3C19-49F3-ABF3-049C52EBF06B}"/>
            </c:ext>
          </c:extLst>
        </c:ser>
        <c:ser>
          <c:idx val="1"/>
          <c:order val="1"/>
          <c:tx>
            <c:strRef>
              <c:f>Planilha1!$C$1</c:f>
              <c:strCache>
                <c:ptCount val="1"/>
                <c:pt idx="0">
                  <c:v>Coluna1</c:v>
                </c:pt>
              </c:strCache>
            </c:strRef>
          </c:tx>
          <c:spPr>
            <a:solidFill>
              <a:schemeClr val="bg1"/>
            </a:solidFill>
            <a:ln>
              <a:solidFill>
                <a:srgbClr val="E04A0E"/>
              </a:solidFill>
            </a:ln>
            <a:effectLst/>
          </c:spPr>
          <c:invertIfNegative val="0"/>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Planilha1!$C$2:$C$7</c:f>
              <c:numCache>
                <c:formatCode>###0%</c:formatCode>
                <c:ptCount val="6"/>
                <c:pt idx="0">
                  <c:v>0.69332561668048354</c:v>
                </c:pt>
                <c:pt idx="1">
                  <c:v>0.7230016320119893</c:v>
                </c:pt>
                <c:pt idx="2">
                  <c:v>0.66542481454222124</c:v>
                </c:pt>
                <c:pt idx="3">
                  <c:v>0.70512802511178496</c:v>
                </c:pt>
                <c:pt idx="4">
                  <c:v>0.76508715612305322</c:v>
                </c:pt>
                <c:pt idx="5">
                  <c:v>0.8168906246978983</c:v>
                </c:pt>
              </c:numCache>
            </c:numRef>
          </c:val>
          <c:extLst>
            <c:ext xmlns:c16="http://schemas.microsoft.com/office/drawing/2014/chart" uri="{C3380CC4-5D6E-409C-BE32-E72D297353CC}">
              <c16:uniqueId val="{00000001-3C19-49F3-ABF3-049C52EBF06B}"/>
            </c:ext>
          </c:extLst>
        </c:ser>
        <c:dLbls>
          <c:showLegendKey val="0"/>
          <c:showVal val="0"/>
          <c:showCatName val="0"/>
          <c:showSerName val="0"/>
          <c:showPercent val="0"/>
          <c:showBubbleSize val="0"/>
        </c:dLbls>
        <c:gapWidth val="153"/>
        <c:overlap val="100"/>
        <c:axId val="353709624"/>
        <c:axId val="353707656"/>
      </c:barChart>
      <c:catAx>
        <c:axId val="35370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53707656"/>
        <c:crosses val="autoZero"/>
        <c:auto val="1"/>
        <c:lblAlgn val="ctr"/>
        <c:lblOffset val="100"/>
        <c:noMultiLvlLbl val="0"/>
      </c:catAx>
      <c:valAx>
        <c:axId val="353707656"/>
        <c:scaling>
          <c:orientation val="minMax"/>
        </c:scaling>
        <c:delete val="1"/>
        <c:axPos val="l"/>
        <c:numFmt formatCode="0%" sourceLinked="1"/>
        <c:majorTickMark val="none"/>
        <c:minorTickMark val="none"/>
        <c:tickLblPos val="nextTo"/>
        <c:crossAx val="353709624"/>
        <c:crosses val="autoZero"/>
        <c:crossBetween val="between"/>
      </c:valAx>
      <c:spPr>
        <a:noFill/>
        <a:ln>
          <a:noFill/>
        </a:ln>
        <a:effectLst/>
      </c:spPr>
    </c:plotArea>
    <c:legend>
      <c:legendPos val="b"/>
      <c:legendEntry>
        <c:idx val="1"/>
        <c:delete val="1"/>
      </c:legendEntry>
      <c:layout>
        <c:manualLayout>
          <c:xMode val="edge"/>
          <c:yMode val="edge"/>
          <c:x val="0.18441757605164052"/>
          <c:y val="0.93766305062294153"/>
          <c:w val="0.60596923471088249"/>
          <c:h val="5.00967075484318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07289442725808E-2"/>
          <c:y val="1.9839352163596388E-2"/>
          <c:w val="0.96753663602166939"/>
          <c:h val="0.78040763586384132"/>
        </c:manualLayout>
      </c:layout>
      <c:barChart>
        <c:barDir val="col"/>
        <c:grouping val="percentStacked"/>
        <c:varyColors val="0"/>
        <c:ser>
          <c:idx val="0"/>
          <c:order val="0"/>
          <c:tx>
            <c:strRef>
              <c:f>Planilha1!$B$1</c:f>
              <c:strCache>
                <c:ptCount val="1"/>
                <c:pt idx="0">
                  <c:v>Conseguiu negociar o pagamento em atraso</c:v>
                </c:pt>
              </c:strCache>
            </c:strRef>
          </c:tx>
          <c:spPr>
            <a:solidFill>
              <a:srgbClr val="00B050"/>
            </a:solidFill>
            <a:ln>
              <a:solidFill>
                <a:srgbClr val="00B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Planilha1!$B$2:$B$7</c:f>
              <c:numCache>
                <c:formatCode>###0%</c:formatCode>
                <c:ptCount val="6"/>
                <c:pt idx="0">
                  <c:v>0.8515658471896359</c:v>
                </c:pt>
                <c:pt idx="1">
                  <c:v>0.71859477733523658</c:v>
                </c:pt>
                <c:pt idx="2">
                  <c:v>0.71985405883668396</c:v>
                </c:pt>
                <c:pt idx="3">
                  <c:v>0.74384508457816279</c:v>
                </c:pt>
                <c:pt idx="4">
                  <c:v>0.63927113855169526</c:v>
                </c:pt>
                <c:pt idx="5">
                  <c:v>0.60663527126053263</c:v>
                </c:pt>
              </c:numCache>
            </c:numRef>
          </c:val>
          <c:extLst>
            <c:ext xmlns:c16="http://schemas.microsoft.com/office/drawing/2014/chart" uri="{C3380CC4-5D6E-409C-BE32-E72D297353CC}">
              <c16:uniqueId val="{00000000-423F-499E-AE83-1ECB4B1289BA}"/>
            </c:ext>
          </c:extLst>
        </c:ser>
        <c:ser>
          <c:idx val="1"/>
          <c:order val="1"/>
          <c:tx>
            <c:strRef>
              <c:f>Planilha1!$C$1</c:f>
              <c:strCache>
                <c:ptCount val="1"/>
                <c:pt idx="0">
                  <c:v>Coluna2</c:v>
                </c:pt>
              </c:strCache>
            </c:strRef>
          </c:tx>
          <c:spPr>
            <a:solidFill>
              <a:schemeClr val="bg1"/>
            </a:solidFill>
            <a:ln>
              <a:solidFill>
                <a:srgbClr val="00B050"/>
              </a:solidFill>
            </a:ln>
            <a:effectLst/>
          </c:spPr>
          <c:invertIfNegative val="0"/>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Planilha1!$C$2:$C$7</c:f>
              <c:numCache>
                <c:formatCode>###0%</c:formatCode>
                <c:ptCount val="6"/>
                <c:pt idx="0">
                  <c:v>0.14843415281036418</c:v>
                </c:pt>
                <c:pt idx="1">
                  <c:v>0.28140522266476337</c:v>
                </c:pt>
                <c:pt idx="2">
                  <c:v>0.28014594116331604</c:v>
                </c:pt>
                <c:pt idx="3">
                  <c:v>0.25615491542183716</c:v>
                </c:pt>
                <c:pt idx="4">
                  <c:v>0.36072886144830479</c:v>
                </c:pt>
                <c:pt idx="5">
                  <c:v>0.39336472873946743</c:v>
                </c:pt>
              </c:numCache>
            </c:numRef>
          </c:val>
          <c:extLst>
            <c:ext xmlns:c16="http://schemas.microsoft.com/office/drawing/2014/chart" uri="{C3380CC4-5D6E-409C-BE32-E72D297353CC}">
              <c16:uniqueId val="{00000001-423F-499E-AE83-1ECB4B1289BA}"/>
            </c:ext>
          </c:extLst>
        </c:ser>
        <c:dLbls>
          <c:showLegendKey val="0"/>
          <c:showVal val="0"/>
          <c:showCatName val="0"/>
          <c:showSerName val="0"/>
          <c:showPercent val="0"/>
          <c:showBubbleSize val="0"/>
        </c:dLbls>
        <c:gapWidth val="199"/>
        <c:overlap val="100"/>
        <c:axId val="353709624"/>
        <c:axId val="353707656"/>
      </c:barChart>
      <c:catAx>
        <c:axId val="353709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53707656"/>
        <c:crosses val="autoZero"/>
        <c:auto val="1"/>
        <c:lblAlgn val="ctr"/>
        <c:lblOffset val="100"/>
        <c:noMultiLvlLbl val="0"/>
      </c:catAx>
      <c:valAx>
        <c:axId val="353707656"/>
        <c:scaling>
          <c:orientation val="minMax"/>
        </c:scaling>
        <c:delete val="1"/>
        <c:axPos val="l"/>
        <c:numFmt formatCode="0%" sourceLinked="1"/>
        <c:majorTickMark val="none"/>
        <c:minorTickMark val="none"/>
        <c:tickLblPos val="nextTo"/>
        <c:crossAx val="353709624"/>
        <c:crosses val="autoZero"/>
        <c:crossBetween val="between"/>
      </c:valAx>
      <c:spPr>
        <a:noFill/>
        <a:ln w="25400">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Série 1</c:v>
                </c:pt>
              </c:strCache>
            </c:strRef>
          </c:tx>
          <c:spPr>
            <a:solidFill>
              <a:srgbClr val="00B050"/>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3BA6-4D1F-9326-AB6527C48688}"/>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3-3BA6-4D1F-9326-AB6527C4868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c:v>
                </c:pt>
                <c:pt idx="1">
                  <c:v>Não</c:v>
                </c:pt>
                <c:pt idx="2">
                  <c:v>Não sabe/Não respondeu</c:v>
                </c:pt>
              </c:strCache>
            </c:strRef>
          </c:cat>
          <c:val>
            <c:numRef>
              <c:f>Planilha1!$B$2:$B$4</c:f>
              <c:numCache>
                <c:formatCode>0%</c:formatCode>
                <c:ptCount val="3"/>
                <c:pt idx="0">
                  <c:v>0.191</c:v>
                </c:pt>
                <c:pt idx="1">
                  <c:v>0.80200000000000005</c:v>
                </c:pt>
                <c:pt idx="2">
                  <c:v>7.0000000000000001E-3</c:v>
                </c:pt>
              </c:numCache>
            </c:numRef>
          </c:val>
          <c:extLst>
            <c:ext xmlns:c16="http://schemas.microsoft.com/office/drawing/2014/chart" uri="{C3380CC4-5D6E-409C-BE32-E72D297353CC}">
              <c16:uniqueId val="{00000004-3BA6-4D1F-9326-AB6527C48688}"/>
            </c:ext>
          </c:extLst>
        </c:ser>
        <c:dLbls>
          <c:showLegendKey val="0"/>
          <c:showVal val="0"/>
          <c:showCatName val="0"/>
          <c:showSerName val="0"/>
          <c:showPercent val="0"/>
          <c:showBubbleSize val="0"/>
        </c:dLbls>
        <c:gapWidth val="117"/>
        <c:overlap val="-27"/>
        <c:axId val="211546880"/>
        <c:axId val="211548416"/>
      </c:barChart>
      <c:catAx>
        <c:axId val="21154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11548416"/>
        <c:crosses val="autoZero"/>
        <c:auto val="1"/>
        <c:lblAlgn val="ctr"/>
        <c:lblOffset val="100"/>
        <c:noMultiLvlLbl val="0"/>
      </c:catAx>
      <c:valAx>
        <c:axId val="21154841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1154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FF000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Planilha1!$B$2:$D$2</c:f>
              <c:numCache>
                <c:formatCode>###0%</c:formatCode>
                <c:ptCount val="3"/>
                <c:pt idx="0">
                  <c:v>0.21282636282335204</c:v>
                </c:pt>
                <c:pt idx="1">
                  <c:v>0.16728138989571181</c:v>
                </c:pt>
                <c:pt idx="2">
                  <c:v>0.1071944813663549</c:v>
                </c:pt>
              </c:numCache>
            </c:numRef>
          </c:val>
          <c:extLst>
            <c:ext xmlns:c16="http://schemas.microsoft.com/office/drawing/2014/chart" uri="{C3380CC4-5D6E-409C-BE32-E72D297353CC}">
              <c16:uniqueId val="{00000000-85E7-4AF1-AE4A-B3D1B6BBE92C}"/>
            </c:ext>
          </c:extLst>
        </c:ser>
        <c:ser>
          <c:idx val="1"/>
          <c:order val="1"/>
          <c:tx>
            <c:strRef>
              <c:f>Planilha1!$A$3</c:f>
              <c:strCache>
                <c:ptCount val="1"/>
                <c:pt idx="0">
                  <c:v>Não</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Planilha1!$B$3:$D$3</c:f>
              <c:numCache>
                <c:formatCode>###0%</c:formatCode>
                <c:ptCount val="3"/>
                <c:pt idx="0">
                  <c:v>0.78090701967947207</c:v>
                </c:pt>
                <c:pt idx="1">
                  <c:v>0.82555939988096738</c:v>
                </c:pt>
                <c:pt idx="2">
                  <c:v>0.88472805123249398</c:v>
                </c:pt>
              </c:numCache>
            </c:numRef>
          </c:val>
          <c:extLst>
            <c:ext xmlns:c16="http://schemas.microsoft.com/office/drawing/2014/chart" uri="{C3380CC4-5D6E-409C-BE32-E72D297353CC}">
              <c16:uniqueId val="{00000001-85E7-4AF1-AE4A-B3D1B6BBE92C}"/>
            </c:ext>
          </c:extLst>
        </c:ser>
        <c:ser>
          <c:idx val="2"/>
          <c:order val="2"/>
          <c:tx>
            <c:strRef>
              <c:f>Planilha1!$A$4</c:f>
              <c:strCache>
                <c:ptCount val="1"/>
                <c:pt idx="0">
                  <c:v>NS/NR</c:v>
                </c:pt>
              </c:strCache>
            </c:strRef>
          </c:tx>
          <c:spPr>
            <a:solidFill>
              <a:schemeClr val="bg1">
                <a:lumMod val="85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Planilha1!$B$4:$D$4</c:f>
              <c:numCache>
                <c:formatCode>###0%</c:formatCode>
                <c:ptCount val="3"/>
                <c:pt idx="0">
                  <c:v>6.2666174971758373E-3</c:v>
                </c:pt>
                <c:pt idx="1">
                  <c:v>7.1592102233208332E-3</c:v>
                </c:pt>
                <c:pt idx="2">
                  <c:v>8.0774674011510339E-3</c:v>
                </c:pt>
              </c:numCache>
            </c:numRef>
          </c:val>
          <c:extLst>
            <c:ext xmlns:c16="http://schemas.microsoft.com/office/drawing/2014/chart" uri="{C3380CC4-5D6E-409C-BE32-E72D297353CC}">
              <c16:uniqueId val="{00000002-85E7-4AF1-AE4A-B3D1B6BBE92C}"/>
            </c:ext>
          </c:extLst>
        </c:ser>
        <c:dLbls>
          <c:showLegendKey val="0"/>
          <c:showVal val="0"/>
          <c:showCatName val="0"/>
          <c:showSerName val="0"/>
          <c:showPercent val="0"/>
          <c:showBubbleSize val="0"/>
        </c:dLbls>
        <c:gapWidth val="158"/>
        <c:overlap val="-10"/>
        <c:axId val="251282560"/>
        <c:axId val="251284096"/>
      </c:barChart>
      <c:catAx>
        <c:axId val="251282560"/>
        <c:scaling>
          <c:orientation val="maxMin"/>
        </c:scaling>
        <c:delete val="1"/>
        <c:axPos val="l"/>
        <c:numFmt formatCode="General" sourceLinked="1"/>
        <c:majorTickMark val="none"/>
        <c:minorTickMark val="none"/>
        <c:tickLblPos val="nextTo"/>
        <c:crossAx val="251284096"/>
        <c:crosses val="autoZero"/>
        <c:auto val="1"/>
        <c:lblAlgn val="ctr"/>
        <c:lblOffset val="100"/>
        <c:noMultiLvlLbl val="0"/>
      </c:catAx>
      <c:valAx>
        <c:axId val="251284096"/>
        <c:scaling>
          <c:orientation val="minMax"/>
        </c:scaling>
        <c:delete val="1"/>
        <c:axPos val="t"/>
        <c:numFmt formatCode="###0%" sourceLinked="1"/>
        <c:majorTickMark val="none"/>
        <c:minorTickMark val="none"/>
        <c:tickLblPos val="nextTo"/>
        <c:crossAx val="25128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FF000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Planilha1!$B$2:$D$2</c:f>
              <c:numCache>
                <c:formatCode>###0%</c:formatCode>
                <c:ptCount val="3"/>
                <c:pt idx="0">
                  <c:v>0.18103756385532208</c:v>
                </c:pt>
                <c:pt idx="1">
                  <c:v>0.18675708076044625</c:v>
                </c:pt>
                <c:pt idx="2">
                  <c:v>0.21828746481595321</c:v>
                </c:pt>
              </c:numCache>
            </c:numRef>
          </c:val>
          <c:extLst>
            <c:ext xmlns:c16="http://schemas.microsoft.com/office/drawing/2014/chart" uri="{C3380CC4-5D6E-409C-BE32-E72D297353CC}">
              <c16:uniqueId val="{00000000-5C18-4217-9544-DBCEDFD63757}"/>
            </c:ext>
          </c:extLst>
        </c:ser>
        <c:ser>
          <c:idx val="1"/>
          <c:order val="1"/>
          <c:tx>
            <c:strRef>
              <c:f>Planilha1!$A$3</c:f>
              <c:strCache>
                <c:ptCount val="1"/>
                <c:pt idx="0">
                  <c:v>Não</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Planilha1!$B$3:$D$3</c:f>
              <c:numCache>
                <c:formatCode>###0%</c:formatCode>
                <c:ptCount val="3"/>
                <c:pt idx="0">
                  <c:v>0.81015884368796387</c:v>
                </c:pt>
                <c:pt idx="1">
                  <c:v>0.80675270588494075</c:v>
                </c:pt>
                <c:pt idx="2">
                  <c:v>0.77856443393600738</c:v>
                </c:pt>
              </c:numCache>
            </c:numRef>
          </c:val>
          <c:extLst>
            <c:ext xmlns:c16="http://schemas.microsoft.com/office/drawing/2014/chart" uri="{C3380CC4-5D6E-409C-BE32-E72D297353CC}">
              <c16:uniqueId val="{00000001-5C18-4217-9544-DBCEDFD63757}"/>
            </c:ext>
          </c:extLst>
        </c:ser>
        <c:ser>
          <c:idx val="2"/>
          <c:order val="2"/>
          <c:tx>
            <c:strRef>
              <c:f>Planilha1!$A$4</c:f>
              <c:strCache>
                <c:ptCount val="1"/>
                <c:pt idx="0">
                  <c:v>NS/NR</c:v>
                </c:pt>
              </c:strCache>
            </c:strRef>
          </c:tx>
          <c:spPr>
            <a:solidFill>
              <a:schemeClr val="bg1">
                <a:lumMod val="85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Planilha1!$B$4:$D$4</c:f>
              <c:numCache>
                <c:formatCode>###0%</c:formatCode>
                <c:ptCount val="3"/>
                <c:pt idx="0">
                  <c:v>8.8035924567139573E-3</c:v>
                </c:pt>
                <c:pt idx="1">
                  <c:v>6.4902133546129882E-3</c:v>
                </c:pt>
                <c:pt idx="2">
                  <c:v>3.1481012480393186E-3</c:v>
                </c:pt>
              </c:numCache>
            </c:numRef>
          </c:val>
          <c:extLst>
            <c:ext xmlns:c16="http://schemas.microsoft.com/office/drawing/2014/chart" uri="{C3380CC4-5D6E-409C-BE32-E72D297353CC}">
              <c16:uniqueId val="{00000002-5C18-4217-9544-DBCEDFD63757}"/>
            </c:ext>
          </c:extLst>
        </c:ser>
        <c:dLbls>
          <c:showLegendKey val="0"/>
          <c:showVal val="0"/>
          <c:showCatName val="0"/>
          <c:showSerName val="0"/>
          <c:showPercent val="0"/>
          <c:showBubbleSize val="0"/>
        </c:dLbls>
        <c:gapWidth val="158"/>
        <c:overlap val="-10"/>
        <c:axId val="251282560"/>
        <c:axId val="251284096"/>
      </c:barChart>
      <c:catAx>
        <c:axId val="251282560"/>
        <c:scaling>
          <c:orientation val="maxMin"/>
        </c:scaling>
        <c:delete val="1"/>
        <c:axPos val="l"/>
        <c:numFmt formatCode="General" sourceLinked="1"/>
        <c:majorTickMark val="none"/>
        <c:minorTickMark val="none"/>
        <c:tickLblPos val="nextTo"/>
        <c:crossAx val="251284096"/>
        <c:crosses val="autoZero"/>
        <c:auto val="1"/>
        <c:lblAlgn val="ctr"/>
        <c:lblOffset val="100"/>
        <c:noMultiLvlLbl val="0"/>
      </c:catAx>
      <c:valAx>
        <c:axId val="251284096"/>
        <c:scaling>
          <c:orientation val="minMax"/>
        </c:scaling>
        <c:delete val="1"/>
        <c:axPos val="t"/>
        <c:numFmt formatCode="###0%" sourceLinked="1"/>
        <c:majorTickMark val="none"/>
        <c:minorTickMark val="none"/>
        <c:tickLblPos val="nextTo"/>
        <c:crossAx val="25128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Plan1!$B$1</c:f>
              <c:strCache>
                <c:ptCount val="1"/>
                <c:pt idx="0">
                  <c:v>Sim</c:v>
                </c:pt>
              </c:strCache>
            </c:strRef>
          </c:tx>
          <c:spPr>
            <a:solidFill>
              <a:schemeClr val="accent5">
                <a:lumMod val="75000"/>
              </a:schemeClr>
            </a:solidFill>
            <a:ln>
              <a:solidFill>
                <a:schemeClr val="bg1"/>
              </a:solidFill>
            </a:ln>
          </c:spPr>
          <c:invertIfNegative val="0"/>
          <c:dLbls>
            <c:spPr>
              <a:noFill/>
              <a:ln>
                <a:noFill/>
              </a:ln>
              <a:effectLst/>
            </c:spPr>
            <c:txPr>
              <a:bodyPr/>
              <a:lstStyle/>
              <a:p>
                <a:pPr>
                  <a:defRPr sz="12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Plan1!$A$2:$A$28</c:f>
              <c:strCache>
                <c:ptCount val="27"/>
                <c:pt idx="0">
                  <c:v>AC</c:v>
                </c:pt>
                <c:pt idx="1">
                  <c:v>AL</c:v>
                </c:pt>
                <c:pt idx="2">
                  <c:v>AM</c:v>
                </c:pt>
                <c:pt idx="3">
                  <c:v>AP</c:v>
                </c:pt>
                <c:pt idx="4">
                  <c:v>BA</c:v>
                </c:pt>
                <c:pt idx="5">
                  <c:v>CE</c:v>
                </c:pt>
                <c:pt idx="6">
                  <c:v>DF</c:v>
                </c:pt>
                <c:pt idx="7">
                  <c:v>ES</c:v>
                </c:pt>
                <c:pt idx="8">
                  <c:v>GO</c:v>
                </c:pt>
                <c:pt idx="9">
                  <c:v>MA</c:v>
                </c:pt>
                <c:pt idx="10">
                  <c:v>MG</c:v>
                </c:pt>
                <c:pt idx="11">
                  <c:v>MS</c:v>
                </c:pt>
                <c:pt idx="12">
                  <c:v>MT</c:v>
                </c:pt>
                <c:pt idx="13">
                  <c:v>PA</c:v>
                </c:pt>
                <c:pt idx="14">
                  <c:v>PB</c:v>
                </c:pt>
                <c:pt idx="15">
                  <c:v>PE</c:v>
                </c:pt>
                <c:pt idx="16">
                  <c:v>PI</c:v>
                </c:pt>
                <c:pt idx="17">
                  <c:v>PR</c:v>
                </c:pt>
                <c:pt idx="18">
                  <c:v>RJ</c:v>
                </c:pt>
                <c:pt idx="19">
                  <c:v>RN</c:v>
                </c:pt>
                <c:pt idx="20">
                  <c:v>RO</c:v>
                </c:pt>
                <c:pt idx="21">
                  <c:v>RR</c:v>
                </c:pt>
                <c:pt idx="22">
                  <c:v>RS</c:v>
                </c:pt>
                <c:pt idx="23">
                  <c:v>SC</c:v>
                </c:pt>
                <c:pt idx="24">
                  <c:v>SE</c:v>
                </c:pt>
                <c:pt idx="25">
                  <c:v>SP</c:v>
                </c:pt>
                <c:pt idx="26">
                  <c:v>TO</c:v>
                </c:pt>
              </c:strCache>
            </c:strRef>
          </c:cat>
          <c:val>
            <c:numRef>
              <c:f>Plan1!$B$2:$B$28</c:f>
              <c:numCache>
                <c:formatCode>###0%</c:formatCode>
                <c:ptCount val="27"/>
                <c:pt idx="0">
                  <c:v>0.29874213836477986</c:v>
                </c:pt>
                <c:pt idx="1">
                  <c:v>0.27661258732127703</c:v>
                </c:pt>
                <c:pt idx="2">
                  <c:v>0.36720808906577745</c:v>
                </c:pt>
                <c:pt idx="3">
                  <c:v>0.33870104039167687</c:v>
                </c:pt>
                <c:pt idx="4">
                  <c:v>0.2423480505053042</c:v>
                </c:pt>
                <c:pt idx="5">
                  <c:v>0.23579831115051519</c:v>
                </c:pt>
                <c:pt idx="6">
                  <c:v>0.23527279158192591</c:v>
                </c:pt>
                <c:pt idx="7">
                  <c:v>0.21456579483647914</c:v>
                </c:pt>
                <c:pt idx="8">
                  <c:v>0.1941605704188985</c:v>
                </c:pt>
                <c:pt idx="9">
                  <c:v>0.2776326265813453</c:v>
                </c:pt>
                <c:pt idx="10">
                  <c:v>0.1903037519135565</c:v>
                </c:pt>
                <c:pt idx="11">
                  <c:v>0.24517678628116893</c:v>
                </c:pt>
                <c:pt idx="12">
                  <c:v>0.26212090093790652</c:v>
                </c:pt>
                <c:pt idx="13">
                  <c:v>0.26034653259020418</c:v>
                </c:pt>
                <c:pt idx="14">
                  <c:v>0.23485945444038259</c:v>
                </c:pt>
                <c:pt idx="15">
                  <c:v>0.19993567866977111</c:v>
                </c:pt>
                <c:pt idx="16">
                  <c:v>0.25494721052327929</c:v>
                </c:pt>
                <c:pt idx="17">
                  <c:v>0.17274909094541677</c:v>
                </c:pt>
                <c:pt idx="18">
                  <c:v>0.21596523692035174</c:v>
                </c:pt>
                <c:pt idx="19">
                  <c:v>0.24291664183601175</c:v>
                </c:pt>
                <c:pt idx="20">
                  <c:v>0.21213618619360577</c:v>
                </c:pt>
                <c:pt idx="21">
                  <c:v>0.31981801819818018</c:v>
                </c:pt>
                <c:pt idx="22">
                  <c:v>0.13496784001588027</c:v>
                </c:pt>
                <c:pt idx="23">
                  <c:v>0.13811075168405529</c:v>
                </c:pt>
                <c:pt idx="24">
                  <c:v>0.22972955343048362</c:v>
                </c:pt>
                <c:pt idx="25">
                  <c:v>0.150585246608548</c:v>
                </c:pt>
                <c:pt idx="26">
                  <c:v>0.23099872482737049</c:v>
                </c:pt>
              </c:numCache>
            </c:numRef>
          </c:val>
          <c:extLst>
            <c:ext xmlns:c16="http://schemas.microsoft.com/office/drawing/2014/chart" uri="{C3380CC4-5D6E-409C-BE32-E72D297353CC}">
              <c16:uniqueId val="{00000000-917A-4CBA-8293-36A2F7211248}"/>
            </c:ext>
          </c:extLst>
        </c:ser>
        <c:dLbls>
          <c:showLegendKey val="0"/>
          <c:showVal val="0"/>
          <c:showCatName val="0"/>
          <c:showSerName val="0"/>
          <c:showPercent val="0"/>
          <c:showBubbleSize val="0"/>
        </c:dLbls>
        <c:gapWidth val="128"/>
        <c:axId val="243347840"/>
        <c:axId val="243349376"/>
      </c:barChart>
      <c:catAx>
        <c:axId val="243347840"/>
        <c:scaling>
          <c:orientation val="maxMin"/>
        </c:scaling>
        <c:delete val="0"/>
        <c:axPos val="l"/>
        <c:numFmt formatCode="General" sourceLinked="0"/>
        <c:majorTickMark val="out"/>
        <c:minorTickMark val="none"/>
        <c:tickLblPos val="nextTo"/>
        <c:txPr>
          <a:bodyPr/>
          <a:lstStyle/>
          <a:p>
            <a:pPr>
              <a:defRPr sz="1200" b="1">
                <a:solidFill>
                  <a:schemeClr val="tx1">
                    <a:lumMod val="85000"/>
                    <a:lumOff val="15000"/>
                  </a:schemeClr>
                </a:solidFill>
              </a:defRPr>
            </a:pPr>
            <a:endParaRPr lang="pt-BR"/>
          </a:p>
        </c:txPr>
        <c:crossAx val="243349376"/>
        <c:crosses val="autoZero"/>
        <c:auto val="1"/>
        <c:lblAlgn val="ctr"/>
        <c:lblOffset val="100"/>
        <c:noMultiLvlLbl val="0"/>
      </c:catAx>
      <c:valAx>
        <c:axId val="243349376"/>
        <c:scaling>
          <c:orientation val="minMax"/>
          <c:max val="0.5"/>
          <c:min val="0"/>
        </c:scaling>
        <c:delete val="1"/>
        <c:axPos val="t"/>
        <c:numFmt formatCode="###0%" sourceLinked="1"/>
        <c:majorTickMark val="out"/>
        <c:minorTickMark val="none"/>
        <c:tickLblPos val="nextTo"/>
        <c:crossAx val="243347840"/>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Série 1</c:v>
                </c:pt>
              </c:strCache>
            </c:strRef>
          </c:tx>
          <c:spPr>
            <a:solidFill>
              <a:srgbClr val="0266B3"/>
            </a:solidFill>
            <a:ln>
              <a:noFill/>
            </a:ln>
            <a:effectLst/>
          </c:spPr>
          <c:invertIfNegative val="0"/>
          <c:dPt>
            <c:idx val="1"/>
            <c:invertIfNegative val="0"/>
            <c:bubble3D val="0"/>
            <c:spPr>
              <a:solidFill>
                <a:srgbClr val="EF720C"/>
              </a:solidFill>
              <a:ln>
                <a:noFill/>
              </a:ln>
              <a:effectLst/>
            </c:spPr>
            <c:extLst>
              <c:ext xmlns:c16="http://schemas.microsoft.com/office/drawing/2014/chart" uri="{C3380CC4-5D6E-409C-BE32-E72D297353CC}">
                <c16:uniqueId val="{00000001-FE9D-4459-98CE-2A64CDE57580}"/>
              </c:ext>
            </c:extLst>
          </c:dPt>
          <c:dPt>
            <c:idx val="2"/>
            <c:invertIfNegative val="0"/>
            <c:bubble3D val="0"/>
            <c:spPr>
              <a:solidFill>
                <a:srgbClr val="02A1A1"/>
              </a:solidFill>
              <a:ln>
                <a:noFill/>
              </a:ln>
              <a:effectLst/>
            </c:spPr>
            <c:extLst>
              <c:ext xmlns:c16="http://schemas.microsoft.com/office/drawing/2014/chart" uri="{C3380CC4-5D6E-409C-BE32-E72D297353CC}">
                <c16:uniqueId val="{00000003-FE9D-4459-98CE-2A64CDE57580}"/>
              </c:ext>
            </c:extLst>
          </c:dPt>
          <c:dPt>
            <c:idx val="3"/>
            <c:invertIfNegative val="0"/>
            <c:bubble3D val="0"/>
            <c:spPr>
              <a:solidFill>
                <a:srgbClr val="FF0202"/>
              </a:solidFill>
              <a:ln>
                <a:noFill/>
              </a:ln>
              <a:effectLst/>
            </c:spPr>
            <c:extLst>
              <c:ext xmlns:c16="http://schemas.microsoft.com/office/drawing/2014/chart" uri="{C3380CC4-5D6E-409C-BE32-E72D297353CC}">
                <c16:uniqueId val="{00000005-FE9D-4459-98CE-2A64CDE57580}"/>
              </c:ext>
            </c:extLst>
          </c:dPt>
          <c:dPt>
            <c:idx val="4"/>
            <c:invertIfNegative val="0"/>
            <c:bubble3D val="0"/>
            <c:spPr>
              <a:solidFill>
                <a:srgbClr val="02A1FF"/>
              </a:solidFill>
              <a:ln>
                <a:noFill/>
              </a:ln>
              <a:effectLst/>
            </c:spPr>
            <c:extLst>
              <c:ext xmlns:c16="http://schemas.microsoft.com/office/drawing/2014/chart" uri="{C3380CC4-5D6E-409C-BE32-E72D297353CC}">
                <c16:uniqueId val="{00000007-FE9D-4459-98CE-2A64CDE5758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SUL</c:v>
                </c:pt>
                <c:pt idx="1">
                  <c:v>SUDESTE</c:v>
                </c:pt>
                <c:pt idx="2">
                  <c:v>CENTRO-OESTE</c:v>
                </c:pt>
                <c:pt idx="3">
                  <c:v>NORTE</c:v>
                </c:pt>
                <c:pt idx="4">
                  <c:v>NORDESTE</c:v>
                </c:pt>
              </c:strCache>
            </c:strRef>
          </c:cat>
          <c:val>
            <c:numRef>
              <c:f>Planilha1!$B$2:$B$6</c:f>
              <c:numCache>
                <c:formatCode>###0%</c:formatCode>
                <c:ptCount val="5"/>
                <c:pt idx="0">
                  <c:v>0.14981308098024504</c:v>
                </c:pt>
                <c:pt idx="1">
                  <c:v>0.1750461798888191</c:v>
                </c:pt>
                <c:pt idx="2">
                  <c:v>0.22548682500351991</c:v>
                </c:pt>
                <c:pt idx="3">
                  <c:v>0.27707612456747405</c:v>
                </c:pt>
                <c:pt idx="4">
                  <c:v>0.23814985855118265</c:v>
                </c:pt>
              </c:numCache>
            </c:numRef>
          </c:val>
          <c:extLst>
            <c:ext xmlns:c16="http://schemas.microsoft.com/office/drawing/2014/chart" uri="{C3380CC4-5D6E-409C-BE32-E72D297353CC}">
              <c16:uniqueId val="{00000008-FE9D-4459-98CE-2A64CDE57580}"/>
            </c:ext>
          </c:extLst>
        </c:ser>
        <c:dLbls>
          <c:showLegendKey val="0"/>
          <c:showVal val="0"/>
          <c:showCatName val="0"/>
          <c:showSerName val="0"/>
          <c:showPercent val="0"/>
          <c:showBubbleSize val="0"/>
        </c:dLbls>
        <c:gapWidth val="144"/>
        <c:overlap val="-21"/>
        <c:axId val="243385088"/>
        <c:axId val="243386624"/>
      </c:barChart>
      <c:catAx>
        <c:axId val="24338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43386624"/>
        <c:crosses val="autoZero"/>
        <c:auto val="1"/>
        <c:lblAlgn val="ctr"/>
        <c:lblOffset val="100"/>
        <c:noMultiLvlLbl val="0"/>
      </c:catAx>
      <c:valAx>
        <c:axId val="243386624"/>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out"/>
        <c:minorTickMark val="none"/>
        <c:tickLblPos val="nextTo"/>
        <c:crossAx val="24338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c:v>
                </c:pt>
                <c:pt idx="1">
                  <c:v>Não</c:v>
                </c:pt>
                <c:pt idx="2">
                  <c:v>Não sabe </c:v>
                </c:pt>
              </c:strCache>
            </c:strRef>
          </c:cat>
          <c:val>
            <c:numRef>
              <c:f>Planilha1!$B$2:$B$4</c:f>
              <c:numCache>
                <c:formatCode>###0%</c:formatCode>
                <c:ptCount val="3"/>
                <c:pt idx="0">
                  <c:v>0.18325743604665098</c:v>
                </c:pt>
                <c:pt idx="1">
                  <c:v>0.81150304732634626</c:v>
                </c:pt>
                <c:pt idx="2">
                  <c:v>5.2395166270027913E-3</c:v>
                </c:pt>
              </c:numCache>
            </c:numRef>
          </c:val>
          <c:extLst>
            <c:ext xmlns:c16="http://schemas.microsoft.com/office/drawing/2014/chart" uri="{C3380CC4-5D6E-409C-BE32-E72D297353CC}">
              <c16:uniqueId val="{00000000-2948-4F2F-B5D6-2E3BFA0BC26B}"/>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c:v>
                </c:pt>
                <c:pt idx="1">
                  <c:v>Não</c:v>
                </c:pt>
                <c:pt idx="2">
                  <c:v>Não sabe </c:v>
                </c:pt>
              </c:strCache>
            </c:strRef>
          </c:cat>
          <c:val>
            <c:numRef>
              <c:f>Planilha1!$C$2:$C$4</c:f>
              <c:numCache>
                <c:formatCode>###0%</c:formatCode>
                <c:ptCount val="3"/>
                <c:pt idx="0">
                  <c:v>0.20283451999401966</c:v>
                </c:pt>
                <c:pt idx="1">
                  <c:v>0.78843775650336601</c:v>
                </c:pt>
                <c:pt idx="2">
                  <c:v>8.7277235026144151E-3</c:v>
                </c:pt>
              </c:numCache>
            </c:numRef>
          </c:val>
          <c:extLst>
            <c:ext xmlns:c16="http://schemas.microsoft.com/office/drawing/2014/chart" uri="{C3380CC4-5D6E-409C-BE32-E72D297353CC}">
              <c16:uniqueId val="{00000001-2948-4F2F-B5D6-2E3BFA0BC26B}"/>
            </c:ext>
          </c:extLst>
        </c:ser>
        <c:dLbls>
          <c:showLegendKey val="0"/>
          <c:showVal val="0"/>
          <c:showCatName val="0"/>
          <c:showSerName val="0"/>
          <c:showPercent val="0"/>
          <c:showBubbleSize val="0"/>
        </c:dLbls>
        <c:gapWidth val="219"/>
        <c:overlap val="-27"/>
        <c:axId val="384515072"/>
        <c:axId val="384520960"/>
      </c:barChart>
      <c:catAx>
        <c:axId val="38451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84520960"/>
        <c:crosses val="autoZero"/>
        <c:auto val="1"/>
        <c:lblAlgn val="ctr"/>
        <c:lblOffset val="100"/>
        <c:noMultiLvlLbl val="0"/>
      </c:catAx>
      <c:valAx>
        <c:axId val="384520960"/>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8451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Planilha1!$B$1</c:f>
              <c:strCache>
                <c:ptCount val="1"/>
                <c:pt idx="0">
                  <c:v>Empresa está com pagamento em atraso neste momento</c:v>
                </c:pt>
              </c:strCache>
            </c:strRef>
          </c:tx>
          <c:spPr>
            <a:solidFill>
              <a:srgbClr val="E04A0E"/>
            </a:solidFill>
            <a:ln>
              <a:solidFill>
                <a:srgbClr val="E04A0E"/>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Planilha1!$B$2:$B$8</c:f>
              <c:numCache>
                <c:formatCode>###0%</c:formatCode>
                <c:ptCount val="7"/>
                <c:pt idx="0">
                  <c:v>0.18674237149344697</c:v>
                </c:pt>
                <c:pt idx="1">
                  <c:v>0.19246355277249791</c:v>
                </c:pt>
                <c:pt idx="2">
                  <c:v>0.2146784073506891</c:v>
                </c:pt>
                <c:pt idx="3">
                  <c:v>0.19780822521113994</c:v>
                </c:pt>
                <c:pt idx="4">
                  <c:v>0.28155066894392256</c:v>
                </c:pt>
                <c:pt idx="5">
                  <c:v>0.16116485549474655</c:v>
                </c:pt>
                <c:pt idx="6">
                  <c:v>0.1367542986449953</c:v>
                </c:pt>
              </c:numCache>
            </c:numRef>
          </c:val>
          <c:extLst>
            <c:ext xmlns:c16="http://schemas.microsoft.com/office/drawing/2014/chart" uri="{C3380CC4-5D6E-409C-BE32-E72D297353CC}">
              <c16:uniqueId val="{00000000-8CE9-4BCF-99FA-042E1ED2301C}"/>
            </c:ext>
          </c:extLst>
        </c:ser>
        <c:ser>
          <c:idx val="1"/>
          <c:order val="1"/>
          <c:tx>
            <c:strRef>
              <c:f>Planilha1!$C$1</c:f>
              <c:strCache>
                <c:ptCount val="1"/>
                <c:pt idx="0">
                  <c:v>Coluna2</c:v>
                </c:pt>
              </c:strCache>
            </c:strRef>
          </c:tx>
          <c:spPr>
            <a:solidFill>
              <a:schemeClr val="bg1"/>
            </a:solidFill>
            <a:ln>
              <a:solidFill>
                <a:srgbClr val="E04A0E"/>
              </a:solidFill>
            </a:ln>
            <a:effectLst/>
          </c:spPr>
          <c:invertIfNegative val="0"/>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Planilha1!$C$2:$C$8</c:f>
              <c:numCache>
                <c:formatCode>###0%</c:formatCode>
                <c:ptCount val="7"/>
                <c:pt idx="0">
                  <c:v>0.81325762850655314</c:v>
                </c:pt>
                <c:pt idx="1">
                  <c:v>0.80753644722750206</c:v>
                </c:pt>
                <c:pt idx="2">
                  <c:v>0.78532159264931078</c:v>
                </c:pt>
                <c:pt idx="3">
                  <c:v>0.80219177478886006</c:v>
                </c:pt>
                <c:pt idx="4">
                  <c:v>0.71844933105607733</c:v>
                </c:pt>
                <c:pt idx="5">
                  <c:v>0.83883514450525354</c:v>
                </c:pt>
                <c:pt idx="6">
                  <c:v>0.86324570135500478</c:v>
                </c:pt>
              </c:numCache>
            </c:numRef>
          </c:val>
          <c:extLst>
            <c:ext xmlns:c16="http://schemas.microsoft.com/office/drawing/2014/chart" uri="{C3380CC4-5D6E-409C-BE32-E72D297353CC}">
              <c16:uniqueId val="{00000001-8CE9-4BCF-99FA-042E1ED2301C}"/>
            </c:ext>
          </c:extLst>
        </c:ser>
        <c:dLbls>
          <c:showLegendKey val="0"/>
          <c:showVal val="0"/>
          <c:showCatName val="0"/>
          <c:showSerName val="0"/>
          <c:showPercent val="0"/>
          <c:showBubbleSize val="0"/>
        </c:dLbls>
        <c:gapWidth val="153"/>
        <c:overlap val="100"/>
        <c:axId val="353709624"/>
        <c:axId val="353707656"/>
      </c:barChart>
      <c:catAx>
        <c:axId val="35370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53707656"/>
        <c:crosses val="autoZero"/>
        <c:auto val="1"/>
        <c:lblAlgn val="ctr"/>
        <c:lblOffset val="100"/>
        <c:noMultiLvlLbl val="0"/>
      </c:catAx>
      <c:valAx>
        <c:axId val="353707656"/>
        <c:scaling>
          <c:orientation val="minMax"/>
        </c:scaling>
        <c:delete val="1"/>
        <c:axPos val="l"/>
        <c:numFmt formatCode="0%" sourceLinked="1"/>
        <c:majorTickMark val="none"/>
        <c:minorTickMark val="none"/>
        <c:tickLblPos val="nextTo"/>
        <c:crossAx val="353709624"/>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58421850068189E-2"/>
          <c:y val="0.10057868849862432"/>
          <c:w val="0.97188315629986366"/>
          <c:h val="0.76188519587920867"/>
        </c:manualLayout>
      </c:layout>
      <c:barChart>
        <c:barDir val="col"/>
        <c:grouping val="clustered"/>
        <c:varyColors val="1"/>
        <c:ser>
          <c:idx val="0"/>
          <c:order val="0"/>
          <c:tx>
            <c:strRef>
              <c:f>Planilha1!$B$1</c:f>
              <c:strCache>
                <c:ptCount val="1"/>
                <c:pt idx="0">
                  <c:v>Série 1</c:v>
                </c:pt>
              </c:strCache>
            </c:strRef>
          </c:tx>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03C6-4177-A5F2-01512031AB37}"/>
              </c:ext>
            </c:extLst>
          </c:dPt>
          <c:dPt>
            <c:idx val="1"/>
            <c:invertIfNegative val="0"/>
            <c:bubble3D val="0"/>
            <c:spPr>
              <a:solidFill>
                <a:srgbClr val="FFC000"/>
              </a:solidFill>
              <a:ln>
                <a:noFill/>
              </a:ln>
              <a:effectLst/>
            </c:spPr>
            <c:extLst>
              <c:ext xmlns:c16="http://schemas.microsoft.com/office/drawing/2014/chart" uri="{C3380CC4-5D6E-409C-BE32-E72D297353CC}">
                <c16:uniqueId val="{00000003-03C6-4177-A5F2-01512031AB37}"/>
              </c:ext>
            </c:extLst>
          </c:dPt>
          <c:dPt>
            <c:idx val="2"/>
            <c:invertIfNegative val="0"/>
            <c:bubble3D val="0"/>
            <c:spPr>
              <a:solidFill>
                <a:srgbClr val="FF0000"/>
              </a:solidFill>
              <a:ln>
                <a:noFill/>
              </a:ln>
              <a:effectLst/>
            </c:spPr>
            <c:extLst>
              <c:ext xmlns:c16="http://schemas.microsoft.com/office/drawing/2014/chart" uri="{C3380CC4-5D6E-409C-BE32-E72D297353CC}">
                <c16:uniqueId val="{00000005-03C6-4177-A5F2-01512031AB3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03C6-4177-A5F2-01512031AB3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F0F-4560-9AC5-3E3AF0D31057}"/>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9-03C6-4177-A5F2-01512031AB3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Em 2018</c:v>
                </c:pt>
                <c:pt idx="1">
                  <c:v>Em 2019</c:v>
                </c:pt>
                <c:pt idx="2">
                  <c:v>Em 2020</c:v>
                </c:pt>
                <c:pt idx="3">
                  <c:v>Em 2021</c:v>
                </c:pt>
                <c:pt idx="4">
                  <c:v>Depois de 2021</c:v>
                </c:pt>
                <c:pt idx="5">
                  <c:v>Não sabe/não respondeu</c:v>
                </c:pt>
              </c:strCache>
            </c:strRef>
          </c:cat>
          <c:val>
            <c:numRef>
              <c:f>Planilha1!$B$2:$B$7</c:f>
              <c:numCache>
                <c:formatCode>0%</c:formatCode>
                <c:ptCount val="6"/>
                <c:pt idx="0">
                  <c:v>0.113</c:v>
                </c:pt>
                <c:pt idx="1">
                  <c:v>0.16800000000000001</c:v>
                </c:pt>
                <c:pt idx="2">
                  <c:v>0.217</c:v>
                </c:pt>
                <c:pt idx="3">
                  <c:v>6.2E-2</c:v>
                </c:pt>
                <c:pt idx="4">
                  <c:v>0.26</c:v>
                </c:pt>
                <c:pt idx="5">
                  <c:v>0.17899999999999999</c:v>
                </c:pt>
              </c:numCache>
            </c:numRef>
          </c:val>
          <c:extLst>
            <c:ext xmlns:c16="http://schemas.microsoft.com/office/drawing/2014/chart" uri="{C3380CC4-5D6E-409C-BE32-E72D297353CC}">
              <c16:uniqueId val="{00000008-03C6-4177-A5F2-01512031AB37}"/>
            </c:ext>
          </c:extLst>
        </c:ser>
        <c:dLbls>
          <c:showLegendKey val="0"/>
          <c:showVal val="0"/>
          <c:showCatName val="0"/>
          <c:showSerName val="0"/>
          <c:showPercent val="0"/>
          <c:showBubbleSize val="0"/>
        </c:dLbls>
        <c:gapWidth val="180"/>
        <c:overlap val="-27"/>
        <c:axId val="337769216"/>
        <c:axId val="337770752"/>
      </c:barChart>
      <c:catAx>
        <c:axId val="337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crossAx val="337770752"/>
        <c:crosses val="autoZero"/>
        <c:auto val="1"/>
        <c:lblAlgn val="ctr"/>
        <c:lblOffset val="100"/>
        <c:noMultiLvlLbl val="0"/>
      </c:catAx>
      <c:valAx>
        <c:axId val="33777075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3776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Planilha1!$B$1</c:f>
              <c:strCache>
                <c:ptCount val="1"/>
                <c:pt idx="0">
                  <c:v>Empresa está com pagamento em atraso neste momento</c:v>
                </c:pt>
              </c:strCache>
            </c:strRef>
          </c:tx>
          <c:spPr>
            <a:solidFill>
              <a:srgbClr val="E04A0E"/>
            </a:solidFill>
            <a:ln>
              <a:solidFill>
                <a:srgbClr val="E04A0E"/>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Planilha1!$B$2:$B$7</c:f>
              <c:numCache>
                <c:formatCode>###0%</c:formatCode>
                <c:ptCount val="6"/>
                <c:pt idx="0">
                  <c:v>0.1287164952323748</c:v>
                </c:pt>
                <c:pt idx="1">
                  <c:v>0.17706843231595415</c:v>
                </c:pt>
                <c:pt idx="2">
                  <c:v>0.23374654295679462</c:v>
                </c:pt>
                <c:pt idx="3">
                  <c:v>0.19458442576522014</c:v>
                </c:pt>
                <c:pt idx="4">
                  <c:v>0.15705002796288825</c:v>
                </c:pt>
                <c:pt idx="5">
                  <c:v>0.10427485934146671</c:v>
                </c:pt>
              </c:numCache>
            </c:numRef>
          </c:val>
          <c:extLst>
            <c:ext xmlns:c16="http://schemas.microsoft.com/office/drawing/2014/chart" uri="{C3380CC4-5D6E-409C-BE32-E72D297353CC}">
              <c16:uniqueId val="{00000000-BE29-4157-BE44-9F768834C273}"/>
            </c:ext>
          </c:extLst>
        </c:ser>
        <c:ser>
          <c:idx val="1"/>
          <c:order val="1"/>
          <c:tx>
            <c:strRef>
              <c:f>Planilha1!$C$1</c:f>
              <c:strCache>
                <c:ptCount val="1"/>
                <c:pt idx="0">
                  <c:v>Coluna2</c:v>
                </c:pt>
              </c:strCache>
            </c:strRef>
          </c:tx>
          <c:spPr>
            <a:solidFill>
              <a:schemeClr val="bg1"/>
            </a:solidFill>
            <a:ln>
              <a:solidFill>
                <a:srgbClr val="E04A0E"/>
              </a:solidFill>
            </a:ln>
            <a:effectLst/>
          </c:spPr>
          <c:invertIfNegative val="0"/>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Planilha1!$C$2:$C$7</c:f>
              <c:numCache>
                <c:formatCode>###0%</c:formatCode>
                <c:ptCount val="6"/>
                <c:pt idx="0">
                  <c:v>0.87128350476762517</c:v>
                </c:pt>
                <c:pt idx="1">
                  <c:v>0.82293156768404574</c:v>
                </c:pt>
                <c:pt idx="2">
                  <c:v>0.76625345704320547</c:v>
                </c:pt>
                <c:pt idx="3">
                  <c:v>0.80541557423477983</c:v>
                </c:pt>
                <c:pt idx="4">
                  <c:v>0.84294997203711175</c:v>
                </c:pt>
                <c:pt idx="5">
                  <c:v>0.89572514065853315</c:v>
                </c:pt>
              </c:numCache>
            </c:numRef>
          </c:val>
          <c:extLst>
            <c:ext xmlns:c16="http://schemas.microsoft.com/office/drawing/2014/chart" uri="{C3380CC4-5D6E-409C-BE32-E72D297353CC}">
              <c16:uniqueId val="{00000001-BE29-4157-BE44-9F768834C273}"/>
            </c:ext>
          </c:extLst>
        </c:ser>
        <c:dLbls>
          <c:showLegendKey val="0"/>
          <c:showVal val="0"/>
          <c:showCatName val="0"/>
          <c:showSerName val="0"/>
          <c:showPercent val="0"/>
          <c:showBubbleSize val="0"/>
        </c:dLbls>
        <c:gapWidth val="171"/>
        <c:overlap val="100"/>
        <c:axId val="353709624"/>
        <c:axId val="353707656"/>
      </c:barChart>
      <c:catAx>
        <c:axId val="35370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53707656"/>
        <c:crosses val="autoZero"/>
        <c:auto val="1"/>
        <c:lblAlgn val="ctr"/>
        <c:lblOffset val="100"/>
        <c:noMultiLvlLbl val="0"/>
      </c:catAx>
      <c:valAx>
        <c:axId val="353707656"/>
        <c:scaling>
          <c:orientation val="minMax"/>
        </c:scaling>
        <c:delete val="1"/>
        <c:axPos val="l"/>
        <c:numFmt formatCode="0%" sourceLinked="1"/>
        <c:majorTickMark val="none"/>
        <c:minorTickMark val="none"/>
        <c:tickLblPos val="nextTo"/>
        <c:crossAx val="353709624"/>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Planilha1!$B$1</c:f>
              <c:strCache>
                <c:ptCount val="1"/>
                <c:pt idx="0">
                  <c:v>Série 1</c:v>
                </c:pt>
              </c:strCache>
            </c:strRef>
          </c:tx>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3-1CEC-4C90-94DC-40975BCD365E}"/>
              </c:ext>
            </c:extLst>
          </c:dPt>
          <c:dPt>
            <c:idx val="1"/>
            <c:invertIfNegative val="0"/>
            <c:bubble3D val="0"/>
            <c:spPr>
              <a:solidFill>
                <a:srgbClr val="E46C0A"/>
              </a:solidFill>
              <a:ln>
                <a:noFill/>
              </a:ln>
              <a:effectLst/>
            </c:spPr>
            <c:extLst>
              <c:ext xmlns:c16="http://schemas.microsoft.com/office/drawing/2014/chart" uri="{C3380CC4-5D6E-409C-BE32-E72D297353CC}">
                <c16:uniqueId val="{00000004-1CEC-4C90-94DC-40975BCD365E}"/>
              </c:ext>
            </c:extLst>
          </c:dPt>
          <c:dPt>
            <c:idx val="2"/>
            <c:invertIfNegative val="0"/>
            <c:bubble3D val="0"/>
            <c:spPr>
              <a:solidFill>
                <a:schemeClr val="accent5">
                  <a:lumMod val="75000"/>
                </a:schemeClr>
              </a:solidFill>
              <a:ln>
                <a:noFill/>
              </a:ln>
              <a:effectLst/>
            </c:spPr>
            <c:extLst>
              <c:ext xmlns:c16="http://schemas.microsoft.com/office/drawing/2014/chart" uri="{C3380CC4-5D6E-409C-BE32-E72D297353CC}">
                <c16:uniqueId val="{00000005-1CEC-4C90-94DC-40975BCD365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3877-44EF-A0DB-A6B4BC92905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Crise econômica</c:v>
                </c:pt>
                <c:pt idx="1">
                  <c:v>Esqueceu de pagar</c:v>
                </c:pt>
                <c:pt idx="2">
                  <c:v>Outra razão</c:v>
                </c:pt>
                <c:pt idx="3">
                  <c:v>NS/NR</c:v>
                </c:pt>
              </c:strCache>
            </c:strRef>
          </c:cat>
          <c:val>
            <c:numRef>
              <c:f>Planilha1!$B$2:$B$5</c:f>
              <c:numCache>
                <c:formatCode>0%</c:formatCode>
                <c:ptCount val="4"/>
                <c:pt idx="0">
                  <c:v>0.86699999999999999</c:v>
                </c:pt>
                <c:pt idx="1">
                  <c:v>3.6999999999999998E-2</c:v>
                </c:pt>
                <c:pt idx="2">
                  <c:v>8.5999999999999993E-2</c:v>
                </c:pt>
                <c:pt idx="3">
                  <c:v>0.01</c:v>
                </c:pt>
              </c:numCache>
            </c:numRef>
          </c:val>
          <c:extLst>
            <c:ext xmlns:c16="http://schemas.microsoft.com/office/drawing/2014/chart" uri="{C3380CC4-5D6E-409C-BE32-E72D297353CC}">
              <c16:uniqueId val="{00000000-1CEC-4C90-94DC-40975BCD365E}"/>
            </c:ext>
          </c:extLst>
        </c:ser>
        <c:dLbls>
          <c:showLegendKey val="0"/>
          <c:showVal val="0"/>
          <c:showCatName val="0"/>
          <c:showSerName val="0"/>
          <c:showPercent val="0"/>
          <c:showBubbleSize val="0"/>
        </c:dLbls>
        <c:gapWidth val="197"/>
        <c:overlap val="-27"/>
        <c:axId val="843402888"/>
        <c:axId val="843413712"/>
      </c:barChart>
      <c:catAx>
        <c:axId val="84340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843413712"/>
        <c:crosses val="autoZero"/>
        <c:auto val="1"/>
        <c:lblAlgn val="ctr"/>
        <c:lblOffset val="100"/>
        <c:noMultiLvlLbl val="0"/>
      </c:catAx>
      <c:valAx>
        <c:axId val="84341371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843402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Crise econômica</c:v>
                </c:pt>
                <c:pt idx="1">
                  <c:v>Esqueceu de pagar</c:v>
                </c:pt>
                <c:pt idx="2">
                  <c:v>Outra razão</c:v>
                </c:pt>
                <c:pt idx="3">
                  <c:v>NS/NR</c:v>
                </c:pt>
              </c:strCache>
            </c:strRef>
          </c:cat>
          <c:val>
            <c:numRef>
              <c:f>Planilha1!$B$2:$B$5</c:f>
              <c:numCache>
                <c:formatCode>###0%</c:formatCode>
                <c:ptCount val="4"/>
                <c:pt idx="0">
                  <c:v>0.86133758541182237</c:v>
                </c:pt>
                <c:pt idx="1">
                  <c:v>4.0109820301569794E-2</c:v>
                </c:pt>
                <c:pt idx="2">
                  <c:v>8.9284626886878618E-2</c:v>
                </c:pt>
                <c:pt idx="3">
                  <c:v>9.2679673997292066E-3</c:v>
                </c:pt>
              </c:numCache>
            </c:numRef>
          </c:val>
          <c:extLst>
            <c:ext xmlns:c16="http://schemas.microsoft.com/office/drawing/2014/chart" uri="{C3380CC4-5D6E-409C-BE32-E72D297353CC}">
              <c16:uniqueId val="{00000000-4647-4D6C-80CF-BF49C2BE6594}"/>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Crise econômica</c:v>
                </c:pt>
                <c:pt idx="1">
                  <c:v>Esqueceu de pagar</c:v>
                </c:pt>
                <c:pt idx="2">
                  <c:v>Outra razão</c:v>
                </c:pt>
                <c:pt idx="3">
                  <c:v>NS/NR</c:v>
                </c:pt>
              </c:strCache>
            </c:strRef>
          </c:cat>
          <c:val>
            <c:numRef>
              <c:f>Planilha1!$C$2:$C$5</c:f>
              <c:numCache>
                <c:formatCode>###0%</c:formatCode>
                <c:ptCount val="4"/>
                <c:pt idx="0">
                  <c:v>0.8749729080631462</c:v>
                </c:pt>
                <c:pt idx="1">
                  <c:v>3.3098048404260512E-2</c:v>
                </c:pt>
                <c:pt idx="2">
                  <c:v>8.1383202022864615E-2</c:v>
                </c:pt>
                <c:pt idx="3">
                  <c:v>1.054584150972869E-2</c:v>
                </c:pt>
              </c:numCache>
            </c:numRef>
          </c:val>
          <c:extLst>
            <c:ext xmlns:c16="http://schemas.microsoft.com/office/drawing/2014/chart" uri="{C3380CC4-5D6E-409C-BE32-E72D297353CC}">
              <c16:uniqueId val="{00000001-4647-4D6C-80CF-BF49C2BE6594}"/>
            </c:ext>
          </c:extLst>
        </c:ser>
        <c:dLbls>
          <c:showLegendKey val="0"/>
          <c:showVal val="0"/>
          <c:showCatName val="0"/>
          <c:showSerName val="0"/>
          <c:showPercent val="0"/>
          <c:showBubbleSize val="0"/>
        </c:dLbls>
        <c:gapWidth val="219"/>
        <c:overlap val="-27"/>
        <c:axId val="384935040"/>
        <c:axId val="384936576"/>
      </c:barChart>
      <c:catAx>
        <c:axId val="38493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84936576"/>
        <c:crosses val="autoZero"/>
        <c:auto val="1"/>
        <c:lblAlgn val="ctr"/>
        <c:lblOffset val="100"/>
        <c:noMultiLvlLbl val="0"/>
      </c:catAx>
      <c:valAx>
        <c:axId val="38493657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84935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Planilha1!$B$1</c:f>
              <c:strCache>
                <c:ptCount val="1"/>
                <c:pt idx="0">
                  <c:v>Série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FD9-4872-BB92-E987B0AB7CB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FD9-4872-BB92-E987B0AB7CB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7FD9-4872-BB92-E987B0AB7CB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7FD9-4872-BB92-E987B0AB7CB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Sim</c:v>
                </c:pt>
                <c:pt idx="1">
                  <c:v>Não</c:v>
                </c:pt>
                <c:pt idx="2">
                  <c:v>Não sei</c:v>
                </c:pt>
                <c:pt idx="3">
                  <c:v>Não possui funcionários</c:v>
                </c:pt>
              </c:strCache>
            </c:strRef>
          </c:cat>
          <c:val>
            <c:numRef>
              <c:f>Planilha1!$B$2:$B$5</c:f>
              <c:numCache>
                <c:formatCode>0%</c:formatCode>
                <c:ptCount val="4"/>
                <c:pt idx="0">
                  <c:v>8.5000000000000006E-2</c:v>
                </c:pt>
                <c:pt idx="1">
                  <c:v>0.83499999999999996</c:v>
                </c:pt>
                <c:pt idx="2">
                  <c:v>1.0999999999999999E-2</c:v>
                </c:pt>
                <c:pt idx="3">
                  <c:v>6.8000000000000005E-2</c:v>
                </c:pt>
              </c:numCache>
            </c:numRef>
          </c:val>
          <c:extLst>
            <c:ext xmlns:c16="http://schemas.microsoft.com/office/drawing/2014/chart" uri="{C3380CC4-5D6E-409C-BE32-E72D297353CC}">
              <c16:uniqueId val="{00000000-51E5-4B07-A0ED-3D9D0D259FAC}"/>
            </c:ext>
          </c:extLst>
        </c:ser>
        <c:dLbls>
          <c:showLegendKey val="0"/>
          <c:showVal val="0"/>
          <c:showCatName val="0"/>
          <c:showSerName val="0"/>
          <c:showPercent val="0"/>
          <c:showBubbleSize val="0"/>
        </c:dLbls>
        <c:gapWidth val="129"/>
        <c:overlap val="-27"/>
        <c:axId val="215089920"/>
        <c:axId val="215091456"/>
      </c:barChart>
      <c:catAx>
        <c:axId val="21508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15091456"/>
        <c:crosses val="autoZero"/>
        <c:auto val="1"/>
        <c:lblAlgn val="ctr"/>
        <c:lblOffset val="100"/>
        <c:noMultiLvlLbl val="0"/>
      </c:catAx>
      <c:valAx>
        <c:axId val="21509145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15089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24550082129081E-2"/>
          <c:y val="2.5998722210259874E-2"/>
          <c:w val="0.92078340378545209"/>
          <c:h val="0.92268254528391036"/>
        </c:manualLayout>
      </c:layout>
      <c:barChart>
        <c:barDir val="bar"/>
        <c:grouping val="clustered"/>
        <c:varyColors val="0"/>
        <c:ser>
          <c:idx val="0"/>
          <c:order val="0"/>
          <c:tx>
            <c:strRef>
              <c:f>Planilha1!$A$2</c:f>
              <c:strCache>
                <c:ptCount val="1"/>
                <c:pt idx="0">
                  <c:v>SIM</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Planilha1!$B$2:$D$2</c:f>
              <c:numCache>
                <c:formatCode>###0%</c:formatCode>
                <c:ptCount val="3"/>
                <c:pt idx="0">
                  <c:v>7.8705163176984061E-2</c:v>
                </c:pt>
                <c:pt idx="1">
                  <c:v>9.6689329221993289E-2</c:v>
                </c:pt>
                <c:pt idx="2">
                  <c:v>9.3678045966852891E-2</c:v>
                </c:pt>
              </c:numCache>
            </c:numRef>
          </c:val>
          <c:extLst>
            <c:ext xmlns:c16="http://schemas.microsoft.com/office/drawing/2014/chart" uri="{C3380CC4-5D6E-409C-BE32-E72D297353CC}">
              <c16:uniqueId val="{00000003-B1A9-408D-A99C-057AC51DB234}"/>
            </c:ext>
          </c:extLst>
        </c:ser>
        <c:ser>
          <c:idx val="1"/>
          <c:order val="1"/>
          <c:tx>
            <c:strRef>
              <c:f>Planilha1!$A$3</c:f>
              <c:strCache>
                <c:ptCount val="1"/>
                <c:pt idx="0">
                  <c:v>NÃO</c:v>
                </c:pt>
              </c:strCache>
            </c:strRef>
          </c:tx>
          <c:spPr>
            <a:solidFill>
              <a:schemeClr val="accent2"/>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Planilha1!$B$3:$D$3</c:f>
              <c:numCache>
                <c:formatCode>###0%</c:formatCode>
                <c:ptCount val="3"/>
                <c:pt idx="0">
                  <c:v>0.81600456431410062</c:v>
                </c:pt>
                <c:pt idx="1">
                  <c:v>0.861818355754983</c:v>
                </c:pt>
                <c:pt idx="2">
                  <c:v>0.88969722905745163</c:v>
                </c:pt>
              </c:numCache>
            </c:numRef>
          </c:val>
          <c:extLst>
            <c:ext xmlns:c16="http://schemas.microsoft.com/office/drawing/2014/chart" uri="{C3380CC4-5D6E-409C-BE32-E72D297353CC}">
              <c16:uniqueId val="{00000007-B1A9-408D-A99C-057AC51DB234}"/>
            </c:ext>
          </c:extLst>
        </c:ser>
        <c:ser>
          <c:idx val="2"/>
          <c:order val="2"/>
          <c:tx>
            <c:strRef>
              <c:f>Planilha1!$A$4</c:f>
              <c:strCache>
                <c:ptCount val="1"/>
                <c:pt idx="0">
                  <c:v>Não sabe/Não respondeu</c:v>
                </c:pt>
              </c:strCache>
            </c:strRef>
          </c:tx>
          <c:spPr>
            <a:solidFill>
              <a:schemeClr val="bg1">
                <a:lumMod val="85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Planilha1!$B$4:$D$4</c:f>
              <c:numCache>
                <c:formatCode>###0%</c:formatCode>
                <c:ptCount val="3"/>
                <c:pt idx="0">
                  <c:v>1.4999999999999999E-2</c:v>
                </c:pt>
                <c:pt idx="1">
                  <c:v>3.0000000000000001E-3</c:v>
                </c:pt>
                <c:pt idx="2">
                  <c:v>1.2999999999999999E-2</c:v>
                </c:pt>
              </c:numCache>
            </c:numRef>
          </c:val>
          <c:extLst>
            <c:ext xmlns:c16="http://schemas.microsoft.com/office/drawing/2014/chart" uri="{C3380CC4-5D6E-409C-BE32-E72D297353CC}">
              <c16:uniqueId val="{0000000B-B1A9-408D-A99C-057AC51DB234}"/>
            </c:ext>
          </c:extLst>
        </c:ser>
        <c:ser>
          <c:idx val="3"/>
          <c:order val="3"/>
          <c:tx>
            <c:strRef>
              <c:f>Planilha1!$A$5</c:f>
              <c:strCache>
                <c:ptCount val="1"/>
                <c:pt idx="0">
                  <c:v>Não possui funcionários</c:v>
                </c:pt>
              </c:strCache>
            </c:strRef>
          </c:tx>
          <c:spPr>
            <a:solidFill>
              <a:schemeClr val="bg1"/>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Planilha1!$B$5:$D$5</c:f>
              <c:numCache>
                <c:formatCode>###0%</c:formatCode>
                <c:ptCount val="3"/>
                <c:pt idx="0">
                  <c:v>9.0430145148389401E-2</c:v>
                </c:pt>
                <c:pt idx="1">
                  <c:v>3.8051241544016075E-2</c:v>
                </c:pt>
                <c:pt idx="2">
                  <c:v>3.2537759150808674E-3</c:v>
                </c:pt>
              </c:numCache>
            </c:numRef>
          </c:val>
          <c:extLst>
            <c:ext xmlns:c16="http://schemas.microsoft.com/office/drawing/2014/chart" uri="{C3380CC4-5D6E-409C-BE32-E72D297353CC}">
              <c16:uniqueId val="{0000000F-B1A9-408D-A99C-057AC51DB234}"/>
            </c:ext>
          </c:extLst>
        </c:ser>
        <c:dLbls>
          <c:showLegendKey val="0"/>
          <c:showVal val="0"/>
          <c:showCatName val="0"/>
          <c:showSerName val="0"/>
          <c:showPercent val="0"/>
          <c:showBubbleSize val="0"/>
        </c:dLbls>
        <c:gapWidth val="158"/>
        <c:overlap val="-10"/>
        <c:axId val="215854080"/>
        <c:axId val="215872256"/>
      </c:barChart>
      <c:catAx>
        <c:axId val="215854080"/>
        <c:scaling>
          <c:orientation val="maxMin"/>
        </c:scaling>
        <c:delete val="1"/>
        <c:axPos val="l"/>
        <c:numFmt formatCode="General" sourceLinked="1"/>
        <c:majorTickMark val="none"/>
        <c:minorTickMark val="none"/>
        <c:tickLblPos val="nextTo"/>
        <c:crossAx val="215872256"/>
        <c:crosses val="autoZero"/>
        <c:auto val="1"/>
        <c:lblAlgn val="ctr"/>
        <c:lblOffset val="100"/>
        <c:noMultiLvlLbl val="0"/>
      </c:catAx>
      <c:valAx>
        <c:axId val="215872256"/>
        <c:scaling>
          <c:orientation val="minMax"/>
        </c:scaling>
        <c:delete val="1"/>
        <c:axPos val="t"/>
        <c:numFmt formatCode="###0%" sourceLinked="1"/>
        <c:majorTickMark val="none"/>
        <c:minorTickMark val="none"/>
        <c:tickLblPos val="nextTo"/>
        <c:crossAx val="215854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92804217578371E-2"/>
          <c:y val="1.8908161607461726E-2"/>
          <c:w val="0.94329858934439659"/>
          <c:h val="0.91575133965999411"/>
        </c:manualLayout>
      </c:layout>
      <c:barChart>
        <c:barDir val="bar"/>
        <c:grouping val="clustered"/>
        <c:varyColors val="0"/>
        <c:ser>
          <c:idx val="0"/>
          <c:order val="0"/>
          <c:tx>
            <c:strRef>
              <c:f>Planilha1!$A$2</c:f>
              <c:strCache>
                <c:ptCount val="1"/>
                <c:pt idx="0">
                  <c:v>SIM</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Planilha1!$B$2:$D$2</c:f>
              <c:numCache>
                <c:formatCode>###0%</c:formatCode>
                <c:ptCount val="3"/>
                <c:pt idx="0">
                  <c:v>8.3957099390246204E-2</c:v>
                </c:pt>
                <c:pt idx="1">
                  <c:v>7.1975052618672569E-2</c:v>
                </c:pt>
                <c:pt idx="2">
                  <c:v>0.11276399188806717</c:v>
                </c:pt>
              </c:numCache>
            </c:numRef>
          </c:val>
          <c:extLst>
            <c:ext xmlns:c16="http://schemas.microsoft.com/office/drawing/2014/chart" uri="{C3380CC4-5D6E-409C-BE32-E72D297353CC}">
              <c16:uniqueId val="{00000003-388D-4B7D-BB39-4A4AD517C449}"/>
            </c:ext>
          </c:extLst>
        </c:ser>
        <c:ser>
          <c:idx val="1"/>
          <c:order val="1"/>
          <c:tx>
            <c:strRef>
              <c:f>Planilha1!$A$3</c:f>
              <c:strCache>
                <c:ptCount val="1"/>
                <c:pt idx="0">
                  <c:v>NÃO</c:v>
                </c:pt>
              </c:strCache>
            </c:strRef>
          </c:tx>
          <c:spPr>
            <a:solidFill>
              <a:schemeClr val="accent2"/>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Planilha1!$B$3:$D$3</c:f>
              <c:numCache>
                <c:formatCode>###0%</c:formatCode>
                <c:ptCount val="3"/>
                <c:pt idx="0">
                  <c:v>0.83204655569066466</c:v>
                </c:pt>
                <c:pt idx="1">
                  <c:v>0.84882544368936419</c:v>
                </c:pt>
                <c:pt idx="2">
                  <c:v>0.81640771689187375</c:v>
                </c:pt>
              </c:numCache>
            </c:numRef>
          </c:val>
          <c:extLst>
            <c:ext xmlns:c16="http://schemas.microsoft.com/office/drawing/2014/chart" uri="{C3380CC4-5D6E-409C-BE32-E72D297353CC}">
              <c16:uniqueId val="{00000007-388D-4B7D-BB39-4A4AD517C449}"/>
            </c:ext>
          </c:extLst>
        </c:ser>
        <c:ser>
          <c:idx val="2"/>
          <c:order val="2"/>
          <c:tx>
            <c:strRef>
              <c:f>Planilha1!$A$4</c:f>
              <c:strCache>
                <c:ptCount val="1"/>
                <c:pt idx="0">
                  <c:v>Não sabe/Não respondeu</c:v>
                </c:pt>
              </c:strCache>
            </c:strRef>
          </c:tx>
          <c:spPr>
            <a:solidFill>
              <a:schemeClr val="bg1">
                <a:lumMod val="85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Planilha1!$B$4:$D$4</c:f>
              <c:numCache>
                <c:formatCode>###0%</c:formatCode>
                <c:ptCount val="3"/>
                <c:pt idx="0">
                  <c:v>1.0999999999999999E-2</c:v>
                </c:pt>
                <c:pt idx="1">
                  <c:v>0.01</c:v>
                </c:pt>
                <c:pt idx="2">
                  <c:v>0</c:v>
                </c:pt>
              </c:numCache>
            </c:numRef>
          </c:val>
          <c:extLst>
            <c:ext xmlns:c16="http://schemas.microsoft.com/office/drawing/2014/chart" uri="{C3380CC4-5D6E-409C-BE32-E72D297353CC}">
              <c16:uniqueId val="{0000000B-388D-4B7D-BB39-4A4AD517C449}"/>
            </c:ext>
          </c:extLst>
        </c:ser>
        <c:ser>
          <c:idx val="3"/>
          <c:order val="3"/>
          <c:tx>
            <c:strRef>
              <c:f>Planilha1!$A$5</c:f>
              <c:strCache>
                <c:ptCount val="1"/>
                <c:pt idx="0">
                  <c:v>Não possui funcionários</c:v>
                </c:pt>
              </c:strCache>
            </c:strRef>
          </c:tx>
          <c:spPr>
            <a:solidFill>
              <a:schemeClr val="bg1"/>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Planilha1!$B$5:$D$5</c:f>
              <c:numCache>
                <c:formatCode>###0%</c:formatCode>
                <c:ptCount val="3"/>
                <c:pt idx="0">
                  <c:v>7.3021448206185516E-2</c:v>
                </c:pt>
                <c:pt idx="1">
                  <c:v>6.8907751635792019E-2</c:v>
                </c:pt>
                <c:pt idx="2">
                  <c:v>5.7496228619509572E-2</c:v>
                </c:pt>
              </c:numCache>
            </c:numRef>
          </c:val>
          <c:extLst>
            <c:ext xmlns:c16="http://schemas.microsoft.com/office/drawing/2014/chart" uri="{C3380CC4-5D6E-409C-BE32-E72D297353CC}">
              <c16:uniqueId val="{0000000F-388D-4B7D-BB39-4A4AD517C449}"/>
            </c:ext>
          </c:extLst>
        </c:ser>
        <c:dLbls>
          <c:showLegendKey val="0"/>
          <c:showVal val="0"/>
          <c:showCatName val="0"/>
          <c:showSerName val="0"/>
          <c:showPercent val="0"/>
          <c:showBubbleSize val="0"/>
        </c:dLbls>
        <c:gapWidth val="158"/>
        <c:overlap val="-10"/>
        <c:axId val="248344576"/>
        <c:axId val="248346880"/>
      </c:barChart>
      <c:catAx>
        <c:axId val="248344576"/>
        <c:scaling>
          <c:orientation val="maxMin"/>
        </c:scaling>
        <c:delete val="1"/>
        <c:axPos val="l"/>
        <c:numFmt formatCode="General" sourceLinked="1"/>
        <c:majorTickMark val="none"/>
        <c:minorTickMark val="none"/>
        <c:tickLblPos val="nextTo"/>
        <c:crossAx val="248346880"/>
        <c:crosses val="autoZero"/>
        <c:auto val="1"/>
        <c:lblAlgn val="ctr"/>
        <c:lblOffset val="100"/>
        <c:noMultiLvlLbl val="0"/>
      </c:catAx>
      <c:valAx>
        <c:axId val="248346880"/>
        <c:scaling>
          <c:orientation val="minMax"/>
        </c:scaling>
        <c:delete val="1"/>
        <c:axPos val="t"/>
        <c:numFmt formatCode="###0%" sourceLinked="1"/>
        <c:majorTickMark val="none"/>
        <c:minorTickMark val="none"/>
        <c:tickLblPos val="nextTo"/>
        <c:crossAx val="24834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Plan1!$B$1</c:f>
              <c:strCache>
                <c:ptCount val="1"/>
                <c:pt idx="0">
                  <c:v>Sim</c:v>
                </c:pt>
              </c:strCache>
            </c:strRef>
          </c:tx>
          <c:spPr>
            <a:solidFill>
              <a:schemeClr val="accent5">
                <a:lumMod val="75000"/>
              </a:schemeClr>
            </a:solidFill>
            <a:ln>
              <a:solidFill>
                <a:schemeClr val="bg1"/>
              </a:solidFill>
            </a:ln>
          </c:spPr>
          <c:invertIfNegative val="0"/>
          <c:dLbls>
            <c:spPr>
              <a:noFill/>
              <a:ln>
                <a:noFill/>
              </a:ln>
              <a:effectLst/>
            </c:spPr>
            <c:txPr>
              <a:bodyPr/>
              <a:lstStyle/>
              <a:p>
                <a:pPr>
                  <a:defRPr sz="12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Plan1!$A$2:$A$28</c:f>
              <c:strCache>
                <c:ptCount val="27"/>
                <c:pt idx="0">
                  <c:v>AC</c:v>
                </c:pt>
                <c:pt idx="1">
                  <c:v>AL</c:v>
                </c:pt>
                <c:pt idx="2">
                  <c:v>AM</c:v>
                </c:pt>
                <c:pt idx="3">
                  <c:v>AP</c:v>
                </c:pt>
                <c:pt idx="4">
                  <c:v>BA</c:v>
                </c:pt>
                <c:pt idx="5">
                  <c:v>CE</c:v>
                </c:pt>
                <c:pt idx="6">
                  <c:v>DF</c:v>
                </c:pt>
                <c:pt idx="7">
                  <c:v>ES</c:v>
                </c:pt>
                <c:pt idx="8">
                  <c:v>GO</c:v>
                </c:pt>
                <c:pt idx="9">
                  <c:v>MA</c:v>
                </c:pt>
                <c:pt idx="10">
                  <c:v>MG</c:v>
                </c:pt>
                <c:pt idx="11">
                  <c:v>MS</c:v>
                </c:pt>
                <c:pt idx="12">
                  <c:v>MT</c:v>
                </c:pt>
                <c:pt idx="13">
                  <c:v>PA</c:v>
                </c:pt>
                <c:pt idx="14">
                  <c:v>PB</c:v>
                </c:pt>
                <c:pt idx="15">
                  <c:v>PE</c:v>
                </c:pt>
                <c:pt idx="16">
                  <c:v>PI</c:v>
                </c:pt>
                <c:pt idx="17">
                  <c:v>PR</c:v>
                </c:pt>
                <c:pt idx="18">
                  <c:v>RJ</c:v>
                </c:pt>
                <c:pt idx="19">
                  <c:v>RN</c:v>
                </c:pt>
                <c:pt idx="20">
                  <c:v>RO</c:v>
                </c:pt>
                <c:pt idx="21">
                  <c:v>RR</c:v>
                </c:pt>
                <c:pt idx="22">
                  <c:v>RS</c:v>
                </c:pt>
                <c:pt idx="23">
                  <c:v>SC</c:v>
                </c:pt>
                <c:pt idx="24">
                  <c:v>SE</c:v>
                </c:pt>
                <c:pt idx="25">
                  <c:v>SP</c:v>
                </c:pt>
                <c:pt idx="26">
                  <c:v>TO</c:v>
                </c:pt>
              </c:strCache>
            </c:strRef>
          </c:cat>
          <c:val>
            <c:numRef>
              <c:f>Plan1!$B$2:$B$28</c:f>
              <c:numCache>
                <c:formatCode>###0%</c:formatCode>
                <c:ptCount val="27"/>
                <c:pt idx="0">
                  <c:v>3.9893992932862193E-2</c:v>
                </c:pt>
                <c:pt idx="1">
                  <c:v>7.1897238362603644E-2</c:v>
                </c:pt>
                <c:pt idx="2">
                  <c:v>8.1132684343570155E-2</c:v>
                </c:pt>
                <c:pt idx="3">
                  <c:v>5.924877600979192E-2</c:v>
                </c:pt>
                <c:pt idx="4">
                  <c:v>6.7136540708711084E-2</c:v>
                </c:pt>
                <c:pt idx="5">
                  <c:v>6.0893727902777625E-2</c:v>
                </c:pt>
                <c:pt idx="6">
                  <c:v>0.11334385597248196</c:v>
                </c:pt>
                <c:pt idx="7">
                  <c:v>8.1781800422330839E-2</c:v>
                </c:pt>
                <c:pt idx="8">
                  <c:v>0.10209043983298713</c:v>
                </c:pt>
                <c:pt idx="9">
                  <c:v>5.2425466662734808E-2</c:v>
                </c:pt>
                <c:pt idx="10">
                  <c:v>9.6147820559877528E-2</c:v>
                </c:pt>
                <c:pt idx="11">
                  <c:v>9.6901523183171301E-2</c:v>
                </c:pt>
                <c:pt idx="12">
                  <c:v>0.11964984984436758</c:v>
                </c:pt>
                <c:pt idx="13">
                  <c:v>0.11192782907524372</c:v>
                </c:pt>
                <c:pt idx="14">
                  <c:v>5.6419879744945008E-2</c:v>
                </c:pt>
                <c:pt idx="15">
                  <c:v>7.6630093877247257E-2</c:v>
                </c:pt>
                <c:pt idx="16">
                  <c:v>6.6453201023096597E-2</c:v>
                </c:pt>
                <c:pt idx="17">
                  <c:v>0.13493949425161053</c:v>
                </c:pt>
                <c:pt idx="18">
                  <c:v>7.5555014305348417E-2</c:v>
                </c:pt>
                <c:pt idx="19">
                  <c:v>6.585751839123842E-2</c:v>
                </c:pt>
                <c:pt idx="20">
                  <c:v>8.673469387755102E-2</c:v>
                </c:pt>
                <c:pt idx="21">
                  <c:v>7.9242075792420763E-2</c:v>
                </c:pt>
                <c:pt idx="22">
                  <c:v>9.7211026141939674E-2</c:v>
                </c:pt>
                <c:pt idx="23">
                  <c:v>0.17146779825468017</c:v>
                </c:pt>
                <c:pt idx="24">
                  <c:v>7.7716894977168952E-2</c:v>
                </c:pt>
                <c:pt idx="25">
                  <c:v>6.230857715073685E-2</c:v>
                </c:pt>
                <c:pt idx="26">
                  <c:v>5.2474556697062288E-2</c:v>
                </c:pt>
              </c:numCache>
            </c:numRef>
          </c:val>
          <c:extLst>
            <c:ext xmlns:c16="http://schemas.microsoft.com/office/drawing/2014/chart" uri="{C3380CC4-5D6E-409C-BE32-E72D297353CC}">
              <c16:uniqueId val="{00000000-39C0-444F-8414-0CAF2E6437F9}"/>
            </c:ext>
          </c:extLst>
        </c:ser>
        <c:dLbls>
          <c:showLegendKey val="0"/>
          <c:showVal val="0"/>
          <c:showCatName val="0"/>
          <c:showSerName val="0"/>
          <c:showPercent val="0"/>
          <c:showBubbleSize val="0"/>
        </c:dLbls>
        <c:gapWidth val="128"/>
        <c:axId val="335411840"/>
        <c:axId val="336163200"/>
      </c:barChart>
      <c:catAx>
        <c:axId val="335411840"/>
        <c:scaling>
          <c:orientation val="maxMin"/>
        </c:scaling>
        <c:delete val="0"/>
        <c:axPos val="l"/>
        <c:numFmt formatCode="General" sourceLinked="0"/>
        <c:majorTickMark val="out"/>
        <c:minorTickMark val="none"/>
        <c:tickLblPos val="nextTo"/>
        <c:txPr>
          <a:bodyPr/>
          <a:lstStyle/>
          <a:p>
            <a:pPr>
              <a:defRPr sz="1200" b="1">
                <a:solidFill>
                  <a:schemeClr val="tx1">
                    <a:lumMod val="85000"/>
                    <a:lumOff val="15000"/>
                  </a:schemeClr>
                </a:solidFill>
              </a:defRPr>
            </a:pPr>
            <a:endParaRPr lang="pt-BR"/>
          </a:p>
        </c:txPr>
        <c:crossAx val="336163200"/>
        <c:crosses val="autoZero"/>
        <c:auto val="1"/>
        <c:lblAlgn val="ctr"/>
        <c:lblOffset val="100"/>
        <c:noMultiLvlLbl val="0"/>
      </c:catAx>
      <c:valAx>
        <c:axId val="336163200"/>
        <c:scaling>
          <c:orientation val="minMax"/>
          <c:max val="0.25"/>
          <c:min val="0"/>
        </c:scaling>
        <c:delete val="1"/>
        <c:axPos val="t"/>
        <c:numFmt formatCode="###0%" sourceLinked="1"/>
        <c:majorTickMark val="out"/>
        <c:minorTickMark val="none"/>
        <c:tickLblPos val="nextTo"/>
        <c:crossAx val="335411840"/>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Série 1</c:v>
                </c:pt>
              </c:strCache>
            </c:strRef>
          </c:tx>
          <c:spPr>
            <a:solidFill>
              <a:srgbClr val="0266B3"/>
            </a:solidFill>
            <a:ln>
              <a:noFill/>
            </a:ln>
            <a:effectLst/>
          </c:spPr>
          <c:invertIfNegative val="0"/>
          <c:dPt>
            <c:idx val="1"/>
            <c:invertIfNegative val="0"/>
            <c:bubble3D val="0"/>
            <c:spPr>
              <a:solidFill>
                <a:srgbClr val="EF720C"/>
              </a:solidFill>
              <a:ln>
                <a:noFill/>
              </a:ln>
              <a:effectLst/>
            </c:spPr>
            <c:extLst>
              <c:ext xmlns:c16="http://schemas.microsoft.com/office/drawing/2014/chart" uri="{C3380CC4-5D6E-409C-BE32-E72D297353CC}">
                <c16:uniqueId val="{00000001-A4EF-4F3A-BC23-D517D22E8337}"/>
              </c:ext>
            </c:extLst>
          </c:dPt>
          <c:dPt>
            <c:idx val="2"/>
            <c:invertIfNegative val="0"/>
            <c:bubble3D val="0"/>
            <c:spPr>
              <a:solidFill>
                <a:srgbClr val="02A1A1"/>
              </a:solidFill>
              <a:ln>
                <a:noFill/>
              </a:ln>
              <a:effectLst/>
            </c:spPr>
            <c:extLst>
              <c:ext xmlns:c16="http://schemas.microsoft.com/office/drawing/2014/chart" uri="{C3380CC4-5D6E-409C-BE32-E72D297353CC}">
                <c16:uniqueId val="{00000003-A4EF-4F3A-BC23-D517D22E8337}"/>
              </c:ext>
            </c:extLst>
          </c:dPt>
          <c:dPt>
            <c:idx val="3"/>
            <c:invertIfNegative val="0"/>
            <c:bubble3D val="0"/>
            <c:spPr>
              <a:solidFill>
                <a:srgbClr val="FF0202"/>
              </a:solidFill>
              <a:ln>
                <a:noFill/>
              </a:ln>
              <a:effectLst/>
            </c:spPr>
            <c:extLst>
              <c:ext xmlns:c16="http://schemas.microsoft.com/office/drawing/2014/chart" uri="{C3380CC4-5D6E-409C-BE32-E72D297353CC}">
                <c16:uniqueId val="{00000005-A4EF-4F3A-BC23-D517D22E8337}"/>
              </c:ext>
            </c:extLst>
          </c:dPt>
          <c:dPt>
            <c:idx val="4"/>
            <c:invertIfNegative val="0"/>
            <c:bubble3D val="0"/>
            <c:spPr>
              <a:solidFill>
                <a:srgbClr val="02A1FF"/>
              </a:solidFill>
              <a:ln>
                <a:noFill/>
              </a:ln>
              <a:effectLst/>
            </c:spPr>
            <c:extLst>
              <c:ext xmlns:c16="http://schemas.microsoft.com/office/drawing/2014/chart" uri="{C3380CC4-5D6E-409C-BE32-E72D297353CC}">
                <c16:uniqueId val="{00000007-A4EF-4F3A-BC23-D517D22E833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SUL</c:v>
                </c:pt>
                <c:pt idx="1">
                  <c:v>SUDESTE</c:v>
                </c:pt>
                <c:pt idx="2">
                  <c:v>CENTRO-OESTE</c:v>
                </c:pt>
                <c:pt idx="3">
                  <c:v>NORTE</c:v>
                </c:pt>
                <c:pt idx="4">
                  <c:v>NORDESTE</c:v>
                </c:pt>
              </c:strCache>
            </c:strRef>
          </c:cat>
          <c:val>
            <c:numRef>
              <c:f>Planilha1!$B$2:$B$6</c:f>
              <c:numCache>
                <c:formatCode>###0%</c:formatCode>
                <c:ptCount val="5"/>
                <c:pt idx="0">
                  <c:v>0.12929812713198788</c:v>
                </c:pt>
                <c:pt idx="1">
                  <c:v>7.3045561882161977E-2</c:v>
                </c:pt>
                <c:pt idx="2">
                  <c:v>0.10738261461734515</c:v>
                </c:pt>
                <c:pt idx="3">
                  <c:v>8.8524333296881391E-2</c:v>
                </c:pt>
                <c:pt idx="4">
                  <c:v>6.6300670689897881E-2</c:v>
                </c:pt>
              </c:numCache>
            </c:numRef>
          </c:val>
          <c:extLst>
            <c:ext xmlns:c16="http://schemas.microsoft.com/office/drawing/2014/chart" uri="{C3380CC4-5D6E-409C-BE32-E72D297353CC}">
              <c16:uniqueId val="{00000008-A4EF-4F3A-BC23-D517D22E8337}"/>
            </c:ext>
          </c:extLst>
        </c:ser>
        <c:dLbls>
          <c:showLegendKey val="0"/>
          <c:showVal val="0"/>
          <c:showCatName val="0"/>
          <c:showSerName val="0"/>
          <c:showPercent val="0"/>
          <c:showBubbleSize val="0"/>
        </c:dLbls>
        <c:gapWidth val="144"/>
        <c:overlap val="-21"/>
        <c:axId val="335835520"/>
        <c:axId val="335837056"/>
      </c:barChart>
      <c:catAx>
        <c:axId val="33583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35837056"/>
        <c:crosses val="autoZero"/>
        <c:auto val="1"/>
        <c:lblAlgn val="ctr"/>
        <c:lblOffset val="100"/>
        <c:noMultiLvlLbl val="0"/>
      </c:catAx>
      <c:valAx>
        <c:axId val="33583705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3583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Sim</c:v>
                </c:pt>
                <c:pt idx="1">
                  <c:v>Não</c:v>
                </c:pt>
                <c:pt idx="2">
                  <c:v>Não sabe/Não respondeu</c:v>
                </c:pt>
                <c:pt idx="3">
                  <c:v>Não possui funcionários</c:v>
                </c:pt>
              </c:strCache>
            </c:strRef>
          </c:cat>
          <c:val>
            <c:numRef>
              <c:f>Planilha1!$B$2:$B$5</c:f>
              <c:numCache>
                <c:formatCode>###0%</c:formatCode>
                <c:ptCount val="4"/>
                <c:pt idx="0">
                  <c:v>0.10088292432051667</c:v>
                </c:pt>
                <c:pt idx="1">
                  <c:v>0.82570789831994051</c:v>
                </c:pt>
                <c:pt idx="2">
                  <c:v>8.0000000000000002E-3</c:v>
                </c:pt>
                <c:pt idx="3">
                  <c:v>6.4870352564919465E-2</c:v>
                </c:pt>
              </c:numCache>
            </c:numRef>
          </c:val>
          <c:extLst>
            <c:ext xmlns:c16="http://schemas.microsoft.com/office/drawing/2014/chart" uri="{C3380CC4-5D6E-409C-BE32-E72D297353CC}">
              <c16:uniqueId val="{00000000-6302-49A8-8755-0ED2BD582099}"/>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Sim</c:v>
                </c:pt>
                <c:pt idx="1">
                  <c:v>Não</c:v>
                </c:pt>
                <c:pt idx="2">
                  <c:v>Não sabe/Não respondeu</c:v>
                </c:pt>
                <c:pt idx="3">
                  <c:v>Não possui funcionários</c:v>
                </c:pt>
              </c:strCache>
            </c:strRef>
          </c:cat>
          <c:val>
            <c:numRef>
              <c:f>Planilha1!$C$2:$C$5</c:f>
              <c:numCache>
                <c:formatCode>###0%</c:formatCode>
                <c:ptCount val="4"/>
                <c:pt idx="0">
                  <c:v>6.3002226783382187E-2</c:v>
                </c:pt>
                <c:pt idx="1">
                  <c:v>0.84931498440063491</c:v>
                </c:pt>
                <c:pt idx="2">
                  <c:v>1.4999999999999999E-2</c:v>
                </c:pt>
                <c:pt idx="3">
                  <c:v>7.2641258167265188E-2</c:v>
                </c:pt>
              </c:numCache>
            </c:numRef>
          </c:val>
          <c:extLst>
            <c:ext xmlns:c16="http://schemas.microsoft.com/office/drawing/2014/chart" uri="{C3380CC4-5D6E-409C-BE32-E72D297353CC}">
              <c16:uniqueId val="{00000001-6302-49A8-8755-0ED2BD582099}"/>
            </c:ext>
          </c:extLst>
        </c:ser>
        <c:dLbls>
          <c:showLegendKey val="0"/>
          <c:showVal val="0"/>
          <c:showCatName val="0"/>
          <c:showSerName val="0"/>
          <c:showPercent val="0"/>
          <c:showBubbleSize val="0"/>
        </c:dLbls>
        <c:gapWidth val="219"/>
        <c:overlap val="-27"/>
        <c:axId val="244521216"/>
        <c:axId val="244523008"/>
      </c:barChart>
      <c:catAx>
        <c:axId val="24452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44523008"/>
        <c:crosses val="autoZero"/>
        <c:auto val="1"/>
        <c:lblAlgn val="ctr"/>
        <c:lblOffset val="100"/>
        <c:noMultiLvlLbl val="0"/>
      </c:catAx>
      <c:valAx>
        <c:axId val="244523008"/>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4452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Sim</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Planilha1!$B$2:$B$8</c:f>
              <c:numCache>
                <c:formatCode>###0%</c:formatCode>
                <c:ptCount val="7"/>
                <c:pt idx="0">
                  <c:v>6.9624538657691928E-2</c:v>
                </c:pt>
                <c:pt idx="1">
                  <c:v>7.8042972552871445E-2</c:v>
                </c:pt>
                <c:pt idx="2">
                  <c:v>5.5915858982938715E-2</c:v>
                </c:pt>
                <c:pt idx="3">
                  <c:v>7.4930016991860887E-2</c:v>
                </c:pt>
                <c:pt idx="4">
                  <c:v>9.9128237973242245E-2</c:v>
                </c:pt>
                <c:pt idx="5">
                  <c:v>0.10188320678529468</c:v>
                </c:pt>
                <c:pt idx="6">
                  <c:v>0.12864657277914673</c:v>
                </c:pt>
              </c:numCache>
            </c:numRef>
          </c:val>
          <c:extLst>
            <c:ext xmlns:c16="http://schemas.microsoft.com/office/drawing/2014/chart" uri="{C3380CC4-5D6E-409C-BE32-E72D297353CC}">
              <c16:uniqueId val="{00000000-918F-4875-A1C7-9E3281C50913}"/>
            </c:ext>
          </c:extLst>
        </c:ser>
        <c:ser>
          <c:idx val="1"/>
          <c:order val="1"/>
          <c:tx>
            <c:strRef>
              <c:f>Planilha1!$C$1</c:f>
              <c:strCache>
                <c:ptCount val="1"/>
                <c:pt idx="0">
                  <c:v>Não</c:v>
                </c:pt>
              </c:strCache>
            </c:strRef>
          </c:tx>
          <c:spPr>
            <a:solidFill>
              <a:srgbClr val="02A1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Planilha1!$C$2:$C$8</c:f>
              <c:numCache>
                <c:formatCode>###0%</c:formatCode>
                <c:ptCount val="7"/>
                <c:pt idx="0">
                  <c:v>0.82234506153176479</c:v>
                </c:pt>
                <c:pt idx="1">
                  <c:v>0.84653169681666574</c:v>
                </c:pt>
                <c:pt idx="2">
                  <c:v>0.86277620639541563</c:v>
                </c:pt>
                <c:pt idx="3">
                  <c:v>0.84133327461157126</c:v>
                </c:pt>
                <c:pt idx="4">
                  <c:v>0.83502348420153705</c:v>
                </c:pt>
                <c:pt idx="5">
                  <c:v>0.8268963228630869</c:v>
                </c:pt>
                <c:pt idx="6">
                  <c:v>0.80777944592220274</c:v>
                </c:pt>
              </c:numCache>
            </c:numRef>
          </c:val>
          <c:extLst>
            <c:ext xmlns:c16="http://schemas.microsoft.com/office/drawing/2014/chart" uri="{C3380CC4-5D6E-409C-BE32-E72D297353CC}">
              <c16:uniqueId val="{00000001-918F-4875-A1C7-9E3281C50913}"/>
            </c:ext>
          </c:extLst>
        </c:ser>
        <c:ser>
          <c:idx val="2"/>
          <c:order val="2"/>
          <c:tx>
            <c:strRef>
              <c:f>Planilha1!$D$1</c:f>
              <c:strCache>
                <c:ptCount val="1"/>
                <c:pt idx="0">
                  <c:v>Não sabe/Não respodeu</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Planilha1!$D$2:$D$8</c:f>
              <c:numCache>
                <c:formatCode>###0%</c:formatCode>
                <c:ptCount val="7"/>
                <c:pt idx="0">
                  <c:v>6.0000000000000001E-3</c:v>
                </c:pt>
                <c:pt idx="1">
                  <c:v>1.6736312858864427E-2</c:v>
                </c:pt>
                <c:pt idx="2">
                  <c:v>8.338450748010335E-3</c:v>
                </c:pt>
                <c:pt idx="3">
                  <c:v>1.081461614617764E-2</c:v>
                </c:pt>
                <c:pt idx="4">
                  <c:v>5.943104184457728E-3</c:v>
                </c:pt>
                <c:pt idx="5">
                  <c:v>1.4740724867344561E-2</c:v>
                </c:pt>
                <c:pt idx="6">
                  <c:v>4.2265702769301063E-3</c:v>
                </c:pt>
              </c:numCache>
            </c:numRef>
          </c:val>
          <c:extLst>
            <c:ext xmlns:c16="http://schemas.microsoft.com/office/drawing/2014/chart" uri="{C3380CC4-5D6E-409C-BE32-E72D297353CC}">
              <c16:uniqueId val="{00000000-ABF8-4394-8F15-CA799A460FDF}"/>
            </c:ext>
          </c:extLst>
        </c:ser>
        <c:ser>
          <c:idx val="3"/>
          <c:order val="3"/>
          <c:tx>
            <c:strRef>
              <c:f>Planilha1!$E$1</c:f>
              <c:strCache>
                <c:ptCount val="1"/>
                <c:pt idx="0">
                  <c:v>Não possui funcionários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Planilha1!$E$2:$E$8</c:f>
              <c:numCache>
                <c:formatCode>###0%</c:formatCode>
                <c:ptCount val="7"/>
                <c:pt idx="0">
                  <c:v>0.10158369871032623</c:v>
                </c:pt>
                <c:pt idx="1">
                  <c:v>5.8689017771598441E-2</c:v>
                </c:pt>
                <c:pt idx="2">
                  <c:v>7.2969483873635332E-2</c:v>
                </c:pt>
                <c:pt idx="3">
                  <c:v>7.2922092250390189E-2</c:v>
                </c:pt>
                <c:pt idx="4">
                  <c:v>5.9905173640762879E-2</c:v>
                </c:pt>
                <c:pt idx="5">
                  <c:v>5.6479745484273806E-2</c:v>
                </c:pt>
                <c:pt idx="6">
                  <c:v>5.9347411021720323E-2</c:v>
                </c:pt>
              </c:numCache>
            </c:numRef>
          </c:val>
          <c:extLst>
            <c:ext xmlns:c16="http://schemas.microsoft.com/office/drawing/2014/chart" uri="{C3380CC4-5D6E-409C-BE32-E72D297353CC}">
              <c16:uniqueId val="{00000001-ABF8-4394-8F15-CA799A460FDF}"/>
            </c:ext>
          </c:extLst>
        </c:ser>
        <c:dLbls>
          <c:showLegendKey val="0"/>
          <c:showVal val="0"/>
          <c:showCatName val="0"/>
          <c:showSerName val="0"/>
          <c:showPercent val="0"/>
          <c:showBubbleSize val="0"/>
        </c:dLbls>
        <c:gapWidth val="185"/>
        <c:overlap val="-17"/>
        <c:axId val="244621696"/>
        <c:axId val="244623232"/>
      </c:barChart>
      <c:catAx>
        <c:axId val="24462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44623232"/>
        <c:crosses val="autoZero"/>
        <c:auto val="1"/>
        <c:lblAlgn val="ctr"/>
        <c:lblOffset val="100"/>
        <c:noMultiLvlLbl val="0"/>
      </c:catAx>
      <c:valAx>
        <c:axId val="24462323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4462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Em 2018</c:v>
                </c:pt>
                <c:pt idx="1">
                  <c:v>Em 2019</c:v>
                </c:pt>
                <c:pt idx="2">
                  <c:v>Em 2020</c:v>
                </c:pt>
                <c:pt idx="3">
                  <c:v>Em 2021</c:v>
                </c:pt>
                <c:pt idx="4">
                  <c:v>Depois de 2021</c:v>
                </c:pt>
                <c:pt idx="5">
                  <c:v>Não sabe/não respondeu</c:v>
                </c:pt>
              </c:strCache>
            </c:strRef>
          </c:cat>
          <c:val>
            <c:numRef>
              <c:f>Planilha1!$B$2:$B$7</c:f>
              <c:numCache>
                <c:formatCode>###0%</c:formatCode>
                <c:ptCount val="6"/>
                <c:pt idx="0">
                  <c:v>0.10279377512745758</c:v>
                </c:pt>
                <c:pt idx="1">
                  <c:v>0.18049005757943729</c:v>
                </c:pt>
                <c:pt idx="2">
                  <c:v>0.23783625088069232</c:v>
                </c:pt>
                <c:pt idx="3">
                  <c:v>6.3955415544877492E-2</c:v>
                </c:pt>
                <c:pt idx="4">
                  <c:v>0.26106434750789903</c:v>
                </c:pt>
                <c:pt idx="5">
                  <c:v>0.15386015335963632</c:v>
                </c:pt>
              </c:numCache>
            </c:numRef>
          </c:val>
          <c:extLst>
            <c:ext xmlns:c16="http://schemas.microsoft.com/office/drawing/2014/chart" uri="{C3380CC4-5D6E-409C-BE32-E72D297353CC}">
              <c16:uniqueId val="{00000000-F282-438B-B10C-41080F929462}"/>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Em 2018</c:v>
                </c:pt>
                <c:pt idx="1">
                  <c:v>Em 2019</c:v>
                </c:pt>
                <c:pt idx="2">
                  <c:v>Em 2020</c:v>
                </c:pt>
                <c:pt idx="3">
                  <c:v>Em 2021</c:v>
                </c:pt>
                <c:pt idx="4">
                  <c:v>Depois de 2021</c:v>
                </c:pt>
                <c:pt idx="5">
                  <c:v>Não sabe/não respondeu</c:v>
                </c:pt>
              </c:strCache>
            </c:strRef>
          </c:cat>
          <c:val>
            <c:numRef>
              <c:f>Planilha1!$C$2:$C$7</c:f>
              <c:numCache>
                <c:formatCode>###0%</c:formatCode>
                <c:ptCount val="6"/>
                <c:pt idx="0">
                  <c:v>0.12764050515199749</c:v>
                </c:pt>
                <c:pt idx="1">
                  <c:v>0.15085370244001547</c:v>
                </c:pt>
                <c:pt idx="2">
                  <c:v>0.18740937914242026</c:v>
                </c:pt>
                <c:pt idx="3">
                  <c:v>5.8484884609276325E-2</c:v>
                </c:pt>
                <c:pt idx="4">
                  <c:v>0.25934446837017705</c:v>
                </c:pt>
                <c:pt idx="5">
                  <c:v>0.21626706028611337</c:v>
                </c:pt>
              </c:numCache>
            </c:numRef>
          </c:val>
          <c:extLst>
            <c:ext xmlns:c16="http://schemas.microsoft.com/office/drawing/2014/chart" uri="{C3380CC4-5D6E-409C-BE32-E72D297353CC}">
              <c16:uniqueId val="{00000001-F282-438B-B10C-41080F929462}"/>
            </c:ext>
          </c:extLst>
        </c:ser>
        <c:dLbls>
          <c:showLegendKey val="0"/>
          <c:showVal val="0"/>
          <c:showCatName val="0"/>
          <c:showSerName val="0"/>
          <c:showPercent val="0"/>
          <c:showBubbleSize val="0"/>
        </c:dLbls>
        <c:gapWidth val="219"/>
        <c:overlap val="-27"/>
        <c:axId val="246039296"/>
        <c:axId val="246040832"/>
      </c:barChart>
      <c:catAx>
        <c:axId val="24603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46040832"/>
        <c:crosses val="autoZero"/>
        <c:auto val="1"/>
        <c:lblAlgn val="ctr"/>
        <c:lblOffset val="100"/>
        <c:noMultiLvlLbl val="0"/>
      </c:catAx>
      <c:valAx>
        <c:axId val="24604083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4603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65163347863308E-2"/>
          <c:y val="3.2540163926025517E-2"/>
          <c:w val="0.97146967330427336"/>
          <c:h val="0.77467205943599537"/>
        </c:manualLayout>
      </c:layout>
      <c:barChart>
        <c:barDir val="col"/>
        <c:grouping val="clustered"/>
        <c:varyColors val="0"/>
        <c:ser>
          <c:idx val="0"/>
          <c:order val="0"/>
          <c:tx>
            <c:strRef>
              <c:f>Planilha1!$B$1</c:f>
              <c:strCache>
                <c:ptCount val="1"/>
                <c:pt idx="0">
                  <c:v>Sim</c:v>
                </c:pt>
              </c:strCache>
            </c:strRef>
          </c:tx>
          <c:spPr>
            <a:solidFill>
              <a:srgbClr val="FF02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Planilha1!$B$2:$B$7</c:f>
              <c:numCache>
                <c:formatCode>###0%</c:formatCode>
                <c:ptCount val="6"/>
                <c:pt idx="0">
                  <c:v>0.12767162199364315</c:v>
                </c:pt>
                <c:pt idx="1">
                  <c:v>0.10259957707393585</c:v>
                </c:pt>
                <c:pt idx="2">
                  <c:v>8.6002777020238841E-2</c:v>
                </c:pt>
                <c:pt idx="3">
                  <c:v>8.2060232314484061E-2</c:v>
                </c:pt>
                <c:pt idx="4">
                  <c:v>6.7826427196329794E-2</c:v>
                </c:pt>
                <c:pt idx="5">
                  <c:v>6.9992710905220495E-2</c:v>
                </c:pt>
              </c:numCache>
            </c:numRef>
          </c:val>
          <c:extLst>
            <c:ext xmlns:c16="http://schemas.microsoft.com/office/drawing/2014/chart" uri="{C3380CC4-5D6E-409C-BE32-E72D297353CC}">
              <c16:uniqueId val="{00000000-3EAD-44DC-951B-A0192BE237F9}"/>
            </c:ext>
          </c:extLst>
        </c:ser>
        <c:ser>
          <c:idx val="1"/>
          <c:order val="1"/>
          <c:tx>
            <c:strRef>
              <c:f>Planilha1!$C$1</c:f>
              <c:strCache>
                <c:ptCount val="1"/>
                <c:pt idx="0">
                  <c:v>Não</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Planilha1!$C$2:$C$7</c:f>
              <c:numCache>
                <c:formatCode>###0%</c:formatCode>
                <c:ptCount val="6"/>
                <c:pt idx="0">
                  <c:v>0.81637134920039045</c:v>
                </c:pt>
                <c:pt idx="1">
                  <c:v>0.82883305850900568</c:v>
                </c:pt>
                <c:pt idx="2">
                  <c:v>0.82501654989121265</c:v>
                </c:pt>
                <c:pt idx="3">
                  <c:v>0.84072795974514181</c:v>
                </c:pt>
                <c:pt idx="4">
                  <c:v>0.84292889382137648</c:v>
                </c:pt>
                <c:pt idx="5">
                  <c:v>0.88037184050609907</c:v>
                </c:pt>
              </c:numCache>
            </c:numRef>
          </c:val>
          <c:extLst>
            <c:ext xmlns:c16="http://schemas.microsoft.com/office/drawing/2014/chart" uri="{C3380CC4-5D6E-409C-BE32-E72D297353CC}">
              <c16:uniqueId val="{00000001-3EAD-44DC-951B-A0192BE237F9}"/>
            </c:ext>
          </c:extLst>
        </c:ser>
        <c:ser>
          <c:idx val="2"/>
          <c:order val="2"/>
          <c:tx>
            <c:strRef>
              <c:f>Planilha1!$D$1</c:f>
              <c:strCache>
                <c:ptCount val="1"/>
                <c:pt idx="0">
                  <c:v>Não sabe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Planilha1!$D$2:$D$7</c:f>
              <c:numCache>
                <c:formatCode>###0%</c:formatCode>
                <c:ptCount val="6"/>
                <c:pt idx="0">
                  <c:v>0.01</c:v>
                </c:pt>
                <c:pt idx="1">
                  <c:v>1.2999999999999999E-2</c:v>
                </c:pt>
                <c:pt idx="2">
                  <c:v>8.9999999999999993E-3</c:v>
                </c:pt>
                <c:pt idx="3">
                  <c:v>0.01</c:v>
                </c:pt>
                <c:pt idx="4">
                  <c:v>1.2999999999999999E-2</c:v>
                </c:pt>
                <c:pt idx="5">
                  <c:v>7.0000000000000001E-3</c:v>
                </c:pt>
              </c:numCache>
            </c:numRef>
          </c:val>
          <c:extLst>
            <c:ext xmlns:c16="http://schemas.microsoft.com/office/drawing/2014/chart" uri="{C3380CC4-5D6E-409C-BE32-E72D297353CC}">
              <c16:uniqueId val="{00000002-3EAD-44DC-951B-A0192BE237F9}"/>
            </c:ext>
          </c:extLst>
        </c:ser>
        <c:ser>
          <c:idx val="3"/>
          <c:order val="3"/>
          <c:tx>
            <c:strRef>
              <c:f>Planilha1!$E$1</c:f>
              <c:strCache>
                <c:ptCount val="1"/>
                <c:pt idx="0">
                  <c:v>Não possui funcionários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Planilha1!$E$2:$E$7</c:f>
              <c:numCache>
                <c:formatCode>###0%</c:formatCode>
                <c:ptCount val="6"/>
                <c:pt idx="0">
                  <c:v>4.5508296418650049E-2</c:v>
                </c:pt>
                <c:pt idx="1">
                  <c:v>5.5435488957988922E-2</c:v>
                </c:pt>
                <c:pt idx="2">
                  <c:v>7.9658787599157024E-2</c:v>
                </c:pt>
                <c:pt idx="3">
                  <c:v>6.7111944559048509E-2</c:v>
                </c:pt>
                <c:pt idx="4">
                  <c:v>7.5783050896067627E-2</c:v>
                </c:pt>
                <c:pt idx="5">
                  <c:v>4.2889652385583447E-2</c:v>
                </c:pt>
              </c:numCache>
            </c:numRef>
          </c:val>
          <c:extLst>
            <c:ext xmlns:c16="http://schemas.microsoft.com/office/drawing/2014/chart" uri="{C3380CC4-5D6E-409C-BE32-E72D297353CC}">
              <c16:uniqueId val="{00000000-8B3D-4D4C-AEB6-2E05A2581537}"/>
            </c:ext>
          </c:extLst>
        </c:ser>
        <c:dLbls>
          <c:showLegendKey val="0"/>
          <c:showVal val="0"/>
          <c:showCatName val="0"/>
          <c:showSerName val="0"/>
          <c:showPercent val="0"/>
          <c:showBubbleSize val="0"/>
        </c:dLbls>
        <c:gapWidth val="201"/>
        <c:overlap val="-11"/>
        <c:axId val="244943104"/>
        <c:axId val="244957184"/>
      </c:barChart>
      <c:catAx>
        <c:axId val="24494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44957184"/>
        <c:crosses val="autoZero"/>
        <c:auto val="1"/>
        <c:lblAlgn val="ctr"/>
        <c:lblOffset val="100"/>
        <c:noMultiLvlLbl val="0"/>
      </c:catAx>
      <c:valAx>
        <c:axId val="244957184"/>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4494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Planilha1!$B$1</c:f>
              <c:strCache>
                <c:ptCount val="1"/>
                <c:pt idx="0">
                  <c:v>Série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775-40D2-AA1D-493E18FB84D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775-40D2-AA1D-493E18FB84D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7775-40D2-AA1D-493E18FB84D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7775-40D2-AA1D-493E18FB84D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Sim</c:v>
                </c:pt>
                <c:pt idx="1">
                  <c:v>Não</c:v>
                </c:pt>
                <c:pt idx="2">
                  <c:v>NS/NR</c:v>
                </c:pt>
                <c:pt idx="3">
                  <c:v>Não se aplica</c:v>
                </c:pt>
              </c:strCache>
            </c:strRef>
          </c:cat>
          <c:val>
            <c:numRef>
              <c:f>Planilha1!$B$2:$B$5</c:f>
              <c:numCache>
                <c:formatCode>0%</c:formatCode>
                <c:ptCount val="4"/>
                <c:pt idx="0">
                  <c:v>0.123</c:v>
                </c:pt>
                <c:pt idx="1">
                  <c:v>0.84799999999999998</c:v>
                </c:pt>
                <c:pt idx="2">
                  <c:v>2.3E-2</c:v>
                </c:pt>
                <c:pt idx="3">
                  <c:v>6.0000000000000001E-3</c:v>
                </c:pt>
              </c:numCache>
            </c:numRef>
          </c:val>
          <c:extLst>
            <c:ext xmlns:c16="http://schemas.microsoft.com/office/drawing/2014/chart" uri="{C3380CC4-5D6E-409C-BE32-E72D297353CC}">
              <c16:uniqueId val="{00000008-7775-40D2-AA1D-493E18FB84D8}"/>
            </c:ext>
          </c:extLst>
        </c:ser>
        <c:dLbls>
          <c:showLegendKey val="0"/>
          <c:showVal val="0"/>
          <c:showCatName val="0"/>
          <c:showSerName val="0"/>
          <c:showPercent val="0"/>
          <c:showBubbleSize val="0"/>
        </c:dLbls>
        <c:gapWidth val="129"/>
        <c:overlap val="-27"/>
        <c:axId val="215089920"/>
        <c:axId val="215091456"/>
      </c:barChart>
      <c:catAx>
        <c:axId val="21508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15091456"/>
        <c:crosses val="autoZero"/>
        <c:auto val="1"/>
        <c:lblAlgn val="ctr"/>
        <c:lblOffset val="100"/>
        <c:noMultiLvlLbl val="0"/>
      </c:catAx>
      <c:valAx>
        <c:axId val="21509145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15089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Planilha1!$B$2:$D$2</c:f>
              <c:numCache>
                <c:formatCode>###0%</c:formatCode>
                <c:ptCount val="3"/>
                <c:pt idx="0">
                  <c:v>0.12253960682511364</c:v>
                </c:pt>
                <c:pt idx="1">
                  <c:v>0.12813731673637249</c:v>
                </c:pt>
                <c:pt idx="2">
                  <c:v>0.10476739804912992</c:v>
                </c:pt>
              </c:numCache>
            </c:numRef>
          </c:val>
          <c:extLst>
            <c:ext xmlns:c16="http://schemas.microsoft.com/office/drawing/2014/chart" uri="{C3380CC4-5D6E-409C-BE32-E72D297353CC}">
              <c16:uniqueId val="{00000003-F174-45F4-8B11-9D03C03204F5}"/>
            </c:ext>
          </c:extLst>
        </c:ser>
        <c:ser>
          <c:idx val="1"/>
          <c:order val="1"/>
          <c:tx>
            <c:strRef>
              <c:f>Planilha1!$A$3</c:f>
              <c:strCache>
                <c:ptCount val="1"/>
                <c:pt idx="0">
                  <c:v>Não</c:v>
                </c:pt>
              </c:strCache>
            </c:strRef>
          </c:tx>
          <c:spPr>
            <a:solidFill>
              <a:schemeClr val="accent2"/>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Planilha1!$B$3:$D$3</c:f>
              <c:numCache>
                <c:formatCode>###0%</c:formatCode>
                <c:ptCount val="3"/>
                <c:pt idx="0">
                  <c:v>0.84092803871848143</c:v>
                </c:pt>
                <c:pt idx="1">
                  <c:v>0.85785635106111313</c:v>
                </c:pt>
                <c:pt idx="2">
                  <c:v>0.87051297556528251</c:v>
                </c:pt>
              </c:numCache>
            </c:numRef>
          </c:val>
          <c:extLst>
            <c:ext xmlns:c16="http://schemas.microsoft.com/office/drawing/2014/chart" uri="{C3380CC4-5D6E-409C-BE32-E72D297353CC}">
              <c16:uniqueId val="{00000007-F174-45F4-8B11-9D03C03204F5}"/>
            </c:ext>
          </c:extLst>
        </c:ser>
        <c:ser>
          <c:idx val="2"/>
          <c:order val="2"/>
          <c:tx>
            <c:strRef>
              <c:f>Planilha1!$A$4</c:f>
              <c:strCache>
                <c:ptCount val="1"/>
                <c:pt idx="0">
                  <c:v>NS/NR</c:v>
                </c:pt>
              </c:strCache>
            </c:strRef>
          </c:tx>
          <c:spPr>
            <a:solidFill>
              <a:schemeClr val="bg1">
                <a:lumMod val="85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Planilha1!$B$4:$D$4</c:f>
              <c:numCache>
                <c:formatCode>###0%</c:formatCode>
                <c:ptCount val="3"/>
                <c:pt idx="0">
                  <c:v>2.8941912701064585E-2</c:v>
                </c:pt>
                <c:pt idx="1">
                  <c:v>1.3386076420844462E-2</c:v>
                </c:pt>
                <c:pt idx="2">
                  <c:v>1.1424265400198157E-2</c:v>
                </c:pt>
              </c:numCache>
            </c:numRef>
          </c:val>
          <c:extLst>
            <c:ext xmlns:c16="http://schemas.microsoft.com/office/drawing/2014/chart" uri="{C3380CC4-5D6E-409C-BE32-E72D297353CC}">
              <c16:uniqueId val="{0000000B-F174-45F4-8B11-9D03C03204F5}"/>
            </c:ext>
          </c:extLst>
        </c:ser>
        <c:ser>
          <c:idx val="3"/>
          <c:order val="3"/>
          <c:tx>
            <c:strRef>
              <c:f>Planilha1!$A$5</c:f>
              <c:strCache>
                <c:ptCount val="1"/>
                <c:pt idx="0">
                  <c:v>Não se aplica</c:v>
                </c:pt>
              </c:strCache>
            </c:strRef>
          </c:tx>
          <c:spPr>
            <a:solidFill>
              <a:schemeClr val="bg1"/>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Planilha1!$B$5:$D$5</c:f>
              <c:numCache>
                <c:formatCode>###0%</c:formatCode>
                <c:ptCount val="3"/>
                <c:pt idx="0">
                  <c:v>7.5904417553403283E-3</c:v>
                </c:pt>
                <c:pt idx="1">
                  <c:v>6.2025578166996487E-4</c:v>
                </c:pt>
                <c:pt idx="2">
                  <c:v>1.3295360985389406E-2</c:v>
                </c:pt>
              </c:numCache>
            </c:numRef>
          </c:val>
          <c:extLst>
            <c:ext xmlns:c16="http://schemas.microsoft.com/office/drawing/2014/chart" uri="{C3380CC4-5D6E-409C-BE32-E72D297353CC}">
              <c16:uniqueId val="{0000000F-F174-45F4-8B11-9D03C03204F5}"/>
            </c:ext>
          </c:extLst>
        </c:ser>
        <c:dLbls>
          <c:showLegendKey val="0"/>
          <c:showVal val="0"/>
          <c:showCatName val="0"/>
          <c:showSerName val="0"/>
          <c:showPercent val="0"/>
          <c:showBubbleSize val="0"/>
        </c:dLbls>
        <c:gapWidth val="158"/>
        <c:overlap val="-10"/>
        <c:axId val="245617024"/>
        <c:axId val="245618560"/>
      </c:barChart>
      <c:catAx>
        <c:axId val="245617024"/>
        <c:scaling>
          <c:orientation val="maxMin"/>
        </c:scaling>
        <c:delete val="1"/>
        <c:axPos val="l"/>
        <c:numFmt formatCode="General" sourceLinked="1"/>
        <c:majorTickMark val="none"/>
        <c:minorTickMark val="none"/>
        <c:tickLblPos val="nextTo"/>
        <c:crossAx val="245618560"/>
        <c:crosses val="autoZero"/>
        <c:auto val="1"/>
        <c:lblAlgn val="ctr"/>
        <c:lblOffset val="100"/>
        <c:noMultiLvlLbl val="0"/>
      </c:catAx>
      <c:valAx>
        <c:axId val="245618560"/>
        <c:scaling>
          <c:orientation val="minMax"/>
        </c:scaling>
        <c:delete val="1"/>
        <c:axPos val="t"/>
        <c:numFmt formatCode="###0%" sourceLinked="1"/>
        <c:majorTickMark val="none"/>
        <c:minorTickMark val="none"/>
        <c:tickLblPos val="nextTo"/>
        <c:crossAx val="24561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Planilha1!$B$2:$D$2</c:f>
              <c:numCache>
                <c:formatCode>###0%</c:formatCode>
                <c:ptCount val="3"/>
                <c:pt idx="0">
                  <c:v>0.12090899379689658</c:v>
                </c:pt>
                <c:pt idx="1">
                  <c:v>7.2217626023095602E-2</c:v>
                </c:pt>
                <c:pt idx="2">
                  <c:v>0.22163254674497618</c:v>
                </c:pt>
              </c:numCache>
            </c:numRef>
          </c:val>
          <c:extLst>
            <c:ext xmlns:c16="http://schemas.microsoft.com/office/drawing/2014/chart" uri="{C3380CC4-5D6E-409C-BE32-E72D297353CC}">
              <c16:uniqueId val="{00000003-DF4F-4049-B6C0-0819DCFF61AA}"/>
            </c:ext>
          </c:extLst>
        </c:ser>
        <c:ser>
          <c:idx val="1"/>
          <c:order val="1"/>
          <c:tx>
            <c:strRef>
              <c:f>Planilha1!$A$3</c:f>
              <c:strCache>
                <c:ptCount val="1"/>
                <c:pt idx="0">
                  <c:v>Não</c:v>
                </c:pt>
              </c:strCache>
            </c:strRef>
          </c:tx>
          <c:spPr>
            <a:solidFill>
              <a:schemeClr val="accent2"/>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Planilha1!$B$3:$D$3</c:f>
              <c:numCache>
                <c:formatCode>###0%</c:formatCode>
                <c:ptCount val="3"/>
                <c:pt idx="0">
                  <c:v>0.85089088418516079</c:v>
                </c:pt>
                <c:pt idx="1">
                  <c:v>0.8980491069591886</c:v>
                </c:pt>
                <c:pt idx="2">
                  <c:v>0.7506648562528383</c:v>
                </c:pt>
              </c:numCache>
            </c:numRef>
          </c:val>
          <c:extLst>
            <c:ext xmlns:c16="http://schemas.microsoft.com/office/drawing/2014/chart" uri="{C3380CC4-5D6E-409C-BE32-E72D297353CC}">
              <c16:uniqueId val="{00000007-DF4F-4049-B6C0-0819DCFF61AA}"/>
            </c:ext>
          </c:extLst>
        </c:ser>
        <c:ser>
          <c:idx val="2"/>
          <c:order val="2"/>
          <c:tx>
            <c:strRef>
              <c:f>Planilha1!$A$4</c:f>
              <c:strCache>
                <c:ptCount val="1"/>
                <c:pt idx="0">
                  <c:v>NS/NR</c:v>
                </c:pt>
              </c:strCache>
            </c:strRef>
          </c:tx>
          <c:spPr>
            <a:solidFill>
              <a:schemeClr val="bg1">
                <a:lumMod val="85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Planilha1!$B$4:$D$4</c:f>
              <c:numCache>
                <c:formatCode>###0%</c:formatCode>
                <c:ptCount val="3"/>
                <c:pt idx="0">
                  <c:v>2.1651993662790171E-2</c:v>
                </c:pt>
                <c:pt idx="1">
                  <c:v>2.6220535274572319E-2</c:v>
                </c:pt>
                <c:pt idx="2">
                  <c:v>1.8887081512667582E-2</c:v>
                </c:pt>
              </c:numCache>
            </c:numRef>
          </c:val>
          <c:extLst>
            <c:ext xmlns:c16="http://schemas.microsoft.com/office/drawing/2014/chart" uri="{C3380CC4-5D6E-409C-BE32-E72D297353CC}">
              <c16:uniqueId val="{0000000B-DF4F-4049-B6C0-0819DCFF61AA}"/>
            </c:ext>
          </c:extLst>
        </c:ser>
        <c:ser>
          <c:idx val="3"/>
          <c:order val="3"/>
          <c:tx>
            <c:strRef>
              <c:f>Planilha1!$A$5</c:f>
              <c:strCache>
                <c:ptCount val="1"/>
                <c:pt idx="0">
                  <c:v>Não se aplica</c:v>
                </c:pt>
              </c:strCache>
            </c:strRef>
          </c:tx>
          <c:spPr>
            <a:solidFill>
              <a:schemeClr val="bg1"/>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Planilha1!$B$5:$D$5</c:f>
              <c:numCache>
                <c:formatCode>###0%</c:formatCode>
                <c:ptCount val="3"/>
                <c:pt idx="0">
                  <c:v>6.5481283551523826E-3</c:v>
                </c:pt>
                <c:pt idx="1">
                  <c:v>3.5127317431434824E-3</c:v>
                </c:pt>
                <c:pt idx="2">
                  <c:v>8.8155154895179777E-3</c:v>
                </c:pt>
              </c:numCache>
            </c:numRef>
          </c:val>
          <c:extLst>
            <c:ext xmlns:c16="http://schemas.microsoft.com/office/drawing/2014/chart" uri="{C3380CC4-5D6E-409C-BE32-E72D297353CC}">
              <c16:uniqueId val="{0000000F-DF4F-4049-B6C0-0819DCFF61AA}"/>
            </c:ext>
          </c:extLst>
        </c:ser>
        <c:dLbls>
          <c:showLegendKey val="0"/>
          <c:showVal val="0"/>
          <c:showCatName val="0"/>
          <c:showSerName val="0"/>
          <c:showPercent val="0"/>
          <c:showBubbleSize val="0"/>
        </c:dLbls>
        <c:gapWidth val="158"/>
        <c:overlap val="-10"/>
        <c:axId val="245714304"/>
        <c:axId val="245740672"/>
      </c:barChart>
      <c:catAx>
        <c:axId val="245714304"/>
        <c:scaling>
          <c:orientation val="maxMin"/>
        </c:scaling>
        <c:delete val="1"/>
        <c:axPos val="l"/>
        <c:numFmt formatCode="General" sourceLinked="1"/>
        <c:majorTickMark val="none"/>
        <c:minorTickMark val="none"/>
        <c:tickLblPos val="nextTo"/>
        <c:crossAx val="245740672"/>
        <c:crosses val="autoZero"/>
        <c:auto val="1"/>
        <c:lblAlgn val="ctr"/>
        <c:lblOffset val="100"/>
        <c:noMultiLvlLbl val="0"/>
      </c:catAx>
      <c:valAx>
        <c:axId val="245740672"/>
        <c:scaling>
          <c:orientation val="minMax"/>
        </c:scaling>
        <c:delete val="1"/>
        <c:axPos val="t"/>
        <c:numFmt formatCode="###0%" sourceLinked="1"/>
        <c:majorTickMark val="none"/>
        <c:minorTickMark val="none"/>
        <c:tickLblPos val="nextTo"/>
        <c:crossAx val="245714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Plan1!$B$1</c:f>
              <c:strCache>
                <c:ptCount val="1"/>
                <c:pt idx="0">
                  <c:v>Sim</c:v>
                </c:pt>
              </c:strCache>
            </c:strRef>
          </c:tx>
          <c:spPr>
            <a:solidFill>
              <a:schemeClr val="accent5">
                <a:lumMod val="75000"/>
              </a:schemeClr>
            </a:solidFill>
            <a:ln>
              <a:solidFill>
                <a:schemeClr val="bg1"/>
              </a:solidFill>
            </a:ln>
          </c:spPr>
          <c:invertIfNegative val="0"/>
          <c:dLbls>
            <c:spPr>
              <a:noFill/>
              <a:ln>
                <a:noFill/>
              </a:ln>
              <a:effectLst/>
            </c:spPr>
            <c:txPr>
              <a:bodyPr/>
              <a:lstStyle/>
              <a:p>
                <a:pPr>
                  <a:defRPr sz="12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Plan1!$A$2:$A$28</c:f>
              <c:strCache>
                <c:ptCount val="27"/>
                <c:pt idx="0">
                  <c:v>AC</c:v>
                </c:pt>
                <c:pt idx="1">
                  <c:v>AL</c:v>
                </c:pt>
                <c:pt idx="2">
                  <c:v>AM</c:v>
                </c:pt>
                <c:pt idx="3">
                  <c:v>AP</c:v>
                </c:pt>
                <c:pt idx="4">
                  <c:v>BA</c:v>
                </c:pt>
                <c:pt idx="5">
                  <c:v>CE</c:v>
                </c:pt>
                <c:pt idx="6">
                  <c:v>DF</c:v>
                </c:pt>
                <c:pt idx="7">
                  <c:v>ES</c:v>
                </c:pt>
                <c:pt idx="8">
                  <c:v>GO</c:v>
                </c:pt>
                <c:pt idx="9">
                  <c:v>MA</c:v>
                </c:pt>
                <c:pt idx="10">
                  <c:v>MG</c:v>
                </c:pt>
                <c:pt idx="11">
                  <c:v>MS</c:v>
                </c:pt>
                <c:pt idx="12">
                  <c:v>MT</c:v>
                </c:pt>
                <c:pt idx="13">
                  <c:v>PA</c:v>
                </c:pt>
                <c:pt idx="14">
                  <c:v>PB</c:v>
                </c:pt>
                <c:pt idx="15">
                  <c:v>PE</c:v>
                </c:pt>
                <c:pt idx="16">
                  <c:v>PI</c:v>
                </c:pt>
                <c:pt idx="17">
                  <c:v>PR</c:v>
                </c:pt>
                <c:pt idx="18">
                  <c:v>RJ</c:v>
                </c:pt>
                <c:pt idx="19">
                  <c:v>RN</c:v>
                </c:pt>
                <c:pt idx="20">
                  <c:v>RO</c:v>
                </c:pt>
                <c:pt idx="21">
                  <c:v>RR</c:v>
                </c:pt>
                <c:pt idx="22">
                  <c:v>RS</c:v>
                </c:pt>
                <c:pt idx="23">
                  <c:v>SC</c:v>
                </c:pt>
                <c:pt idx="24">
                  <c:v>SE</c:v>
                </c:pt>
                <c:pt idx="25">
                  <c:v>SP</c:v>
                </c:pt>
                <c:pt idx="26">
                  <c:v>TO</c:v>
                </c:pt>
              </c:strCache>
            </c:strRef>
          </c:cat>
          <c:val>
            <c:numRef>
              <c:f>Plan1!$B$2:$B$28</c:f>
              <c:numCache>
                <c:formatCode>###0%</c:formatCode>
                <c:ptCount val="27"/>
                <c:pt idx="0">
                  <c:v>0.12579060810572065</c:v>
                </c:pt>
                <c:pt idx="1">
                  <c:v>0.14941853348023013</c:v>
                </c:pt>
                <c:pt idx="2">
                  <c:v>0.18362480839735029</c:v>
                </c:pt>
                <c:pt idx="3">
                  <c:v>0.15659424724602203</c:v>
                </c:pt>
                <c:pt idx="4">
                  <c:v>0.11216260734297605</c:v>
                </c:pt>
                <c:pt idx="5">
                  <c:v>8.1547535382586037E-2</c:v>
                </c:pt>
                <c:pt idx="6">
                  <c:v>0.13402157573613935</c:v>
                </c:pt>
                <c:pt idx="7">
                  <c:v>0.127971160636799</c:v>
                </c:pt>
                <c:pt idx="8">
                  <c:v>0.12201295438177215</c:v>
                </c:pt>
                <c:pt idx="9">
                  <c:v>8.734039102356167E-2</c:v>
                </c:pt>
                <c:pt idx="10">
                  <c:v>0.12750925818166625</c:v>
                </c:pt>
                <c:pt idx="11">
                  <c:v>0.14776014806562326</c:v>
                </c:pt>
                <c:pt idx="12">
                  <c:v>0.16567323578541893</c:v>
                </c:pt>
                <c:pt idx="13">
                  <c:v>0.14283007930163036</c:v>
                </c:pt>
                <c:pt idx="14">
                  <c:v>9.6761835500983717E-2</c:v>
                </c:pt>
                <c:pt idx="15">
                  <c:v>0.13890712503023361</c:v>
                </c:pt>
                <c:pt idx="16">
                  <c:v>9.7184561241562328E-2</c:v>
                </c:pt>
                <c:pt idx="17">
                  <c:v>0.15039983417246064</c:v>
                </c:pt>
                <c:pt idx="18">
                  <c:v>0.10925688835888503</c:v>
                </c:pt>
                <c:pt idx="19">
                  <c:v>7.5431719461807392E-2</c:v>
                </c:pt>
                <c:pt idx="20">
                  <c:v>8.6610087833080093E-2</c:v>
                </c:pt>
                <c:pt idx="21">
                  <c:v>0.14549272536373181</c:v>
                </c:pt>
                <c:pt idx="22">
                  <c:v>0.13475481189374738</c:v>
                </c:pt>
                <c:pt idx="23">
                  <c:v>0.1640694060144465</c:v>
                </c:pt>
                <c:pt idx="24">
                  <c:v>0.11875905076254713</c:v>
                </c:pt>
                <c:pt idx="25">
                  <c:v>0.11397222639137736</c:v>
                </c:pt>
                <c:pt idx="26">
                  <c:v>7.2865288838630513E-2</c:v>
                </c:pt>
              </c:numCache>
            </c:numRef>
          </c:val>
          <c:extLst>
            <c:ext xmlns:c16="http://schemas.microsoft.com/office/drawing/2014/chart" uri="{C3380CC4-5D6E-409C-BE32-E72D297353CC}">
              <c16:uniqueId val="{00000000-2BB5-4AF2-98B4-BBD9A93AC1A9}"/>
            </c:ext>
          </c:extLst>
        </c:ser>
        <c:dLbls>
          <c:showLegendKey val="0"/>
          <c:showVal val="0"/>
          <c:showCatName val="0"/>
          <c:showSerName val="0"/>
          <c:showPercent val="0"/>
          <c:showBubbleSize val="0"/>
        </c:dLbls>
        <c:gapWidth val="128"/>
        <c:axId val="335411840"/>
        <c:axId val="336163200"/>
      </c:barChart>
      <c:catAx>
        <c:axId val="335411840"/>
        <c:scaling>
          <c:orientation val="maxMin"/>
        </c:scaling>
        <c:delete val="0"/>
        <c:axPos val="l"/>
        <c:numFmt formatCode="General" sourceLinked="0"/>
        <c:majorTickMark val="out"/>
        <c:minorTickMark val="none"/>
        <c:tickLblPos val="nextTo"/>
        <c:txPr>
          <a:bodyPr/>
          <a:lstStyle/>
          <a:p>
            <a:pPr>
              <a:defRPr sz="1200" b="1">
                <a:solidFill>
                  <a:schemeClr val="tx1">
                    <a:lumMod val="85000"/>
                    <a:lumOff val="15000"/>
                  </a:schemeClr>
                </a:solidFill>
              </a:defRPr>
            </a:pPr>
            <a:endParaRPr lang="pt-BR"/>
          </a:p>
        </c:txPr>
        <c:crossAx val="336163200"/>
        <c:crosses val="autoZero"/>
        <c:auto val="1"/>
        <c:lblAlgn val="ctr"/>
        <c:lblOffset val="100"/>
        <c:noMultiLvlLbl val="0"/>
      </c:catAx>
      <c:valAx>
        <c:axId val="336163200"/>
        <c:scaling>
          <c:orientation val="minMax"/>
          <c:max val="0.25"/>
          <c:min val="0"/>
        </c:scaling>
        <c:delete val="1"/>
        <c:axPos val="t"/>
        <c:numFmt formatCode="###0%" sourceLinked="1"/>
        <c:majorTickMark val="out"/>
        <c:minorTickMark val="none"/>
        <c:tickLblPos val="nextTo"/>
        <c:crossAx val="335411840"/>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Série 1</c:v>
                </c:pt>
              </c:strCache>
            </c:strRef>
          </c:tx>
          <c:spPr>
            <a:solidFill>
              <a:srgbClr val="0266B3"/>
            </a:solidFill>
            <a:ln>
              <a:noFill/>
            </a:ln>
            <a:effectLst/>
          </c:spPr>
          <c:invertIfNegative val="0"/>
          <c:dPt>
            <c:idx val="1"/>
            <c:invertIfNegative val="0"/>
            <c:bubble3D val="0"/>
            <c:spPr>
              <a:solidFill>
                <a:srgbClr val="EF720C"/>
              </a:solidFill>
              <a:ln>
                <a:noFill/>
              </a:ln>
              <a:effectLst/>
            </c:spPr>
            <c:extLst>
              <c:ext xmlns:c16="http://schemas.microsoft.com/office/drawing/2014/chart" uri="{C3380CC4-5D6E-409C-BE32-E72D297353CC}">
                <c16:uniqueId val="{00000001-5006-4340-B0E8-8533094708E7}"/>
              </c:ext>
            </c:extLst>
          </c:dPt>
          <c:dPt>
            <c:idx val="2"/>
            <c:invertIfNegative val="0"/>
            <c:bubble3D val="0"/>
            <c:spPr>
              <a:solidFill>
                <a:srgbClr val="02A1A1"/>
              </a:solidFill>
              <a:ln>
                <a:noFill/>
              </a:ln>
              <a:effectLst/>
            </c:spPr>
            <c:extLst>
              <c:ext xmlns:c16="http://schemas.microsoft.com/office/drawing/2014/chart" uri="{C3380CC4-5D6E-409C-BE32-E72D297353CC}">
                <c16:uniqueId val="{00000003-5006-4340-B0E8-8533094708E7}"/>
              </c:ext>
            </c:extLst>
          </c:dPt>
          <c:dPt>
            <c:idx val="3"/>
            <c:invertIfNegative val="0"/>
            <c:bubble3D val="0"/>
            <c:spPr>
              <a:solidFill>
                <a:srgbClr val="FF0202"/>
              </a:solidFill>
              <a:ln>
                <a:noFill/>
              </a:ln>
              <a:effectLst/>
            </c:spPr>
            <c:extLst>
              <c:ext xmlns:c16="http://schemas.microsoft.com/office/drawing/2014/chart" uri="{C3380CC4-5D6E-409C-BE32-E72D297353CC}">
                <c16:uniqueId val="{00000005-5006-4340-B0E8-8533094708E7}"/>
              </c:ext>
            </c:extLst>
          </c:dPt>
          <c:dPt>
            <c:idx val="4"/>
            <c:invertIfNegative val="0"/>
            <c:bubble3D val="0"/>
            <c:spPr>
              <a:solidFill>
                <a:srgbClr val="02A1FF"/>
              </a:solidFill>
              <a:ln>
                <a:noFill/>
              </a:ln>
              <a:effectLst/>
            </c:spPr>
            <c:extLst>
              <c:ext xmlns:c16="http://schemas.microsoft.com/office/drawing/2014/chart" uri="{C3380CC4-5D6E-409C-BE32-E72D297353CC}">
                <c16:uniqueId val="{00000007-5006-4340-B0E8-8533094708E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SUL</c:v>
                </c:pt>
                <c:pt idx="1">
                  <c:v>SUDESTE</c:v>
                </c:pt>
                <c:pt idx="2">
                  <c:v>CENTRO-OESTE</c:v>
                </c:pt>
                <c:pt idx="3">
                  <c:v>NORTE</c:v>
                </c:pt>
                <c:pt idx="4">
                  <c:v>NORDESTE</c:v>
                </c:pt>
              </c:strCache>
            </c:strRef>
          </c:cat>
          <c:val>
            <c:numRef>
              <c:f>Planilha1!$B$2:$B$6</c:f>
              <c:numCache>
                <c:formatCode>###0%</c:formatCode>
                <c:ptCount val="5"/>
                <c:pt idx="0">
                  <c:v>0.14770186416349085</c:v>
                </c:pt>
                <c:pt idx="1">
                  <c:v>0.11653803962098136</c:v>
                </c:pt>
                <c:pt idx="2">
                  <c:v>0.13789424181154167</c:v>
                </c:pt>
                <c:pt idx="3">
                  <c:v>0.13353463471959259</c:v>
                </c:pt>
                <c:pt idx="4">
                  <c:v>0.10760922328443849</c:v>
                </c:pt>
              </c:numCache>
            </c:numRef>
          </c:val>
          <c:extLst>
            <c:ext xmlns:c16="http://schemas.microsoft.com/office/drawing/2014/chart" uri="{C3380CC4-5D6E-409C-BE32-E72D297353CC}">
              <c16:uniqueId val="{00000008-5006-4340-B0E8-8533094708E7}"/>
            </c:ext>
          </c:extLst>
        </c:ser>
        <c:dLbls>
          <c:showLegendKey val="0"/>
          <c:showVal val="0"/>
          <c:showCatName val="0"/>
          <c:showSerName val="0"/>
          <c:showPercent val="0"/>
          <c:showBubbleSize val="0"/>
        </c:dLbls>
        <c:gapWidth val="144"/>
        <c:overlap val="-21"/>
        <c:axId val="335835520"/>
        <c:axId val="335837056"/>
      </c:barChart>
      <c:catAx>
        <c:axId val="33583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35837056"/>
        <c:crosses val="autoZero"/>
        <c:auto val="1"/>
        <c:lblAlgn val="ctr"/>
        <c:lblOffset val="100"/>
        <c:noMultiLvlLbl val="0"/>
      </c:catAx>
      <c:valAx>
        <c:axId val="33583705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out"/>
        <c:minorTickMark val="none"/>
        <c:tickLblPos val="nextTo"/>
        <c:crossAx val="33583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Sim</c:v>
                </c:pt>
                <c:pt idx="1">
                  <c:v>Não</c:v>
                </c:pt>
                <c:pt idx="2">
                  <c:v>NS/NR</c:v>
                </c:pt>
                <c:pt idx="3">
                  <c:v>Não se aplica</c:v>
                </c:pt>
              </c:strCache>
            </c:strRef>
          </c:cat>
          <c:val>
            <c:numRef>
              <c:f>Planilha1!$B$2:$B$5</c:f>
              <c:numCache>
                <c:formatCode>###0%</c:formatCode>
                <c:ptCount val="4"/>
                <c:pt idx="0">
                  <c:v>0.15072451668348832</c:v>
                </c:pt>
                <c:pt idx="1">
                  <c:v>0.82115256966527772</c:v>
                </c:pt>
                <c:pt idx="2">
                  <c:v>2.4E-2</c:v>
                </c:pt>
                <c:pt idx="3">
                  <c:v>4.5979234810967669E-3</c:v>
                </c:pt>
              </c:numCache>
            </c:numRef>
          </c:val>
          <c:extLst>
            <c:ext xmlns:c16="http://schemas.microsoft.com/office/drawing/2014/chart" uri="{C3380CC4-5D6E-409C-BE32-E72D297353CC}">
              <c16:uniqueId val="{00000000-3337-44AA-85F8-824ED2A8AC62}"/>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Sim</c:v>
                </c:pt>
                <c:pt idx="1">
                  <c:v>Não</c:v>
                </c:pt>
                <c:pt idx="2">
                  <c:v>NS/NR</c:v>
                </c:pt>
                <c:pt idx="3">
                  <c:v>Não se aplica</c:v>
                </c:pt>
              </c:strCache>
            </c:strRef>
          </c:cat>
          <c:val>
            <c:numRef>
              <c:f>Planilha1!$C$2:$C$5</c:f>
              <c:numCache>
                <c:formatCode>###0%</c:formatCode>
                <c:ptCount val="4"/>
                <c:pt idx="0">
                  <c:v>8.3242291656146619E-2</c:v>
                </c:pt>
                <c:pt idx="1">
                  <c:v>0.88721545144097336</c:v>
                </c:pt>
                <c:pt idx="2">
                  <c:v>2.1999999999999999E-2</c:v>
                </c:pt>
                <c:pt idx="3">
                  <c:v>7.5825489095296232E-3</c:v>
                </c:pt>
              </c:numCache>
            </c:numRef>
          </c:val>
          <c:extLst>
            <c:ext xmlns:c16="http://schemas.microsoft.com/office/drawing/2014/chart" uri="{C3380CC4-5D6E-409C-BE32-E72D297353CC}">
              <c16:uniqueId val="{00000001-3337-44AA-85F8-824ED2A8AC62}"/>
            </c:ext>
          </c:extLst>
        </c:ser>
        <c:dLbls>
          <c:showLegendKey val="0"/>
          <c:showVal val="0"/>
          <c:showCatName val="0"/>
          <c:showSerName val="0"/>
          <c:showPercent val="0"/>
          <c:showBubbleSize val="0"/>
        </c:dLbls>
        <c:gapWidth val="219"/>
        <c:overlap val="-27"/>
        <c:axId val="246168960"/>
        <c:axId val="246178944"/>
      </c:barChart>
      <c:catAx>
        <c:axId val="24616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46178944"/>
        <c:crosses val="autoZero"/>
        <c:auto val="1"/>
        <c:lblAlgn val="ctr"/>
        <c:lblOffset val="100"/>
        <c:noMultiLvlLbl val="0"/>
      </c:catAx>
      <c:valAx>
        <c:axId val="246178944"/>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4616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Sim</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Planilha1!$B$2:$B$8</c:f>
              <c:numCache>
                <c:formatCode>###0%</c:formatCode>
                <c:ptCount val="7"/>
                <c:pt idx="0">
                  <c:v>0.12406991550334009</c:v>
                </c:pt>
                <c:pt idx="1">
                  <c:v>0.11391132436471769</c:v>
                </c:pt>
                <c:pt idx="2">
                  <c:v>9.1170263921175873E-2</c:v>
                </c:pt>
                <c:pt idx="3">
                  <c:v>0.12537398617866174</c:v>
                </c:pt>
                <c:pt idx="4">
                  <c:v>0.14247882863649303</c:v>
                </c:pt>
                <c:pt idx="5">
                  <c:v>0.12009893653967975</c:v>
                </c:pt>
                <c:pt idx="6">
                  <c:v>0.13114063001463253</c:v>
                </c:pt>
              </c:numCache>
            </c:numRef>
          </c:val>
          <c:extLst>
            <c:ext xmlns:c16="http://schemas.microsoft.com/office/drawing/2014/chart" uri="{C3380CC4-5D6E-409C-BE32-E72D297353CC}">
              <c16:uniqueId val="{00000000-D9F9-49A3-8C51-17A587AE82C6}"/>
            </c:ext>
          </c:extLst>
        </c:ser>
        <c:ser>
          <c:idx val="1"/>
          <c:order val="1"/>
          <c:tx>
            <c:strRef>
              <c:f>Planilha1!$C$1</c:f>
              <c:strCache>
                <c:ptCount val="1"/>
                <c:pt idx="0">
                  <c:v>Não</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Planilha1!$C$2:$C$8</c:f>
              <c:numCache>
                <c:formatCode>###0%</c:formatCode>
                <c:ptCount val="7"/>
                <c:pt idx="0">
                  <c:v>0.82973585308438247</c:v>
                </c:pt>
                <c:pt idx="1">
                  <c:v>0.85837331838456865</c:v>
                </c:pt>
                <c:pt idx="2">
                  <c:v>0.86485410368791338</c:v>
                </c:pt>
                <c:pt idx="3">
                  <c:v>0.84285963061456759</c:v>
                </c:pt>
                <c:pt idx="4">
                  <c:v>0.83505817677198979</c:v>
                </c:pt>
                <c:pt idx="5">
                  <c:v>0.85875210176329797</c:v>
                </c:pt>
                <c:pt idx="6">
                  <c:v>0.8603939903283887</c:v>
                </c:pt>
              </c:numCache>
            </c:numRef>
          </c:val>
          <c:extLst>
            <c:ext xmlns:c16="http://schemas.microsoft.com/office/drawing/2014/chart" uri="{C3380CC4-5D6E-409C-BE32-E72D297353CC}">
              <c16:uniqueId val="{00000001-D9F9-49A3-8C51-17A587AE82C6}"/>
            </c:ext>
          </c:extLst>
        </c:ser>
        <c:ser>
          <c:idx val="2"/>
          <c:order val="2"/>
          <c:tx>
            <c:strRef>
              <c:f>Planilha1!$D$1</c:f>
              <c:strCache>
                <c:ptCount val="1"/>
                <c:pt idx="0">
                  <c:v>NS/NR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Planilha1!$D$2:$D$8</c:f>
              <c:numCache>
                <c:formatCode>###0%</c:formatCode>
                <c:ptCount val="7"/>
                <c:pt idx="0">
                  <c:v>3.1811537342220232E-2</c:v>
                </c:pt>
                <c:pt idx="1">
                  <c:v>1.7823700417491213E-2</c:v>
                </c:pt>
                <c:pt idx="2">
                  <c:v>4.3686198120055496E-2</c:v>
                </c:pt>
                <c:pt idx="3">
                  <c:v>2.675263714324555E-2</c:v>
                </c:pt>
                <c:pt idx="4">
                  <c:v>1.8983062909194423E-2</c:v>
                </c:pt>
                <c:pt idx="5">
                  <c:v>1.6242440201769279E-2</c:v>
                </c:pt>
                <c:pt idx="6">
                  <c:v>4.192572768267541E-3</c:v>
                </c:pt>
              </c:numCache>
            </c:numRef>
          </c:val>
          <c:extLst>
            <c:ext xmlns:c16="http://schemas.microsoft.com/office/drawing/2014/chart" uri="{C3380CC4-5D6E-409C-BE32-E72D297353CC}">
              <c16:uniqueId val="{00000000-94FA-460D-BFCB-570ECEEFAC7F}"/>
            </c:ext>
          </c:extLst>
        </c:ser>
        <c:ser>
          <c:idx val="3"/>
          <c:order val="3"/>
          <c:tx>
            <c:strRef>
              <c:f>Planilha1!$E$1</c:f>
              <c:strCache>
                <c:ptCount val="1"/>
                <c:pt idx="0">
                  <c:v>Não se aplica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Planilha1!$E$2:$E$8</c:f>
              <c:numCache>
                <c:formatCode>###0%</c:formatCode>
                <c:ptCount val="7"/>
                <c:pt idx="0">
                  <c:v>1.4382694070057262E-2</c:v>
                </c:pt>
                <c:pt idx="1">
                  <c:v>9.8916568332225365E-3</c:v>
                </c:pt>
                <c:pt idx="2">
                  <c:v>2.8943427085534719E-4</c:v>
                </c:pt>
                <c:pt idx="3">
                  <c:v>5.0137460635251265E-3</c:v>
                </c:pt>
                <c:pt idx="4">
                  <c:v>3.479931682322801E-3</c:v>
                </c:pt>
                <c:pt idx="5">
                  <c:v>4.9065214952530214E-3</c:v>
                </c:pt>
                <c:pt idx="6">
                  <c:v>4.2728068887111954E-3</c:v>
                </c:pt>
              </c:numCache>
            </c:numRef>
          </c:val>
          <c:extLst>
            <c:ext xmlns:c16="http://schemas.microsoft.com/office/drawing/2014/chart" uri="{C3380CC4-5D6E-409C-BE32-E72D297353CC}">
              <c16:uniqueId val="{00000001-94FA-460D-BFCB-570ECEEFAC7F}"/>
            </c:ext>
          </c:extLst>
        </c:ser>
        <c:dLbls>
          <c:showLegendKey val="0"/>
          <c:showVal val="0"/>
          <c:showCatName val="0"/>
          <c:showSerName val="0"/>
          <c:showPercent val="0"/>
          <c:showBubbleSize val="0"/>
        </c:dLbls>
        <c:gapWidth val="219"/>
        <c:overlap val="-27"/>
        <c:axId val="246299648"/>
        <c:axId val="246313728"/>
      </c:barChart>
      <c:catAx>
        <c:axId val="24629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46313728"/>
        <c:crosses val="autoZero"/>
        <c:auto val="1"/>
        <c:lblAlgn val="ctr"/>
        <c:lblOffset val="100"/>
        <c:noMultiLvlLbl val="0"/>
      </c:catAx>
      <c:valAx>
        <c:axId val="246313728"/>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4629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65163347863308E-2"/>
          <c:y val="3.2540163926025517E-2"/>
          <c:w val="0.97146967330427336"/>
          <c:h val="0.77771503051242186"/>
        </c:manualLayout>
      </c:layout>
      <c:barChart>
        <c:barDir val="col"/>
        <c:grouping val="clustered"/>
        <c:varyColors val="0"/>
        <c:ser>
          <c:idx val="0"/>
          <c:order val="0"/>
          <c:tx>
            <c:strRef>
              <c:f>Planilha1!$B$1</c:f>
              <c:strCache>
                <c:ptCount val="1"/>
                <c:pt idx="0">
                  <c:v>Sim</c:v>
                </c:pt>
              </c:strCache>
            </c:strRef>
          </c:tx>
          <c:spPr>
            <a:solidFill>
              <a:srgbClr val="E46C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Planilha1!$B$2:$B$7</c:f>
              <c:numCache>
                <c:formatCode>###0%</c:formatCode>
                <c:ptCount val="6"/>
                <c:pt idx="0">
                  <c:v>0.14023869484287746</c:v>
                </c:pt>
                <c:pt idx="1">
                  <c:v>0.1491569423347541</c:v>
                </c:pt>
                <c:pt idx="2">
                  <c:v>0.11663728981909248</c:v>
                </c:pt>
                <c:pt idx="3">
                  <c:v>0.12836333587470633</c:v>
                </c:pt>
                <c:pt idx="4">
                  <c:v>0.10052304967717188</c:v>
                </c:pt>
                <c:pt idx="5">
                  <c:v>0.1082190986253166</c:v>
                </c:pt>
              </c:numCache>
            </c:numRef>
          </c:val>
          <c:extLst>
            <c:ext xmlns:c16="http://schemas.microsoft.com/office/drawing/2014/chart" uri="{C3380CC4-5D6E-409C-BE32-E72D297353CC}">
              <c16:uniqueId val="{00000000-3524-448A-B269-26EAA29FDE7A}"/>
            </c:ext>
          </c:extLst>
        </c:ser>
        <c:ser>
          <c:idx val="1"/>
          <c:order val="1"/>
          <c:tx>
            <c:strRef>
              <c:f>Planilha1!$C$1</c:f>
              <c:strCache>
                <c:ptCount val="1"/>
                <c:pt idx="0">
                  <c:v>Não</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Planilha1!$C$2:$C$7</c:f>
              <c:numCache>
                <c:formatCode>###0%</c:formatCode>
                <c:ptCount val="6"/>
                <c:pt idx="0">
                  <c:v>0.83173734182165149</c:v>
                </c:pt>
                <c:pt idx="1">
                  <c:v>0.82422116441360205</c:v>
                </c:pt>
                <c:pt idx="2">
                  <c:v>0.85265337723504853</c:v>
                </c:pt>
                <c:pt idx="3">
                  <c:v>0.84548163399926868</c:v>
                </c:pt>
                <c:pt idx="4">
                  <c:v>0.86549229304507302</c:v>
                </c:pt>
                <c:pt idx="5">
                  <c:v>0.87317337251793281</c:v>
                </c:pt>
              </c:numCache>
            </c:numRef>
          </c:val>
          <c:extLst>
            <c:ext xmlns:c16="http://schemas.microsoft.com/office/drawing/2014/chart" uri="{C3380CC4-5D6E-409C-BE32-E72D297353CC}">
              <c16:uniqueId val="{00000001-3524-448A-B269-26EAA29FDE7A}"/>
            </c:ext>
          </c:extLst>
        </c:ser>
        <c:ser>
          <c:idx val="2"/>
          <c:order val="2"/>
          <c:tx>
            <c:strRef>
              <c:f>Planilha1!$D$1</c:f>
              <c:strCache>
                <c:ptCount val="1"/>
                <c:pt idx="0">
                  <c:v>NS/NR</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Planilha1!$D$2:$D$7</c:f>
              <c:numCache>
                <c:formatCode>###0%</c:formatCode>
                <c:ptCount val="6"/>
                <c:pt idx="0">
                  <c:v>2.8023963335471053E-2</c:v>
                </c:pt>
                <c:pt idx="1">
                  <c:v>2.4E-2</c:v>
                </c:pt>
                <c:pt idx="2">
                  <c:v>2.1005485184255455E-2</c:v>
                </c:pt>
                <c:pt idx="3">
                  <c:v>2.0277109240002006E-2</c:v>
                </c:pt>
                <c:pt idx="4">
                  <c:v>2.8172368247868083E-2</c:v>
                </c:pt>
                <c:pt idx="5">
                  <c:v>1.8607528856750644E-2</c:v>
                </c:pt>
              </c:numCache>
            </c:numRef>
          </c:val>
          <c:extLst>
            <c:ext xmlns:c16="http://schemas.microsoft.com/office/drawing/2014/chart" uri="{C3380CC4-5D6E-409C-BE32-E72D297353CC}">
              <c16:uniqueId val="{00000002-3524-448A-B269-26EAA29FDE7A}"/>
            </c:ext>
          </c:extLst>
        </c:ser>
        <c:ser>
          <c:idx val="3"/>
          <c:order val="3"/>
          <c:tx>
            <c:strRef>
              <c:f>Planilha1!$E$1</c:f>
              <c:strCache>
                <c:ptCount val="1"/>
                <c:pt idx="0">
                  <c:v>Não se aplica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Planilha1!$E$2:$E$7</c:f>
              <c:numCache>
                <c:formatCode>###0%</c:formatCode>
                <c:ptCount val="6"/>
                <c:pt idx="0">
                  <c:v>2.784792442366269E-3</c:v>
                </c:pt>
                <c:pt idx="1">
                  <c:v>2.5096142611116474E-3</c:v>
                </c:pt>
                <c:pt idx="2">
                  <c:v>9.7038477616034936E-3</c:v>
                </c:pt>
                <c:pt idx="3">
                  <c:v>5.7183879887860922E-3</c:v>
                </c:pt>
                <c:pt idx="4">
                  <c:v>5.5311235811771765E-3</c:v>
                </c:pt>
                <c:pt idx="5">
                  <c:v>2.784792442366269E-3</c:v>
                </c:pt>
              </c:numCache>
            </c:numRef>
          </c:val>
          <c:extLst>
            <c:ext xmlns:c16="http://schemas.microsoft.com/office/drawing/2014/chart" uri="{C3380CC4-5D6E-409C-BE32-E72D297353CC}">
              <c16:uniqueId val="{00000000-3824-446B-BFFF-43F9B6208AF0}"/>
            </c:ext>
          </c:extLst>
        </c:ser>
        <c:dLbls>
          <c:showLegendKey val="0"/>
          <c:showVal val="0"/>
          <c:showCatName val="0"/>
          <c:showSerName val="0"/>
          <c:showPercent val="0"/>
          <c:showBubbleSize val="0"/>
        </c:dLbls>
        <c:gapWidth val="219"/>
        <c:overlap val="-27"/>
        <c:axId val="248443264"/>
        <c:axId val="248444800"/>
      </c:barChart>
      <c:catAx>
        <c:axId val="24844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48444800"/>
        <c:crosses val="autoZero"/>
        <c:auto val="1"/>
        <c:lblAlgn val="ctr"/>
        <c:lblOffset val="100"/>
        <c:noMultiLvlLbl val="0"/>
      </c:catAx>
      <c:valAx>
        <c:axId val="248444800"/>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4844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Planilha1!$B$1</c:f>
              <c:strCache>
                <c:ptCount val="1"/>
                <c:pt idx="0">
                  <c:v>Série 1</c:v>
                </c:pt>
              </c:strCache>
            </c:strRef>
          </c:tx>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3-B3FE-429B-A78E-1942CA0A9F09}"/>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4-B3FE-429B-A78E-1942CA0A9F09}"/>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B3FE-429B-A78E-1942CA0A9F0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ECBD-4751-82B9-B16D5EEFBA0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Sim</c:v>
                </c:pt>
                <c:pt idx="1">
                  <c:v>Não</c:v>
                </c:pt>
                <c:pt idx="2">
                  <c:v>Não tem sócio</c:v>
                </c:pt>
                <c:pt idx="3">
                  <c:v>NS/NR</c:v>
                </c:pt>
              </c:strCache>
            </c:strRef>
          </c:cat>
          <c:val>
            <c:numRef>
              <c:f>Planilha1!$B$2:$B$5</c:f>
              <c:numCache>
                <c:formatCode>0%</c:formatCode>
                <c:ptCount val="4"/>
                <c:pt idx="0">
                  <c:v>0.24399999999999999</c:v>
                </c:pt>
                <c:pt idx="1">
                  <c:v>0.56100000000000005</c:v>
                </c:pt>
                <c:pt idx="2">
                  <c:v>0.19</c:v>
                </c:pt>
                <c:pt idx="3">
                  <c:v>5.0000000000000001E-3</c:v>
                </c:pt>
              </c:numCache>
            </c:numRef>
          </c:val>
          <c:extLst>
            <c:ext xmlns:c16="http://schemas.microsoft.com/office/drawing/2014/chart" uri="{C3380CC4-5D6E-409C-BE32-E72D297353CC}">
              <c16:uniqueId val="{00000000-B3FE-429B-A78E-1942CA0A9F09}"/>
            </c:ext>
          </c:extLst>
        </c:ser>
        <c:dLbls>
          <c:showLegendKey val="0"/>
          <c:showVal val="0"/>
          <c:showCatName val="0"/>
          <c:showSerName val="0"/>
          <c:showPercent val="0"/>
          <c:showBubbleSize val="0"/>
        </c:dLbls>
        <c:gapWidth val="219"/>
        <c:overlap val="-27"/>
        <c:axId val="477078448"/>
        <c:axId val="477079432"/>
      </c:barChart>
      <c:catAx>
        <c:axId val="47707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crossAx val="477079432"/>
        <c:crosses val="autoZero"/>
        <c:auto val="1"/>
        <c:lblAlgn val="ctr"/>
        <c:lblOffset val="100"/>
        <c:noMultiLvlLbl val="0"/>
      </c:catAx>
      <c:valAx>
        <c:axId val="47707943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47707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Planilha1!$B$1</c:f>
              <c:strCache>
                <c:ptCount val="1"/>
                <c:pt idx="0">
                  <c:v>Série 1</c:v>
                </c:pt>
              </c:strCache>
            </c:strRef>
          </c:tx>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0762-4275-A458-90470CF5780A}"/>
              </c:ext>
            </c:extLst>
          </c:dPt>
          <c:dPt>
            <c:idx val="1"/>
            <c:invertIfNegative val="0"/>
            <c:bubble3D val="0"/>
            <c:spPr>
              <a:solidFill>
                <a:srgbClr val="FFC000"/>
              </a:solidFill>
              <a:ln>
                <a:noFill/>
              </a:ln>
              <a:effectLst/>
            </c:spPr>
            <c:extLst>
              <c:ext xmlns:c16="http://schemas.microsoft.com/office/drawing/2014/chart" uri="{C3380CC4-5D6E-409C-BE32-E72D297353CC}">
                <c16:uniqueId val="{00000003-0762-4275-A458-90470CF5780A}"/>
              </c:ext>
            </c:extLst>
          </c:dPt>
          <c:dPt>
            <c:idx val="2"/>
            <c:invertIfNegative val="0"/>
            <c:bubble3D val="0"/>
            <c:spPr>
              <a:solidFill>
                <a:srgbClr val="FF0000"/>
              </a:solidFill>
              <a:ln>
                <a:noFill/>
              </a:ln>
              <a:effectLst/>
            </c:spPr>
            <c:extLst>
              <c:ext xmlns:c16="http://schemas.microsoft.com/office/drawing/2014/chart" uri="{C3380CC4-5D6E-409C-BE32-E72D297353CC}">
                <c16:uniqueId val="{00000005-0762-4275-A458-90470CF5780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0762-4275-A458-90470CF5780A}"/>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0762-4275-A458-90470CF5780A}"/>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B-0762-4275-A458-90470CF578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Combater a corrupção</c:v>
                </c:pt>
                <c:pt idx="1">
                  <c:v>Estimular o crescimento econômico</c:v>
                </c:pt>
                <c:pt idx="2">
                  <c:v>Cortar gastos</c:v>
                </c:pt>
                <c:pt idx="3">
                  <c:v>Controlar a inflação</c:v>
                </c:pt>
                <c:pt idx="4">
                  <c:v>Outro</c:v>
                </c:pt>
                <c:pt idx="5">
                  <c:v>Não sabe/não respondeu</c:v>
                </c:pt>
              </c:strCache>
            </c:strRef>
          </c:cat>
          <c:val>
            <c:numRef>
              <c:f>Planilha1!$B$2:$B$7</c:f>
              <c:numCache>
                <c:formatCode>0%</c:formatCode>
                <c:ptCount val="6"/>
                <c:pt idx="0">
                  <c:v>0.50600000000000001</c:v>
                </c:pt>
                <c:pt idx="1">
                  <c:v>0.17799999999999999</c:v>
                </c:pt>
                <c:pt idx="2">
                  <c:v>0.161</c:v>
                </c:pt>
                <c:pt idx="3">
                  <c:v>9.8000000000000004E-2</c:v>
                </c:pt>
                <c:pt idx="4">
                  <c:v>4.1000000000000002E-2</c:v>
                </c:pt>
                <c:pt idx="5">
                  <c:v>1.7000000000000001E-2</c:v>
                </c:pt>
              </c:numCache>
            </c:numRef>
          </c:val>
          <c:extLst>
            <c:ext xmlns:c16="http://schemas.microsoft.com/office/drawing/2014/chart" uri="{C3380CC4-5D6E-409C-BE32-E72D297353CC}">
              <c16:uniqueId val="{0000000C-0762-4275-A458-90470CF5780A}"/>
            </c:ext>
          </c:extLst>
        </c:ser>
        <c:dLbls>
          <c:showLegendKey val="0"/>
          <c:showVal val="0"/>
          <c:showCatName val="0"/>
          <c:showSerName val="0"/>
          <c:showPercent val="0"/>
          <c:showBubbleSize val="0"/>
        </c:dLbls>
        <c:gapWidth val="180"/>
        <c:overlap val="-27"/>
        <c:axId val="249359744"/>
        <c:axId val="250521856"/>
      </c:barChart>
      <c:catAx>
        <c:axId val="24935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crossAx val="250521856"/>
        <c:crosses val="autoZero"/>
        <c:auto val="1"/>
        <c:lblAlgn val="ctr"/>
        <c:lblOffset val="100"/>
        <c:noMultiLvlLbl val="0"/>
      </c:catAx>
      <c:valAx>
        <c:axId val="250521856"/>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249359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Planilha1!$B$2:$D$2</c:f>
              <c:numCache>
                <c:formatCode>###0%</c:formatCode>
                <c:ptCount val="3"/>
                <c:pt idx="0">
                  <c:v>0.13187656253833166</c:v>
                </c:pt>
                <c:pt idx="1">
                  <c:v>0.39857981552291377</c:v>
                </c:pt>
                <c:pt idx="2">
                  <c:v>0.54666807764407088</c:v>
                </c:pt>
              </c:numCache>
            </c:numRef>
          </c:val>
          <c:extLst>
            <c:ext xmlns:c16="http://schemas.microsoft.com/office/drawing/2014/chart" uri="{C3380CC4-5D6E-409C-BE32-E72D297353CC}">
              <c16:uniqueId val="{00000003-B8A4-49C3-A5D4-39D188058055}"/>
            </c:ext>
          </c:extLst>
        </c:ser>
        <c:ser>
          <c:idx val="1"/>
          <c:order val="1"/>
          <c:tx>
            <c:strRef>
              <c:f>Planilha1!$A$3</c:f>
              <c:strCache>
                <c:ptCount val="1"/>
                <c:pt idx="0">
                  <c:v>Não</c:v>
                </c:pt>
              </c:strCache>
            </c:strRef>
          </c:tx>
          <c:spPr>
            <a:solidFill>
              <a:srgbClr val="E46C0A"/>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Planilha1!$B$3:$D$3</c:f>
              <c:numCache>
                <c:formatCode>###0%</c:formatCode>
                <c:ptCount val="3"/>
                <c:pt idx="0">
                  <c:v>0.62097590419453275</c:v>
                </c:pt>
                <c:pt idx="1">
                  <c:v>0.47686665493939762</c:v>
                </c:pt>
                <c:pt idx="2">
                  <c:v>0.40859657365069474</c:v>
                </c:pt>
              </c:numCache>
            </c:numRef>
          </c:val>
          <c:extLst>
            <c:ext xmlns:c16="http://schemas.microsoft.com/office/drawing/2014/chart" uri="{C3380CC4-5D6E-409C-BE32-E72D297353CC}">
              <c16:uniqueId val="{00000007-B8A4-49C3-A5D4-39D188058055}"/>
            </c:ext>
          </c:extLst>
        </c:ser>
        <c:ser>
          <c:idx val="2"/>
          <c:order val="2"/>
          <c:tx>
            <c:strRef>
              <c:f>Planilha1!$A$4</c:f>
              <c:strCache>
                <c:ptCount val="1"/>
                <c:pt idx="0">
                  <c:v> NÃO TEM SÓCIO</c:v>
                </c:pt>
              </c:strCache>
            </c:strRef>
          </c:tx>
          <c:spPr>
            <a:solidFill>
              <a:schemeClr val="tx2">
                <a:lumMod val="60000"/>
                <a:lumOff val="40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Planilha1!$B$4:$D$4</c:f>
              <c:numCache>
                <c:formatCode>###0%</c:formatCode>
                <c:ptCount val="3"/>
                <c:pt idx="0">
                  <c:v>0.24158749762056658</c:v>
                </c:pt>
                <c:pt idx="1">
                  <c:v>0.1213262652577564</c:v>
                </c:pt>
                <c:pt idx="2">
                  <c:v>4.0172154748559175E-2</c:v>
                </c:pt>
              </c:numCache>
            </c:numRef>
          </c:val>
          <c:extLst>
            <c:ext xmlns:c16="http://schemas.microsoft.com/office/drawing/2014/chart" uri="{C3380CC4-5D6E-409C-BE32-E72D297353CC}">
              <c16:uniqueId val="{0000000B-B8A4-49C3-A5D4-39D188058055}"/>
            </c:ext>
          </c:extLst>
        </c:ser>
        <c:ser>
          <c:idx val="3"/>
          <c:order val="3"/>
          <c:tx>
            <c:strRef>
              <c:f>Planilha1!$A$5</c:f>
              <c:strCache>
                <c:ptCount val="1"/>
                <c:pt idx="0">
                  <c:v>NS/NR</c:v>
                </c:pt>
              </c:strCache>
            </c:strRef>
          </c:tx>
          <c:spPr>
            <a:solidFill>
              <a:schemeClr val="bg1"/>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Planilha1!$B$5:$D$5</c:f>
              <c:numCache>
                <c:formatCode>###0%</c:formatCode>
                <c:ptCount val="3"/>
                <c:pt idx="0">
                  <c:v>5.5600356465689655E-3</c:v>
                </c:pt>
                <c:pt idx="1">
                  <c:v>3.2272642799321769E-3</c:v>
                </c:pt>
                <c:pt idx="2">
                  <c:v>4.5631939566752409E-3</c:v>
                </c:pt>
              </c:numCache>
            </c:numRef>
          </c:val>
          <c:extLst>
            <c:ext xmlns:c16="http://schemas.microsoft.com/office/drawing/2014/chart" uri="{C3380CC4-5D6E-409C-BE32-E72D297353CC}">
              <c16:uniqueId val="{0000000F-B8A4-49C3-A5D4-39D188058055}"/>
            </c:ext>
          </c:extLst>
        </c:ser>
        <c:dLbls>
          <c:showLegendKey val="0"/>
          <c:showVal val="0"/>
          <c:showCatName val="0"/>
          <c:showSerName val="0"/>
          <c:showPercent val="0"/>
          <c:showBubbleSize val="0"/>
        </c:dLbls>
        <c:gapWidth val="158"/>
        <c:overlap val="-10"/>
        <c:axId val="386808448"/>
        <c:axId val="386843008"/>
      </c:barChart>
      <c:catAx>
        <c:axId val="386808448"/>
        <c:scaling>
          <c:orientation val="maxMin"/>
        </c:scaling>
        <c:delete val="1"/>
        <c:axPos val="l"/>
        <c:numFmt formatCode="General" sourceLinked="1"/>
        <c:majorTickMark val="none"/>
        <c:minorTickMark val="none"/>
        <c:tickLblPos val="nextTo"/>
        <c:crossAx val="386843008"/>
        <c:crosses val="autoZero"/>
        <c:auto val="1"/>
        <c:lblAlgn val="ctr"/>
        <c:lblOffset val="100"/>
        <c:noMultiLvlLbl val="0"/>
      </c:catAx>
      <c:valAx>
        <c:axId val="386843008"/>
        <c:scaling>
          <c:orientation val="minMax"/>
        </c:scaling>
        <c:delete val="1"/>
        <c:axPos val="t"/>
        <c:numFmt formatCode="###0%" sourceLinked="1"/>
        <c:majorTickMark val="none"/>
        <c:minorTickMark val="none"/>
        <c:tickLblPos val="nextTo"/>
        <c:crossAx val="386808448"/>
        <c:crosses val="autoZero"/>
        <c:crossBetween val="between"/>
      </c:valAx>
      <c:spPr>
        <a:noFill/>
        <a:ln>
          <a:noFill/>
        </a:ln>
        <a:effectLst/>
      </c:spPr>
    </c:plotArea>
    <c:legend>
      <c:legendPos val="b"/>
      <c:layout>
        <c:manualLayout>
          <c:xMode val="edge"/>
          <c:yMode val="edge"/>
          <c:x val="0.58796633714959357"/>
          <c:y val="0.80984939589503657"/>
          <c:w val="0.3048249851910097"/>
          <c:h val="0.183087579961889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Planilha1!$B$2:$D$2</c:f>
              <c:numCache>
                <c:formatCode>###0%</c:formatCode>
                <c:ptCount val="3"/>
                <c:pt idx="0">
                  <c:v>0.23839140342430881</c:v>
                </c:pt>
                <c:pt idx="1">
                  <c:v>0.25842682898513886</c:v>
                </c:pt>
                <c:pt idx="2">
                  <c:v>0.22611082485872275</c:v>
                </c:pt>
              </c:numCache>
            </c:numRef>
          </c:val>
          <c:extLst>
            <c:ext xmlns:c16="http://schemas.microsoft.com/office/drawing/2014/chart" uri="{C3380CC4-5D6E-409C-BE32-E72D297353CC}">
              <c16:uniqueId val="{00000000-F60B-4088-9266-32E8315DE395}"/>
            </c:ext>
          </c:extLst>
        </c:ser>
        <c:ser>
          <c:idx val="1"/>
          <c:order val="1"/>
          <c:tx>
            <c:strRef>
              <c:f>Planilha1!$A$3</c:f>
              <c:strCache>
                <c:ptCount val="1"/>
                <c:pt idx="0">
                  <c:v>Não</c:v>
                </c:pt>
              </c:strCache>
            </c:strRef>
          </c:tx>
          <c:spPr>
            <a:solidFill>
              <a:srgbClr val="E46C0A"/>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Planilha1!$B$3:$D$3</c:f>
              <c:numCache>
                <c:formatCode>###0%</c:formatCode>
                <c:ptCount val="3"/>
                <c:pt idx="0">
                  <c:v>0.58050055468413231</c:v>
                </c:pt>
                <c:pt idx="1">
                  <c:v>0.53444440506784929</c:v>
                </c:pt>
                <c:pt idx="2">
                  <c:v>0.57683459197896758</c:v>
                </c:pt>
              </c:numCache>
            </c:numRef>
          </c:val>
          <c:extLst>
            <c:ext xmlns:c16="http://schemas.microsoft.com/office/drawing/2014/chart" uri="{C3380CC4-5D6E-409C-BE32-E72D297353CC}">
              <c16:uniqueId val="{00000001-F60B-4088-9266-32E8315DE395}"/>
            </c:ext>
          </c:extLst>
        </c:ser>
        <c:ser>
          <c:idx val="2"/>
          <c:order val="2"/>
          <c:tx>
            <c:strRef>
              <c:f>Planilha1!$A$4</c:f>
              <c:strCache>
                <c:ptCount val="1"/>
                <c:pt idx="0">
                  <c:v> NÃO TEM SÓCIO</c:v>
                </c:pt>
              </c:strCache>
            </c:strRef>
          </c:tx>
          <c:spPr>
            <a:solidFill>
              <a:schemeClr val="tx2">
                <a:lumMod val="60000"/>
                <a:lumOff val="40000"/>
              </a:schemeClr>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Planilha1!$B$4:$D$4</c:f>
              <c:numCache>
                <c:formatCode>###0%</c:formatCode>
                <c:ptCount val="3"/>
                <c:pt idx="0">
                  <c:v>0.17789998224507092</c:v>
                </c:pt>
                <c:pt idx="1">
                  <c:v>0.20164611819414588</c:v>
                </c:pt>
                <c:pt idx="2">
                  <c:v>0.19080888090335432</c:v>
                </c:pt>
              </c:numCache>
            </c:numRef>
          </c:val>
          <c:extLst>
            <c:ext xmlns:c16="http://schemas.microsoft.com/office/drawing/2014/chart" uri="{C3380CC4-5D6E-409C-BE32-E72D297353CC}">
              <c16:uniqueId val="{00000002-F60B-4088-9266-32E8315DE395}"/>
            </c:ext>
          </c:extLst>
        </c:ser>
        <c:ser>
          <c:idx val="3"/>
          <c:order val="3"/>
          <c:tx>
            <c:strRef>
              <c:f>Planilha1!$A$5</c:f>
              <c:strCache>
                <c:ptCount val="1"/>
                <c:pt idx="0">
                  <c:v>NS/NR</c:v>
                </c:pt>
              </c:strCache>
            </c:strRef>
          </c:tx>
          <c:spPr>
            <a:solidFill>
              <a:schemeClr val="bg1"/>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Planilha1!$B$5:$D$5</c:f>
              <c:numCache>
                <c:formatCode>###0%</c:formatCode>
                <c:ptCount val="3"/>
                <c:pt idx="0">
                  <c:v>3.208059646488029E-3</c:v>
                </c:pt>
                <c:pt idx="1">
                  <c:v>5.4826477528659712E-3</c:v>
                </c:pt>
                <c:pt idx="2">
                  <c:v>6.245702258955343E-3</c:v>
                </c:pt>
              </c:numCache>
            </c:numRef>
          </c:val>
          <c:extLst>
            <c:ext xmlns:c16="http://schemas.microsoft.com/office/drawing/2014/chart" uri="{C3380CC4-5D6E-409C-BE32-E72D297353CC}">
              <c16:uniqueId val="{00000003-F60B-4088-9266-32E8315DE395}"/>
            </c:ext>
          </c:extLst>
        </c:ser>
        <c:dLbls>
          <c:showLegendKey val="0"/>
          <c:showVal val="0"/>
          <c:showCatName val="0"/>
          <c:showSerName val="0"/>
          <c:showPercent val="0"/>
          <c:showBubbleSize val="0"/>
        </c:dLbls>
        <c:gapWidth val="158"/>
        <c:overlap val="-10"/>
        <c:axId val="386808448"/>
        <c:axId val="386843008"/>
      </c:barChart>
      <c:catAx>
        <c:axId val="386808448"/>
        <c:scaling>
          <c:orientation val="maxMin"/>
        </c:scaling>
        <c:delete val="1"/>
        <c:axPos val="l"/>
        <c:numFmt formatCode="General" sourceLinked="1"/>
        <c:majorTickMark val="none"/>
        <c:minorTickMark val="none"/>
        <c:tickLblPos val="nextTo"/>
        <c:crossAx val="386843008"/>
        <c:crosses val="autoZero"/>
        <c:auto val="1"/>
        <c:lblAlgn val="ctr"/>
        <c:lblOffset val="100"/>
        <c:noMultiLvlLbl val="0"/>
      </c:catAx>
      <c:valAx>
        <c:axId val="386843008"/>
        <c:scaling>
          <c:orientation val="minMax"/>
        </c:scaling>
        <c:delete val="1"/>
        <c:axPos val="t"/>
        <c:numFmt formatCode="###0%" sourceLinked="1"/>
        <c:majorTickMark val="none"/>
        <c:minorTickMark val="none"/>
        <c:tickLblPos val="nextTo"/>
        <c:crossAx val="386808448"/>
        <c:crosses val="autoZero"/>
        <c:crossBetween val="between"/>
      </c:valAx>
      <c:spPr>
        <a:noFill/>
        <a:ln>
          <a:noFill/>
        </a:ln>
        <a:effectLst/>
      </c:spPr>
    </c:plotArea>
    <c:legend>
      <c:legendPos val="b"/>
      <c:layout>
        <c:manualLayout>
          <c:xMode val="edge"/>
          <c:yMode val="edge"/>
          <c:x val="0.51971062006147917"/>
          <c:y val="0.83239789117733476"/>
          <c:w val="0.34637194341855754"/>
          <c:h val="0.15391358770749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49626958837064E-2"/>
          <c:y val="2.5784607899540068E-2"/>
          <c:w val="0.97070074608232582"/>
          <c:h val="0.82613975995766675"/>
        </c:manualLayout>
      </c:layout>
      <c:barChart>
        <c:barDir val="col"/>
        <c:grouping val="clustered"/>
        <c:varyColors val="0"/>
        <c:ser>
          <c:idx val="0"/>
          <c:order val="0"/>
          <c:tx>
            <c:strRef>
              <c:f>Planilha1!$A$2</c:f>
              <c:strCache>
                <c:ptCount val="1"/>
                <c:pt idx="0">
                  <c:v>Sim</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Sul</c:v>
                </c:pt>
                <c:pt idx="1">
                  <c:v>Sudeste</c:v>
                </c:pt>
                <c:pt idx="2">
                  <c:v>Centro-Oeste</c:v>
                </c:pt>
                <c:pt idx="3">
                  <c:v>Norte</c:v>
                </c:pt>
                <c:pt idx="4">
                  <c:v>Nordeste</c:v>
                </c:pt>
              </c:strCache>
            </c:strRef>
          </c:cat>
          <c:val>
            <c:numRef>
              <c:f>Planilha1!$B$2:$F$2</c:f>
              <c:numCache>
                <c:formatCode>###0%</c:formatCode>
                <c:ptCount val="5"/>
                <c:pt idx="0">
                  <c:v>0.30704567414653033</c:v>
                </c:pt>
                <c:pt idx="1">
                  <c:v>0.24263407282510574</c:v>
                </c:pt>
                <c:pt idx="2">
                  <c:v>0.22846557816066301</c:v>
                </c:pt>
                <c:pt idx="3">
                  <c:v>0.2100006691921871</c:v>
                </c:pt>
                <c:pt idx="4">
                  <c:v>0.20185913326119365</c:v>
                </c:pt>
              </c:numCache>
            </c:numRef>
          </c:val>
          <c:extLst>
            <c:ext xmlns:c16="http://schemas.microsoft.com/office/drawing/2014/chart" uri="{C3380CC4-5D6E-409C-BE32-E72D297353CC}">
              <c16:uniqueId val="{00000000-BA6E-4CB9-8A6B-0415D5B73243}"/>
            </c:ext>
          </c:extLst>
        </c:ser>
        <c:ser>
          <c:idx val="1"/>
          <c:order val="1"/>
          <c:tx>
            <c:strRef>
              <c:f>Planilha1!$A$3</c:f>
              <c:strCache>
                <c:ptCount val="1"/>
                <c:pt idx="0">
                  <c:v>Não</c:v>
                </c:pt>
              </c:strCache>
            </c:strRef>
          </c:tx>
          <c:spPr>
            <a:solidFill>
              <a:srgbClr val="E46C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Sul</c:v>
                </c:pt>
                <c:pt idx="1">
                  <c:v>Sudeste</c:v>
                </c:pt>
                <c:pt idx="2">
                  <c:v>Centro-Oeste</c:v>
                </c:pt>
                <c:pt idx="3">
                  <c:v>Norte</c:v>
                </c:pt>
                <c:pt idx="4">
                  <c:v>Nordeste</c:v>
                </c:pt>
              </c:strCache>
            </c:strRef>
          </c:cat>
          <c:val>
            <c:numRef>
              <c:f>Planilha1!$B$3:$F$3</c:f>
              <c:numCache>
                <c:formatCode>###0%</c:formatCode>
                <c:ptCount val="5"/>
                <c:pt idx="0">
                  <c:v>0.5169358126788437</c:v>
                </c:pt>
                <c:pt idx="1">
                  <c:v>0.56355056353818433</c:v>
                </c:pt>
                <c:pt idx="2">
                  <c:v>0.58439976208286681</c:v>
                </c:pt>
                <c:pt idx="3">
                  <c:v>0.57332795803348902</c:v>
                </c:pt>
                <c:pt idx="4">
                  <c:v>0.58409260883049707</c:v>
                </c:pt>
              </c:numCache>
            </c:numRef>
          </c:val>
          <c:extLst>
            <c:ext xmlns:c16="http://schemas.microsoft.com/office/drawing/2014/chart" uri="{C3380CC4-5D6E-409C-BE32-E72D297353CC}">
              <c16:uniqueId val="{00000001-BA6E-4CB9-8A6B-0415D5B73243}"/>
            </c:ext>
          </c:extLst>
        </c:ser>
        <c:ser>
          <c:idx val="2"/>
          <c:order val="2"/>
          <c:tx>
            <c:strRef>
              <c:f>Planilha1!$A$4</c:f>
              <c:strCache>
                <c:ptCount val="1"/>
                <c:pt idx="0">
                  <c:v>Não tem sócio</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Sul</c:v>
                </c:pt>
                <c:pt idx="1">
                  <c:v>Sudeste</c:v>
                </c:pt>
                <c:pt idx="2">
                  <c:v>Centro-Oeste</c:v>
                </c:pt>
                <c:pt idx="3">
                  <c:v>Norte</c:v>
                </c:pt>
                <c:pt idx="4">
                  <c:v>Nordeste</c:v>
                </c:pt>
              </c:strCache>
            </c:strRef>
          </c:cat>
          <c:val>
            <c:numRef>
              <c:f>Planilha1!$B$4:$F$4</c:f>
              <c:numCache>
                <c:formatCode>###0%</c:formatCode>
                <c:ptCount val="5"/>
                <c:pt idx="0">
                  <c:v>0.17228757975242537</c:v>
                </c:pt>
                <c:pt idx="1">
                  <c:v>0.18831202633780805</c:v>
                </c:pt>
                <c:pt idx="2">
                  <c:v>0.18413100383981396</c:v>
                </c:pt>
                <c:pt idx="3">
                  <c:v>0.21117910031190884</c:v>
                </c:pt>
                <c:pt idx="4">
                  <c:v>0.20975257116831325</c:v>
                </c:pt>
              </c:numCache>
            </c:numRef>
          </c:val>
          <c:extLst>
            <c:ext xmlns:c16="http://schemas.microsoft.com/office/drawing/2014/chart" uri="{C3380CC4-5D6E-409C-BE32-E72D297353CC}">
              <c16:uniqueId val="{00000002-BA6E-4CB9-8A6B-0415D5B73243}"/>
            </c:ext>
          </c:extLst>
        </c:ser>
        <c:ser>
          <c:idx val="3"/>
          <c:order val="3"/>
          <c:tx>
            <c:strRef>
              <c:f>Planilha1!$A$5</c:f>
              <c:strCache>
                <c:ptCount val="1"/>
                <c:pt idx="0">
                  <c:v>NS/NR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Planilha1!$B$1:$F$1</c:f>
              <c:strCache>
                <c:ptCount val="5"/>
                <c:pt idx="0">
                  <c:v>Sul</c:v>
                </c:pt>
                <c:pt idx="1">
                  <c:v>Sudeste</c:v>
                </c:pt>
                <c:pt idx="2">
                  <c:v>Centro-Oeste</c:v>
                </c:pt>
                <c:pt idx="3">
                  <c:v>Norte</c:v>
                </c:pt>
                <c:pt idx="4">
                  <c:v>Nordeste</c:v>
                </c:pt>
              </c:strCache>
            </c:strRef>
          </c:cat>
          <c:val>
            <c:numRef>
              <c:f>Planilha1!$B$5:$F$5</c:f>
              <c:numCache>
                <c:formatCode>###0%</c:formatCode>
                <c:ptCount val="5"/>
                <c:pt idx="0">
                  <c:v>4.0000000000000001E-3</c:v>
                </c:pt>
                <c:pt idx="1">
                  <c:v>6.0000000000000001E-3</c:v>
                </c:pt>
                <c:pt idx="2">
                  <c:v>3.0000000000000001E-3</c:v>
                </c:pt>
                <c:pt idx="3">
                  <c:v>5.0000000000000001E-3</c:v>
                </c:pt>
                <c:pt idx="4">
                  <c:v>4.0000000000000001E-3</c:v>
                </c:pt>
              </c:numCache>
            </c:numRef>
          </c:val>
          <c:extLst>
            <c:ext xmlns:c16="http://schemas.microsoft.com/office/drawing/2014/chart" uri="{C3380CC4-5D6E-409C-BE32-E72D297353CC}">
              <c16:uniqueId val="{00000003-BA6E-4CB9-8A6B-0415D5B73243}"/>
            </c:ext>
          </c:extLst>
        </c:ser>
        <c:dLbls>
          <c:showLegendKey val="0"/>
          <c:showVal val="0"/>
          <c:showCatName val="0"/>
          <c:showSerName val="0"/>
          <c:showPercent val="0"/>
          <c:showBubbleSize val="0"/>
        </c:dLbls>
        <c:gapWidth val="219"/>
        <c:overlap val="-27"/>
        <c:axId val="968613528"/>
        <c:axId val="968596144"/>
      </c:barChart>
      <c:catAx>
        <c:axId val="96861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968596144"/>
        <c:crosses val="autoZero"/>
        <c:auto val="1"/>
        <c:lblAlgn val="ctr"/>
        <c:lblOffset val="100"/>
        <c:noMultiLvlLbl val="0"/>
      </c:catAx>
      <c:valAx>
        <c:axId val="968596144"/>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968613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8692170879737E-2"/>
          <c:y val="3.1485620965411791E-2"/>
          <c:w val="0.96566261565824052"/>
          <c:h val="0.75907572460877359"/>
        </c:manualLayout>
      </c:layout>
      <c:barChart>
        <c:barDir val="col"/>
        <c:grouping val="cluster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Sim</c:v>
                </c:pt>
                <c:pt idx="1">
                  <c:v>Não</c:v>
                </c:pt>
                <c:pt idx="2">
                  <c:v>Não tem sócio</c:v>
                </c:pt>
                <c:pt idx="3">
                  <c:v>NS/NR</c:v>
                </c:pt>
              </c:strCache>
            </c:strRef>
          </c:cat>
          <c:val>
            <c:numRef>
              <c:f>Planilha1!$B$2:$B$5</c:f>
              <c:numCache>
                <c:formatCode>###0%</c:formatCode>
                <c:ptCount val="4"/>
                <c:pt idx="0">
                  <c:v>0.24778352751735105</c:v>
                </c:pt>
                <c:pt idx="1">
                  <c:v>0.56739670342039317</c:v>
                </c:pt>
                <c:pt idx="2">
                  <c:v>0.18233357805814512</c:v>
                </c:pt>
                <c:pt idx="3">
                  <c:v>2E-3</c:v>
                </c:pt>
              </c:numCache>
            </c:numRef>
          </c:val>
          <c:extLst>
            <c:ext xmlns:c16="http://schemas.microsoft.com/office/drawing/2014/chart" uri="{C3380CC4-5D6E-409C-BE32-E72D297353CC}">
              <c16:uniqueId val="{00000000-D41B-49CD-981D-614981EDB34A}"/>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Sim</c:v>
                </c:pt>
                <c:pt idx="1">
                  <c:v>Não</c:v>
                </c:pt>
                <c:pt idx="2">
                  <c:v>Não tem sócio</c:v>
                </c:pt>
                <c:pt idx="3">
                  <c:v>NS/NR</c:v>
                </c:pt>
              </c:strCache>
            </c:strRef>
          </c:cat>
          <c:val>
            <c:numRef>
              <c:f>Planilha1!$C$2:$C$5</c:f>
              <c:numCache>
                <c:formatCode>###0%</c:formatCode>
                <c:ptCount val="4"/>
                <c:pt idx="0">
                  <c:v>0.2379668051846725</c:v>
                </c:pt>
                <c:pt idx="1">
                  <c:v>0.55264446616111063</c:v>
                </c:pt>
                <c:pt idx="2">
                  <c:v>0.20134755543938129</c:v>
                </c:pt>
                <c:pt idx="3">
                  <c:v>8.0000000000000002E-3</c:v>
                </c:pt>
              </c:numCache>
            </c:numRef>
          </c:val>
          <c:extLst>
            <c:ext xmlns:c16="http://schemas.microsoft.com/office/drawing/2014/chart" uri="{C3380CC4-5D6E-409C-BE32-E72D297353CC}">
              <c16:uniqueId val="{00000001-D41B-49CD-981D-614981EDB34A}"/>
            </c:ext>
          </c:extLst>
        </c:ser>
        <c:dLbls>
          <c:showLegendKey val="0"/>
          <c:showVal val="0"/>
          <c:showCatName val="0"/>
          <c:showSerName val="0"/>
          <c:showPercent val="0"/>
          <c:showBubbleSize val="0"/>
        </c:dLbls>
        <c:gapWidth val="219"/>
        <c:overlap val="-27"/>
        <c:axId val="387368448"/>
        <c:axId val="387369984"/>
      </c:barChart>
      <c:catAx>
        <c:axId val="3873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87369984"/>
        <c:crosses val="autoZero"/>
        <c:auto val="1"/>
        <c:lblAlgn val="ctr"/>
        <c:lblOffset val="100"/>
        <c:noMultiLvlLbl val="0"/>
      </c:catAx>
      <c:valAx>
        <c:axId val="387369984"/>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873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Sim</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Planilha1!$B$2:$B$8</c:f>
              <c:numCache>
                <c:formatCode>###0%</c:formatCode>
                <c:ptCount val="7"/>
                <c:pt idx="0">
                  <c:v>0.15276192255126045</c:v>
                </c:pt>
                <c:pt idx="1">
                  <c:v>0.16475513518050924</c:v>
                </c:pt>
                <c:pt idx="2">
                  <c:v>0.23653292496171516</c:v>
                </c:pt>
                <c:pt idx="3">
                  <c:v>0.21914197618802589</c:v>
                </c:pt>
                <c:pt idx="4">
                  <c:v>0.25596066755562591</c:v>
                </c:pt>
                <c:pt idx="5">
                  <c:v>0.32976148211392953</c:v>
                </c:pt>
                <c:pt idx="6">
                  <c:v>0.31961781308688281</c:v>
                </c:pt>
              </c:numCache>
            </c:numRef>
          </c:val>
          <c:extLst>
            <c:ext xmlns:c16="http://schemas.microsoft.com/office/drawing/2014/chart" uri="{C3380CC4-5D6E-409C-BE32-E72D297353CC}">
              <c16:uniqueId val="{00000000-2EB3-44DB-B2E6-7F13B082F2BA}"/>
            </c:ext>
          </c:extLst>
        </c:ser>
        <c:ser>
          <c:idx val="1"/>
          <c:order val="1"/>
          <c:tx>
            <c:strRef>
              <c:f>Planilha1!$C$1</c:f>
              <c:strCache>
                <c:ptCount val="1"/>
                <c:pt idx="0">
                  <c:v>Não</c:v>
                </c:pt>
              </c:strCache>
            </c:strRef>
          </c:tx>
          <c:spPr>
            <a:solidFill>
              <a:srgbClr val="E46C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Planilha1!$C$2:$C$8</c:f>
              <c:numCache>
                <c:formatCode>###0%</c:formatCode>
                <c:ptCount val="7"/>
                <c:pt idx="0">
                  <c:v>0.54845862181970095</c:v>
                </c:pt>
                <c:pt idx="1">
                  <c:v>0.61215095293551225</c:v>
                </c:pt>
                <c:pt idx="2">
                  <c:v>0.55914395099540581</c:v>
                </c:pt>
                <c:pt idx="3">
                  <c:v>0.58008712092443626</c:v>
                </c:pt>
                <c:pt idx="4">
                  <c:v>0.51710831455636697</c:v>
                </c:pt>
                <c:pt idx="5">
                  <c:v>0.54180839368802403</c:v>
                </c:pt>
                <c:pt idx="6">
                  <c:v>0.5377379658854935</c:v>
                </c:pt>
              </c:numCache>
            </c:numRef>
          </c:val>
          <c:extLst>
            <c:ext xmlns:c16="http://schemas.microsoft.com/office/drawing/2014/chart" uri="{C3380CC4-5D6E-409C-BE32-E72D297353CC}">
              <c16:uniqueId val="{00000001-2EB3-44DB-B2E6-7F13B082F2BA}"/>
            </c:ext>
          </c:extLst>
        </c:ser>
        <c:ser>
          <c:idx val="2"/>
          <c:order val="2"/>
          <c:tx>
            <c:strRef>
              <c:f>Planilha1!$D$1</c:f>
              <c:strCache>
                <c:ptCount val="1"/>
                <c:pt idx="0">
                  <c:v>Não tem sócio</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Planilha1!$D$2:$D$8</c:f>
              <c:numCache>
                <c:formatCode>###0%</c:formatCode>
                <c:ptCount val="7"/>
                <c:pt idx="0">
                  <c:v>0.29492361278465401</c:v>
                </c:pt>
                <c:pt idx="1">
                  <c:v>0.21972754525394408</c:v>
                </c:pt>
                <c:pt idx="2">
                  <c:v>0.20351454823889739</c:v>
                </c:pt>
                <c:pt idx="3">
                  <c:v>0.19877376377583328</c:v>
                </c:pt>
                <c:pt idx="4">
                  <c:v>0.22588846259566023</c:v>
                </c:pt>
                <c:pt idx="5">
                  <c:v>0.12760822783088213</c:v>
                </c:pt>
                <c:pt idx="6">
                  <c:v>0.1426442210276237</c:v>
                </c:pt>
              </c:numCache>
            </c:numRef>
          </c:val>
          <c:extLst>
            <c:ext xmlns:c16="http://schemas.microsoft.com/office/drawing/2014/chart" uri="{C3380CC4-5D6E-409C-BE32-E72D297353CC}">
              <c16:uniqueId val="{00000000-5818-4C56-B80F-2D754580D420}"/>
            </c:ext>
          </c:extLst>
        </c:ser>
        <c:ser>
          <c:idx val="3"/>
          <c:order val="3"/>
          <c:tx>
            <c:strRef>
              <c:f>Planilha1!$E$1</c:f>
              <c:strCache>
                <c:ptCount val="1"/>
                <c:pt idx="0">
                  <c:v>NS/NR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Até fundamental incompleto</c:v>
                </c:pt>
                <c:pt idx="1">
                  <c:v>Fundamental completo</c:v>
                </c:pt>
                <c:pt idx="2">
                  <c:v>Ensino médio incompleto</c:v>
                </c:pt>
                <c:pt idx="3">
                  <c:v>Ensino médio completo</c:v>
                </c:pt>
                <c:pt idx="4">
                  <c:v>Superior incompleto</c:v>
                </c:pt>
                <c:pt idx="5">
                  <c:v>Superior completo</c:v>
                </c:pt>
                <c:pt idx="6">
                  <c:v>Pós-graduação completo ou incompleto</c:v>
                </c:pt>
              </c:strCache>
            </c:strRef>
          </c:cat>
          <c:val>
            <c:numRef>
              <c:f>Planilha1!$E$2:$E$8</c:f>
              <c:numCache>
                <c:formatCode>###0%</c:formatCode>
                <c:ptCount val="7"/>
                <c:pt idx="0">
                  <c:v>4.0000000000000001E-3</c:v>
                </c:pt>
                <c:pt idx="1">
                  <c:v>3.3663666300344742E-3</c:v>
                </c:pt>
                <c:pt idx="2">
                  <c:v>8.0857580398162321E-4</c:v>
                </c:pt>
                <c:pt idx="3">
                  <c:v>1.9971391117045204E-3</c:v>
                </c:pt>
                <c:pt idx="4">
                  <c:v>1.0425552923469148E-3</c:v>
                </c:pt>
                <c:pt idx="5">
                  <c:v>8.2189636716431644E-4</c:v>
                </c:pt>
                <c:pt idx="6">
                  <c:v>0</c:v>
                </c:pt>
              </c:numCache>
            </c:numRef>
          </c:val>
          <c:extLst>
            <c:ext xmlns:c16="http://schemas.microsoft.com/office/drawing/2014/chart" uri="{C3380CC4-5D6E-409C-BE32-E72D297353CC}">
              <c16:uniqueId val="{00000001-5818-4C56-B80F-2D754580D420}"/>
            </c:ext>
          </c:extLst>
        </c:ser>
        <c:dLbls>
          <c:showLegendKey val="0"/>
          <c:showVal val="0"/>
          <c:showCatName val="0"/>
          <c:showSerName val="0"/>
          <c:showPercent val="0"/>
          <c:showBubbleSize val="0"/>
        </c:dLbls>
        <c:gapWidth val="219"/>
        <c:overlap val="-27"/>
        <c:axId val="387072384"/>
        <c:axId val="387073920"/>
      </c:barChart>
      <c:catAx>
        <c:axId val="38707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87073920"/>
        <c:crosses val="autoZero"/>
        <c:auto val="1"/>
        <c:lblAlgn val="ctr"/>
        <c:lblOffset val="100"/>
        <c:noMultiLvlLbl val="0"/>
      </c:catAx>
      <c:valAx>
        <c:axId val="387073920"/>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87072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Sim</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Planilha1!$B$2:$B$7</c:f>
              <c:numCache>
                <c:formatCode>###0%</c:formatCode>
                <c:ptCount val="6"/>
                <c:pt idx="0">
                  <c:v>0.26929261456065268</c:v>
                </c:pt>
                <c:pt idx="1">
                  <c:v>0.26725413453621011</c:v>
                </c:pt>
                <c:pt idx="2">
                  <c:v>0.24235743166221405</c:v>
                </c:pt>
                <c:pt idx="3">
                  <c:v>0.20996464883503677</c:v>
                </c:pt>
                <c:pt idx="4">
                  <c:v>0.26366968539686064</c:v>
                </c:pt>
                <c:pt idx="5">
                  <c:v>0.31712263877341895</c:v>
                </c:pt>
              </c:numCache>
            </c:numRef>
          </c:val>
          <c:extLst>
            <c:ext xmlns:c16="http://schemas.microsoft.com/office/drawing/2014/chart" uri="{C3380CC4-5D6E-409C-BE32-E72D297353CC}">
              <c16:uniqueId val="{00000000-DCF4-4A61-8206-9CE837B25895}"/>
            </c:ext>
          </c:extLst>
        </c:ser>
        <c:ser>
          <c:idx val="1"/>
          <c:order val="1"/>
          <c:tx>
            <c:strRef>
              <c:f>Planilha1!$C$1</c:f>
              <c:strCache>
                <c:ptCount val="1"/>
                <c:pt idx="0">
                  <c:v>Não</c:v>
                </c:pt>
              </c:strCache>
            </c:strRef>
          </c:tx>
          <c:spPr>
            <a:solidFill>
              <a:srgbClr val="E46C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Planilha1!$C$2:$C$7</c:f>
              <c:numCache>
                <c:formatCode>###0%</c:formatCode>
                <c:ptCount val="6"/>
                <c:pt idx="0">
                  <c:v>0.55056060264784645</c:v>
                </c:pt>
                <c:pt idx="1">
                  <c:v>0.55462456315632391</c:v>
                </c:pt>
                <c:pt idx="2">
                  <c:v>0.56233563622217797</c:v>
                </c:pt>
                <c:pt idx="3">
                  <c:v>0.60106630083653168</c:v>
                </c:pt>
                <c:pt idx="4">
                  <c:v>0.53106468495385861</c:v>
                </c:pt>
                <c:pt idx="5">
                  <c:v>0.46775584385452718</c:v>
                </c:pt>
              </c:numCache>
            </c:numRef>
          </c:val>
          <c:extLst>
            <c:ext xmlns:c16="http://schemas.microsoft.com/office/drawing/2014/chart" uri="{C3380CC4-5D6E-409C-BE32-E72D297353CC}">
              <c16:uniqueId val="{00000001-DCF4-4A61-8206-9CE837B25895}"/>
            </c:ext>
          </c:extLst>
        </c:ser>
        <c:ser>
          <c:idx val="2"/>
          <c:order val="2"/>
          <c:tx>
            <c:strRef>
              <c:f>Planilha1!$D$1</c:f>
              <c:strCache>
                <c:ptCount val="1"/>
                <c:pt idx="0">
                  <c:v>Não tem sócio</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Planilha1!$D$2:$D$7</c:f>
              <c:numCache>
                <c:formatCode>###0%</c:formatCode>
                <c:ptCount val="6"/>
                <c:pt idx="0">
                  <c:v>0.18014678279150087</c:v>
                </c:pt>
                <c:pt idx="1">
                  <c:v>0.17790793420303416</c:v>
                </c:pt>
                <c:pt idx="2">
                  <c:v>0.19461999623188286</c:v>
                </c:pt>
                <c:pt idx="3">
                  <c:v>0.18830403137120874</c:v>
                </c:pt>
                <c:pt idx="4">
                  <c:v>0.19891764105773521</c:v>
                </c:pt>
                <c:pt idx="5">
                  <c:v>0.208375708126293</c:v>
                </c:pt>
              </c:numCache>
            </c:numRef>
          </c:val>
          <c:extLst>
            <c:ext xmlns:c16="http://schemas.microsoft.com/office/drawing/2014/chart" uri="{C3380CC4-5D6E-409C-BE32-E72D297353CC}">
              <c16:uniqueId val="{00000002-DCF4-4A61-8206-9CE837B25895}"/>
            </c:ext>
          </c:extLst>
        </c:ser>
        <c:ser>
          <c:idx val="3"/>
          <c:order val="3"/>
          <c:tx>
            <c:strRef>
              <c:f>Planilha1!$E$1</c:f>
              <c:strCache>
                <c:ptCount val="1"/>
                <c:pt idx="0">
                  <c:v>NS/NR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Até 24 anos</c:v>
                </c:pt>
                <c:pt idx="1">
                  <c:v>25 a 34 anos</c:v>
                </c:pt>
                <c:pt idx="2">
                  <c:v>35 a 44 anos</c:v>
                </c:pt>
                <c:pt idx="3">
                  <c:v>45 a 54 anos</c:v>
                </c:pt>
                <c:pt idx="4">
                  <c:v>55 a 64 anos</c:v>
                </c:pt>
                <c:pt idx="5">
                  <c:v>65 anos ou mais</c:v>
                </c:pt>
              </c:strCache>
            </c:strRef>
          </c:cat>
          <c:val>
            <c:numRef>
              <c:f>Planilha1!$E$2:$E$7</c:f>
              <c:numCache>
                <c:formatCode>###0%</c:formatCode>
                <c:ptCount val="6"/>
                <c:pt idx="0">
                  <c:v>0</c:v>
                </c:pt>
                <c:pt idx="1">
                  <c:v>2.1336810443183335E-4</c:v>
                </c:pt>
                <c:pt idx="2">
                  <c:v>6.8693588372512255E-4</c:v>
                </c:pt>
                <c:pt idx="3">
                  <c:v>6.6501895722279004E-4</c:v>
                </c:pt>
                <c:pt idx="4">
                  <c:v>7.0000000000000001E-3</c:v>
                </c:pt>
                <c:pt idx="5">
                  <c:v>6.7458092457609101E-3</c:v>
                </c:pt>
              </c:numCache>
            </c:numRef>
          </c:val>
          <c:extLst>
            <c:ext xmlns:c16="http://schemas.microsoft.com/office/drawing/2014/chart" uri="{C3380CC4-5D6E-409C-BE32-E72D297353CC}">
              <c16:uniqueId val="{00000003-DCF4-4A61-8206-9CE837B25895}"/>
            </c:ext>
          </c:extLst>
        </c:ser>
        <c:dLbls>
          <c:showLegendKey val="0"/>
          <c:showVal val="0"/>
          <c:showCatName val="0"/>
          <c:showSerName val="0"/>
          <c:showPercent val="0"/>
          <c:showBubbleSize val="0"/>
        </c:dLbls>
        <c:gapWidth val="219"/>
        <c:overlap val="-27"/>
        <c:axId val="387072384"/>
        <c:axId val="387073920"/>
      </c:barChart>
      <c:catAx>
        <c:axId val="38707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87073920"/>
        <c:crosses val="autoZero"/>
        <c:auto val="1"/>
        <c:lblAlgn val="ctr"/>
        <c:lblOffset val="100"/>
        <c:noMultiLvlLbl val="0"/>
      </c:catAx>
      <c:valAx>
        <c:axId val="387073920"/>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387072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Planilha1!$B$1</c:f>
              <c:strCache>
                <c:ptCount val="1"/>
                <c:pt idx="0">
                  <c:v>Série 1</c:v>
                </c:pt>
              </c:strCache>
            </c:strRef>
          </c:tx>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5A8A-408B-B784-2A62018C6705}"/>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5A8A-408B-B784-2A62018C6705}"/>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5A8A-408B-B784-2A62018C670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5A8A-408B-B784-2A62018C670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Sim</c:v>
                </c:pt>
                <c:pt idx="1">
                  <c:v>Não</c:v>
                </c:pt>
                <c:pt idx="2">
                  <c:v>NS/NR</c:v>
                </c:pt>
              </c:strCache>
            </c:strRef>
          </c:cat>
          <c:val>
            <c:numRef>
              <c:f>Planilha1!$B$2:$B$4</c:f>
              <c:numCache>
                <c:formatCode>0%</c:formatCode>
                <c:ptCount val="3"/>
                <c:pt idx="0">
                  <c:v>0.221</c:v>
                </c:pt>
                <c:pt idx="1">
                  <c:v>0.77400000000000002</c:v>
                </c:pt>
                <c:pt idx="2">
                  <c:v>5.4400000000000004E-3</c:v>
                </c:pt>
              </c:numCache>
            </c:numRef>
          </c:val>
          <c:extLst>
            <c:ext xmlns:c16="http://schemas.microsoft.com/office/drawing/2014/chart" uri="{C3380CC4-5D6E-409C-BE32-E72D297353CC}">
              <c16:uniqueId val="{00000008-5A8A-408B-B784-2A62018C6705}"/>
            </c:ext>
          </c:extLst>
        </c:ser>
        <c:dLbls>
          <c:showLegendKey val="0"/>
          <c:showVal val="0"/>
          <c:showCatName val="0"/>
          <c:showSerName val="0"/>
          <c:showPercent val="0"/>
          <c:showBubbleSize val="0"/>
        </c:dLbls>
        <c:gapWidth val="158"/>
        <c:overlap val="-27"/>
        <c:axId val="477078448"/>
        <c:axId val="477079432"/>
      </c:barChart>
      <c:catAx>
        <c:axId val="47707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pt-BR"/>
          </a:p>
        </c:txPr>
        <c:crossAx val="477079432"/>
        <c:crosses val="autoZero"/>
        <c:auto val="1"/>
        <c:lblAlgn val="ctr"/>
        <c:lblOffset val="100"/>
        <c:noMultiLvlLbl val="0"/>
      </c:catAx>
      <c:valAx>
        <c:axId val="477079432"/>
        <c:scaling>
          <c:orientation val="minMax"/>
        </c:scaling>
        <c:delete val="1"/>
        <c:axPos val="l"/>
        <c:majorGridlines>
          <c:spPr>
            <a:ln w="9525" cap="flat" cmpd="sng" algn="ctr">
              <a:solidFill>
                <a:schemeClr val="accent1">
                  <a:lumMod val="20000"/>
                  <a:lumOff val="80000"/>
                </a:schemeClr>
              </a:solidFill>
              <a:round/>
            </a:ln>
            <a:effectLst/>
          </c:spPr>
        </c:majorGridlines>
        <c:numFmt formatCode="0%" sourceLinked="1"/>
        <c:majorTickMark val="none"/>
        <c:minorTickMark val="none"/>
        <c:tickLblPos val="nextTo"/>
        <c:crossAx val="47707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Planilha1!$B$2:$D$2</c:f>
              <c:numCache>
                <c:formatCode>###0%</c:formatCode>
                <c:ptCount val="3"/>
                <c:pt idx="0">
                  <c:v>0.19368636367691283</c:v>
                </c:pt>
                <c:pt idx="1">
                  <c:v>0.25833790313348015</c:v>
                </c:pt>
                <c:pt idx="2">
                  <c:v>0.29625443208287255</c:v>
                </c:pt>
              </c:numCache>
            </c:numRef>
          </c:val>
          <c:extLst>
            <c:ext xmlns:c16="http://schemas.microsoft.com/office/drawing/2014/chart" uri="{C3380CC4-5D6E-409C-BE32-E72D297353CC}">
              <c16:uniqueId val="{00000000-407B-4CBC-A654-DF325D8BDC8E}"/>
            </c:ext>
          </c:extLst>
        </c:ser>
        <c:ser>
          <c:idx val="1"/>
          <c:order val="1"/>
          <c:tx>
            <c:strRef>
              <c:f>Planilha1!$A$3</c:f>
              <c:strCache>
                <c:ptCount val="1"/>
                <c:pt idx="0">
                  <c:v>Não</c:v>
                </c:pt>
              </c:strCache>
            </c:strRef>
          </c:tx>
          <c:spPr>
            <a:solidFill>
              <a:srgbClr val="E46C0A"/>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Planilha1!$B$3:$D$3</c:f>
              <c:numCache>
                <c:formatCode>###0%</c:formatCode>
                <c:ptCount val="3"/>
                <c:pt idx="0">
                  <c:v>0.80001671343103908</c:v>
                </c:pt>
                <c:pt idx="1">
                  <c:v>0.73849050744907918</c:v>
                </c:pt>
                <c:pt idx="2">
                  <c:v>0.69574717736355463</c:v>
                </c:pt>
              </c:numCache>
            </c:numRef>
          </c:val>
          <c:extLst>
            <c:ext xmlns:c16="http://schemas.microsoft.com/office/drawing/2014/chart" uri="{C3380CC4-5D6E-409C-BE32-E72D297353CC}">
              <c16:uniqueId val="{00000001-407B-4CBC-A654-DF325D8BDC8E}"/>
            </c:ext>
          </c:extLst>
        </c:ser>
        <c:ser>
          <c:idx val="2"/>
          <c:order val="2"/>
          <c:tx>
            <c:strRef>
              <c:f>Planilha1!$A$4</c:f>
              <c:strCache>
                <c:ptCount val="1"/>
                <c:pt idx="0">
                  <c:v>NS/NR</c:v>
                </c:pt>
              </c:strCache>
            </c:strRef>
          </c:tx>
          <c:spPr>
            <a:solidFill>
              <a:srgbClr val="D9D9D9"/>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MEI</c:v>
                </c:pt>
                <c:pt idx="1">
                  <c:v>ME</c:v>
                </c:pt>
                <c:pt idx="2">
                  <c:v>EPP</c:v>
                </c:pt>
              </c:strCache>
            </c:strRef>
          </c:cat>
          <c:val>
            <c:numRef>
              <c:f>Planilha1!$B$4:$D$4</c:f>
              <c:numCache>
                <c:formatCode>###0%</c:formatCode>
                <c:ptCount val="3"/>
                <c:pt idx="0">
                  <c:v>6.2969228920480274E-3</c:v>
                </c:pt>
                <c:pt idx="1">
                  <c:v>3.1715894174406574E-3</c:v>
                </c:pt>
                <c:pt idx="2">
                  <c:v>7.9983905535728188E-3</c:v>
                </c:pt>
              </c:numCache>
            </c:numRef>
          </c:val>
          <c:extLst>
            <c:ext xmlns:c16="http://schemas.microsoft.com/office/drawing/2014/chart" uri="{C3380CC4-5D6E-409C-BE32-E72D297353CC}">
              <c16:uniqueId val="{00000002-407B-4CBC-A654-DF325D8BDC8E}"/>
            </c:ext>
          </c:extLst>
        </c:ser>
        <c:dLbls>
          <c:showLegendKey val="0"/>
          <c:showVal val="0"/>
          <c:showCatName val="0"/>
          <c:showSerName val="0"/>
          <c:showPercent val="0"/>
          <c:showBubbleSize val="0"/>
        </c:dLbls>
        <c:gapWidth val="158"/>
        <c:overlap val="-10"/>
        <c:axId val="386808448"/>
        <c:axId val="386843008"/>
      </c:barChart>
      <c:catAx>
        <c:axId val="386808448"/>
        <c:scaling>
          <c:orientation val="maxMin"/>
        </c:scaling>
        <c:delete val="1"/>
        <c:axPos val="l"/>
        <c:numFmt formatCode="General" sourceLinked="1"/>
        <c:majorTickMark val="none"/>
        <c:minorTickMark val="none"/>
        <c:tickLblPos val="nextTo"/>
        <c:crossAx val="386843008"/>
        <c:crosses val="autoZero"/>
        <c:auto val="1"/>
        <c:lblAlgn val="ctr"/>
        <c:lblOffset val="100"/>
        <c:noMultiLvlLbl val="0"/>
      </c:catAx>
      <c:valAx>
        <c:axId val="386843008"/>
        <c:scaling>
          <c:orientation val="minMax"/>
        </c:scaling>
        <c:delete val="1"/>
        <c:axPos val="t"/>
        <c:numFmt formatCode="###0%" sourceLinked="1"/>
        <c:majorTickMark val="none"/>
        <c:minorTickMark val="none"/>
        <c:tickLblPos val="nextTo"/>
        <c:crossAx val="38680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Planilha1!$A$2</c:f>
              <c:strCache>
                <c:ptCount val="1"/>
                <c:pt idx="0">
                  <c:v>Sim</c:v>
                </c:pt>
              </c:strCache>
            </c:strRef>
          </c:tx>
          <c:spPr>
            <a:solidFill>
              <a:srgbClr val="00B050"/>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Planilha1!$B$2:$D$2</c:f>
              <c:numCache>
                <c:formatCode>###0%</c:formatCode>
                <c:ptCount val="3"/>
                <c:pt idx="0">
                  <c:v>0.20128989769718988</c:v>
                </c:pt>
                <c:pt idx="1">
                  <c:v>0.2341919401660294</c:v>
                </c:pt>
                <c:pt idx="2">
                  <c:v>0.23182380657118198</c:v>
                </c:pt>
              </c:numCache>
            </c:numRef>
          </c:val>
          <c:extLst>
            <c:ext xmlns:c16="http://schemas.microsoft.com/office/drawing/2014/chart" uri="{C3380CC4-5D6E-409C-BE32-E72D297353CC}">
              <c16:uniqueId val="{00000000-800A-4161-BD4D-87A442580F46}"/>
            </c:ext>
          </c:extLst>
        </c:ser>
        <c:ser>
          <c:idx val="1"/>
          <c:order val="1"/>
          <c:tx>
            <c:strRef>
              <c:f>Planilha1!$A$3</c:f>
              <c:strCache>
                <c:ptCount val="1"/>
                <c:pt idx="0">
                  <c:v>Não</c:v>
                </c:pt>
              </c:strCache>
            </c:strRef>
          </c:tx>
          <c:spPr>
            <a:solidFill>
              <a:srgbClr val="E46C0A"/>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Planilha1!$B$3:$D$3</c:f>
              <c:numCache>
                <c:formatCode>###0%</c:formatCode>
                <c:ptCount val="3"/>
                <c:pt idx="0">
                  <c:v>0.79331394702147418</c:v>
                </c:pt>
                <c:pt idx="1">
                  <c:v>0.76039506681768276</c:v>
                </c:pt>
                <c:pt idx="2">
                  <c:v>0.76258623485040344</c:v>
                </c:pt>
              </c:numCache>
            </c:numRef>
          </c:val>
          <c:extLst>
            <c:ext xmlns:c16="http://schemas.microsoft.com/office/drawing/2014/chart" uri="{C3380CC4-5D6E-409C-BE32-E72D297353CC}">
              <c16:uniqueId val="{00000001-800A-4161-BD4D-87A442580F46}"/>
            </c:ext>
          </c:extLst>
        </c:ser>
        <c:ser>
          <c:idx val="2"/>
          <c:order val="2"/>
          <c:tx>
            <c:strRef>
              <c:f>Planilha1!$A$4</c:f>
              <c:strCache>
                <c:ptCount val="1"/>
                <c:pt idx="0">
                  <c:v>NS/NR</c:v>
                </c:pt>
              </c:strCache>
            </c:strRef>
          </c:tx>
          <c:spPr>
            <a:solidFill>
              <a:srgbClr val="D9D9D9"/>
            </a:solidFill>
            <a:ln>
              <a:solidFill>
                <a:schemeClr val="tx1">
                  <a:lumMod val="85000"/>
                  <a:lumOff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Planilha1!$B$1:$D$1</c:f>
              <c:strCache>
                <c:ptCount val="3"/>
                <c:pt idx="0">
                  <c:v>Serviços</c:v>
                </c:pt>
                <c:pt idx="1">
                  <c:v>Comércio</c:v>
                </c:pt>
                <c:pt idx="2">
                  <c:v>Indústria</c:v>
                </c:pt>
              </c:strCache>
            </c:strRef>
          </c:cat>
          <c:val>
            <c:numRef>
              <c:f>Planilha1!$B$4:$D$4</c:f>
              <c:numCache>
                <c:formatCode>###0%</c:formatCode>
                <c:ptCount val="3"/>
                <c:pt idx="0">
                  <c:v>5.3961552813358762E-3</c:v>
                </c:pt>
                <c:pt idx="1">
                  <c:v>5.4129930162878596E-3</c:v>
                </c:pt>
                <c:pt idx="2">
                  <c:v>5.5899585784145271E-3</c:v>
                </c:pt>
              </c:numCache>
            </c:numRef>
          </c:val>
          <c:extLst>
            <c:ext xmlns:c16="http://schemas.microsoft.com/office/drawing/2014/chart" uri="{C3380CC4-5D6E-409C-BE32-E72D297353CC}">
              <c16:uniqueId val="{00000002-800A-4161-BD4D-87A442580F46}"/>
            </c:ext>
          </c:extLst>
        </c:ser>
        <c:dLbls>
          <c:showLegendKey val="0"/>
          <c:showVal val="0"/>
          <c:showCatName val="0"/>
          <c:showSerName val="0"/>
          <c:showPercent val="0"/>
          <c:showBubbleSize val="0"/>
        </c:dLbls>
        <c:gapWidth val="158"/>
        <c:overlap val="-10"/>
        <c:axId val="386808448"/>
        <c:axId val="386843008"/>
      </c:barChart>
      <c:catAx>
        <c:axId val="386808448"/>
        <c:scaling>
          <c:orientation val="maxMin"/>
        </c:scaling>
        <c:delete val="1"/>
        <c:axPos val="l"/>
        <c:numFmt formatCode="General" sourceLinked="1"/>
        <c:majorTickMark val="none"/>
        <c:minorTickMark val="none"/>
        <c:tickLblPos val="nextTo"/>
        <c:crossAx val="386843008"/>
        <c:crosses val="autoZero"/>
        <c:auto val="1"/>
        <c:lblAlgn val="ctr"/>
        <c:lblOffset val="100"/>
        <c:noMultiLvlLbl val="0"/>
      </c:catAx>
      <c:valAx>
        <c:axId val="386843008"/>
        <c:scaling>
          <c:orientation val="minMax"/>
        </c:scaling>
        <c:delete val="1"/>
        <c:axPos val="t"/>
        <c:numFmt formatCode="###0%" sourceLinked="1"/>
        <c:majorTickMark val="none"/>
        <c:minorTickMark val="none"/>
        <c:tickLblPos val="nextTo"/>
        <c:crossAx val="38680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Plan1!$B$1</c:f>
              <c:strCache>
                <c:ptCount val="1"/>
                <c:pt idx="0">
                  <c:v>Sim</c:v>
                </c:pt>
              </c:strCache>
            </c:strRef>
          </c:tx>
          <c:spPr>
            <a:solidFill>
              <a:schemeClr val="accent5">
                <a:lumMod val="75000"/>
              </a:schemeClr>
            </a:solidFill>
            <a:ln>
              <a:solidFill>
                <a:schemeClr val="bg1"/>
              </a:solidFill>
            </a:ln>
          </c:spPr>
          <c:invertIfNegative val="0"/>
          <c:dLbls>
            <c:spPr>
              <a:noFill/>
              <a:ln>
                <a:noFill/>
              </a:ln>
              <a:effectLst/>
            </c:spPr>
            <c:txPr>
              <a:bodyPr/>
              <a:lstStyle/>
              <a:p>
                <a:pPr>
                  <a:defRPr sz="12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Plan1!$A$2:$A$28</c:f>
              <c:strCache>
                <c:ptCount val="27"/>
                <c:pt idx="0">
                  <c:v>AC</c:v>
                </c:pt>
                <c:pt idx="1">
                  <c:v>AL</c:v>
                </c:pt>
                <c:pt idx="2">
                  <c:v>AM</c:v>
                </c:pt>
                <c:pt idx="3">
                  <c:v>AP</c:v>
                </c:pt>
                <c:pt idx="4">
                  <c:v>BA</c:v>
                </c:pt>
                <c:pt idx="5">
                  <c:v>CE</c:v>
                </c:pt>
                <c:pt idx="6">
                  <c:v>DF</c:v>
                </c:pt>
                <c:pt idx="7">
                  <c:v>ES</c:v>
                </c:pt>
                <c:pt idx="8">
                  <c:v>GO</c:v>
                </c:pt>
                <c:pt idx="9">
                  <c:v>MA</c:v>
                </c:pt>
                <c:pt idx="10">
                  <c:v>MG</c:v>
                </c:pt>
                <c:pt idx="11">
                  <c:v>MS</c:v>
                </c:pt>
                <c:pt idx="12">
                  <c:v>MT</c:v>
                </c:pt>
                <c:pt idx="13">
                  <c:v>PA</c:v>
                </c:pt>
                <c:pt idx="14">
                  <c:v>PB</c:v>
                </c:pt>
                <c:pt idx="15">
                  <c:v>PE</c:v>
                </c:pt>
                <c:pt idx="16">
                  <c:v>PI</c:v>
                </c:pt>
                <c:pt idx="17">
                  <c:v>PR</c:v>
                </c:pt>
                <c:pt idx="18">
                  <c:v>RJ</c:v>
                </c:pt>
                <c:pt idx="19">
                  <c:v>RN</c:v>
                </c:pt>
                <c:pt idx="20">
                  <c:v>RO</c:v>
                </c:pt>
                <c:pt idx="21">
                  <c:v>RR</c:v>
                </c:pt>
                <c:pt idx="22">
                  <c:v>RS</c:v>
                </c:pt>
                <c:pt idx="23">
                  <c:v>SC</c:v>
                </c:pt>
                <c:pt idx="24">
                  <c:v>SE</c:v>
                </c:pt>
                <c:pt idx="25">
                  <c:v>SP</c:v>
                </c:pt>
                <c:pt idx="26">
                  <c:v>TO</c:v>
                </c:pt>
              </c:strCache>
            </c:strRef>
          </c:cat>
          <c:val>
            <c:numRef>
              <c:f>Plan1!$B$2:$B$28</c:f>
              <c:numCache>
                <c:formatCode>###0%</c:formatCode>
                <c:ptCount val="27"/>
                <c:pt idx="0">
                  <c:v>0.25325088339222612</c:v>
                </c:pt>
                <c:pt idx="1">
                  <c:v>0.26270646993536595</c:v>
                </c:pt>
                <c:pt idx="2">
                  <c:v>0.23022311464094589</c:v>
                </c:pt>
                <c:pt idx="3">
                  <c:v>0.32420440636474906</c:v>
                </c:pt>
                <c:pt idx="4">
                  <c:v>0.2531953554334338</c:v>
                </c:pt>
                <c:pt idx="5">
                  <c:v>0.27501648844727478</c:v>
                </c:pt>
                <c:pt idx="6">
                  <c:v>0.21567335750287381</c:v>
                </c:pt>
                <c:pt idx="7">
                  <c:v>0.25396066912382165</c:v>
                </c:pt>
                <c:pt idx="8">
                  <c:v>0.22148194978034982</c:v>
                </c:pt>
                <c:pt idx="9">
                  <c:v>0.29869953702338475</c:v>
                </c:pt>
                <c:pt idx="10">
                  <c:v>0.24230716148116099</c:v>
                </c:pt>
                <c:pt idx="11">
                  <c:v>0.23948200680435097</c:v>
                </c:pt>
                <c:pt idx="12">
                  <c:v>0.25340818329111614</c:v>
                </c:pt>
                <c:pt idx="13">
                  <c:v>0.219903837774553</c:v>
                </c:pt>
                <c:pt idx="14">
                  <c:v>0.26576714045465466</c:v>
                </c:pt>
                <c:pt idx="15">
                  <c:v>0.22481574114188663</c:v>
                </c:pt>
                <c:pt idx="16">
                  <c:v>0.2912556010692513</c:v>
                </c:pt>
                <c:pt idx="17">
                  <c:v>0.18745504675137856</c:v>
                </c:pt>
                <c:pt idx="18">
                  <c:v>0.19789871742051193</c:v>
                </c:pt>
                <c:pt idx="19">
                  <c:v>0.20163020447081259</c:v>
                </c:pt>
                <c:pt idx="20">
                  <c:v>0.21738647032662942</c:v>
                </c:pt>
                <c:pt idx="21">
                  <c:v>0.24077592240775922</c:v>
                </c:pt>
                <c:pt idx="22">
                  <c:v>0.22852470763100624</c:v>
                </c:pt>
                <c:pt idx="23">
                  <c:v>0.26497912787698774</c:v>
                </c:pt>
                <c:pt idx="24">
                  <c:v>0.24154936008662642</c:v>
                </c:pt>
                <c:pt idx="25">
                  <c:v>0.19200708469742878</c:v>
                </c:pt>
                <c:pt idx="26">
                  <c:v>0.21202752448090853</c:v>
                </c:pt>
              </c:numCache>
            </c:numRef>
          </c:val>
          <c:extLst>
            <c:ext xmlns:c16="http://schemas.microsoft.com/office/drawing/2014/chart" uri="{C3380CC4-5D6E-409C-BE32-E72D297353CC}">
              <c16:uniqueId val="{00000000-D017-4C02-8790-BF61B1EDE76C}"/>
            </c:ext>
          </c:extLst>
        </c:ser>
        <c:dLbls>
          <c:showLegendKey val="0"/>
          <c:showVal val="0"/>
          <c:showCatName val="0"/>
          <c:showSerName val="0"/>
          <c:showPercent val="0"/>
          <c:showBubbleSize val="0"/>
        </c:dLbls>
        <c:gapWidth val="128"/>
        <c:axId val="243347840"/>
        <c:axId val="243349376"/>
      </c:barChart>
      <c:catAx>
        <c:axId val="243347840"/>
        <c:scaling>
          <c:orientation val="maxMin"/>
        </c:scaling>
        <c:delete val="0"/>
        <c:axPos val="l"/>
        <c:numFmt formatCode="General" sourceLinked="0"/>
        <c:majorTickMark val="out"/>
        <c:minorTickMark val="none"/>
        <c:tickLblPos val="nextTo"/>
        <c:txPr>
          <a:bodyPr/>
          <a:lstStyle/>
          <a:p>
            <a:pPr>
              <a:defRPr sz="1200" b="1">
                <a:solidFill>
                  <a:schemeClr val="tx1">
                    <a:lumMod val="85000"/>
                    <a:lumOff val="15000"/>
                  </a:schemeClr>
                </a:solidFill>
              </a:defRPr>
            </a:pPr>
            <a:endParaRPr lang="pt-BR"/>
          </a:p>
        </c:txPr>
        <c:crossAx val="243349376"/>
        <c:crosses val="autoZero"/>
        <c:auto val="1"/>
        <c:lblAlgn val="ctr"/>
        <c:lblOffset val="100"/>
        <c:noMultiLvlLbl val="0"/>
      </c:catAx>
      <c:valAx>
        <c:axId val="243349376"/>
        <c:scaling>
          <c:orientation val="minMax"/>
          <c:max val="0.4"/>
          <c:min val="0"/>
        </c:scaling>
        <c:delete val="1"/>
        <c:axPos val="t"/>
        <c:numFmt formatCode="###0%" sourceLinked="1"/>
        <c:majorTickMark val="out"/>
        <c:minorTickMark val="none"/>
        <c:tickLblPos val="nextTo"/>
        <c:crossAx val="243347840"/>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772D0-6378-479D-9E3F-3613B2E43632}" type="datetimeFigureOut">
              <a:rPr lang="pt-BR" smtClean="0"/>
              <a:pPr/>
              <a:t>15/02/2018</a:t>
            </a:fld>
            <a:endParaRPr lang="pt-BR"/>
          </a:p>
        </p:txBody>
      </p:sp>
      <p:sp>
        <p:nvSpPr>
          <p:cNvPr id="4" name="Espaço Reservado para Imagem de Sli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7C02F-F7F0-451A-9F5C-49894C27621B}" type="slidenum">
              <a:rPr lang="pt-BR" smtClean="0"/>
              <a:pPr/>
              <a:t>‹nº›</a:t>
            </a:fld>
            <a:endParaRPr lang="pt-BR"/>
          </a:p>
        </p:txBody>
      </p:sp>
    </p:spTree>
    <p:extLst>
      <p:ext uri="{BB962C8B-B14F-4D97-AF65-F5344CB8AC3E}">
        <p14:creationId xmlns:p14="http://schemas.microsoft.com/office/powerpoint/2010/main" val="2128217222"/>
      </p:ext>
    </p:extLst>
  </p:cSld>
  <p:clrMap bg1="lt1" tx1="dk1" bg2="lt2" tx2="dk2" accent1="accent1" accent2="accent2" accent3="accent3" accent4="accent4" accent5="accent5" accent6="accent6" hlink="hlink" folHlink="folHlink"/>
  <p:notesStyle>
    <a:lvl1pPr marL="0" algn="l" defTabSz="1172261" rtl="0" eaLnBrk="1" latinLnBrk="0" hangingPunct="1">
      <a:defRPr sz="1500" kern="1200">
        <a:solidFill>
          <a:schemeClr val="tx1"/>
        </a:solidFill>
        <a:latin typeface="+mn-lt"/>
        <a:ea typeface="+mn-ea"/>
        <a:cs typeface="+mn-cs"/>
      </a:defRPr>
    </a:lvl1pPr>
    <a:lvl2pPr marL="586130" algn="l" defTabSz="1172261" rtl="0" eaLnBrk="1" latinLnBrk="0" hangingPunct="1">
      <a:defRPr sz="1500" kern="1200">
        <a:solidFill>
          <a:schemeClr val="tx1"/>
        </a:solidFill>
        <a:latin typeface="+mn-lt"/>
        <a:ea typeface="+mn-ea"/>
        <a:cs typeface="+mn-cs"/>
      </a:defRPr>
    </a:lvl2pPr>
    <a:lvl3pPr marL="1172261" algn="l" defTabSz="1172261" rtl="0" eaLnBrk="1" latinLnBrk="0" hangingPunct="1">
      <a:defRPr sz="1500" kern="1200">
        <a:solidFill>
          <a:schemeClr val="tx1"/>
        </a:solidFill>
        <a:latin typeface="+mn-lt"/>
        <a:ea typeface="+mn-ea"/>
        <a:cs typeface="+mn-cs"/>
      </a:defRPr>
    </a:lvl3pPr>
    <a:lvl4pPr marL="1758391" algn="l" defTabSz="1172261" rtl="0" eaLnBrk="1" latinLnBrk="0" hangingPunct="1">
      <a:defRPr sz="1500" kern="1200">
        <a:solidFill>
          <a:schemeClr val="tx1"/>
        </a:solidFill>
        <a:latin typeface="+mn-lt"/>
        <a:ea typeface="+mn-ea"/>
        <a:cs typeface="+mn-cs"/>
      </a:defRPr>
    </a:lvl4pPr>
    <a:lvl5pPr marL="2344522" algn="l" defTabSz="1172261" rtl="0" eaLnBrk="1" latinLnBrk="0" hangingPunct="1">
      <a:defRPr sz="1500" kern="1200">
        <a:solidFill>
          <a:schemeClr val="tx1"/>
        </a:solidFill>
        <a:latin typeface="+mn-lt"/>
        <a:ea typeface="+mn-ea"/>
        <a:cs typeface="+mn-cs"/>
      </a:defRPr>
    </a:lvl5pPr>
    <a:lvl6pPr marL="2930652" algn="l" defTabSz="1172261" rtl="0" eaLnBrk="1" latinLnBrk="0" hangingPunct="1">
      <a:defRPr sz="1500" kern="1200">
        <a:solidFill>
          <a:schemeClr val="tx1"/>
        </a:solidFill>
        <a:latin typeface="+mn-lt"/>
        <a:ea typeface="+mn-ea"/>
        <a:cs typeface="+mn-cs"/>
      </a:defRPr>
    </a:lvl6pPr>
    <a:lvl7pPr marL="3516782" algn="l" defTabSz="1172261" rtl="0" eaLnBrk="1" latinLnBrk="0" hangingPunct="1">
      <a:defRPr sz="1500" kern="1200">
        <a:solidFill>
          <a:schemeClr val="tx1"/>
        </a:solidFill>
        <a:latin typeface="+mn-lt"/>
        <a:ea typeface="+mn-ea"/>
        <a:cs typeface="+mn-cs"/>
      </a:defRPr>
    </a:lvl7pPr>
    <a:lvl8pPr marL="4102913" algn="l" defTabSz="1172261" rtl="0" eaLnBrk="1" latinLnBrk="0" hangingPunct="1">
      <a:defRPr sz="1500" kern="1200">
        <a:solidFill>
          <a:schemeClr val="tx1"/>
        </a:solidFill>
        <a:latin typeface="+mn-lt"/>
        <a:ea typeface="+mn-ea"/>
        <a:cs typeface="+mn-cs"/>
      </a:defRPr>
    </a:lvl8pPr>
    <a:lvl9pPr marL="4689043" algn="l" defTabSz="1172261"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9234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10</a:t>
            </a:fld>
            <a:endParaRPr lang="pt-BR"/>
          </a:p>
        </p:txBody>
      </p:sp>
    </p:spTree>
    <p:extLst>
      <p:ext uri="{BB962C8B-B14F-4D97-AF65-F5344CB8AC3E}">
        <p14:creationId xmlns:p14="http://schemas.microsoft.com/office/powerpoint/2010/main" val="29712485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100</a:t>
            </a:fld>
            <a:endParaRPr lang="pt-BR"/>
          </a:p>
        </p:txBody>
      </p:sp>
    </p:spTree>
    <p:extLst>
      <p:ext uri="{BB962C8B-B14F-4D97-AF65-F5344CB8AC3E}">
        <p14:creationId xmlns:p14="http://schemas.microsoft.com/office/powerpoint/2010/main" val="35248983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101</a:t>
            </a:fld>
            <a:endParaRPr lang="pt-BR"/>
          </a:p>
        </p:txBody>
      </p:sp>
    </p:spTree>
    <p:extLst>
      <p:ext uri="{BB962C8B-B14F-4D97-AF65-F5344CB8AC3E}">
        <p14:creationId xmlns:p14="http://schemas.microsoft.com/office/powerpoint/2010/main" val="51383087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102</a:t>
            </a:fld>
            <a:endParaRPr lang="pt-BR"/>
          </a:p>
        </p:txBody>
      </p:sp>
    </p:spTree>
    <p:extLst>
      <p:ext uri="{BB962C8B-B14F-4D97-AF65-F5344CB8AC3E}">
        <p14:creationId xmlns:p14="http://schemas.microsoft.com/office/powerpoint/2010/main" val="21283704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103</a:t>
            </a:fld>
            <a:endParaRPr lang="pt-BR"/>
          </a:p>
        </p:txBody>
      </p:sp>
    </p:spTree>
    <p:extLst>
      <p:ext uri="{BB962C8B-B14F-4D97-AF65-F5344CB8AC3E}">
        <p14:creationId xmlns:p14="http://schemas.microsoft.com/office/powerpoint/2010/main" val="190854217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104</a:t>
            </a:fld>
            <a:endParaRPr lang="pt-BR"/>
          </a:p>
        </p:txBody>
      </p:sp>
    </p:spTree>
    <p:extLst>
      <p:ext uri="{BB962C8B-B14F-4D97-AF65-F5344CB8AC3E}">
        <p14:creationId xmlns:p14="http://schemas.microsoft.com/office/powerpoint/2010/main" val="321242242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105</a:t>
            </a:fld>
            <a:endParaRPr lang="pt-BR"/>
          </a:p>
        </p:txBody>
      </p:sp>
    </p:spTree>
    <p:extLst>
      <p:ext uri="{BB962C8B-B14F-4D97-AF65-F5344CB8AC3E}">
        <p14:creationId xmlns:p14="http://schemas.microsoft.com/office/powerpoint/2010/main" val="369504558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106</a:t>
            </a:fld>
            <a:endParaRPr lang="pt-BR"/>
          </a:p>
        </p:txBody>
      </p:sp>
    </p:spTree>
    <p:extLst>
      <p:ext uri="{BB962C8B-B14F-4D97-AF65-F5344CB8AC3E}">
        <p14:creationId xmlns:p14="http://schemas.microsoft.com/office/powerpoint/2010/main" val="15265844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107</a:t>
            </a:fld>
            <a:endParaRPr lang="pt-BR"/>
          </a:p>
        </p:txBody>
      </p:sp>
    </p:spTree>
    <p:extLst>
      <p:ext uri="{BB962C8B-B14F-4D97-AF65-F5344CB8AC3E}">
        <p14:creationId xmlns:p14="http://schemas.microsoft.com/office/powerpoint/2010/main" val="5302807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108</a:t>
            </a:fld>
            <a:endParaRPr lang="pt-BR"/>
          </a:p>
        </p:txBody>
      </p:sp>
    </p:spTree>
    <p:extLst>
      <p:ext uri="{BB962C8B-B14F-4D97-AF65-F5344CB8AC3E}">
        <p14:creationId xmlns:p14="http://schemas.microsoft.com/office/powerpoint/2010/main" val="423650060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109</a:t>
            </a:fld>
            <a:endParaRPr lang="pt-BR"/>
          </a:p>
        </p:txBody>
      </p:sp>
    </p:spTree>
    <p:extLst>
      <p:ext uri="{BB962C8B-B14F-4D97-AF65-F5344CB8AC3E}">
        <p14:creationId xmlns:p14="http://schemas.microsoft.com/office/powerpoint/2010/main" val="1523154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11</a:t>
            </a:fld>
            <a:endParaRPr lang="pt-BR"/>
          </a:p>
        </p:txBody>
      </p:sp>
    </p:spTree>
    <p:extLst>
      <p:ext uri="{BB962C8B-B14F-4D97-AF65-F5344CB8AC3E}">
        <p14:creationId xmlns:p14="http://schemas.microsoft.com/office/powerpoint/2010/main" val="28222936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110</a:t>
            </a:fld>
            <a:endParaRPr lang="pt-BR"/>
          </a:p>
        </p:txBody>
      </p:sp>
    </p:spTree>
    <p:extLst>
      <p:ext uri="{BB962C8B-B14F-4D97-AF65-F5344CB8AC3E}">
        <p14:creationId xmlns:p14="http://schemas.microsoft.com/office/powerpoint/2010/main" val="14851840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111</a:t>
            </a:fld>
            <a:endParaRPr lang="pt-BR"/>
          </a:p>
        </p:txBody>
      </p:sp>
    </p:spTree>
    <p:extLst>
      <p:ext uri="{BB962C8B-B14F-4D97-AF65-F5344CB8AC3E}">
        <p14:creationId xmlns:p14="http://schemas.microsoft.com/office/powerpoint/2010/main" val="176542505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112</a:t>
            </a:fld>
            <a:endParaRPr lang="pt-BR"/>
          </a:p>
        </p:txBody>
      </p:sp>
    </p:spTree>
    <p:extLst>
      <p:ext uri="{BB962C8B-B14F-4D97-AF65-F5344CB8AC3E}">
        <p14:creationId xmlns:p14="http://schemas.microsoft.com/office/powerpoint/2010/main" val="169458352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113</a:t>
            </a:fld>
            <a:endParaRPr lang="pt-BR"/>
          </a:p>
        </p:txBody>
      </p:sp>
    </p:spTree>
    <p:extLst>
      <p:ext uri="{BB962C8B-B14F-4D97-AF65-F5344CB8AC3E}">
        <p14:creationId xmlns:p14="http://schemas.microsoft.com/office/powerpoint/2010/main" val="402770990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114</a:t>
            </a:fld>
            <a:endParaRPr lang="pt-BR"/>
          </a:p>
        </p:txBody>
      </p:sp>
    </p:spTree>
    <p:extLst>
      <p:ext uri="{BB962C8B-B14F-4D97-AF65-F5344CB8AC3E}">
        <p14:creationId xmlns:p14="http://schemas.microsoft.com/office/powerpoint/2010/main" val="366458294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115</a:t>
            </a:fld>
            <a:endParaRPr lang="pt-BR"/>
          </a:p>
        </p:txBody>
      </p:sp>
    </p:spTree>
    <p:extLst>
      <p:ext uri="{BB962C8B-B14F-4D97-AF65-F5344CB8AC3E}">
        <p14:creationId xmlns:p14="http://schemas.microsoft.com/office/powerpoint/2010/main" val="219768811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116</a:t>
            </a:fld>
            <a:endParaRPr lang="pt-BR"/>
          </a:p>
        </p:txBody>
      </p:sp>
    </p:spTree>
    <p:extLst>
      <p:ext uri="{BB962C8B-B14F-4D97-AF65-F5344CB8AC3E}">
        <p14:creationId xmlns:p14="http://schemas.microsoft.com/office/powerpoint/2010/main" val="68912725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117</a:t>
            </a:fld>
            <a:endParaRPr lang="pt-BR"/>
          </a:p>
        </p:txBody>
      </p:sp>
    </p:spTree>
    <p:extLst>
      <p:ext uri="{BB962C8B-B14F-4D97-AF65-F5344CB8AC3E}">
        <p14:creationId xmlns:p14="http://schemas.microsoft.com/office/powerpoint/2010/main" val="230270808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118</a:t>
            </a:fld>
            <a:endParaRPr lang="pt-BR"/>
          </a:p>
        </p:txBody>
      </p:sp>
    </p:spTree>
    <p:extLst>
      <p:ext uri="{BB962C8B-B14F-4D97-AF65-F5344CB8AC3E}">
        <p14:creationId xmlns:p14="http://schemas.microsoft.com/office/powerpoint/2010/main" val="9232344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119</a:t>
            </a:fld>
            <a:endParaRPr lang="pt-BR"/>
          </a:p>
        </p:txBody>
      </p:sp>
    </p:spTree>
    <p:extLst>
      <p:ext uri="{BB962C8B-B14F-4D97-AF65-F5344CB8AC3E}">
        <p14:creationId xmlns:p14="http://schemas.microsoft.com/office/powerpoint/2010/main" val="336138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12</a:t>
            </a:fld>
            <a:endParaRPr lang="pt-BR"/>
          </a:p>
        </p:txBody>
      </p:sp>
    </p:spTree>
    <p:extLst>
      <p:ext uri="{BB962C8B-B14F-4D97-AF65-F5344CB8AC3E}">
        <p14:creationId xmlns:p14="http://schemas.microsoft.com/office/powerpoint/2010/main" val="85550246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120</a:t>
            </a:fld>
            <a:endParaRPr lang="pt-BR"/>
          </a:p>
        </p:txBody>
      </p:sp>
    </p:spTree>
    <p:extLst>
      <p:ext uri="{BB962C8B-B14F-4D97-AF65-F5344CB8AC3E}">
        <p14:creationId xmlns:p14="http://schemas.microsoft.com/office/powerpoint/2010/main" val="21592249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121</a:t>
            </a:fld>
            <a:endParaRPr lang="pt-BR"/>
          </a:p>
        </p:txBody>
      </p:sp>
    </p:spTree>
    <p:extLst>
      <p:ext uri="{BB962C8B-B14F-4D97-AF65-F5344CB8AC3E}">
        <p14:creationId xmlns:p14="http://schemas.microsoft.com/office/powerpoint/2010/main" val="336352638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122</a:t>
            </a:fld>
            <a:endParaRPr lang="pt-BR"/>
          </a:p>
        </p:txBody>
      </p:sp>
    </p:spTree>
    <p:extLst>
      <p:ext uri="{BB962C8B-B14F-4D97-AF65-F5344CB8AC3E}">
        <p14:creationId xmlns:p14="http://schemas.microsoft.com/office/powerpoint/2010/main" val="101937298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123</a:t>
            </a:fld>
            <a:endParaRPr lang="pt-BR"/>
          </a:p>
        </p:txBody>
      </p:sp>
    </p:spTree>
    <p:extLst>
      <p:ext uri="{BB962C8B-B14F-4D97-AF65-F5344CB8AC3E}">
        <p14:creationId xmlns:p14="http://schemas.microsoft.com/office/powerpoint/2010/main" val="54947943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124</a:t>
            </a:fld>
            <a:endParaRPr lang="pt-BR"/>
          </a:p>
        </p:txBody>
      </p:sp>
    </p:spTree>
    <p:extLst>
      <p:ext uri="{BB962C8B-B14F-4D97-AF65-F5344CB8AC3E}">
        <p14:creationId xmlns:p14="http://schemas.microsoft.com/office/powerpoint/2010/main" val="384996975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125</a:t>
            </a:fld>
            <a:endParaRPr lang="pt-BR"/>
          </a:p>
        </p:txBody>
      </p:sp>
    </p:spTree>
    <p:extLst>
      <p:ext uri="{BB962C8B-B14F-4D97-AF65-F5344CB8AC3E}">
        <p14:creationId xmlns:p14="http://schemas.microsoft.com/office/powerpoint/2010/main" val="384734258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126</a:t>
            </a:fld>
            <a:endParaRPr lang="pt-BR"/>
          </a:p>
        </p:txBody>
      </p:sp>
    </p:spTree>
    <p:extLst>
      <p:ext uri="{BB962C8B-B14F-4D97-AF65-F5344CB8AC3E}">
        <p14:creationId xmlns:p14="http://schemas.microsoft.com/office/powerpoint/2010/main" val="188954864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127</a:t>
            </a:fld>
            <a:endParaRPr lang="pt-BR"/>
          </a:p>
        </p:txBody>
      </p:sp>
    </p:spTree>
    <p:extLst>
      <p:ext uri="{BB962C8B-B14F-4D97-AF65-F5344CB8AC3E}">
        <p14:creationId xmlns:p14="http://schemas.microsoft.com/office/powerpoint/2010/main" val="47487978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128</a:t>
            </a:fld>
            <a:endParaRPr lang="pt-BR"/>
          </a:p>
        </p:txBody>
      </p:sp>
    </p:spTree>
    <p:extLst>
      <p:ext uri="{BB962C8B-B14F-4D97-AF65-F5344CB8AC3E}">
        <p14:creationId xmlns:p14="http://schemas.microsoft.com/office/powerpoint/2010/main" val="260648203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129</a:t>
            </a:fld>
            <a:endParaRPr lang="pt-BR"/>
          </a:p>
        </p:txBody>
      </p:sp>
    </p:spTree>
    <p:extLst>
      <p:ext uri="{BB962C8B-B14F-4D97-AF65-F5344CB8AC3E}">
        <p14:creationId xmlns:p14="http://schemas.microsoft.com/office/powerpoint/2010/main" val="316544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13</a:t>
            </a:fld>
            <a:endParaRPr lang="pt-BR"/>
          </a:p>
        </p:txBody>
      </p:sp>
    </p:spTree>
    <p:extLst>
      <p:ext uri="{BB962C8B-B14F-4D97-AF65-F5344CB8AC3E}">
        <p14:creationId xmlns:p14="http://schemas.microsoft.com/office/powerpoint/2010/main" val="342764301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130</a:t>
            </a:fld>
            <a:endParaRPr lang="pt-BR"/>
          </a:p>
        </p:txBody>
      </p:sp>
    </p:spTree>
    <p:extLst>
      <p:ext uri="{BB962C8B-B14F-4D97-AF65-F5344CB8AC3E}">
        <p14:creationId xmlns:p14="http://schemas.microsoft.com/office/powerpoint/2010/main" val="206234856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131</a:t>
            </a:fld>
            <a:endParaRPr lang="pt-BR"/>
          </a:p>
        </p:txBody>
      </p:sp>
    </p:spTree>
    <p:extLst>
      <p:ext uri="{BB962C8B-B14F-4D97-AF65-F5344CB8AC3E}">
        <p14:creationId xmlns:p14="http://schemas.microsoft.com/office/powerpoint/2010/main" val="264613709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132</a:t>
            </a:fld>
            <a:endParaRPr lang="pt-BR"/>
          </a:p>
        </p:txBody>
      </p:sp>
    </p:spTree>
    <p:extLst>
      <p:ext uri="{BB962C8B-B14F-4D97-AF65-F5344CB8AC3E}">
        <p14:creationId xmlns:p14="http://schemas.microsoft.com/office/powerpoint/2010/main" val="5992634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133</a:t>
            </a:fld>
            <a:endParaRPr lang="pt-BR"/>
          </a:p>
        </p:txBody>
      </p:sp>
    </p:spTree>
    <p:extLst>
      <p:ext uri="{BB962C8B-B14F-4D97-AF65-F5344CB8AC3E}">
        <p14:creationId xmlns:p14="http://schemas.microsoft.com/office/powerpoint/2010/main" val="378001567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134</a:t>
            </a:fld>
            <a:endParaRPr lang="pt-BR"/>
          </a:p>
        </p:txBody>
      </p:sp>
    </p:spTree>
    <p:extLst>
      <p:ext uri="{BB962C8B-B14F-4D97-AF65-F5344CB8AC3E}">
        <p14:creationId xmlns:p14="http://schemas.microsoft.com/office/powerpoint/2010/main" val="87227002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135</a:t>
            </a:fld>
            <a:endParaRPr lang="pt-BR"/>
          </a:p>
        </p:txBody>
      </p:sp>
    </p:spTree>
    <p:extLst>
      <p:ext uri="{BB962C8B-B14F-4D97-AF65-F5344CB8AC3E}">
        <p14:creationId xmlns:p14="http://schemas.microsoft.com/office/powerpoint/2010/main" val="52482457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136</a:t>
            </a:fld>
            <a:endParaRPr lang="pt-BR"/>
          </a:p>
        </p:txBody>
      </p:sp>
    </p:spTree>
    <p:extLst>
      <p:ext uri="{BB962C8B-B14F-4D97-AF65-F5344CB8AC3E}">
        <p14:creationId xmlns:p14="http://schemas.microsoft.com/office/powerpoint/2010/main" val="369067636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137</a:t>
            </a:fld>
            <a:endParaRPr lang="pt-BR"/>
          </a:p>
        </p:txBody>
      </p:sp>
    </p:spTree>
    <p:extLst>
      <p:ext uri="{BB962C8B-B14F-4D97-AF65-F5344CB8AC3E}">
        <p14:creationId xmlns:p14="http://schemas.microsoft.com/office/powerpoint/2010/main" val="151150297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138</a:t>
            </a:fld>
            <a:endParaRPr lang="pt-BR"/>
          </a:p>
        </p:txBody>
      </p:sp>
    </p:spTree>
    <p:extLst>
      <p:ext uri="{BB962C8B-B14F-4D97-AF65-F5344CB8AC3E}">
        <p14:creationId xmlns:p14="http://schemas.microsoft.com/office/powerpoint/2010/main" val="255197853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139</a:t>
            </a:fld>
            <a:endParaRPr lang="pt-BR"/>
          </a:p>
        </p:txBody>
      </p:sp>
    </p:spTree>
    <p:extLst>
      <p:ext uri="{BB962C8B-B14F-4D97-AF65-F5344CB8AC3E}">
        <p14:creationId xmlns:p14="http://schemas.microsoft.com/office/powerpoint/2010/main" val="367604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14</a:t>
            </a:fld>
            <a:endParaRPr lang="pt-BR"/>
          </a:p>
        </p:txBody>
      </p:sp>
    </p:spTree>
    <p:extLst>
      <p:ext uri="{BB962C8B-B14F-4D97-AF65-F5344CB8AC3E}">
        <p14:creationId xmlns:p14="http://schemas.microsoft.com/office/powerpoint/2010/main" val="153596617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140</a:t>
            </a:fld>
            <a:endParaRPr lang="pt-BR"/>
          </a:p>
        </p:txBody>
      </p:sp>
    </p:spTree>
    <p:extLst>
      <p:ext uri="{BB962C8B-B14F-4D97-AF65-F5344CB8AC3E}">
        <p14:creationId xmlns:p14="http://schemas.microsoft.com/office/powerpoint/2010/main" val="150331236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141</a:t>
            </a:fld>
            <a:endParaRPr lang="pt-BR"/>
          </a:p>
        </p:txBody>
      </p:sp>
    </p:spTree>
    <p:extLst>
      <p:ext uri="{BB962C8B-B14F-4D97-AF65-F5344CB8AC3E}">
        <p14:creationId xmlns:p14="http://schemas.microsoft.com/office/powerpoint/2010/main" val="169030841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142</a:t>
            </a:fld>
            <a:endParaRPr lang="pt-BR"/>
          </a:p>
        </p:txBody>
      </p:sp>
    </p:spTree>
    <p:extLst>
      <p:ext uri="{BB962C8B-B14F-4D97-AF65-F5344CB8AC3E}">
        <p14:creationId xmlns:p14="http://schemas.microsoft.com/office/powerpoint/2010/main" val="78361048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143</a:t>
            </a:fld>
            <a:endParaRPr lang="pt-BR"/>
          </a:p>
        </p:txBody>
      </p:sp>
    </p:spTree>
    <p:extLst>
      <p:ext uri="{BB962C8B-B14F-4D97-AF65-F5344CB8AC3E}">
        <p14:creationId xmlns:p14="http://schemas.microsoft.com/office/powerpoint/2010/main" val="181977626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144</a:t>
            </a:fld>
            <a:endParaRPr lang="pt-BR"/>
          </a:p>
        </p:txBody>
      </p:sp>
    </p:spTree>
    <p:extLst>
      <p:ext uri="{BB962C8B-B14F-4D97-AF65-F5344CB8AC3E}">
        <p14:creationId xmlns:p14="http://schemas.microsoft.com/office/powerpoint/2010/main" val="400016756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145</a:t>
            </a:fld>
            <a:endParaRPr lang="pt-BR"/>
          </a:p>
        </p:txBody>
      </p:sp>
    </p:spTree>
    <p:extLst>
      <p:ext uri="{BB962C8B-B14F-4D97-AF65-F5344CB8AC3E}">
        <p14:creationId xmlns:p14="http://schemas.microsoft.com/office/powerpoint/2010/main" val="194004983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146</a:t>
            </a:fld>
            <a:endParaRPr lang="pt-BR"/>
          </a:p>
        </p:txBody>
      </p:sp>
    </p:spTree>
    <p:extLst>
      <p:ext uri="{BB962C8B-B14F-4D97-AF65-F5344CB8AC3E}">
        <p14:creationId xmlns:p14="http://schemas.microsoft.com/office/powerpoint/2010/main" val="76392737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147</a:t>
            </a:fld>
            <a:endParaRPr lang="pt-BR"/>
          </a:p>
        </p:txBody>
      </p:sp>
    </p:spTree>
    <p:extLst>
      <p:ext uri="{BB962C8B-B14F-4D97-AF65-F5344CB8AC3E}">
        <p14:creationId xmlns:p14="http://schemas.microsoft.com/office/powerpoint/2010/main" val="250370074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148</a:t>
            </a:fld>
            <a:endParaRPr lang="pt-BR"/>
          </a:p>
        </p:txBody>
      </p:sp>
    </p:spTree>
    <p:extLst>
      <p:ext uri="{BB962C8B-B14F-4D97-AF65-F5344CB8AC3E}">
        <p14:creationId xmlns:p14="http://schemas.microsoft.com/office/powerpoint/2010/main" val="270017640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149</a:t>
            </a:fld>
            <a:endParaRPr lang="pt-BR"/>
          </a:p>
        </p:txBody>
      </p:sp>
    </p:spTree>
    <p:extLst>
      <p:ext uri="{BB962C8B-B14F-4D97-AF65-F5344CB8AC3E}">
        <p14:creationId xmlns:p14="http://schemas.microsoft.com/office/powerpoint/2010/main" val="16800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15</a:t>
            </a:fld>
            <a:endParaRPr lang="pt-BR"/>
          </a:p>
        </p:txBody>
      </p:sp>
    </p:spTree>
    <p:extLst>
      <p:ext uri="{BB962C8B-B14F-4D97-AF65-F5344CB8AC3E}">
        <p14:creationId xmlns:p14="http://schemas.microsoft.com/office/powerpoint/2010/main" val="160346654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150</a:t>
            </a:fld>
            <a:endParaRPr lang="pt-BR"/>
          </a:p>
        </p:txBody>
      </p:sp>
    </p:spTree>
    <p:extLst>
      <p:ext uri="{BB962C8B-B14F-4D97-AF65-F5344CB8AC3E}">
        <p14:creationId xmlns:p14="http://schemas.microsoft.com/office/powerpoint/2010/main" val="415443955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151</a:t>
            </a:fld>
            <a:endParaRPr lang="pt-BR"/>
          </a:p>
        </p:txBody>
      </p:sp>
    </p:spTree>
    <p:extLst>
      <p:ext uri="{BB962C8B-B14F-4D97-AF65-F5344CB8AC3E}">
        <p14:creationId xmlns:p14="http://schemas.microsoft.com/office/powerpoint/2010/main" val="114973761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152</a:t>
            </a:fld>
            <a:endParaRPr lang="pt-BR"/>
          </a:p>
        </p:txBody>
      </p:sp>
    </p:spTree>
    <p:extLst>
      <p:ext uri="{BB962C8B-B14F-4D97-AF65-F5344CB8AC3E}">
        <p14:creationId xmlns:p14="http://schemas.microsoft.com/office/powerpoint/2010/main" val="101359927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153</a:t>
            </a:fld>
            <a:endParaRPr lang="pt-BR"/>
          </a:p>
        </p:txBody>
      </p:sp>
    </p:spTree>
    <p:extLst>
      <p:ext uri="{BB962C8B-B14F-4D97-AF65-F5344CB8AC3E}">
        <p14:creationId xmlns:p14="http://schemas.microsoft.com/office/powerpoint/2010/main" val="81079956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154</a:t>
            </a:fld>
            <a:endParaRPr lang="pt-BR"/>
          </a:p>
        </p:txBody>
      </p:sp>
    </p:spTree>
    <p:extLst>
      <p:ext uri="{BB962C8B-B14F-4D97-AF65-F5344CB8AC3E}">
        <p14:creationId xmlns:p14="http://schemas.microsoft.com/office/powerpoint/2010/main" val="244399147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155</a:t>
            </a:fld>
            <a:endParaRPr lang="pt-BR"/>
          </a:p>
        </p:txBody>
      </p:sp>
    </p:spTree>
    <p:extLst>
      <p:ext uri="{BB962C8B-B14F-4D97-AF65-F5344CB8AC3E}">
        <p14:creationId xmlns:p14="http://schemas.microsoft.com/office/powerpoint/2010/main" val="230239769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156</a:t>
            </a:fld>
            <a:endParaRPr lang="pt-BR"/>
          </a:p>
        </p:txBody>
      </p:sp>
    </p:spTree>
    <p:extLst>
      <p:ext uri="{BB962C8B-B14F-4D97-AF65-F5344CB8AC3E}">
        <p14:creationId xmlns:p14="http://schemas.microsoft.com/office/powerpoint/2010/main" val="395241730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157</a:t>
            </a:fld>
            <a:endParaRPr lang="pt-BR"/>
          </a:p>
        </p:txBody>
      </p:sp>
    </p:spTree>
    <p:extLst>
      <p:ext uri="{BB962C8B-B14F-4D97-AF65-F5344CB8AC3E}">
        <p14:creationId xmlns:p14="http://schemas.microsoft.com/office/powerpoint/2010/main" val="246882266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158</a:t>
            </a:fld>
            <a:endParaRPr lang="pt-BR"/>
          </a:p>
        </p:txBody>
      </p:sp>
    </p:spTree>
    <p:extLst>
      <p:ext uri="{BB962C8B-B14F-4D97-AF65-F5344CB8AC3E}">
        <p14:creationId xmlns:p14="http://schemas.microsoft.com/office/powerpoint/2010/main" val="37167990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159</a:t>
            </a:fld>
            <a:endParaRPr lang="pt-BR"/>
          </a:p>
        </p:txBody>
      </p:sp>
    </p:spTree>
    <p:extLst>
      <p:ext uri="{BB962C8B-B14F-4D97-AF65-F5344CB8AC3E}">
        <p14:creationId xmlns:p14="http://schemas.microsoft.com/office/powerpoint/2010/main" val="274092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16</a:t>
            </a:fld>
            <a:endParaRPr lang="pt-BR"/>
          </a:p>
        </p:txBody>
      </p:sp>
    </p:spTree>
    <p:extLst>
      <p:ext uri="{BB962C8B-B14F-4D97-AF65-F5344CB8AC3E}">
        <p14:creationId xmlns:p14="http://schemas.microsoft.com/office/powerpoint/2010/main" val="54671386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160</a:t>
            </a:fld>
            <a:endParaRPr lang="pt-BR"/>
          </a:p>
        </p:txBody>
      </p:sp>
    </p:spTree>
    <p:extLst>
      <p:ext uri="{BB962C8B-B14F-4D97-AF65-F5344CB8AC3E}">
        <p14:creationId xmlns:p14="http://schemas.microsoft.com/office/powerpoint/2010/main" val="36185374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161</a:t>
            </a:fld>
            <a:endParaRPr lang="pt-BR"/>
          </a:p>
        </p:txBody>
      </p:sp>
    </p:spTree>
    <p:extLst>
      <p:ext uri="{BB962C8B-B14F-4D97-AF65-F5344CB8AC3E}">
        <p14:creationId xmlns:p14="http://schemas.microsoft.com/office/powerpoint/2010/main" val="342757839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162</a:t>
            </a:fld>
            <a:endParaRPr lang="pt-BR"/>
          </a:p>
        </p:txBody>
      </p:sp>
    </p:spTree>
    <p:extLst>
      <p:ext uri="{BB962C8B-B14F-4D97-AF65-F5344CB8AC3E}">
        <p14:creationId xmlns:p14="http://schemas.microsoft.com/office/powerpoint/2010/main" val="340591697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163</a:t>
            </a:fld>
            <a:endParaRPr lang="pt-BR"/>
          </a:p>
        </p:txBody>
      </p:sp>
    </p:spTree>
    <p:extLst>
      <p:ext uri="{BB962C8B-B14F-4D97-AF65-F5344CB8AC3E}">
        <p14:creationId xmlns:p14="http://schemas.microsoft.com/office/powerpoint/2010/main" val="350185561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164</a:t>
            </a:fld>
            <a:endParaRPr lang="pt-BR"/>
          </a:p>
        </p:txBody>
      </p:sp>
    </p:spTree>
    <p:extLst>
      <p:ext uri="{BB962C8B-B14F-4D97-AF65-F5344CB8AC3E}">
        <p14:creationId xmlns:p14="http://schemas.microsoft.com/office/powerpoint/2010/main" val="30916239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165</a:t>
            </a:fld>
            <a:endParaRPr lang="pt-BR"/>
          </a:p>
        </p:txBody>
      </p:sp>
    </p:spTree>
    <p:extLst>
      <p:ext uri="{BB962C8B-B14F-4D97-AF65-F5344CB8AC3E}">
        <p14:creationId xmlns:p14="http://schemas.microsoft.com/office/powerpoint/2010/main" val="111693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17</a:t>
            </a:fld>
            <a:endParaRPr lang="pt-BR"/>
          </a:p>
        </p:txBody>
      </p:sp>
    </p:spTree>
    <p:extLst>
      <p:ext uri="{BB962C8B-B14F-4D97-AF65-F5344CB8AC3E}">
        <p14:creationId xmlns:p14="http://schemas.microsoft.com/office/powerpoint/2010/main" val="3212139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18</a:t>
            </a:fld>
            <a:endParaRPr lang="pt-BR"/>
          </a:p>
        </p:txBody>
      </p:sp>
    </p:spTree>
    <p:extLst>
      <p:ext uri="{BB962C8B-B14F-4D97-AF65-F5344CB8AC3E}">
        <p14:creationId xmlns:p14="http://schemas.microsoft.com/office/powerpoint/2010/main" val="161892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19</a:t>
            </a:fld>
            <a:endParaRPr lang="pt-BR"/>
          </a:p>
        </p:txBody>
      </p:sp>
    </p:spTree>
    <p:extLst>
      <p:ext uri="{BB962C8B-B14F-4D97-AF65-F5344CB8AC3E}">
        <p14:creationId xmlns:p14="http://schemas.microsoft.com/office/powerpoint/2010/main" val="300126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5810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20</a:t>
            </a:fld>
            <a:endParaRPr lang="pt-BR"/>
          </a:p>
        </p:txBody>
      </p:sp>
    </p:spTree>
    <p:extLst>
      <p:ext uri="{BB962C8B-B14F-4D97-AF65-F5344CB8AC3E}">
        <p14:creationId xmlns:p14="http://schemas.microsoft.com/office/powerpoint/2010/main" val="106261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21</a:t>
            </a:fld>
            <a:endParaRPr lang="pt-BR"/>
          </a:p>
        </p:txBody>
      </p:sp>
    </p:spTree>
    <p:extLst>
      <p:ext uri="{BB962C8B-B14F-4D97-AF65-F5344CB8AC3E}">
        <p14:creationId xmlns:p14="http://schemas.microsoft.com/office/powerpoint/2010/main" val="570577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22</a:t>
            </a:fld>
            <a:endParaRPr lang="pt-BR"/>
          </a:p>
        </p:txBody>
      </p:sp>
    </p:spTree>
    <p:extLst>
      <p:ext uri="{BB962C8B-B14F-4D97-AF65-F5344CB8AC3E}">
        <p14:creationId xmlns:p14="http://schemas.microsoft.com/office/powerpoint/2010/main" val="1092288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23</a:t>
            </a:fld>
            <a:endParaRPr lang="pt-BR"/>
          </a:p>
        </p:txBody>
      </p:sp>
    </p:spTree>
    <p:extLst>
      <p:ext uri="{BB962C8B-B14F-4D97-AF65-F5344CB8AC3E}">
        <p14:creationId xmlns:p14="http://schemas.microsoft.com/office/powerpoint/2010/main" val="3973046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24</a:t>
            </a:fld>
            <a:endParaRPr lang="pt-BR"/>
          </a:p>
        </p:txBody>
      </p:sp>
    </p:spTree>
    <p:extLst>
      <p:ext uri="{BB962C8B-B14F-4D97-AF65-F5344CB8AC3E}">
        <p14:creationId xmlns:p14="http://schemas.microsoft.com/office/powerpoint/2010/main" val="1644446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25</a:t>
            </a:fld>
            <a:endParaRPr lang="pt-BR"/>
          </a:p>
        </p:txBody>
      </p:sp>
    </p:spTree>
    <p:extLst>
      <p:ext uri="{BB962C8B-B14F-4D97-AF65-F5344CB8AC3E}">
        <p14:creationId xmlns:p14="http://schemas.microsoft.com/office/powerpoint/2010/main" val="1297484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26</a:t>
            </a:fld>
            <a:endParaRPr lang="pt-BR"/>
          </a:p>
        </p:txBody>
      </p:sp>
    </p:spTree>
    <p:extLst>
      <p:ext uri="{BB962C8B-B14F-4D97-AF65-F5344CB8AC3E}">
        <p14:creationId xmlns:p14="http://schemas.microsoft.com/office/powerpoint/2010/main" val="2236043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27</a:t>
            </a:fld>
            <a:endParaRPr lang="pt-BR"/>
          </a:p>
        </p:txBody>
      </p:sp>
    </p:spTree>
    <p:extLst>
      <p:ext uri="{BB962C8B-B14F-4D97-AF65-F5344CB8AC3E}">
        <p14:creationId xmlns:p14="http://schemas.microsoft.com/office/powerpoint/2010/main" val="3696687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28</a:t>
            </a:fld>
            <a:endParaRPr lang="pt-BR"/>
          </a:p>
        </p:txBody>
      </p:sp>
    </p:spTree>
    <p:extLst>
      <p:ext uri="{BB962C8B-B14F-4D97-AF65-F5344CB8AC3E}">
        <p14:creationId xmlns:p14="http://schemas.microsoft.com/office/powerpoint/2010/main" val="825227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29</a:t>
            </a:fld>
            <a:endParaRPr lang="pt-BR"/>
          </a:p>
        </p:txBody>
      </p:sp>
    </p:spTree>
    <p:extLst>
      <p:ext uri="{BB962C8B-B14F-4D97-AF65-F5344CB8AC3E}">
        <p14:creationId xmlns:p14="http://schemas.microsoft.com/office/powerpoint/2010/main" val="369629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3</a:t>
            </a:fld>
            <a:endParaRPr lang="pt-BR"/>
          </a:p>
        </p:txBody>
      </p:sp>
    </p:spTree>
    <p:extLst>
      <p:ext uri="{BB962C8B-B14F-4D97-AF65-F5344CB8AC3E}">
        <p14:creationId xmlns:p14="http://schemas.microsoft.com/office/powerpoint/2010/main" val="1074239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30</a:t>
            </a:fld>
            <a:endParaRPr lang="pt-BR"/>
          </a:p>
        </p:txBody>
      </p:sp>
    </p:spTree>
    <p:extLst>
      <p:ext uri="{BB962C8B-B14F-4D97-AF65-F5344CB8AC3E}">
        <p14:creationId xmlns:p14="http://schemas.microsoft.com/office/powerpoint/2010/main" val="694343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31</a:t>
            </a:fld>
            <a:endParaRPr lang="pt-BR"/>
          </a:p>
        </p:txBody>
      </p:sp>
    </p:spTree>
    <p:extLst>
      <p:ext uri="{BB962C8B-B14F-4D97-AF65-F5344CB8AC3E}">
        <p14:creationId xmlns:p14="http://schemas.microsoft.com/office/powerpoint/2010/main" val="1406089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32</a:t>
            </a:fld>
            <a:endParaRPr lang="pt-BR"/>
          </a:p>
        </p:txBody>
      </p:sp>
    </p:spTree>
    <p:extLst>
      <p:ext uri="{BB962C8B-B14F-4D97-AF65-F5344CB8AC3E}">
        <p14:creationId xmlns:p14="http://schemas.microsoft.com/office/powerpoint/2010/main" val="2003443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33</a:t>
            </a:fld>
            <a:endParaRPr lang="pt-BR"/>
          </a:p>
        </p:txBody>
      </p:sp>
    </p:spTree>
    <p:extLst>
      <p:ext uri="{BB962C8B-B14F-4D97-AF65-F5344CB8AC3E}">
        <p14:creationId xmlns:p14="http://schemas.microsoft.com/office/powerpoint/2010/main" val="1394987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34</a:t>
            </a:fld>
            <a:endParaRPr lang="pt-BR"/>
          </a:p>
        </p:txBody>
      </p:sp>
    </p:spTree>
    <p:extLst>
      <p:ext uri="{BB962C8B-B14F-4D97-AF65-F5344CB8AC3E}">
        <p14:creationId xmlns:p14="http://schemas.microsoft.com/office/powerpoint/2010/main" val="520477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35</a:t>
            </a:fld>
            <a:endParaRPr lang="pt-BR"/>
          </a:p>
        </p:txBody>
      </p:sp>
    </p:spTree>
    <p:extLst>
      <p:ext uri="{BB962C8B-B14F-4D97-AF65-F5344CB8AC3E}">
        <p14:creationId xmlns:p14="http://schemas.microsoft.com/office/powerpoint/2010/main" val="3686694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36</a:t>
            </a:fld>
            <a:endParaRPr lang="pt-BR"/>
          </a:p>
        </p:txBody>
      </p:sp>
    </p:spTree>
    <p:extLst>
      <p:ext uri="{BB962C8B-B14F-4D97-AF65-F5344CB8AC3E}">
        <p14:creationId xmlns:p14="http://schemas.microsoft.com/office/powerpoint/2010/main" val="4237815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37</a:t>
            </a:fld>
            <a:endParaRPr lang="pt-BR"/>
          </a:p>
        </p:txBody>
      </p:sp>
    </p:spTree>
    <p:extLst>
      <p:ext uri="{BB962C8B-B14F-4D97-AF65-F5344CB8AC3E}">
        <p14:creationId xmlns:p14="http://schemas.microsoft.com/office/powerpoint/2010/main" val="1113409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38</a:t>
            </a:fld>
            <a:endParaRPr lang="pt-BR"/>
          </a:p>
        </p:txBody>
      </p:sp>
    </p:spTree>
    <p:extLst>
      <p:ext uri="{BB962C8B-B14F-4D97-AF65-F5344CB8AC3E}">
        <p14:creationId xmlns:p14="http://schemas.microsoft.com/office/powerpoint/2010/main" val="679058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39</a:t>
            </a:fld>
            <a:endParaRPr lang="pt-BR"/>
          </a:p>
        </p:txBody>
      </p:sp>
    </p:spTree>
    <p:extLst>
      <p:ext uri="{BB962C8B-B14F-4D97-AF65-F5344CB8AC3E}">
        <p14:creationId xmlns:p14="http://schemas.microsoft.com/office/powerpoint/2010/main" val="53269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4</a:t>
            </a:fld>
            <a:endParaRPr lang="pt-BR"/>
          </a:p>
        </p:txBody>
      </p:sp>
    </p:spTree>
    <p:extLst>
      <p:ext uri="{BB962C8B-B14F-4D97-AF65-F5344CB8AC3E}">
        <p14:creationId xmlns:p14="http://schemas.microsoft.com/office/powerpoint/2010/main" val="8345432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40</a:t>
            </a:fld>
            <a:endParaRPr lang="pt-BR"/>
          </a:p>
        </p:txBody>
      </p:sp>
    </p:spTree>
    <p:extLst>
      <p:ext uri="{BB962C8B-B14F-4D97-AF65-F5344CB8AC3E}">
        <p14:creationId xmlns:p14="http://schemas.microsoft.com/office/powerpoint/2010/main" val="667141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41</a:t>
            </a:fld>
            <a:endParaRPr lang="pt-BR"/>
          </a:p>
        </p:txBody>
      </p:sp>
    </p:spTree>
    <p:extLst>
      <p:ext uri="{BB962C8B-B14F-4D97-AF65-F5344CB8AC3E}">
        <p14:creationId xmlns:p14="http://schemas.microsoft.com/office/powerpoint/2010/main" val="3710469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42</a:t>
            </a:fld>
            <a:endParaRPr lang="pt-BR"/>
          </a:p>
        </p:txBody>
      </p:sp>
    </p:spTree>
    <p:extLst>
      <p:ext uri="{BB962C8B-B14F-4D97-AF65-F5344CB8AC3E}">
        <p14:creationId xmlns:p14="http://schemas.microsoft.com/office/powerpoint/2010/main" val="2073854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43</a:t>
            </a:fld>
            <a:endParaRPr lang="pt-BR"/>
          </a:p>
        </p:txBody>
      </p:sp>
    </p:spTree>
    <p:extLst>
      <p:ext uri="{BB962C8B-B14F-4D97-AF65-F5344CB8AC3E}">
        <p14:creationId xmlns:p14="http://schemas.microsoft.com/office/powerpoint/2010/main" val="742713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44</a:t>
            </a:fld>
            <a:endParaRPr lang="pt-BR"/>
          </a:p>
        </p:txBody>
      </p:sp>
    </p:spTree>
    <p:extLst>
      <p:ext uri="{BB962C8B-B14F-4D97-AF65-F5344CB8AC3E}">
        <p14:creationId xmlns:p14="http://schemas.microsoft.com/office/powerpoint/2010/main" val="3851209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45</a:t>
            </a:fld>
            <a:endParaRPr lang="pt-BR"/>
          </a:p>
        </p:txBody>
      </p:sp>
    </p:spTree>
    <p:extLst>
      <p:ext uri="{BB962C8B-B14F-4D97-AF65-F5344CB8AC3E}">
        <p14:creationId xmlns:p14="http://schemas.microsoft.com/office/powerpoint/2010/main" val="1135180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46</a:t>
            </a:fld>
            <a:endParaRPr lang="pt-BR"/>
          </a:p>
        </p:txBody>
      </p:sp>
    </p:spTree>
    <p:extLst>
      <p:ext uri="{BB962C8B-B14F-4D97-AF65-F5344CB8AC3E}">
        <p14:creationId xmlns:p14="http://schemas.microsoft.com/office/powerpoint/2010/main" val="3806969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47</a:t>
            </a:fld>
            <a:endParaRPr lang="pt-BR"/>
          </a:p>
        </p:txBody>
      </p:sp>
    </p:spTree>
    <p:extLst>
      <p:ext uri="{BB962C8B-B14F-4D97-AF65-F5344CB8AC3E}">
        <p14:creationId xmlns:p14="http://schemas.microsoft.com/office/powerpoint/2010/main" val="3783008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48</a:t>
            </a:fld>
            <a:endParaRPr lang="pt-BR"/>
          </a:p>
        </p:txBody>
      </p:sp>
    </p:spTree>
    <p:extLst>
      <p:ext uri="{BB962C8B-B14F-4D97-AF65-F5344CB8AC3E}">
        <p14:creationId xmlns:p14="http://schemas.microsoft.com/office/powerpoint/2010/main" val="6003325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49</a:t>
            </a:fld>
            <a:endParaRPr lang="pt-BR"/>
          </a:p>
        </p:txBody>
      </p:sp>
    </p:spTree>
    <p:extLst>
      <p:ext uri="{BB962C8B-B14F-4D97-AF65-F5344CB8AC3E}">
        <p14:creationId xmlns:p14="http://schemas.microsoft.com/office/powerpoint/2010/main" val="160594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5</a:t>
            </a:fld>
            <a:endParaRPr lang="pt-BR"/>
          </a:p>
        </p:txBody>
      </p:sp>
    </p:spTree>
    <p:extLst>
      <p:ext uri="{BB962C8B-B14F-4D97-AF65-F5344CB8AC3E}">
        <p14:creationId xmlns:p14="http://schemas.microsoft.com/office/powerpoint/2010/main" val="716434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50</a:t>
            </a:fld>
            <a:endParaRPr lang="pt-BR"/>
          </a:p>
        </p:txBody>
      </p:sp>
    </p:spTree>
    <p:extLst>
      <p:ext uri="{BB962C8B-B14F-4D97-AF65-F5344CB8AC3E}">
        <p14:creationId xmlns:p14="http://schemas.microsoft.com/office/powerpoint/2010/main" val="34206560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51</a:t>
            </a:fld>
            <a:endParaRPr lang="pt-BR"/>
          </a:p>
        </p:txBody>
      </p:sp>
    </p:spTree>
    <p:extLst>
      <p:ext uri="{BB962C8B-B14F-4D97-AF65-F5344CB8AC3E}">
        <p14:creationId xmlns:p14="http://schemas.microsoft.com/office/powerpoint/2010/main" val="386216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52</a:t>
            </a:fld>
            <a:endParaRPr lang="pt-BR"/>
          </a:p>
        </p:txBody>
      </p:sp>
    </p:spTree>
    <p:extLst>
      <p:ext uri="{BB962C8B-B14F-4D97-AF65-F5344CB8AC3E}">
        <p14:creationId xmlns:p14="http://schemas.microsoft.com/office/powerpoint/2010/main" val="16525414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53</a:t>
            </a:fld>
            <a:endParaRPr lang="pt-BR"/>
          </a:p>
        </p:txBody>
      </p:sp>
    </p:spTree>
    <p:extLst>
      <p:ext uri="{BB962C8B-B14F-4D97-AF65-F5344CB8AC3E}">
        <p14:creationId xmlns:p14="http://schemas.microsoft.com/office/powerpoint/2010/main" val="16962496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54</a:t>
            </a:fld>
            <a:endParaRPr lang="pt-BR"/>
          </a:p>
        </p:txBody>
      </p:sp>
    </p:spTree>
    <p:extLst>
      <p:ext uri="{BB962C8B-B14F-4D97-AF65-F5344CB8AC3E}">
        <p14:creationId xmlns:p14="http://schemas.microsoft.com/office/powerpoint/2010/main" val="11745505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55</a:t>
            </a:fld>
            <a:endParaRPr lang="pt-BR"/>
          </a:p>
        </p:txBody>
      </p:sp>
    </p:spTree>
    <p:extLst>
      <p:ext uri="{BB962C8B-B14F-4D97-AF65-F5344CB8AC3E}">
        <p14:creationId xmlns:p14="http://schemas.microsoft.com/office/powerpoint/2010/main" val="27699594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56</a:t>
            </a:fld>
            <a:endParaRPr lang="pt-BR"/>
          </a:p>
        </p:txBody>
      </p:sp>
    </p:spTree>
    <p:extLst>
      <p:ext uri="{BB962C8B-B14F-4D97-AF65-F5344CB8AC3E}">
        <p14:creationId xmlns:p14="http://schemas.microsoft.com/office/powerpoint/2010/main" val="20750028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57</a:t>
            </a:fld>
            <a:endParaRPr lang="pt-BR"/>
          </a:p>
        </p:txBody>
      </p:sp>
    </p:spTree>
    <p:extLst>
      <p:ext uri="{BB962C8B-B14F-4D97-AF65-F5344CB8AC3E}">
        <p14:creationId xmlns:p14="http://schemas.microsoft.com/office/powerpoint/2010/main" val="4926068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58</a:t>
            </a:fld>
            <a:endParaRPr lang="pt-BR"/>
          </a:p>
        </p:txBody>
      </p:sp>
    </p:spTree>
    <p:extLst>
      <p:ext uri="{BB962C8B-B14F-4D97-AF65-F5344CB8AC3E}">
        <p14:creationId xmlns:p14="http://schemas.microsoft.com/office/powerpoint/2010/main" val="37906035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59</a:t>
            </a:fld>
            <a:endParaRPr lang="pt-BR"/>
          </a:p>
        </p:txBody>
      </p:sp>
    </p:spTree>
    <p:extLst>
      <p:ext uri="{BB962C8B-B14F-4D97-AF65-F5344CB8AC3E}">
        <p14:creationId xmlns:p14="http://schemas.microsoft.com/office/powerpoint/2010/main" val="53510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6</a:t>
            </a:fld>
            <a:endParaRPr lang="pt-BR"/>
          </a:p>
        </p:txBody>
      </p:sp>
    </p:spTree>
    <p:extLst>
      <p:ext uri="{BB962C8B-B14F-4D97-AF65-F5344CB8AC3E}">
        <p14:creationId xmlns:p14="http://schemas.microsoft.com/office/powerpoint/2010/main" val="418199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60</a:t>
            </a:fld>
            <a:endParaRPr lang="pt-BR"/>
          </a:p>
        </p:txBody>
      </p:sp>
    </p:spTree>
    <p:extLst>
      <p:ext uri="{BB962C8B-B14F-4D97-AF65-F5344CB8AC3E}">
        <p14:creationId xmlns:p14="http://schemas.microsoft.com/office/powerpoint/2010/main" val="29853190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61</a:t>
            </a:fld>
            <a:endParaRPr lang="pt-BR"/>
          </a:p>
        </p:txBody>
      </p:sp>
    </p:spTree>
    <p:extLst>
      <p:ext uri="{BB962C8B-B14F-4D97-AF65-F5344CB8AC3E}">
        <p14:creationId xmlns:p14="http://schemas.microsoft.com/office/powerpoint/2010/main" val="16782493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62</a:t>
            </a:fld>
            <a:endParaRPr lang="pt-BR"/>
          </a:p>
        </p:txBody>
      </p:sp>
    </p:spTree>
    <p:extLst>
      <p:ext uri="{BB962C8B-B14F-4D97-AF65-F5344CB8AC3E}">
        <p14:creationId xmlns:p14="http://schemas.microsoft.com/office/powerpoint/2010/main" val="1149123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63</a:t>
            </a:fld>
            <a:endParaRPr lang="pt-BR"/>
          </a:p>
        </p:txBody>
      </p:sp>
    </p:spTree>
    <p:extLst>
      <p:ext uri="{BB962C8B-B14F-4D97-AF65-F5344CB8AC3E}">
        <p14:creationId xmlns:p14="http://schemas.microsoft.com/office/powerpoint/2010/main" val="32128236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64</a:t>
            </a:fld>
            <a:endParaRPr lang="pt-BR"/>
          </a:p>
        </p:txBody>
      </p:sp>
    </p:spTree>
    <p:extLst>
      <p:ext uri="{BB962C8B-B14F-4D97-AF65-F5344CB8AC3E}">
        <p14:creationId xmlns:p14="http://schemas.microsoft.com/office/powerpoint/2010/main" val="12465538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65</a:t>
            </a:fld>
            <a:endParaRPr lang="pt-BR"/>
          </a:p>
        </p:txBody>
      </p:sp>
    </p:spTree>
    <p:extLst>
      <p:ext uri="{BB962C8B-B14F-4D97-AF65-F5344CB8AC3E}">
        <p14:creationId xmlns:p14="http://schemas.microsoft.com/office/powerpoint/2010/main" val="36006381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66</a:t>
            </a:fld>
            <a:endParaRPr lang="pt-BR"/>
          </a:p>
        </p:txBody>
      </p:sp>
    </p:spTree>
    <p:extLst>
      <p:ext uri="{BB962C8B-B14F-4D97-AF65-F5344CB8AC3E}">
        <p14:creationId xmlns:p14="http://schemas.microsoft.com/office/powerpoint/2010/main" val="29108102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67</a:t>
            </a:fld>
            <a:endParaRPr lang="pt-BR"/>
          </a:p>
        </p:txBody>
      </p:sp>
    </p:spTree>
    <p:extLst>
      <p:ext uri="{BB962C8B-B14F-4D97-AF65-F5344CB8AC3E}">
        <p14:creationId xmlns:p14="http://schemas.microsoft.com/office/powerpoint/2010/main" val="8901325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68</a:t>
            </a:fld>
            <a:endParaRPr lang="pt-BR"/>
          </a:p>
        </p:txBody>
      </p:sp>
    </p:spTree>
    <p:extLst>
      <p:ext uri="{BB962C8B-B14F-4D97-AF65-F5344CB8AC3E}">
        <p14:creationId xmlns:p14="http://schemas.microsoft.com/office/powerpoint/2010/main" val="39215203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69</a:t>
            </a:fld>
            <a:endParaRPr lang="pt-BR"/>
          </a:p>
        </p:txBody>
      </p:sp>
    </p:spTree>
    <p:extLst>
      <p:ext uri="{BB962C8B-B14F-4D97-AF65-F5344CB8AC3E}">
        <p14:creationId xmlns:p14="http://schemas.microsoft.com/office/powerpoint/2010/main" val="55810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7</a:t>
            </a:fld>
            <a:endParaRPr lang="pt-BR"/>
          </a:p>
        </p:txBody>
      </p:sp>
    </p:spTree>
    <p:extLst>
      <p:ext uri="{BB962C8B-B14F-4D97-AF65-F5344CB8AC3E}">
        <p14:creationId xmlns:p14="http://schemas.microsoft.com/office/powerpoint/2010/main" val="19519191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70</a:t>
            </a:fld>
            <a:endParaRPr lang="pt-BR"/>
          </a:p>
        </p:txBody>
      </p:sp>
    </p:spTree>
    <p:extLst>
      <p:ext uri="{BB962C8B-B14F-4D97-AF65-F5344CB8AC3E}">
        <p14:creationId xmlns:p14="http://schemas.microsoft.com/office/powerpoint/2010/main" val="2384762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71</a:t>
            </a:fld>
            <a:endParaRPr lang="pt-BR"/>
          </a:p>
        </p:txBody>
      </p:sp>
    </p:spTree>
    <p:extLst>
      <p:ext uri="{BB962C8B-B14F-4D97-AF65-F5344CB8AC3E}">
        <p14:creationId xmlns:p14="http://schemas.microsoft.com/office/powerpoint/2010/main" val="1948122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72</a:t>
            </a:fld>
            <a:endParaRPr lang="pt-BR"/>
          </a:p>
        </p:txBody>
      </p:sp>
    </p:spTree>
    <p:extLst>
      <p:ext uri="{BB962C8B-B14F-4D97-AF65-F5344CB8AC3E}">
        <p14:creationId xmlns:p14="http://schemas.microsoft.com/office/powerpoint/2010/main" val="18105302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73</a:t>
            </a:fld>
            <a:endParaRPr lang="pt-BR"/>
          </a:p>
        </p:txBody>
      </p:sp>
    </p:spTree>
    <p:extLst>
      <p:ext uri="{BB962C8B-B14F-4D97-AF65-F5344CB8AC3E}">
        <p14:creationId xmlns:p14="http://schemas.microsoft.com/office/powerpoint/2010/main" val="42787754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74</a:t>
            </a:fld>
            <a:endParaRPr lang="pt-BR"/>
          </a:p>
        </p:txBody>
      </p:sp>
    </p:spTree>
    <p:extLst>
      <p:ext uri="{BB962C8B-B14F-4D97-AF65-F5344CB8AC3E}">
        <p14:creationId xmlns:p14="http://schemas.microsoft.com/office/powerpoint/2010/main" val="4730749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75</a:t>
            </a:fld>
            <a:endParaRPr lang="pt-BR"/>
          </a:p>
        </p:txBody>
      </p:sp>
    </p:spTree>
    <p:extLst>
      <p:ext uri="{BB962C8B-B14F-4D97-AF65-F5344CB8AC3E}">
        <p14:creationId xmlns:p14="http://schemas.microsoft.com/office/powerpoint/2010/main" val="7281545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76</a:t>
            </a:fld>
            <a:endParaRPr lang="pt-BR"/>
          </a:p>
        </p:txBody>
      </p:sp>
    </p:spTree>
    <p:extLst>
      <p:ext uri="{BB962C8B-B14F-4D97-AF65-F5344CB8AC3E}">
        <p14:creationId xmlns:p14="http://schemas.microsoft.com/office/powerpoint/2010/main" val="15289791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77</a:t>
            </a:fld>
            <a:endParaRPr lang="pt-BR"/>
          </a:p>
        </p:txBody>
      </p:sp>
    </p:spTree>
    <p:extLst>
      <p:ext uri="{BB962C8B-B14F-4D97-AF65-F5344CB8AC3E}">
        <p14:creationId xmlns:p14="http://schemas.microsoft.com/office/powerpoint/2010/main" val="8034441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78</a:t>
            </a:fld>
            <a:endParaRPr lang="pt-BR"/>
          </a:p>
        </p:txBody>
      </p:sp>
    </p:spTree>
    <p:extLst>
      <p:ext uri="{BB962C8B-B14F-4D97-AF65-F5344CB8AC3E}">
        <p14:creationId xmlns:p14="http://schemas.microsoft.com/office/powerpoint/2010/main" val="26346911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79</a:t>
            </a:fld>
            <a:endParaRPr lang="pt-BR"/>
          </a:p>
        </p:txBody>
      </p:sp>
    </p:spTree>
    <p:extLst>
      <p:ext uri="{BB962C8B-B14F-4D97-AF65-F5344CB8AC3E}">
        <p14:creationId xmlns:p14="http://schemas.microsoft.com/office/powerpoint/2010/main" val="252546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8</a:t>
            </a:fld>
            <a:endParaRPr lang="pt-BR"/>
          </a:p>
        </p:txBody>
      </p:sp>
    </p:spTree>
    <p:extLst>
      <p:ext uri="{BB962C8B-B14F-4D97-AF65-F5344CB8AC3E}">
        <p14:creationId xmlns:p14="http://schemas.microsoft.com/office/powerpoint/2010/main" val="8578449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80</a:t>
            </a:fld>
            <a:endParaRPr lang="pt-BR"/>
          </a:p>
        </p:txBody>
      </p:sp>
    </p:spTree>
    <p:extLst>
      <p:ext uri="{BB962C8B-B14F-4D97-AF65-F5344CB8AC3E}">
        <p14:creationId xmlns:p14="http://schemas.microsoft.com/office/powerpoint/2010/main" val="31945863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81</a:t>
            </a:fld>
            <a:endParaRPr lang="pt-BR"/>
          </a:p>
        </p:txBody>
      </p:sp>
    </p:spTree>
    <p:extLst>
      <p:ext uri="{BB962C8B-B14F-4D97-AF65-F5344CB8AC3E}">
        <p14:creationId xmlns:p14="http://schemas.microsoft.com/office/powerpoint/2010/main" val="1092285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82</a:t>
            </a:fld>
            <a:endParaRPr lang="pt-BR"/>
          </a:p>
        </p:txBody>
      </p:sp>
    </p:spTree>
    <p:extLst>
      <p:ext uri="{BB962C8B-B14F-4D97-AF65-F5344CB8AC3E}">
        <p14:creationId xmlns:p14="http://schemas.microsoft.com/office/powerpoint/2010/main" val="34716440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83</a:t>
            </a:fld>
            <a:endParaRPr lang="pt-BR"/>
          </a:p>
        </p:txBody>
      </p:sp>
    </p:spTree>
    <p:extLst>
      <p:ext uri="{BB962C8B-B14F-4D97-AF65-F5344CB8AC3E}">
        <p14:creationId xmlns:p14="http://schemas.microsoft.com/office/powerpoint/2010/main" val="22666479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84</a:t>
            </a:fld>
            <a:endParaRPr lang="pt-BR"/>
          </a:p>
        </p:txBody>
      </p:sp>
    </p:spTree>
    <p:extLst>
      <p:ext uri="{BB962C8B-B14F-4D97-AF65-F5344CB8AC3E}">
        <p14:creationId xmlns:p14="http://schemas.microsoft.com/office/powerpoint/2010/main" val="8122522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85</a:t>
            </a:fld>
            <a:endParaRPr lang="pt-BR"/>
          </a:p>
        </p:txBody>
      </p:sp>
    </p:spTree>
    <p:extLst>
      <p:ext uri="{BB962C8B-B14F-4D97-AF65-F5344CB8AC3E}">
        <p14:creationId xmlns:p14="http://schemas.microsoft.com/office/powerpoint/2010/main" val="38812213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86</a:t>
            </a:fld>
            <a:endParaRPr lang="pt-BR"/>
          </a:p>
        </p:txBody>
      </p:sp>
    </p:spTree>
    <p:extLst>
      <p:ext uri="{BB962C8B-B14F-4D97-AF65-F5344CB8AC3E}">
        <p14:creationId xmlns:p14="http://schemas.microsoft.com/office/powerpoint/2010/main" val="11995133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87</a:t>
            </a:fld>
            <a:endParaRPr lang="pt-BR"/>
          </a:p>
        </p:txBody>
      </p:sp>
    </p:spTree>
    <p:extLst>
      <p:ext uri="{BB962C8B-B14F-4D97-AF65-F5344CB8AC3E}">
        <p14:creationId xmlns:p14="http://schemas.microsoft.com/office/powerpoint/2010/main" val="33346054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88</a:t>
            </a:fld>
            <a:endParaRPr lang="pt-BR"/>
          </a:p>
        </p:txBody>
      </p:sp>
    </p:spTree>
    <p:extLst>
      <p:ext uri="{BB962C8B-B14F-4D97-AF65-F5344CB8AC3E}">
        <p14:creationId xmlns:p14="http://schemas.microsoft.com/office/powerpoint/2010/main" val="20497037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89</a:t>
            </a:fld>
            <a:endParaRPr lang="pt-BR"/>
          </a:p>
        </p:txBody>
      </p:sp>
    </p:spTree>
    <p:extLst>
      <p:ext uri="{BB962C8B-B14F-4D97-AF65-F5344CB8AC3E}">
        <p14:creationId xmlns:p14="http://schemas.microsoft.com/office/powerpoint/2010/main" val="149644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9</a:t>
            </a:fld>
            <a:endParaRPr lang="pt-BR"/>
          </a:p>
        </p:txBody>
      </p:sp>
    </p:spTree>
    <p:extLst>
      <p:ext uri="{BB962C8B-B14F-4D97-AF65-F5344CB8AC3E}">
        <p14:creationId xmlns:p14="http://schemas.microsoft.com/office/powerpoint/2010/main" val="24942343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90</a:t>
            </a:fld>
            <a:endParaRPr lang="pt-BR"/>
          </a:p>
        </p:txBody>
      </p:sp>
    </p:spTree>
    <p:extLst>
      <p:ext uri="{BB962C8B-B14F-4D97-AF65-F5344CB8AC3E}">
        <p14:creationId xmlns:p14="http://schemas.microsoft.com/office/powerpoint/2010/main" val="11357211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91</a:t>
            </a:fld>
            <a:endParaRPr lang="pt-BR"/>
          </a:p>
        </p:txBody>
      </p:sp>
    </p:spTree>
    <p:extLst>
      <p:ext uri="{BB962C8B-B14F-4D97-AF65-F5344CB8AC3E}">
        <p14:creationId xmlns:p14="http://schemas.microsoft.com/office/powerpoint/2010/main" val="25330474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92</a:t>
            </a:fld>
            <a:endParaRPr lang="pt-BR"/>
          </a:p>
        </p:txBody>
      </p:sp>
    </p:spTree>
    <p:extLst>
      <p:ext uri="{BB962C8B-B14F-4D97-AF65-F5344CB8AC3E}">
        <p14:creationId xmlns:p14="http://schemas.microsoft.com/office/powerpoint/2010/main" val="34705664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93</a:t>
            </a:fld>
            <a:endParaRPr lang="pt-BR"/>
          </a:p>
        </p:txBody>
      </p:sp>
    </p:spTree>
    <p:extLst>
      <p:ext uri="{BB962C8B-B14F-4D97-AF65-F5344CB8AC3E}">
        <p14:creationId xmlns:p14="http://schemas.microsoft.com/office/powerpoint/2010/main" val="24666474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94</a:t>
            </a:fld>
            <a:endParaRPr lang="pt-BR"/>
          </a:p>
        </p:txBody>
      </p:sp>
    </p:spTree>
    <p:extLst>
      <p:ext uri="{BB962C8B-B14F-4D97-AF65-F5344CB8AC3E}">
        <p14:creationId xmlns:p14="http://schemas.microsoft.com/office/powerpoint/2010/main" val="21653408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95</a:t>
            </a:fld>
            <a:endParaRPr lang="pt-BR"/>
          </a:p>
        </p:txBody>
      </p:sp>
    </p:spTree>
    <p:extLst>
      <p:ext uri="{BB962C8B-B14F-4D97-AF65-F5344CB8AC3E}">
        <p14:creationId xmlns:p14="http://schemas.microsoft.com/office/powerpoint/2010/main" val="28418451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96</a:t>
            </a:fld>
            <a:endParaRPr lang="pt-BR"/>
          </a:p>
        </p:txBody>
      </p:sp>
    </p:spTree>
    <p:extLst>
      <p:ext uri="{BB962C8B-B14F-4D97-AF65-F5344CB8AC3E}">
        <p14:creationId xmlns:p14="http://schemas.microsoft.com/office/powerpoint/2010/main" val="1843736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97</a:t>
            </a:fld>
            <a:endParaRPr lang="pt-BR"/>
          </a:p>
        </p:txBody>
      </p:sp>
    </p:spTree>
    <p:extLst>
      <p:ext uri="{BB962C8B-B14F-4D97-AF65-F5344CB8AC3E}">
        <p14:creationId xmlns:p14="http://schemas.microsoft.com/office/powerpoint/2010/main" val="15789585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98</a:t>
            </a:fld>
            <a:endParaRPr lang="pt-BR"/>
          </a:p>
        </p:txBody>
      </p:sp>
    </p:spTree>
    <p:extLst>
      <p:ext uri="{BB962C8B-B14F-4D97-AF65-F5344CB8AC3E}">
        <p14:creationId xmlns:p14="http://schemas.microsoft.com/office/powerpoint/2010/main" val="20647589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807C02F-F7F0-451A-9F5C-49894C27621B}" type="slidenum">
              <a:rPr lang="pt-BR" smtClean="0"/>
              <a:pPr/>
              <a:t>99</a:t>
            </a:fld>
            <a:endParaRPr lang="pt-BR"/>
          </a:p>
        </p:txBody>
      </p:sp>
    </p:spTree>
    <p:extLst>
      <p:ext uri="{BB962C8B-B14F-4D97-AF65-F5344CB8AC3E}">
        <p14:creationId xmlns:p14="http://schemas.microsoft.com/office/powerpoint/2010/main" val="400890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281" y="2130920"/>
            <a:ext cx="10361851" cy="1470366"/>
          </a:xfrm>
        </p:spPr>
        <p:txBody>
          <a:bodyPr/>
          <a:lstStyle/>
          <a:p>
            <a:r>
              <a:rPr lang="pt-BR"/>
              <a:t>Clique para editar o título mestre</a:t>
            </a:r>
          </a:p>
        </p:txBody>
      </p:sp>
      <p:sp>
        <p:nvSpPr>
          <p:cNvPr id="3" name="Subtítulo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3EBF084-72E1-4E72-A586-D9E704B2B689}" type="datetimeFigureOut">
              <a:rPr lang="pt-BR" smtClean="0"/>
              <a:pPr/>
              <a:t>15/02/2018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F6D92E-35FB-45D9-8EF3-DACFC2EB8094}" type="slidenum">
              <a:rPr lang="pt-BR" smtClean="0"/>
              <a:pPr/>
              <a:t>‹nº›</a:t>
            </a:fld>
            <a:endParaRPr lang="pt-BR"/>
          </a:p>
        </p:txBody>
      </p:sp>
    </p:spTree>
    <p:extLst>
      <p:ext uri="{BB962C8B-B14F-4D97-AF65-F5344CB8AC3E}">
        <p14:creationId xmlns:p14="http://schemas.microsoft.com/office/powerpoint/2010/main" val="271064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3EBF084-72E1-4E72-A586-D9E704B2B689}" type="datetimeFigureOut">
              <a:rPr lang="pt-BR" smtClean="0"/>
              <a:pPr/>
              <a:t>15/02/2018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F6D92E-35FB-45D9-8EF3-DACFC2EB8094}" type="slidenum">
              <a:rPr lang="pt-BR" smtClean="0"/>
              <a:pPr/>
              <a:t>‹nº›</a:t>
            </a:fld>
            <a:endParaRPr lang="pt-BR"/>
          </a:p>
        </p:txBody>
      </p:sp>
    </p:spTree>
    <p:extLst>
      <p:ext uri="{BB962C8B-B14F-4D97-AF65-F5344CB8AC3E}">
        <p14:creationId xmlns:p14="http://schemas.microsoft.com/office/powerpoint/2010/main" val="14443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8049" y="274702"/>
            <a:ext cx="2742843" cy="5852880"/>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521" y="274702"/>
            <a:ext cx="8025355" cy="585288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3EBF084-72E1-4E72-A586-D9E704B2B689}" type="datetimeFigureOut">
              <a:rPr lang="pt-BR" smtClean="0"/>
              <a:pPr/>
              <a:t>15/02/2018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F6D92E-35FB-45D9-8EF3-DACFC2EB8094}" type="slidenum">
              <a:rPr lang="pt-BR" smtClean="0"/>
              <a:pPr/>
              <a:t>‹nº›</a:t>
            </a:fld>
            <a:endParaRPr lang="pt-BR"/>
          </a:p>
        </p:txBody>
      </p:sp>
    </p:spTree>
    <p:extLst>
      <p:ext uri="{BB962C8B-B14F-4D97-AF65-F5344CB8AC3E}">
        <p14:creationId xmlns:p14="http://schemas.microsoft.com/office/powerpoint/2010/main" val="2431342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flipH="1">
            <a:off x="-917" y="0"/>
            <a:ext cx="6100006" cy="6859588"/>
          </a:xfrm>
          <a:prstGeom prst="rect">
            <a:avLst/>
          </a:prstGeom>
          <a:solidFill>
            <a:srgbClr val="FFFFFF"/>
          </a:solidFill>
          <a:ln>
            <a:noFill/>
          </a:ln>
        </p:spPr>
        <p:txBody>
          <a:bodyPr wrap="square" lIns="121884" tIns="121884" rIns="121884" bIns="121884" anchor="ctr" anchorCtr="0">
            <a:noAutofit/>
          </a:bodyPr>
          <a:lstStyle/>
          <a:p>
            <a:pPr lvl="0">
              <a:spcBef>
                <a:spcPts val="0"/>
              </a:spcBef>
              <a:buNone/>
            </a:pPr>
            <a:endParaRPr sz="3066"/>
          </a:p>
        </p:txBody>
      </p:sp>
      <p:sp>
        <p:nvSpPr>
          <p:cNvPr id="11" name="Shape 11"/>
          <p:cNvSpPr txBox="1">
            <a:spLocks noGrp="1"/>
          </p:cNvSpPr>
          <p:nvPr>
            <p:ph type="ctrTitle"/>
          </p:nvPr>
        </p:nvSpPr>
        <p:spPr>
          <a:xfrm>
            <a:off x="625152" y="3183737"/>
            <a:ext cx="4848169" cy="3012697"/>
          </a:xfrm>
          <a:prstGeom prst="rect">
            <a:avLst/>
          </a:prstGeom>
        </p:spPr>
        <p:txBody>
          <a:bodyPr wrap="square" lIns="91425" tIns="91425" rIns="91425" bIns="91425" anchor="t" anchorCtr="0"/>
          <a:lstStyle>
            <a:lvl1pPr lvl="0">
              <a:spcBef>
                <a:spcPts val="0"/>
              </a:spcBef>
              <a:buClr>
                <a:srgbClr val="F67031"/>
              </a:buClr>
              <a:buSzPct val="100000"/>
              <a:defRPr sz="4000" b="1">
                <a:solidFill>
                  <a:srgbClr val="F67031"/>
                </a:solidFill>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endParaRPr/>
          </a:p>
        </p:txBody>
      </p:sp>
      <p:sp>
        <p:nvSpPr>
          <p:cNvPr id="12" name="Shape 12"/>
          <p:cNvSpPr/>
          <p:nvPr/>
        </p:nvSpPr>
        <p:spPr>
          <a:xfrm>
            <a:off x="6099073" y="-200"/>
            <a:ext cx="247168" cy="6859588"/>
          </a:xfrm>
          <a:prstGeom prst="rect">
            <a:avLst/>
          </a:prstGeom>
          <a:gradFill>
            <a:gsLst>
              <a:gs pos="0">
                <a:srgbClr val="000014">
                  <a:alpha val="49803"/>
                </a:srgbClr>
              </a:gs>
              <a:gs pos="100000">
                <a:srgbClr val="000014">
                  <a:alpha val="0"/>
                </a:srgbClr>
              </a:gs>
            </a:gsLst>
            <a:lin ang="0" scaled="0"/>
          </a:gradFill>
          <a:ln>
            <a:noFill/>
          </a:ln>
        </p:spPr>
        <p:txBody>
          <a:bodyPr wrap="square" lIns="121884" tIns="60925" rIns="121884" bIns="60925"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30233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3EBF084-72E1-4E72-A586-D9E704B2B689}" type="datetimeFigureOut">
              <a:rPr lang="pt-BR" smtClean="0"/>
              <a:pPr/>
              <a:t>15/02/2018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F6D92E-35FB-45D9-8EF3-DACFC2EB8094}" type="slidenum">
              <a:rPr lang="pt-BR" smtClean="0"/>
              <a:pPr/>
              <a:t>‹nº›</a:t>
            </a:fld>
            <a:endParaRPr lang="pt-BR"/>
          </a:p>
        </p:txBody>
      </p:sp>
    </p:spTree>
    <p:extLst>
      <p:ext uri="{BB962C8B-B14F-4D97-AF65-F5344CB8AC3E}">
        <p14:creationId xmlns:p14="http://schemas.microsoft.com/office/powerpoint/2010/main" val="324411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2959" y="4407921"/>
            <a:ext cx="10361851" cy="1362391"/>
          </a:xfrm>
        </p:spPr>
        <p:txBody>
          <a:bodyPr anchor="t"/>
          <a:lstStyle>
            <a:lvl1pPr algn="l">
              <a:defRPr sz="5100" b="1" cap="all"/>
            </a:lvl1pPr>
          </a:lstStyle>
          <a:p>
            <a:r>
              <a:rPr lang="pt-BR"/>
              <a:t>Clique para editar o título mestre</a:t>
            </a:r>
          </a:p>
        </p:txBody>
      </p:sp>
      <p:sp>
        <p:nvSpPr>
          <p:cNvPr id="3" name="Espaço Reservado para Texto 2"/>
          <p:cNvSpPr>
            <a:spLocks noGrp="1"/>
          </p:cNvSpPr>
          <p:nvPr>
            <p:ph type="body" idx="1"/>
          </p:nvPr>
        </p:nvSpPr>
        <p:spPr>
          <a:xfrm>
            <a:off x="962959" y="2907386"/>
            <a:ext cx="10361851" cy="1500535"/>
          </a:xfrm>
        </p:spPr>
        <p:txBody>
          <a:bodyPr anchor="b"/>
          <a:lstStyle>
            <a:lvl1pPr marL="0" indent="0">
              <a:buNone/>
              <a:defRPr sz="2600">
                <a:solidFill>
                  <a:schemeClr val="tx1">
                    <a:tint val="75000"/>
                  </a:schemeClr>
                </a:solidFill>
              </a:defRPr>
            </a:lvl1pPr>
            <a:lvl2pPr marL="586130" indent="0">
              <a:buNone/>
              <a:defRPr sz="2300">
                <a:solidFill>
                  <a:schemeClr val="tx1">
                    <a:tint val="75000"/>
                  </a:schemeClr>
                </a:solidFill>
              </a:defRPr>
            </a:lvl2pPr>
            <a:lvl3pPr marL="1172261" indent="0">
              <a:buNone/>
              <a:defRPr sz="2100">
                <a:solidFill>
                  <a:schemeClr val="tx1">
                    <a:tint val="75000"/>
                  </a:schemeClr>
                </a:solidFill>
              </a:defRPr>
            </a:lvl3pPr>
            <a:lvl4pPr marL="1758391" indent="0">
              <a:buNone/>
              <a:defRPr sz="1800">
                <a:solidFill>
                  <a:schemeClr val="tx1">
                    <a:tint val="75000"/>
                  </a:schemeClr>
                </a:solidFill>
              </a:defRPr>
            </a:lvl4pPr>
            <a:lvl5pPr marL="2344522" indent="0">
              <a:buNone/>
              <a:defRPr sz="1800">
                <a:solidFill>
                  <a:schemeClr val="tx1">
                    <a:tint val="75000"/>
                  </a:schemeClr>
                </a:solidFill>
              </a:defRPr>
            </a:lvl5pPr>
            <a:lvl6pPr marL="2930652" indent="0">
              <a:buNone/>
              <a:defRPr sz="1800">
                <a:solidFill>
                  <a:schemeClr val="tx1">
                    <a:tint val="75000"/>
                  </a:schemeClr>
                </a:solidFill>
              </a:defRPr>
            </a:lvl6pPr>
            <a:lvl7pPr marL="3516782" indent="0">
              <a:buNone/>
              <a:defRPr sz="1800">
                <a:solidFill>
                  <a:schemeClr val="tx1">
                    <a:tint val="75000"/>
                  </a:schemeClr>
                </a:solidFill>
              </a:defRPr>
            </a:lvl7pPr>
            <a:lvl8pPr marL="4102913" indent="0">
              <a:buNone/>
              <a:defRPr sz="1800">
                <a:solidFill>
                  <a:schemeClr val="tx1">
                    <a:tint val="75000"/>
                  </a:schemeClr>
                </a:solidFill>
              </a:defRPr>
            </a:lvl8pPr>
            <a:lvl9pPr marL="4689043" indent="0">
              <a:buNone/>
              <a:defRPr sz="18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3EBF084-72E1-4E72-A586-D9E704B2B689}" type="datetimeFigureOut">
              <a:rPr lang="pt-BR" smtClean="0"/>
              <a:pPr/>
              <a:t>15/02/2018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F6D92E-35FB-45D9-8EF3-DACFC2EB8094}" type="slidenum">
              <a:rPr lang="pt-BR" smtClean="0"/>
              <a:pPr/>
              <a:t>‹nº›</a:t>
            </a:fld>
            <a:endParaRPr lang="pt-BR"/>
          </a:p>
        </p:txBody>
      </p:sp>
    </p:spTree>
    <p:extLst>
      <p:ext uri="{BB962C8B-B14F-4D97-AF65-F5344CB8AC3E}">
        <p14:creationId xmlns:p14="http://schemas.microsoft.com/office/powerpoint/2010/main" val="292608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521" y="1600571"/>
            <a:ext cx="5384099" cy="4527011"/>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6793" y="1600571"/>
            <a:ext cx="5384099" cy="4527011"/>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3EBF084-72E1-4E72-A586-D9E704B2B689}" type="datetimeFigureOut">
              <a:rPr lang="pt-BR" smtClean="0"/>
              <a:pPr/>
              <a:t>15/02/2018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F6D92E-35FB-45D9-8EF3-DACFC2EB8094}" type="slidenum">
              <a:rPr lang="pt-BR" smtClean="0"/>
              <a:pPr/>
              <a:t>‹nº›</a:t>
            </a:fld>
            <a:endParaRPr lang="pt-BR"/>
          </a:p>
        </p:txBody>
      </p:sp>
    </p:spTree>
    <p:extLst>
      <p:ext uri="{BB962C8B-B14F-4D97-AF65-F5344CB8AC3E}">
        <p14:creationId xmlns:p14="http://schemas.microsoft.com/office/powerpoint/2010/main" val="227646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521" y="1535469"/>
            <a:ext cx="5386216" cy="639910"/>
          </a:xfrm>
        </p:spPr>
        <p:txBody>
          <a:bodyPr anchor="b"/>
          <a:lstStyle>
            <a:lvl1pPr marL="0" indent="0">
              <a:buNone/>
              <a:defRPr sz="3100" b="1"/>
            </a:lvl1pPr>
            <a:lvl2pPr marL="586130" indent="0">
              <a:buNone/>
              <a:defRPr sz="2600" b="1"/>
            </a:lvl2pPr>
            <a:lvl3pPr marL="1172261" indent="0">
              <a:buNone/>
              <a:defRPr sz="2300" b="1"/>
            </a:lvl3pPr>
            <a:lvl4pPr marL="1758391" indent="0">
              <a:buNone/>
              <a:defRPr sz="2100" b="1"/>
            </a:lvl4pPr>
            <a:lvl5pPr marL="2344522" indent="0">
              <a:buNone/>
              <a:defRPr sz="2100" b="1"/>
            </a:lvl5pPr>
            <a:lvl6pPr marL="2930652" indent="0">
              <a:buNone/>
              <a:defRPr sz="2100" b="1"/>
            </a:lvl6pPr>
            <a:lvl7pPr marL="3516782" indent="0">
              <a:buNone/>
              <a:defRPr sz="2100" b="1"/>
            </a:lvl7pPr>
            <a:lvl8pPr marL="4102913" indent="0">
              <a:buNone/>
              <a:defRPr sz="2100" b="1"/>
            </a:lvl8pPr>
            <a:lvl9pPr marL="4689043" indent="0">
              <a:buNone/>
              <a:defRPr sz="2100" b="1"/>
            </a:lvl9pPr>
          </a:lstStyle>
          <a:p>
            <a:pPr lvl="0"/>
            <a:r>
              <a:rPr lang="pt-BR"/>
              <a:t>Clique para editar o texto mestre</a:t>
            </a:r>
          </a:p>
        </p:txBody>
      </p:sp>
      <p:sp>
        <p:nvSpPr>
          <p:cNvPr id="4" name="Espaço Reservado para Conteúdo 3"/>
          <p:cNvSpPr>
            <a:spLocks noGrp="1"/>
          </p:cNvSpPr>
          <p:nvPr>
            <p:ph sz="half" idx="2"/>
          </p:nvPr>
        </p:nvSpPr>
        <p:spPr>
          <a:xfrm>
            <a:off x="609521" y="2175379"/>
            <a:ext cx="5386216" cy="3952203"/>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2562" y="1535469"/>
            <a:ext cx="5388332" cy="639910"/>
          </a:xfrm>
        </p:spPr>
        <p:txBody>
          <a:bodyPr anchor="b"/>
          <a:lstStyle>
            <a:lvl1pPr marL="0" indent="0">
              <a:buNone/>
              <a:defRPr sz="3100" b="1"/>
            </a:lvl1pPr>
            <a:lvl2pPr marL="586130" indent="0">
              <a:buNone/>
              <a:defRPr sz="2600" b="1"/>
            </a:lvl2pPr>
            <a:lvl3pPr marL="1172261" indent="0">
              <a:buNone/>
              <a:defRPr sz="2300" b="1"/>
            </a:lvl3pPr>
            <a:lvl4pPr marL="1758391" indent="0">
              <a:buNone/>
              <a:defRPr sz="2100" b="1"/>
            </a:lvl4pPr>
            <a:lvl5pPr marL="2344522" indent="0">
              <a:buNone/>
              <a:defRPr sz="2100" b="1"/>
            </a:lvl5pPr>
            <a:lvl6pPr marL="2930652" indent="0">
              <a:buNone/>
              <a:defRPr sz="2100" b="1"/>
            </a:lvl6pPr>
            <a:lvl7pPr marL="3516782" indent="0">
              <a:buNone/>
              <a:defRPr sz="2100" b="1"/>
            </a:lvl7pPr>
            <a:lvl8pPr marL="4102913" indent="0">
              <a:buNone/>
              <a:defRPr sz="2100" b="1"/>
            </a:lvl8pPr>
            <a:lvl9pPr marL="4689043" indent="0">
              <a:buNone/>
              <a:defRPr sz="2100" b="1"/>
            </a:lvl9pPr>
          </a:lstStyle>
          <a:p>
            <a:pPr lvl="0"/>
            <a:r>
              <a:rPr lang="pt-BR"/>
              <a:t>Clique para editar o texto mestre</a:t>
            </a:r>
          </a:p>
        </p:txBody>
      </p:sp>
      <p:sp>
        <p:nvSpPr>
          <p:cNvPr id="6" name="Espaço Reservado para Conteúdo 5"/>
          <p:cNvSpPr>
            <a:spLocks noGrp="1"/>
          </p:cNvSpPr>
          <p:nvPr>
            <p:ph sz="quarter" idx="4"/>
          </p:nvPr>
        </p:nvSpPr>
        <p:spPr>
          <a:xfrm>
            <a:off x="6192562" y="2175379"/>
            <a:ext cx="5388332" cy="3952203"/>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3EBF084-72E1-4E72-A586-D9E704B2B689}" type="datetimeFigureOut">
              <a:rPr lang="pt-BR" smtClean="0"/>
              <a:pPr/>
              <a:t>15/02/2018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F6D92E-35FB-45D9-8EF3-DACFC2EB8094}" type="slidenum">
              <a:rPr lang="pt-BR" smtClean="0"/>
              <a:pPr/>
              <a:t>‹nº›</a:t>
            </a:fld>
            <a:endParaRPr lang="pt-BR"/>
          </a:p>
        </p:txBody>
      </p:sp>
    </p:spTree>
    <p:extLst>
      <p:ext uri="{BB962C8B-B14F-4D97-AF65-F5344CB8AC3E}">
        <p14:creationId xmlns:p14="http://schemas.microsoft.com/office/powerpoint/2010/main" val="243188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3EBF084-72E1-4E72-A586-D9E704B2B689}" type="datetimeFigureOut">
              <a:rPr lang="pt-BR" smtClean="0"/>
              <a:pPr/>
              <a:t>15/02/2018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F6D92E-35FB-45D9-8EF3-DACFC2EB8094}" type="slidenum">
              <a:rPr lang="pt-BR" smtClean="0"/>
              <a:pPr/>
              <a:t>‹nº›</a:t>
            </a:fld>
            <a:endParaRPr lang="pt-BR"/>
          </a:p>
        </p:txBody>
      </p:sp>
    </p:spTree>
    <p:extLst>
      <p:ext uri="{BB962C8B-B14F-4D97-AF65-F5344CB8AC3E}">
        <p14:creationId xmlns:p14="http://schemas.microsoft.com/office/powerpoint/2010/main" val="174255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3EBF084-72E1-4E72-A586-D9E704B2B689}" type="datetimeFigureOut">
              <a:rPr lang="pt-BR" smtClean="0"/>
              <a:pPr/>
              <a:t>15/02/2018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F6D92E-35FB-45D9-8EF3-DACFC2EB8094}" type="slidenum">
              <a:rPr lang="pt-BR" smtClean="0"/>
              <a:pPr/>
              <a:t>‹nº›</a:t>
            </a:fld>
            <a:endParaRPr lang="pt-BR"/>
          </a:p>
        </p:txBody>
      </p:sp>
    </p:spTree>
    <p:extLst>
      <p:ext uri="{BB962C8B-B14F-4D97-AF65-F5344CB8AC3E}">
        <p14:creationId xmlns:p14="http://schemas.microsoft.com/office/powerpoint/2010/main" val="119388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523" y="273114"/>
            <a:ext cx="4010562" cy="1162319"/>
          </a:xfrm>
        </p:spPr>
        <p:txBody>
          <a:bodyPr anchor="b"/>
          <a:lstStyle>
            <a:lvl1pPr algn="l">
              <a:defRPr sz="2600" b="1"/>
            </a:lvl1pPr>
          </a:lstStyle>
          <a:p>
            <a:r>
              <a:rPr lang="pt-BR"/>
              <a:t>Clique para editar o título mestre</a:t>
            </a:r>
          </a:p>
        </p:txBody>
      </p:sp>
      <p:sp>
        <p:nvSpPr>
          <p:cNvPr id="3" name="Espaço Reservado para Conteúdo 2"/>
          <p:cNvSpPr>
            <a:spLocks noGrp="1"/>
          </p:cNvSpPr>
          <p:nvPr>
            <p:ph idx="1"/>
          </p:nvPr>
        </p:nvSpPr>
        <p:spPr>
          <a:xfrm>
            <a:off x="4766113" y="273114"/>
            <a:ext cx="6814779" cy="585446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523" y="1435433"/>
            <a:ext cx="4010562" cy="4692149"/>
          </a:xfrm>
        </p:spPr>
        <p:txBody>
          <a:bodyPr/>
          <a:lstStyle>
            <a:lvl1pPr marL="0" indent="0">
              <a:buNone/>
              <a:defRPr sz="1800"/>
            </a:lvl1pPr>
            <a:lvl2pPr marL="586130" indent="0">
              <a:buNone/>
              <a:defRPr sz="1500"/>
            </a:lvl2pPr>
            <a:lvl3pPr marL="1172261" indent="0">
              <a:buNone/>
              <a:defRPr sz="1300"/>
            </a:lvl3pPr>
            <a:lvl4pPr marL="1758391" indent="0">
              <a:buNone/>
              <a:defRPr sz="1200"/>
            </a:lvl4pPr>
            <a:lvl5pPr marL="2344522" indent="0">
              <a:buNone/>
              <a:defRPr sz="1200"/>
            </a:lvl5pPr>
            <a:lvl6pPr marL="2930652" indent="0">
              <a:buNone/>
              <a:defRPr sz="1200"/>
            </a:lvl6pPr>
            <a:lvl7pPr marL="3516782" indent="0">
              <a:buNone/>
              <a:defRPr sz="1200"/>
            </a:lvl7pPr>
            <a:lvl8pPr marL="4102913" indent="0">
              <a:buNone/>
              <a:defRPr sz="1200"/>
            </a:lvl8pPr>
            <a:lvl9pPr marL="4689043" indent="0">
              <a:buNone/>
              <a:defRPr sz="12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3EBF084-72E1-4E72-A586-D9E704B2B689}" type="datetimeFigureOut">
              <a:rPr lang="pt-BR" smtClean="0"/>
              <a:pPr/>
              <a:t>15/02/2018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F6D92E-35FB-45D9-8EF3-DACFC2EB8094}" type="slidenum">
              <a:rPr lang="pt-BR" smtClean="0"/>
              <a:pPr/>
              <a:t>‹nº›</a:t>
            </a:fld>
            <a:endParaRPr lang="pt-BR"/>
          </a:p>
        </p:txBody>
      </p:sp>
    </p:spTree>
    <p:extLst>
      <p:ext uri="{BB962C8B-B14F-4D97-AF65-F5344CB8AC3E}">
        <p14:creationId xmlns:p14="http://schemas.microsoft.com/office/powerpoint/2010/main" val="334203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406" y="4801711"/>
            <a:ext cx="7314248" cy="566870"/>
          </a:xfrm>
        </p:spPr>
        <p:txBody>
          <a:bodyPr anchor="b"/>
          <a:lstStyle>
            <a:lvl1pPr algn="l">
              <a:defRPr sz="2600" b="1"/>
            </a:lvl1pPr>
          </a:lstStyle>
          <a:p>
            <a:r>
              <a:rPr lang="pt-BR"/>
              <a:t>Clique para editar o título mestre</a:t>
            </a:r>
          </a:p>
        </p:txBody>
      </p:sp>
      <p:sp>
        <p:nvSpPr>
          <p:cNvPr id="3" name="Espaço Reservado para Imagem 2"/>
          <p:cNvSpPr>
            <a:spLocks noGrp="1"/>
          </p:cNvSpPr>
          <p:nvPr>
            <p:ph type="pic" idx="1"/>
          </p:nvPr>
        </p:nvSpPr>
        <p:spPr>
          <a:xfrm>
            <a:off x="2389406" y="612917"/>
            <a:ext cx="7314248" cy="4115753"/>
          </a:xfrm>
        </p:spPr>
        <p:txBody>
          <a:bodyPr/>
          <a:lstStyle>
            <a:lvl1pPr marL="0" indent="0">
              <a:buNone/>
              <a:defRPr sz="4100"/>
            </a:lvl1pPr>
            <a:lvl2pPr marL="586130" indent="0">
              <a:buNone/>
              <a:defRPr sz="3600"/>
            </a:lvl2pPr>
            <a:lvl3pPr marL="1172261" indent="0">
              <a:buNone/>
              <a:defRPr sz="3100"/>
            </a:lvl3pPr>
            <a:lvl4pPr marL="1758391" indent="0">
              <a:buNone/>
              <a:defRPr sz="2600"/>
            </a:lvl4pPr>
            <a:lvl5pPr marL="2344522" indent="0">
              <a:buNone/>
              <a:defRPr sz="2600"/>
            </a:lvl5pPr>
            <a:lvl6pPr marL="2930652" indent="0">
              <a:buNone/>
              <a:defRPr sz="2600"/>
            </a:lvl6pPr>
            <a:lvl7pPr marL="3516782" indent="0">
              <a:buNone/>
              <a:defRPr sz="2600"/>
            </a:lvl7pPr>
            <a:lvl8pPr marL="4102913" indent="0">
              <a:buNone/>
              <a:defRPr sz="2600"/>
            </a:lvl8pPr>
            <a:lvl9pPr marL="4689043" indent="0">
              <a:buNone/>
              <a:defRPr sz="2600"/>
            </a:lvl9pPr>
          </a:lstStyle>
          <a:p>
            <a:endParaRPr lang="pt-BR"/>
          </a:p>
        </p:txBody>
      </p:sp>
      <p:sp>
        <p:nvSpPr>
          <p:cNvPr id="4" name="Espaço Reservado para Texto 3"/>
          <p:cNvSpPr>
            <a:spLocks noGrp="1"/>
          </p:cNvSpPr>
          <p:nvPr>
            <p:ph type="body" sz="half" idx="2"/>
          </p:nvPr>
        </p:nvSpPr>
        <p:spPr>
          <a:xfrm>
            <a:off x="2389406" y="5368581"/>
            <a:ext cx="7314248" cy="805048"/>
          </a:xfrm>
        </p:spPr>
        <p:txBody>
          <a:bodyPr/>
          <a:lstStyle>
            <a:lvl1pPr marL="0" indent="0">
              <a:buNone/>
              <a:defRPr sz="1800"/>
            </a:lvl1pPr>
            <a:lvl2pPr marL="586130" indent="0">
              <a:buNone/>
              <a:defRPr sz="1500"/>
            </a:lvl2pPr>
            <a:lvl3pPr marL="1172261" indent="0">
              <a:buNone/>
              <a:defRPr sz="1300"/>
            </a:lvl3pPr>
            <a:lvl4pPr marL="1758391" indent="0">
              <a:buNone/>
              <a:defRPr sz="1200"/>
            </a:lvl4pPr>
            <a:lvl5pPr marL="2344522" indent="0">
              <a:buNone/>
              <a:defRPr sz="1200"/>
            </a:lvl5pPr>
            <a:lvl6pPr marL="2930652" indent="0">
              <a:buNone/>
              <a:defRPr sz="1200"/>
            </a:lvl6pPr>
            <a:lvl7pPr marL="3516782" indent="0">
              <a:buNone/>
              <a:defRPr sz="1200"/>
            </a:lvl7pPr>
            <a:lvl8pPr marL="4102913" indent="0">
              <a:buNone/>
              <a:defRPr sz="1200"/>
            </a:lvl8pPr>
            <a:lvl9pPr marL="4689043" indent="0">
              <a:buNone/>
              <a:defRPr sz="12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3EBF084-72E1-4E72-A586-D9E704B2B689}" type="datetimeFigureOut">
              <a:rPr lang="pt-BR" smtClean="0"/>
              <a:pPr/>
              <a:t>15/02/2018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F6D92E-35FB-45D9-8EF3-DACFC2EB8094}" type="slidenum">
              <a:rPr lang="pt-BR" smtClean="0"/>
              <a:pPr/>
              <a:t>‹nº›</a:t>
            </a:fld>
            <a:endParaRPr lang="pt-BR"/>
          </a:p>
        </p:txBody>
      </p:sp>
    </p:spTree>
    <p:extLst>
      <p:ext uri="{BB962C8B-B14F-4D97-AF65-F5344CB8AC3E}">
        <p14:creationId xmlns:p14="http://schemas.microsoft.com/office/powerpoint/2010/main" val="28307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521" y="274701"/>
            <a:ext cx="10971372" cy="1143265"/>
          </a:xfrm>
          <a:prstGeom prst="rect">
            <a:avLst/>
          </a:prstGeom>
        </p:spPr>
        <p:txBody>
          <a:bodyPr vert="horz" lIns="117226" tIns="58613" rIns="117226" bIns="58613" rtlCol="0" anchor="ctr">
            <a:normAutofit/>
          </a:bodyPr>
          <a:lstStyle/>
          <a:p>
            <a:r>
              <a:rPr lang="pt-BR"/>
              <a:t>Clique para editar o título mestre</a:t>
            </a:r>
          </a:p>
        </p:txBody>
      </p:sp>
      <p:sp>
        <p:nvSpPr>
          <p:cNvPr id="3" name="Espaço Reservado para Texto 2"/>
          <p:cNvSpPr>
            <a:spLocks noGrp="1"/>
          </p:cNvSpPr>
          <p:nvPr>
            <p:ph type="body" idx="1"/>
          </p:nvPr>
        </p:nvSpPr>
        <p:spPr>
          <a:xfrm>
            <a:off x="609521" y="1600571"/>
            <a:ext cx="10971372" cy="4527011"/>
          </a:xfrm>
          <a:prstGeom prst="rect">
            <a:avLst/>
          </a:prstGeom>
        </p:spPr>
        <p:txBody>
          <a:bodyPr vert="horz" lIns="117226" tIns="58613" rIns="117226" bIns="58613"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520" y="6357823"/>
            <a:ext cx="2844430" cy="365210"/>
          </a:xfrm>
          <a:prstGeom prst="rect">
            <a:avLst/>
          </a:prstGeom>
        </p:spPr>
        <p:txBody>
          <a:bodyPr vert="horz" lIns="117226" tIns="58613" rIns="117226" bIns="58613" rtlCol="0" anchor="ctr"/>
          <a:lstStyle>
            <a:lvl1pPr algn="l">
              <a:defRPr sz="1500">
                <a:solidFill>
                  <a:schemeClr val="tx1">
                    <a:tint val="75000"/>
                  </a:schemeClr>
                </a:solidFill>
              </a:defRPr>
            </a:lvl1pPr>
          </a:lstStyle>
          <a:p>
            <a:fld id="{53EBF084-72E1-4E72-A586-D9E704B2B689}" type="datetimeFigureOut">
              <a:rPr lang="pt-BR" smtClean="0"/>
              <a:pPr/>
              <a:t>15/02/2018</a:t>
            </a:fld>
            <a:endParaRPr lang="pt-BR"/>
          </a:p>
        </p:txBody>
      </p:sp>
      <p:sp>
        <p:nvSpPr>
          <p:cNvPr id="5" name="Espaço Reservado para Rodapé 4"/>
          <p:cNvSpPr>
            <a:spLocks noGrp="1"/>
          </p:cNvSpPr>
          <p:nvPr>
            <p:ph type="ftr" sz="quarter" idx="3"/>
          </p:nvPr>
        </p:nvSpPr>
        <p:spPr>
          <a:xfrm>
            <a:off x="4165058" y="6357823"/>
            <a:ext cx="3860297" cy="365210"/>
          </a:xfrm>
          <a:prstGeom prst="rect">
            <a:avLst/>
          </a:prstGeom>
        </p:spPr>
        <p:txBody>
          <a:bodyPr vert="horz" lIns="117226" tIns="58613" rIns="117226" bIns="58613" rtlCol="0" anchor="ctr"/>
          <a:lstStyle>
            <a:lvl1pPr algn="ctr">
              <a:defRPr sz="15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736463" y="6357823"/>
            <a:ext cx="2844430" cy="365210"/>
          </a:xfrm>
          <a:prstGeom prst="rect">
            <a:avLst/>
          </a:prstGeom>
        </p:spPr>
        <p:txBody>
          <a:bodyPr vert="horz" lIns="117226" tIns="58613" rIns="117226" bIns="58613" rtlCol="0" anchor="ctr"/>
          <a:lstStyle>
            <a:lvl1pPr algn="r">
              <a:defRPr sz="1500">
                <a:solidFill>
                  <a:schemeClr val="tx1">
                    <a:tint val="75000"/>
                  </a:schemeClr>
                </a:solidFill>
              </a:defRPr>
            </a:lvl1pPr>
          </a:lstStyle>
          <a:p>
            <a:fld id="{94F6D92E-35FB-45D9-8EF3-DACFC2EB8094}" type="slidenum">
              <a:rPr lang="pt-BR" smtClean="0"/>
              <a:pPr/>
              <a:t>‹nº›</a:t>
            </a:fld>
            <a:endParaRPr lang="pt-BR"/>
          </a:p>
        </p:txBody>
      </p:sp>
    </p:spTree>
    <p:extLst>
      <p:ext uri="{BB962C8B-B14F-4D97-AF65-F5344CB8AC3E}">
        <p14:creationId xmlns:p14="http://schemas.microsoft.com/office/powerpoint/2010/main" val="25887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1172261" rtl="0" eaLnBrk="1" latinLnBrk="0" hangingPunct="1">
        <a:spcBef>
          <a:spcPct val="0"/>
        </a:spcBef>
        <a:buNone/>
        <a:defRPr sz="5600" kern="1200">
          <a:solidFill>
            <a:schemeClr val="tx1"/>
          </a:solidFill>
          <a:latin typeface="+mj-lt"/>
          <a:ea typeface="+mj-ea"/>
          <a:cs typeface="+mj-cs"/>
        </a:defRPr>
      </a:lvl1pPr>
    </p:titleStyle>
    <p:bodyStyle>
      <a:lvl1pPr marL="439598" indent="-439598" algn="l" defTabSz="1172261"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1pPr>
      <a:lvl2pPr marL="952462" indent="-366332" algn="l" defTabSz="1172261"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465326" indent="-293065" algn="l" defTabSz="1172261"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3pPr>
      <a:lvl4pPr marL="2051456" indent="-293065" algn="l" defTabSz="1172261"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637587" indent="-293065" algn="l" defTabSz="1172261"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p:bodyStyle>
    <p:otherStyle>
      <a:defPPr>
        <a:defRPr lang="pt-BR"/>
      </a:defPPr>
      <a:lvl1pPr marL="0" algn="l" defTabSz="1172261" rtl="0" eaLnBrk="1" latinLnBrk="0" hangingPunct="1">
        <a:defRPr sz="2300" kern="1200">
          <a:solidFill>
            <a:schemeClr val="tx1"/>
          </a:solidFill>
          <a:latin typeface="+mn-lt"/>
          <a:ea typeface="+mn-ea"/>
          <a:cs typeface="+mn-cs"/>
        </a:defRPr>
      </a:lvl1pPr>
      <a:lvl2pPr marL="586130" algn="l" defTabSz="1172261" rtl="0" eaLnBrk="1" latinLnBrk="0" hangingPunct="1">
        <a:defRPr sz="2300" kern="1200">
          <a:solidFill>
            <a:schemeClr val="tx1"/>
          </a:solidFill>
          <a:latin typeface="+mn-lt"/>
          <a:ea typeface="+mn-ea"/>
          <a:cs typeface="+mn-cs"/>
        </a:defRPr>
      </a:lvl2pPr>
      <a:lvl3pPr marL="1172261" algn="l" defTabSz="1172261" rtl="0" eaLnBrk="1" latinLnBrk="0" hangingPunct="1">
        <a:defRPr sz="2300" kern="1200">
          <a:solidFill>
            <a:schemeClr val="tx1"/>
          </a:solidFill>
          <a:latin typeface="+mn-lt"/>
          <a:ea typeface="+mn-ea"/>
          <a:cs typeface="+mn-cs"/>
        </a:defRPr>
      </a:lvl3pPr>
      <a:lvl4pPr marL="1758391" algn="l" defTabSz="1172261" rtl="0" eaLnBrk="1" latinLnBrk="0" hangingPunct="1">
        <a:defRPr sz="2300" kern="1200">
          <a:solidFill>
            <a:schemeClr val="tx1"/>
          </a:solidFill>
          <a:latin typeface="+mn-lt"/>
          <a:ea typeface="+mn-ea"/>
          <a:cs typeface="+mn-cs"/>
        </a:defRPr>
      </a:lvl4pPr>
      <a:lvl5pPr marL="2344522" algn="l" defTabSz="1172261" rtl="0" eaLnBrk="1" latinLnBrk="0" hangingPunct="1">
        <a:defRPr sz="2300" kern="1200">
          <a:solidFill>
            <a:schemeClr val="tx1"/>
          </a:solidFill>
          <a:latin typeface="+mn-lt"/>
          <a:ea typeface="+mn-ea"/>
          <a:cs typeface="+mn-cs"/>
        </a:defRPr>
      </a:lvl5pPr>
      <a:lvl6pPr marL="2930652" algn="l" defTabSz="1172261" rtl="0" eaLnBrk="1" latinLnBrk="0" hangingPunct="1">
        <a:defRPr sz="2300" kern="1200">
          <a:solidFill>
            <a:schemeClr val="tx1"/>
          </a:solidFill>
          <a:latin typeface="+mn-lt"/>
          <a:ea typeface="+mn-ea"/>
          <a:cs typeface="+mn-cs"/>
        </a:defRPr>
      </a:lvl6pPr>
      <a:lvl7pPr marL="3516782" algn="l" defTabSz="1172261" rtl="0" eaLnBrk="1" latinLnBrk="0" hangingPunct="1">
        <a:defRPr sz="2300" kern="1200">
          <a:solidFill>
            <a:schemeClr val="tx1"/>
          </a:solidFill>
          <a:latin typeface="+mn-lt"/>
          <a:ea typeface="+mn-ea"/>
          <a:cs typeface="+mn-cs"/>
        </a:defRPr>
      </a:lvl7pPr>
      <a:lvl8pPr marL="4102913" algn="l" defTabSz="1172261" rtl="0" eaLnBrk="1" latinLnBrk="0" hangingPunct="1">
        <a:defRPr sz="2300" kern="1200">
          <a:solidFill>
            <a:schemeClr val="tx1"/>
          </a:solidFill>
          <a:latin typeface="+mn-lt"/>
          <a:ea typeface="+mn-ea"/>
          <a:cs typeface="+mn-cs"/>
        </a:defRPr>
      </a:lvl8pPr>
      <a:lvl9pPr marL="4689043" algn="l" defTabSz="1172261"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6.png"/><Relationship Id="rId7"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11.xml"/></Relationships>
</file>

<file path=ppt/slides/_rels/slide10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 Target="slide3.xml"/></Relationships>
</file>

<file path=ppt/slides/_rels/slide101.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image" Target="../media/image6.png"/><Relationship Id="rId7" Type="http://schemas.openxmlformats.org/officeDocument/2006/relationships/slide" Target="slide106.xml"/><Relationship Id="rId12" Type="http://schemas.openxmlformats.org/officeDocument/2006/relationships/chart" Target="../charts/chart51.xml"/><Relationship Id="rId2" Type="http://schemas.openxmlformats.org/officeDocument/2006/relationships/notesSlide" Target="../notesSlides/notesSlide101.xml"/><Relationship Id="rId1" Type="http://schemas.openxmlformats.org/officeDocument/2006/relationships/slideLayout" Target="../slideLayouts/slideLayout1.xml"/><Relationship Id="rId6" Type="http://schemas.openxmlformats.org/officeDocument/2006/relationships/slide" Target="slide104.xml"/><Relationship Id="rId11" Type="http://schemas.openxmlformats.org/officeDocument/2006/relationships/chart" Target="../charts/chart50.xml"/><Relationship Id="rId5" Type="http://schemas.openxmlformats.org/officeDocument/2006/relationships/slide" Target="slide103.xml"/><Relationship Id="rId10" Type="http://schemas.openxmlformats.org/officeDocument/2006/relationships/slide" Target="slide101.xml"/><Relationship Id="rId4" Type="http://schemas.openxmlformats.org/officeDocument/2006/relationships/slide" Target="slide102.xml"/><Relationship Id="rId9" Type="http://schemas.openxmlformats.org/officeDocument/2006/relationships/slide" Target="slide109.xml"/></Relationships>
</file>

<file path=ppt/slides/_rels/slide102.xml.rels><?xml version="1.0" encoding="UTF-8" standalone="yes"?>
<Relationships xmlns="http://schemas.openxmlformats.org/package/2006/relationships"><Relationship Id="rId8" Type="http://schemas.openxmlformats.org/officeDocument/2006/relationships/slide" Target="slide107.xml"/><Relationship Id="rId13" Type="http://schemas.openxmlformats.org/officeDocument/2006/relationships/image" Target="../media/image8.emf"/><Relationship Id="rId3" Type="http://schemas.openxmlformats.org/officeDocument/2006/relationships/image" Target="../media/image6.png"/><Relationship Id="rId7" Type="http://schemas.openxmlformats.org/officeDocument/2006/relationships/slide" Target="slide106.xml"/><Relationship Id="rId12" Type="http://schemas.openxmlformats.org/officeDocument/2006/relationships/chart" Target="../charts/chart52.xml"/><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slide" Target="slide104.xml"/><Relationship Id="rId11" Type="http://schemas.openxmlformats.org/officeDocument/2006/relationships/image" Target="../media/image7.emf"/><Relationship Id="rId5" Type="http://schemas.openxmlformats.org/officeDocument/2006/relationships/slide" Target="slide103.xml"/><Relationship Id="rId10" Type="http://schemas.openxmlformats.org/officeDocument/2006/relationships/slide" Target="slide101.xml"/><Relationship Id="rId4" Type="http://schemas.openxmlformats.org/officeDocument/2006/relationships/slide" Target="slide102.xml"/><Relationship Id="rId9" Type="http://schemas.openxmlformats.org/officeDocument/2006/relationships/slide" Target="slide109.xml"/></Relationships>
</file>

<file path=ppt/slides/_rels/slide103.xml.rels><?xml version="1.0" encoding="UTF-8" standalone="yes"?>
<Relationships xmlns="http://schemas.openxmlformats.org/package/2006/relationships"><Relationship Id="rId8" Type="http://schemas.openxmlformats.org/officeDocument/2006/relationships/slide" Target="slide107.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106.xml"/><Relationship Id="rId12" Type="http://schemas.openxmlformats.org/officeDocument/2006/relationships/image" Target="../media/image16.png"/><Relationship Id="rId2" Type="http://schemas.openxmlformats.org/officeDocument/2006/relationships/notesSlide" Target="../notesSlides/notesSlide103.xml"/><Relationship Id="rId1" Type="http://schemas.openxmlformats.org/officeDocument/2006/relationships/slideLayout" Target="../slideLayouts/slideLayout1.xml"/><Relationship Id="rId6" Type="http://schemas.openxmlformats.org/officeDocument/2006/relationships/slide" Target="slide104.xml"/><Relationship Id="rId11" Type="http://schemas.openxmlformats.org/officeDocument/2006/relationships/image" Target="../media/image15.png"/><Relationship Id="rId5" Type="http://schemas.openxmlformats.org/officeDocument/2006/relationships/slide" Target="slide103.xml"/><Relationship Id="rId10" Type="http://schemas.openxmlformats.org/officeDocument/2006/relationships/slide" Target="slide101.xml"/><Relationship Id="rId4" Type="http://schemas.openxmlformats.org/officeDocument/2006/relationships/slide" Target="slide102.xml"/><Relationship Id="rId9" Type="http://schemas.openxmlformats.org/officeDocument/2006/relationships/slide" Target="slide109.xml"/><Relationship Id="rId14" Type="http://schemas.openxmlformats.org/officeDocument/2006/relationships/chart" Target="../charts/chart53.xml"/></Relationships>
</file>

<file path=ppt/slides/_rels/slide104.xml.rels><?xml version="1.0" encoding="UTF-8" standalone="yes"?>
<Relationships xmlns="http://schemas.openxmlformats.org/package/2006/relationships"><Relationship Id="rId8" Type="http://schemas.openxmlformats.org/officeDocument/2006/relationships/slide" Target="slide107.xml"/><Relationship Id="rId13" Type="http://schemas.openxmlformats.org/officeDocument/2006/relationships/slide" Target="slide105.xml"/><Relationship Id="rId3" Type="http://schemas.openxmlformats.org/officeDocument/2006/relationships/image" Target="../media/image6.png"/><Relationship Id="rId7" Type="http://schemas.openxmlformats.org/officeDocument/2006/relationships/slide" Target="slide106.xml"/><Relationship Id="rId12" Type="http://schemas.openxmlformats.org/officeDocument/2006/relationships/chart" Target="../charts/chart55.xml"/><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slide" Target="slide104.xml"/><Relationship Id="rId11" Type="http://schemas.openxmlformats.org/officeDocument/2006/relationships/chart" Target="../charts/chart54.xml"/><Relationship Id="rId5" Type="http://schemas.openxmlformats.org/officeDocument/2006/relationships/slide" Target="slide103.xml"/><Relationship Id="rId10" Type="http://schemas.openxmlformats.org/officeDocument/2006/relationships/slide" Target="slide101.xml"/><Relationship Id="rId4" Type="http://schemas.openxmlformats.org/officeDocument/2006/relationships/slide" Target="slide102.xml"/><Relationship Id="rId9" Type="http://schemas.openxmlformats.org/officeDocument/2006/relationships/slide" Target="slide109.xml"/></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slide" Target="slide104.xml"/></Relationships>
</file>

<file path=ppt/slides/_rels/slide106.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image" Target="../media/image6.png"/><Relationship Id="rId7" Type="http://schemas.openxmlformats.org/officeDocument/2006/relationships/slide" Target="slide106.xml"/><Relationship Id="rId2" Type="http://schemas.openxmlformats.org/officeDocument/2006/relationships/notesSlide" Target="../notesSlides/notesSlide106.xml"/><Relationship Id="rId1" Type="http://schemas.openxmlformats.org/officeDocument/2006/relationships/slideLayout" Target="../slideLayouts/slideLayout1.xml"/><Relationship Id="rId6" Type="http://schemas.openxmlformats.org/officeDocument/2006/relationships/slide" Target="slide104.xml"/><Relationship Id="rId11" Type="http://schemas.openxmlformats.org/officeDocument/2006/relationships/chart" Target="../charts/chart58.xml"/><Relationship Id="rId5" Type="http://schemas.openxmlformats.org/officeDocument/2006/relationships/slide" Target="slide103.xml"/><Relationship Id="rId10" Type="http://schemas.openxmlformats.org/officeDocument/2006/relationships/slide" Target="slide101.xml"/><Relationship Id="rId4" Type="http://schemas.openxmlformats.org/officeDocument/2006/relationships/slide" Target="slide102.xml"/><Relationship Id="rId9" Type="http://schemas.openxmlformats.org/officeDocument/2006/relationships/slide" Target="slide109.xml"/></Relationships>
</file>

<file path=ppt/slides/_rels/slide107.xml.rels><?xml version="1.0" encoding="UTF-8" standalone="yes"?>
<Relationships xmlns="http://schemas.openxmlformats.org/package/2006/relationships"><Relationship Id="rId8" Type="http://schemas.openxmlformats.org/officeDocument/2006/relationships/slide" Target="slide107.xml"/><Relationship Id="rId13"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slide" Target="slide106.xml"/><Relationship Id="rId12" Type="http://schemas.openxmlformats.org/officeDocument/2006/relationships/slide" Target="slide108.xml"/><Relationship Id="rId2" Type="http://schemas.openxmlformats.org/officeDocument/2006/relationships/notesSlide" Target="../notesSlides/notesSlide107.xml"/><Relationship Id="rId1" Type="http://schemas.openxmlformats.org/officeDocument/2006/relationships/slideLayout" Target="../slideLayouts/slideLayout1.xml"/><Relationship Id="rId6" Type="http://schemas.openxmlformats.org/officeDocument/2006/relationships/slide" Target="slide104.xml"/><Relationship Id="rId11" Type="http://schemas.openxmlformats.org/officeDocument/2006/relationships/chart" Target="../charts/chart59.xml"/><Relationship Id="rId5" Type="http://schemas.openxmlformats.org/officeDocument/2006/relationships/slide" Target="slide103.xml"/><Relationship Id="rId10" Type="http://schemas.openxmlformats.org/officeDocument/2006/relationships/slide" Target="slide101.xml"/><Relationship Id="rId4" Type="http://schemas.openxmlformats.org/officeDocument/2006/relationships/slide" Target="slide102.xml"/><Relationship Id="rId9" Type="http://schemas.openxmlformats.org/officeDocument/2006/relationships/slide" Target="slide109.xml"/></Relationships>
</file>

<file path=ppt/slides/_rels/slide108.xml.rels><?xml version="1.0" encoding="UTF-8" standalone="yes"?>
<Relationships xmlns="http://schemas.openxmlformats.org/package/2006/relationships"><Relationship Id="rId8" Type="http://schemas.openxmlformats.org/officeDocument/2006/relationships/slide" Target="slide108.xml"/><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slide" Target="slide106.xml"/><Relationship Id="rId12" Type="http://schemas.openxmlformats.org/officeDocument/2006/relationships/slide" Target="slide107.xml"/><Relationship Id="rId2" Type="http://schemas.openxmlformats.org/officeDocument/2006/relationships/notesSlide" Target="../notesSlides/notesSlide108.xml"/><Relationship Id="rId1" Type="http://schemas.openxmlformats.org/officeDocument/2006/relationships/slideLayout" Target="../slideLayouts/slideLayout1.xml"/><Relationship Id="rId6" Type="http://schemas.openxmlformats.org/officeDocument/2006/relationships/slide" Target="slide104.xml"/><Relationship Id="rId11" Type="http://schemas.openxmlformats.org/officeDocument/2006/relationships/chart" Target="../charts/chart60.xml"/><Relationship Id="rId5" Type="http://schemas.openxmlformats.org/officeDocument/2006/relationships/slide" Target="slide103.xml"/><Relationship Id="rId10" Type="http://schemas.openxmlformats.org/officeDocument/2006/relationships/slide" Target="slide101.xml"/><Relationship Id="rId4" Type="http://schemas.openxmlformats.org/officeDocument/2006/relationships/slide" Target="slide102.xml"/><Relationship Id="rId9" Type="http://schemas.openxmlformats.org/officeDocument/2006/relationships/slide" Target="slide109.xml"/></Relationships>
</file>

<file path=ppt/slides/_rels/slide109.xml.rels><?xml version="1.0" encoding="UTF-8" standalone="yes"?>
<Relationships xmlns="http://schemas.openxmlformats.org/package/2006/relationships"><Relationship Id="rId8" Type="http://schemas.openxmlformats.org/officeDocument/2006/relationships/slide" Target="slide107.xml"/><Relationship Id="rId13"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slide" Target="slide106.xml"/><Relationship Id="rId12" Type="http://schemas.openxmlformats.org/officeDocument/2006/relationships/slide" Target="slide110.xml"/><Relationship Id="rId2" Type="http://schemas.openxmlformats.org/officeDocument/2006/relationships/notesSlide" Target="../notesSlides/notesSlide109.xml"/><Relationship Id="rId1" Type="http://schemas.openxmlformats.org/officeDocument/2006/relationships/slideLayout" Target="../slideLayouts/slideLayout1.xml"/><Relationship Id="rId6" Type="http://schemas.openxmlformats.org/officeDocument/2006/relationships/slide" Target="slide104.xml"/><Relationship Id="rId11" Type="http://schemas.openxmlformats.org/officeDocument/2006/relationships/chart" Target="../charts/chart61.xml"/><Relationship Id="rId5" Type="http://schemas.openxmlformats.org/officeDocument/2006/relationships/slide" Target="slide103.xml"/><Relationship Id="rId10" Type="http://schemas.openxmlformats.org/officeDocument/2006/relationships/slide" Target="slide101.xml"/><Relationship Id="rId4" Type="http://schemas.openxmlformats.org/officeDocument/2006/relationships/slide" Target="slide102.xml"/><Relationship Id="rId9" Type="http://schemas.openxmlformats.org/officeDocument/2006/relationships/slide" Target="slide109.xml"/></Relationships>
</file>

<file path=ppt/slides/_rels/slide1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6.png"/><Relationship Id="rId7"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11.xml"/></Relationships>
</file>

<file path=ppt/slides/_rels/slide110.xml.rels><?xml version="1.0" encoding="UTF-8" standalone="yes"?>
<Relationships xmlns="http://schemas.openxmlformats.org/package/2006/relationships"><Relationship Id="rId8" Type="http://schemas.openxmlformats.org/officeDocument/2006/relationships/slide" Target="slide107.xml"/><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slide" Target="slide106.xml"/><Relationship Id="rId12" Type="http://schemas.openxmlformats.org/officeDocument/2006/relationships/slide" Target="slide109.xml"/><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slide" Target="slide104.xml"/><Relationship Id="rId11" Type="http://schemas.openxmlformats.org/officeDocument/2006/relationships/chart" Target="../charts/chart62.xml"/><Relationship Id="rId5" Type="http://schemas.openxmlformats.org/officeDocument/2006/relationships/slide" Target="slide103.xml"/><Relationship Id="rId10" Type="http://schemas.openxmlformats.org/officeDocument/2006/relationships/slide" Target="slide101.xml"/><Relationship Id="rId4" Type="http://schemas.openxmlformats.org/officeDocument/2006/relationships/slide" Target="slide102.xml"/><Relationship Id="rId9" Type="http://schemas.openxmlformats.org/officeDocument/2006/relationships/slide" Target="slide110.xml"/></Relationships>
</file>

<file path=ppt/slides/_rels/slide111.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image" Target="../media/image6.png"/><Relationship Id="rId7" Type="http://schemas.openxmlformats.org/officeDocument/2006/relationships/slide" Target="slide115.xml"/><Relationship Id="rId2" Type="http://schemas.openxmlformats.org/officeDocument/2006/relationships/notesSlide" Target="../notesSlides/notesSlide111.xml"/><Relationship Id="rId1" Type="http://schemas.openxmlformats.org/officeDocument/2006/relationships/slideLayout" Target="../slideLayouts/slideLayout1.xml"/><Relationship Id="rId6" Type="http://schemas.openxmlformats.org/officeDocument/2006/relationships/slide" Target="slide114.xml"/><Relationship Id="rId11" Type="http://schemas.openxmlformats.org/officeDocument/2006/relationships/chart" Target="../charts/chart63.xml"/><Relationship Id="rId5" Type="http://schemas.openxmlformats.org/officeDocument/2006/relationships/slide" Target="slide113.xml"/><Relationship Id="rId10" Type="http://schemas.openxmlformats.org/officeDocument/2006/relationships/slide" Target="slide111.xml"/><Relationship Id="rId4" Type="http://schemas.openxmlformats.org/officeDocument/2006/relationships/slide" Target="slide112.xml"/><Relationship Id="rId9" Type="http://schemas.openxmlformats.org/officeDocument/2006/relationships/slide" Target="slide117.xml"/></Relationships>
</file>

<file path=ppt/slides/_rels/slide112.xml.rels><?xml version="1.0" encoding="UTF-8" standalone="yes"?>
<Relationships xmlns="http://schemas.openxmlformats.org/package/2006/relationships"><Relationship Id="rId8" Type="http://schemas.openxmlformats.org/officeDocument/2006/relationships/slide" Target="slide116.xml"/><Relationship Id="rId13" Type="http://schemas.openxmlformats.org/officeDocument/2006/relationships/chart" Target="../charts/chart64.xml"/><Relationship Id="rId3" Type="http://schemas.openxmlformats.org/officeDocument/2006/relationships/image" Target="../media/image6.png"/><Relationship Id="rId7" Type="http://schemas.openxmlformats.org/officeDocument/2006/relationships/slide" Target="slide115.xml"/><Relationship Id="rId12" Type="http://schemas.openxmlformats.org/officeDocument/2006/relationships/image" Target="../media/image8.emf"/><Relationship Id="rId2" Type="http://schemas.openxmlformats.org/officeDocument/2006/relationships/notesSlide" Target="../notesSlides/notesSlide112.xml"/><Relationship Id="rId1" Type="http://schemas.openxmlformats.org/officeDocument/2006/relationships/slideLayout" Target="../slideLayouts/slideLayout1.xml"/><Relationship Id="rId6" Type="http://schemas.openxmlformats.org/officeDocument/2006/relationships/slide" Target="slide114.xml"/><Relationship Id="rId11" Type="http://schemas.openxmlformats.org/officeDocument/2006/relationships/image" Target="../media/image7.emf"/><Relationship Id="rId5" Type="http://schemas.openxmlformats.org/officeDocument/2006/relationships/slide" Target="slide113.xml"/><Relationship Id="rId10" Type="http://schemas.openxmlformats.org/officeDocument/2006/relationships/slide" Target="slide111.xml"/><Relationship Id="rId4" Type="http://schemas.openxmlformats.org/officeDocument/2006/relationships/slide" Target="slide112.xml"/><Relationship Id="rId9" Type="http://schemas.openxmlformats.org/officeDocument/2006/relationships/slide" Target="slide117.xml"/></Relationships>
</file>

<file path=ppt/slides/_rels/slide113.xml.rels><?xml version="1.0" encoding="UTF-8" standalone="yes"?>
<Relationships xmlns="http://schemas.openxmlformats.org/package/2006/relationships"><Relationship Id="rId8" Type="http://schemas.openxmlformats.org/officeDocument/2006/relationships/slide" Target="slide116.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115.xml"/><Relationship Id="rId12" Type="http://schemas.openxmlformats.org/officeDocument/2006/relationships/image" Target="../media/image16.png"/><Relationship Id="rId2" Type="http://schemas.openxmlformats.org/officeDocument/2006/relationships/notesSlide" Target="../notesSlides/notesSlide113.xml"/><Relationship Id="rId1" Type="http://schemas.openxmlformats.org/officeDocument/2006/relationships/slideLayout" Target="../slideLayouts/slideLayout1.xml"/><Relationship Id="rId6" Type="http://schemas.openxmlformats.org/officeDocument/2006/relationships/slide" Target="slide114.xml"/><Relationship Id="rId11" Type="http://schemas.openxmlformats.org/officeDocument/2006/relationships/image" Target="../media/image15.png"/><Relationship Id="rId5" Type="http://schemas.openxmlformats.org/officeDocument/2006/relationships/slide" Target="slide113.xml"/><Relationship Id="rId10" Type="http://schemas.openxmlformats.org/officeDocument/2006/relationships/slide" Target="slide111.xml"/><Relationship Id="rId4" Type="http://schemas.openxmlformats.org/officeDocument/2006/relationships/slide" Target="slide112.xml"/><Relationship Id="rId9" Type="http://schemas.openxmlformats.org/officeDocument/2006/relationships/slide" Target="slide117.xml"/><Relationship Id="rId14" Type="http://schemas.openxmlformats.org/officeDocument/2006/relationships/chart" Target="../charts/chart65.xml"/></Relationships>
</file>

<file path=ppt/slides/_rels/slide114.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image" Target="../media/image6.png"/><Relationship Id="rId7" Type="http://schemas.openxmlformats.org/officeDocument/2006/relationships/slide" Target="slide115.xml"/><Relationship Id="rId12" Type="http://schemas.openxmlformats.org/officeDocument/2006/relationships/chart" Target="../charts/chart67.xml"/><Relationship Id="rId2" Type="http://schemas.openxmlformats.org/officeDocument/2006/relationships/notesSlide" Target="../notesSlides/notesSlide114.xml"/><Relationship Id="rId1" Type="http://schemas.openxmlformats.org/officeDocument/2006/relationships/slideLayout" Target="../slideLayouts/slideLayout1.xml"/><Relationship Id="rId6" Type="http://schemas.openxmlformats.org/officeDocument/2006/relationships/slide" Target="slide114.xml"/><Relationship Id="rId11" Type="http://schemas.openxmlformats.org/officeDocument/2006/relationships/chart" Target="../charts/chart66.xml"/><Relationship Id="rId5" Type="http://schemas.openxmlformats.org/officeDocument/2006/relationships/slide" Target="slide113.xml"/><Relationship Id="rId10" Type="http://schemas.openxmlformats.org/officeDocument/2006/relationships/slide" Target="slide111.xml"/><Relationship Id="rId4" Type="http://schemas.openxmlformats.org/officeDocument/2006/relationships/slide" Target="slide112.xml"/><Relationship Id="rId9" Type="http://schemas.openxmlformats.org/officeDocument/2006/relationships/slide" Target="slide117.xml"/></Relationships>
</file>

<file path=ppt/slides/_rels/slide115.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image" Target="../media/image6.png"/><Relationship Id="rId7" Type="http://schemas.openxmlformats.org/officeDocument/2006/relationships/slide" Target="slide115.xml"/><Relationship Id="rId2" Type="http://schemas.openxmlformats.org/officeDocument/2006/relationships/notesSlide" Target="../notesSlides/notesSlide115.xml"/><Relationship Id="rId1" Type="http://schemas.openxmlformats.org/officeDocument/2006/relationships/slideLayout" Target="../slideLayouts/slideLayout1.xml"/><Relationship Id="rId6" Type="http://schemas.openxmlformats.org/officeDocument/2006/relationships/slide" Target="slide114.xml"/><Relationship Id="rId11" Type="http://schemas.openxmlformats.org/officeDocument/2006/relationships/chart" Target="../charts/chart68.xml"/><Relationship Id="rId5" Type="http://schemas.openxmlformats.org/officeDocument/2006/relationships/slide" Target="slide113.xml"/><Relationship Id="rId10" Type="http://schemas.openxmlformats.org/officeDocument/2006/relationships/slide" Target="slide111.xml"/><Relationship Id="rId4" Type="http://schemas.openxmlformats.org/officeDocument/2006/relationships/slide" Target="slide112.xml"/><Relationship Id="rId9" Type="http://schemas.openxmlformats.org/officeDocument/2006/relationships/slide" Target="slide117.xml"/></Relationships>
</file>

<file path=ppt/slides/_rels/slide116.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image" Target="../media/image6.png"/><Relationship Id="rId7" Type="http://schemas.openxmlformats.org/officeDocument/2006/relationships/slide" Target="slide115.xml"/><Relationship Id="rId2" Type="http://schemas.openxmlformats.org/officeDocument/2006/relationships/notesSlide" Target="../notesSlides/notesSlide116.xml"/><Relationship Id="rId1" Type="http://schemas.openxmlformats.org/officeDocument/2006/relationships/slideLayout" Target="../slideLayouts/slideLayout1.xml"/><Relationship Id="rId6" Type="http://schemas.openxmlformats.org/officeDocument/2006/relationships/slide" Target="slide114.xml"/><Relationship Id="rId11" Type="http://schemas.openxmlformats.org/officeDocument/2006/relationships/chart" Target="../charts/chart69.xml"/><Relationship Id="rId5" Type="http://schemas.openxmlformats.org/officeDocument/2006/relationships/slide" Target="slide113.xml"/><Relationship Id="rId10" Type="http://schemas.openxmlformats.org/officeDocument/2006/relationships/slide" Target="slide111.xml"/><Relationship Id="rId4" Type="http://schemas.openxmlformats.org/officeDocument/2006/relationships/slide" Target="slide112.xml"/><Relationship Id="rId9" Type="http://schemas.openxmlformats.org/officeDocument/2006/relationships/slide" Target="slide117.xml"/></Relationships>
</file>

<file path=ppt/slides/_rels/slide117.xml.rels><?xml version="1.0" encoding="UTF-8" standalone="yes"?>
<Relationships xmlns="http://schemas.openxmlformats.org/package/2006/relationships"><Relationship Id="rId8" Type="http://schemas.openxmlformats.org/officeDocument/2006/relationships/slide" Target="slide116.xml"/><Relationship Id="rId3" Type="http://schemas.openxmlformats.org/officeDocument/2006/relationships/image" Target="../media/image6.png"/><Relationship Id="rId7" Type="http://schemas.openxmlformats.org/officeDocument/2006/relationships/slide" Target="slide115.xml"/><Relationship Id="rId2" Type="http://schemas.openxmlformats.org/officeDocument/2006/relationships/notesSlide" Target="../notesSlides/notesSlide117.xml"/><Relationship Id="rId1" Type="http://schemas.openxmlformats.org/officeDocument/2006/relationships/slideLayout" Target="../slideLayouts/slideLayout1.xml"/><Relationship Id="rId6" Type="http://schemas.openxmlformats.org/officeDocument/2006/relationships/slide" Target="slide114.xml"/><Relationship Id="rId11" Type="http://schemas.openxmlformats.org/officeDocument/2006/relationships/chart" Target="../charts/chart70.xml"/><Relationship Id="rId5" Type="http://schemas.openxmlformats.org/officeDocument/2006/relationships/slide" Target="slide113.xml"/><Relationship Id="rId10" Type="http://schemas.openxmlformats.org/officeDocument/2006/relationships/slide" Target="slide111.xml"/><Relationship Id="rId4" Type="http://schemas.openxmlformats.org/officeDocument/2006/relationships/slide" Target="slide112.xml"/><Relationship Id="rId9" Type="http://schemas.openxmlformats.org/officeDocument/2006/relationships/slide" Target="slide117.xml"/></Relationships>
</file>

<file path=ppt/slides/_rels/slide118.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image" Target="../media/image6.png"/><Relationship Id="rId7" Type="http://schemas.openxmlformats.org/officeDocument/2006/relationships/slide" Target="slide123.xml"/><Relationship Id="rId12" Type="http://schemas.openxmlformats.org/officeDocument/2006/relationships/slide" Target="slide119.xml"/><Relationship Id="rId2" Type="http://schemas.openxmlformats.org/officeDocument/2006/relationships/notesSlide" Target="../notesSlides/notesSlide118.xml"/><Relationship Id="rId1" Type="http://schemas.openxmlformats.org/officeDocument/2006/relationships/slideLayout" Target="../slideLayouts/slideLayout1.xml"/><Relationship Id="rId6" Type="http://schemas.openxmlformats.org/officeDocument/2006/relationships/slide" Target="slide122.xml"/><Relationship Id="rId11" Type="http://schemas.openxmlformats.org/officeDocument/2006/relationships/chart" Target="../charts/chart71.xml"/><Relationship Id="rId5" Type="http://schemas.openxmlformats.org/officeDocument/2006/relationships/slide" Target="slide121.xml"/><Relationship Id="rId10" Type="http://schemas.openxmlformats.org/officeDocument/2006/relationships/slide" Target="slide118.xml"/><Relationship Id="rId4" Type="http://schemas.openxmlformats.org/officeDocument/2006/relationships/slide" Target="slide120.xml"/><Relationship Id="rId9" Type="http://schemas.openxmlformats.org/officeDocument/2006/relationships/slide" Target="slide125.xml"/></Relationships>
</file>

<file path=ppt/slides/_rels/slide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slide" Target="slide118.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6.png"/><Relationship Id="rId7"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chart" Target="../charts/chart3.xml"/><Relationship Id="rId5" Type="http://schemas.openxmlformats.org/officeDocument/2006/relationships/slide" Target="slide14.xml"/><Relationship Id="rId10" Type="http://schemas.openxmlformats.org/officeDocument/2006/relationships/slide" Target="slide12.xml"/><Relationship Id="rId4" Type="http://schemas.openxmlformats.org/officeDocument/2006/relationships/slide" Target="slide13.xml"/><Relationship Id="rId9" Type="http://schemas.openxmlformats.org/officeDocument/2006/relationships/slide" Target="slide18.xml"/></Relationships>
</file>

<file path=ppt/slides/_rels/slide120.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image" Target="../media/image6.png"/><Relationship Id="rId7" Type="http://schemas.openxmlformats.org/officeDocument/2006/relationships/slide" Target="slide123.xml"/><Relationship Id="rId12" Type="http://schemas.openxmlformats.org/officeDocument/2006/relationships/image" Target="../media/image8.emf"/><Relationship Id="rId2" Type="http://schemas.openxmlformats.org/officeDocument/2006/relationships/notesSlide" Target="../notesSlides/notesSlide120.xml"/><Relationship Id="rId1" Type="http://schemas.openxmlformats.org/officeDocument/2006/relationships/slideLayout" Target="../slideLayouts/slideLayout1.xml"/><Relationship Id="rId6" Type="http://schemas.openxmlformats.org/officeDocument/2006/relationships/slide" Target="slide122.xml"/><Relationship Id="rId11" Type="http://schemas.openxmlformats.org/officeDocument/2006/relationships/image" Target="../media/image7.emf"/><Relationship Id="rId5" Type="http://schemas.openxmlformats.org/officeDocument/2006/relationships/slide" Target="slide121.xml"/><Relationship Id="rId10" Type="http://schemas.openxmlformats.org/officeDocument/2006/relationships/slide" Target="slide118.xml"/><Relationship Id="rId4" Type="http://schemas.openxmlformats.org/officeDocument/2006/relationships/slide" Target="slide120.xml"/><Relationship Id="rId9" Type="http://schemas.openxmlformats.org/officeDocument/2006/relationships/slide" Target="slide125.xml"/></Relationships>
</file>

<file path=ppt/slides/_rels/slide121.xml.rels><?xml version="1.0" encoding="UTF-8" standalone="yes"?>
<Relationships xmlns="http://schemas.openxmlformats.org/package/2006/relationships"><Relationship Id="rId8" Type="http://schemas.openxmlformats.org/officeDocument/2006/relationships/slide" Target="slide124.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123.xml"/><Relationship Id="rId12" Type="http://schemas.openxmlformats.org/officeDocument/2006/relationships/image" Target="../media/image10.png"/><Relationship Id="rId2" Type="http://schemas.openxmlformats.org/officeDocument/2006/relationships/notesSlide" Target="../notesSlides/notesSlide121.xml"/><Relationship Id="rId1" Type="http://schemas.openxmlformats.org/officeDocument/2006/relationships/slideLayout" Target="../slideLayouts/slideLayout1.xml"/><Relationship Id="rId6" Type="http://schemas.openxmlformats.org/officeDocument/2006/relationships/slide" Target="slide122.xml"/><Relationship Id="rId11" Type="http://schemas.openxmlformats.org/officeDocument/2006/relationships/image" Target="../media/image9.png"/><Relationship Id="rId5" Type="http://schemas.openxmlformats.org/officeDocument/2006/relationships/slide" Target="slide121.xml"/><Relationship Id="rId10" Type="http://schemas.openxmlformats.org/officeDocument/2006/relationships/slide" Target="slide118.xml"/><Relationship Id="rId4" Type="http://schemas.openxmlformats.org/officeDocument/2006/relationships/slide" Target="slide120.xml"/><Relationship Id="rId9" Type="http://schemas.openxmlformats.org/officeDocument/2006/relationships/slide" Target="slide125.xml"/></Relationships>
</file>

<file path=ppt/slides/_rels/slide122.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image" Target="../media/image6.png"/><Relationship Id="rId7" Type="http://schemas.openxmlformats.org/officeDocument/2006/relationships/slide" Target="slide123.xml"/><Relationship Id="rId2" Type="http://schemas.openxmlformats.org/officeDocument/2006/relationships/notesSlide" Target="../notesSlides/notesSlide122.xml"/><Relationship Id="rId1" Type="http://schemas.openxmlformats.org/officeDocument/2006/relationships/slideLayout" Target="../slideLayouts/slideLayout1.xml"/><Relationship Id="rId6" Type="http://schemas.openxmlformats.org/officeDocument/2006/relationships/slide" Target="slide122.xml"/><Relationship Id="rId5" Type="http://schemas.openxmlformats.org/officeDocument/2006/relationships/slide" Target="slide121.xml"/><Relationship Id="rId10" Type="http://schemas.openxmlformats.org/officeDocument/2006/relationships/slide" Target="slide118.xml"/><Relationship Id="rId4" Type="http://schemas.openxmlformats.org/officeDocument/2006/relationships/slide" Target="slide120.xml"/><Relationship Id="rId9" Type="http://schemas.openxmlformats.org/officeDocument/2006/relationships/slide" Target="slide125.xml"/></Relationships>
</file>

<file path=ppt/slides/_rels/slide123.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image" Target="../media/image6.png"/><Relationship Id="rId7" Type="http://schemas.openxmlformats.org/officeDocument/2006/relationships/slide" Target="slide123.xml"/><Relationship Id="rId2" Type="http://schemas.openxmlformats.org/officeDocument/2006/relationships/notesSlide" Target="../notesSlides/notesSlide123.xml"/><Relationship Id="rId1" Type="http://schemas.openxmlformats.org/officeDocument/2006/relationships/slideLayout" Target="../slideLayouts/slideLayout1.xml"/><Relationship Id="rId6" Type="http://schemas.openxmlformats.org/officeDocument/2006/relationships/slide" Target="slide122.xml"/><Relationship Id="rId11" Type="http://schemas.openxmlformats.org/officeDocument/2006/relationships/chart" Target="../charts/chart72.xml"/><Relationship Id="rId5" Type="http://schemas.openxmlformats.org/officeDocument/2006/relationships/slide" Target="slide121.xml"/><Relationship Id="rId10" Type="http://schemas.openxmlformats.org/officeDocument/2006/relationships/slide" Target="slide118.xml"/><Relationship Id="rId4" Type="http://schemas.openxmlformats.org/officeDocument/2006/relationships/slide" Target="slide120.xml"/><Relationship Id="rId9" Type="http://schemas.openxmlformats.org/officeDocument/2006/relationships/slide" Target="slide125.xml"/></Relationships>
</file>

<file path=ppt/slides/_rels/slide124.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image" Target="../media/image6.png"/><Relationship Id="rId7" Type="http://schemas.openxmlformats.org/officeDocument/2006/relationships/slide" Target="slide123.xml"/><Relationship Id="rId2" Type="http://schemas.openxmlformats.org/officeDocument/2006/relationships/notesSlide" Target="../notesSlides/notesSlide124.xml"/><Relationship Id="rId1" Type="http://schemas.openxmlformats.org/officeDocument/2006/relationships/slideLayout" Target="../slideLayouts/slideLayout1.xml"/><Relationship Id="rId6" Type="http://schemas.openxmlformats.org/officeDocument/2006/relationships/slide" Target="slide122.xml"/><Relationship Id="rId5" Type="http://schemas.openxmlformats.org/officeDocument/2006/relationships/slide" Target="slide121.xml"/><Relationship Id="rId10" Type="http://schemas.openxmlformats.org/officeDocument/2006/relationships/slide" Target="slide118.xml"/><Relationship Id="rId4" Type="http://schemas.openxmlformats.org/officeDocument/2006/relationships/slide" Target="slide120.xml"/><Relationship Id="rId9" Type="http://schemas.openxmlformats.org/officeDocument/2006/relationships/slide" Target="slide125.xml"/></Relationships>
</file>

<file path=ppt/slides/_rels/slide125.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image" Target="../media/image6.png"/><Relationship Id="rId7" Type="http://schemas.openxmlformats.org/officeDocument/2006/relationships/slide" Target="slide123.xml"/><Relationship Id="rId2" Type="http://schemas.openxmlformats.org/officeDocument/2006/relationships/notesSlide" Target="../notesSlides/notesSlide125.xml"/><Relationship Id="rId1" Type="http://schemas.openxmlformats.org/officeDocument/2006/relationships/slideLayout" Target="../slideLayouts/slideLayout1.xml"/><Relationship Id="rId6" Type="http://schemas.openxmlformats.org/officeDocument/2006/relationships/slide" Target="slide122.xml"/><Relationship Id="rId5" Type="http://schemas.openxmlformats.org/officeDocument/2006/relationships/slide" Target="slide121.xml"/><Relationship Id="rId10" Type="http://schemas.openxmlformats.org/officeDocument/2006/relationships/slide" Target="slide118.xml"/><Relationship Id="rId4" Type="http://schemas.openxmlformats.org/officeDocument/2006/relationships/slide" Target="slide120.xml"/><Relationship Id="rId9" Type="http://schemas.openxmlformats.org/officeDocument/2006/relationships/slide" Target="slide125.xml"/></Relationships>
</file>

<file path=ppt/slides/_rels/slide126.xml.rels><?xml version="1.0" encoding="UTF-8" standalone="yes"?>
<Relationships xmlns="http://schemas.openxmlformats.org/package/2006/relationships"><Relationship Id="rId3" Type="http://schemas.openxmlformats.org/officeDocument/2006/relationships/image" Target="../media/image19.jpeg"/><Relationship Id="rId7" Type="http://schemas.microsoft.com/office/2007/relationships/hdphoto" Target="../media/hdphoto1.wdp"/><Relationship Id="rId2" Type="http://schemas.openxmlformats.org/officeDocument/2006/relationships/notesSlide" Target="../notesSlides/notesSlide1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20.jpeg"/></Relationships>
</file>

<file path=ppt/slides/_rels/slide127.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image" Target="../media/image6.png"/><Relationship Id="rId7" Type="http://schemas.openxmlformats.org/officeDocument/2006/relationships/slide" Target="slide53.xml"/><Relationship Id="rId2" Type="http://schemas.openxmlformats.org/officeDocument/2006/relationships/notesSlide" Target="../notesSlides/notesSlide127.xml"/><Relationship Id="rId1" Type="http://schemas.openxmlformats.org/officeDocument/2006/relationships/slideLayout" Target="../slideLayouts/slideLayout1.xml"/><Relationship Id="rId6" Type="http://schemas.openxmlformats.org/officeDocument/2006/relationships/slide" Target="slide52.xml"/><Relationship Id="rId11" Type="http://schemas.openxmlformats.org/officeDocument/2006/relationships/chart" Target="../charts/chart73.xml"/><Relationship Id="rId5" Type="http://schemas.openxmlformats.org/officeDocument/2006/relationships/slide" Target="slide51.xml"/><Relationship Id="rId10" Type="http://schemas.openxmlformats.org/officeDocument/2006/relationships/slide" Target="slide49.xml"/><Relationship Id="rId4" Type="http://schemas.openxmlformats.org/officeDocument/2006/relationships/slide" Target="slide50.xml"/><Relationship Id="rId9" Type="http://schemas.openxmlformats.org/officeDocument/2006/relationships/slide" Target="slide55.xml"/></Relationships>
</file>

<file path=ppt/slides/_rels/slide128.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image" Target="../media/image8.emf"/><Relationship Id="rId3" Type="http://schemas.openxmlformats.org/officeDocument/2006/relationships/image" Target="../media/image6.png"/><Relationship Id="rId7" Type="http://schemas.openxmlformats.org/officeDocument/2006/relationships/slide" Target="slide53.xml"/><Relationship Id="rId12" Type="http://schemas.openxmlformats.org/officeDocument/2006/relationships/chart" Target="../charts/chart74.xml"/><Relationship Id="rId2" Type="http://schemas.openxmlformats.org/officeDocument/2006/relationships/notesSlide" Target="../notesSlides/notesSlide128.xml"/><Relationship Id="rId1" Type="http://schemas.openxmlformats.org/officeDocument/2006/relationships/slideLayout" Target="../slideLayouts/slideLayout1.xml"/><Relationship Id="rId6" Type="http://schemas.openxmlformats.org/officeDocument/2006/relationships/slide" Target="slide52.xml"/><Relationship Id="rId11" Type="http://schemas.openxmlformats.org/officeDocument/2006/relationships/image" Target="../media/image7.emf"/><Relationship Id="rId5" Type="http://schemas.openxmlformats.org/officeDocument/2006/relationships/slide" Target="slide51.xml"/><Relationship Id="rId10" Type="http://schemas.openxmlformats.org/officeDocument/2006/relationships/slide" Target="slide49.xml"/><Relationship Id="rId4" Type="http://schemas.openxmlformats.org/officeDocument/2006/relationships/slide" Target="slide50.xml"/><Relationship Id="rId9" Type="http://schemas.openxmlformats.org/officeDocument/2006/relationships/slide" Target="slide55.xml"/></Relationships>
</file>

<file path=ppt/slides/_rels/slide129.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53.xml"/><Relationship Id="rId12" Type="http://schemas.openxmlformats.org/officeDocument/2006/relationships/image" Target="../media/image22.png"/><Relationship Id="rId2" Type="http://schemas.openxmlformats.org/officeDocument/2006/relationships/notesSlide" Target="../notesSlides/notesSlide129.xml"/><Relationship Id="rId1" Type="http://schemas.openxmlformats.org/officeDocument/2006/relationships/slideLayout" Target="../slideLayouts/slideLayout1.xml"/><Relationship Id="rId6" Type="http://schemas.openxmlformats.org/officeDocument/2006/relationships/slide" Target="slide52.xml"/><Relationship Id="rId11" Type="http://schemas.openxmlformats.org/officeDocument/2006/relationships/image" Target="../media/image21.png"/><Relationship Id="rId5" Type="http://schemas.openxmlformats.org/officeDocument/2006/relationships/slide" Target="slide51.xml"/><Relationship Id="rId10" Type="http://schemas.openxmlformats.org/officeDocument/2006/relationships/slide" Target="slide49.xml"/><Relationship Id="rId4" Type="http://schemas.openxmlformats.org/officeDocument/2006/relationships/slide" Target="slide50.xml"/><Relationship Id="rId9" Type="http://schemas.openxmlformats.org/officeDocument/2006/relationships/slide" Target="slide55.xml"/><Relationship Id="rId14" Type="http://schemas.openxmlformats.org/officeDocument/2006/relationships/chart" Target="../charts/chart75.xml"/></Relationships>
</file>

<file path=ppt/slides/_rels/slide1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6.png"/><Relationship Id="rId7" Type="http://schemas.openxmlformats.org/officeDocument/2006/relationships/slide" Target="slide16.xml"/><Relationship Id="rId12"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image" Target="../media/image7.emf"/><Relationship Id="rId5" Type="http://schemas.openxmlformats.org/officeDocument/2006/relationships/slide" Target="slide14.xml"/><Relationship Id="rId10" Type="http://schemas.openxmlformats.org/officeDocument/2006/relationships/slide" Target="slide12.xml"/><Relationship Id="rId4" Type="http://schemas.openxmlformats.org/officeDocument/2006/relationships/slide" Target="slide13.xml"/><Relationship Id="rId9" Type="http://schemas.openxmlformats.org/officeDocument/2006/relationships/slide" Target="slide18.xml"/></Relationships>
</file>

<file path=ppt/slides/_rels/slide130.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image" Target="../media/image6.png"/><Relationship Id="rId7" Type="http://schemas.openxmlformats.org/officeDocument/2006/relationships/slide" Target="slide53.xml"/><Relationship Id="rId12" Type="http://schemas.openxmlformats.org/officeDocument/2006/relationships/chart" Target="../charts/chart77.xml"/><Relationship Id="rId2" Type="http://schemas.openxmlformats.org/officeDocument/2006/relationships/notesSlide" Target="../notesSlides/notesSlide130.xml"/><Relationship Id="rId1" Type="http://schemas.openxmlformats.org/officeDocument/2006/relationships/slideLayout" Target="../slideLayouts/slideLayout1.xml"/><Relationship Id="rId6" Type="http://schemas.openxmlformats.org/officeDocument/2006/relationships/slide" Target="slide52.xml"/><Relationship Id="rId11" Type="http://schemas.openxmlformats.org/officeDocument/2006/relationships/chart" Target="../charts/chart76.xml"/><Relationship Id="rId5" Type="http://schemas.openxmlformats.org/officeDocument/2006/relationships/slide" Target="slide51.xml"/><Relationship Id="rId10" Type="http://schemas.openxmlformats.org/officeDocument/2006/relationships/slide" Target="slide49.xml"/><Relationship Id="rId4" Type="http://schemas.openxmlformats.org/officeDocument/2006/relationships/slide" Target="slide50.xml"/><Relationship Id="rId9" Type="http://schemas.openxmlformats.org/officeDocument/2006/relationships/slide" Target="slide55.xml"/></Relationships>
</file>

<file path=ppt/slides/_rels/slide131.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image" Target="../media/image6.png"/><Relationship Id="rId7" Type="http://schemas.openxmlformats.org/officeDocument/2006/relationships/slide" Target="slide53.xml"/><Relationship Id="rId2" Type="http://schemas.openxmlformats.org/officeDocument/2006/relationships/notesSlide" Target="../notesSlides/notesSlide131.xml"/><Relationship Id="rId1" Type="http://schemas.openxmlformats.org/officeDocument/2006/relationships/slideLayout" Target="../slideLayouts/slideLayout1.xml"/><Relationship Id="rId6" Type="http://schemas.openxmlformats.org/officeDocument/2006/relationships/slide" Target="slide52.xml"/><Relationship Id="rId11" Type="http://schemas.openxmlformats.org/officeDocument/2006/relationships/chart" Target="../charts/chart78.xml"/><Relationship Id="rId5" Type="http://schemas.openxmlformats.org/officeDocument/2006/relationships/slide" Target="slide51.xml"/><Relationship Id="rId10" Type="http://schemas.openxmlformats.org/officeDocument/2006/relationships/slide" Target="slide49.xml"/><Relationship Id="rId4" Type="http://schemas.openxmlformats.org/officeDocument/2006/relationships/slide" Target="slide50.xml"/><Relationship Id="rId9" Type="http://schemas.openxmlformats.org/officeDocument/2006/relationships/slide" Target="slide55.xml"/></Relationships>
</file>

<file path=ppt/slides/_rels/slide132.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image" Target="../media/image6.png"/><Relationship Id="rId7" Type="http://schemas.openxmlformats.org/officeDocument/2006/relationships/slide" Target="slide53.xml"/><Relationship Id="rId2" Type="http://schemas.openxmlformats.org/officeDocument/2006/relationships/notesSlide" Target="../notesSlides/notesSlide132.xml"/><Relationship Id="rId1" Type="http://schemas.openxmlformats.org/officeDocument/2006/relationships/slideLayout" Target="../slideLayouts/slideLayout1.xml"/><Relationship Id="rId6" Type="http://schemas.openxmlformats.org/officeDocument/2006/relationships/slide" Target="slide52.xml"/><Relationship Id="rId11" Type="http://schemas.openxmlformats.org/officeDocument/2006/relationships/chart" Target="../charts/chart79.xml"/><Relationship Id="rId5" Type="http://schemas.openxmlformats.org/officeDocument/2006/relationships/slide" Target="slide51.xml"/><Relationship Id="rId10" Type="http://schemas.openxmlformats.org/officeDocument/2006/relationships/slide" Target="slide49.xml"/><Relationship Id="rId4" Type="http://schemas.openxmlformats.org/officeDocument/2006/relationships/slide" Target="slide50.xml"/><Relationship Id="rId9" Type="http://schemas.openxmlformats.org/officeDocument/2006/relationships/slide" Target="slide55.xml"/></Relationships>
</file>

<file path=ppt/slides/_rels/slide133.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image" Target="../media/image6.png"/><Relationship Id="rId7" Type="http://schemas.openxmlformats.org/officeDocument/2006/relationships/slide" Target="slide53.xml"/><Relationship Id="rId2" Type="http://schemas.openxmlformats.org/officeDocument/2006/relationships/notesSlide" Target="../notesSlides/notesSlide133.xml"/><Relationship Id="rId1" Type="http://schemas.openxmlformats.org/officeDocument/2006/relationships/slideLayout" Target="../slideLayouts/slideLayout1.xml"/><Relationship Id="rId6" Type="http://schemas.openxmlformats.org/officeDocument/2006/relationships/slide" Target="slide52.xml"/><Relationship Id="rId11" Type="http://schemas.openxmlformats.org/officeDocument/2006/relationships/chart" Target="../charts/chart80.xml"/><Relationship Id="rId5" Type="http://schemas.openxmlformats.org/officeDocument/2006/relationships/slide" Target="slide51.xml"/><Relationship Id="rId10" Type="http://schemas.openxmlformats.org/officeDocument/2006/relationships/slide" Target="slide49.xml"/><Relationship Id="rId4" Type="http://schemas.openxmlformats.org/officeDocument/2006/relationships/slide" Target="slide50.xml"/><Relationship Id="rId9" Type="http://schemas.openxmlformats.org/officeDocument/2006/relationships/slide" Target="slide55.xml"/></Relationships>
</file>

<file path=ppt/slides/_rels/slide134.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image" Target="../media/image6.png"/><Relationship Id="rId7" Type="http://schemas.openxmlformats.org/officeDocument/2006/relationships/slide" Target="slide60.xml"/><Relationship Id="rId2" Type="http://schemas.openxmlformats.org/officeDocument/2006/relationships/notesSlide" Target="../notesSlides/notesSlide134.xml"/><Relationship Id="rId1" Type="http://schemas.openxmlformats.org/officeDocument/2006/relationships/slideLayout" Target="../slideLayouts/slideLayout1.xml"/><Relationship Id="rId6" Type="http://schemas.openxmlformats.org/officeDocument/2006/relationships/slide" Target="slide59.xml"/><Relationship Id="rId11" Type="http://schemas.openxmlformats.org/officeDocument/2006/relationships/chart" Target="../charts/chart81.xml"/><Relationship Id="rId5" Type="http://schemas.openxmlformats.org/officeDocument/2006/relationships/slide" Target="slide58.xml"/><Relationship Id="rId10" Type="http://schemas.openxmlformats.org/officeDocument/2006/relationships/slide" Target="slide56.xml"/><Relationship Id="rId4" Type="http://schemas.openxmlformats.org/officeDocument/2006/relationships/slide" Target="slide57.xml"/><Relationship Id="rId9" Type="http://schemas.openxmlformats.org/officeDocument/2006/relationships/slide" Target="slide62.xml"/></Relationships>
</file>

<file path=ppt/slides/_rels/slide135.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image" Target="../media/image8.emf"/><Relationship Id="rId3" Type="http://schemas.openxmlformats.org/officeDocument/2006/relationships/image" Target="../media/image6.png"/><Relationship Id="rId7" Type="http://schemas.openxmlformats.org/officeDocument/2006/relationships/slide" Target="slide60.xml"/><Relationship Id="rId12" Type="http://schemas.openxmlformats.org/officeDocument/2006/relationships/chart" Target="../charts/chart82.xml"/><Relationship Id="rId2" Type="http://schemas.openxmlformats.org/officeDocument/2006/relationships/notesSlide" Target="../notesSlides/notesSlide135.xml"/><Relationship Id="rId1" Type="http://schemas.openxmlformats.org/officeDocument/2006/relationships/slideLayout" Target="../slideLayouts/slideLayout1.xml"/><Relationship Id="rId6" Type="http://schemas.openxmlformats.org/officeDocument/2006/relationships/slide" Target="slide59.xml"/><Relationship Id="rId11" Type="http://schemas.openxmlformats.org/officeDocument/2006/relationships/image" Target="../media/image7.emf"/><Relationship Id="rId5" Type="http://schemas.openxmlformats.org/officeDocument/2006/relationships/slide" Target="slide58.xml"/><Relationship Id="rId10" Type="http://schemas.openxmlformats.org/officeDocument/2006/relationships/slide" Target="slide56.xml"/><Relationship Id="rId4" Type="http://schemas.openxmlformats.org/officeDocument/2006/relationships/slide" Target="slide57.xml"/><Relationship Id="rId9" Type="http://schemas.openxmlformats.org/officeDocument/2006/relationships/slide" Target="slide62.xml"/></Relationships>
</file>

<file path=ppt/slides/_rels/slide136.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60.xml"/><Relationship Id="rId12" Type="http://schemas.openxmlformats.org/officeDocument/2006/relationships/image" Target="../media/image24.png"/><Relationship Id="rId2" Type="http://schemas.openxmlformats.org/officeDocument/2006/relationships/notesSlide" Target="../notesSlides/notesSlide136.xml"/><Relationship Id="rId1" Type="http://schemas.openxmlformats.org/officeDocument/2006/relationships/slideLayout" Target="../slideLayouts/slideLayout1.xml"/><Relationship Id="rId6" Type="http://schemas.openxmlformats.org/officeDocument/2006/relationships/slide" Target="slide59.xml"/><Relationship Id="rId11" Type="http://schemas.openxmlformats.org/officeDocument/2006/relationships/image" Target="../media/image23.png"/><Relationship Id="rId5" Type="http://schemas.openxmlformats.org/officeDocument/2006/relationships/slide" Target="slide58.xml"/><Relationship Id="rId10" Type="http://schemas.openxmlformats.org/officeDocument/2006/relationships/slide" Target="slide56.xml"/><Relationship Id="rId4" Type="http://schemas.openxmlformats.org/officeDocument/2006/relationships/slide" Target="slide57.xml"/><Relationship Id="rId9" Type="http://schemas.openxmlformats.org/officeDocument/2006/relationships/slide" Target="slide62.xml"/><Relationship Id="rId14" Type="http://schemas.openxmlformats.org/officeDocument/2006/relationships/chart" Target="../charts/chart83.xml"/></Relationships>
</file>

<file path=ppt/slides/_rels/slide137.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image" Target="../media/image6.png"/><Relationship Id="rId7" Type="http://schemas.openxmlformats.org/officeDocument/2006/relationships/slide" Target="slide60.xml"/><Relationship Id="rId12" Type="http://schemas.openxmlformats.org/officeDocument/2006/relationships/chart" Target="../charts/chart85.xml"/><Relationship Id="rId2" Type="http://schemas.openxmlformats.org/officeDocument/2006/relationships/notesSlide" Target="../notesSlides/notesSlide137.xml"/><Relationship Id="rId1" Type="http://schemas.openxmlformats.org/officeDocument/2006/relationships/slideLayout" Target="../slideLayouts/slideLayout1.xml"/><Relationship Id="rId6" Type="http://schemas.openxmlformats.org/officeDocument/2006/relationships/slide" Target="slide59.xml"/><Relationship Id="rId11" Type="http://schemas.openxmlformats.org/officeDocument/2006/relationships/chart" Target="../charts/chart84.xml"/><Relationship Id="rId5" Type="http://schemas.openxmlformats.org/officeDocument/2006/relationships/slide" Target="slide58.xml"/><Relationship Id="rId10" Type="http://schemas.openxmlformats.org/officeDocument/2006/relationships/slide" Target="slide56.xml"/><Relationship Id="rId4" Type="http://schemas.openxmlformats.org/officeDocument/2006/relationships/slide" Target="slide57.xml"/><Relationship Id="rId9" Type="http://schemas.openxmlformats.org/officeDocument/2006/relationships/slide" Target="slide62.xml"/></Relationships>
</file>

<file path=ppt/slides/_rels/slide138.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image" Target="../media/image6.png"/><Relationship Id="rId7" Type="http://schemas.openxmlformats.org/officeDocument/2006/relationships/slide" Target="slide60.xml"/><Relationship Id="rId2" Type="http://schemas.openxmlformats.org/officeDocument/2006/relationships/notesSlide" Target="../notesSlides/notesSlide138.xml"/><Relationship Id="rId1" Type="http://schemas.openxmlformats.org/officeDocument/2006/relationships/slideLayout" Target="../slideLayouts/slideLayout1.xml"/><Relationship Id="rId6" Type="http://schemas.openxmlformats.org/officeDocument/2006/relationships/slide" Target="slide59.xml"/><Relationship Id="rId11" Type="http://schemas.openxmlformats.org/officeDocument/2006/relationships/chart" Target="../charts/chart86.xml"/><Relationship Id="rId5" Type="http://schemas.openxmlformats.org/officeDocument/2006/relationships/slide" Target="slide58.xml"/><Relationship Id="rId10" Type="http://schemas.openxmlformats.org/officeDocument/2006/relationships/slide" Target="slide56.xml"/><Relationship Id="rId4" Type="http://schemas.openxmlformats.org/officeDocument/2006/relationships/slide" Target="slide57.xml"/><Relationship Id="rId9" Type="http://schemas.openxmlformats.org/officeDocument/2006/relationships/slide" Target="slide62.xml"/></Relationships>
</file>

<file path=ppt/slides/_rels/slide139.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image" Target="../media/image6.png"/><Relationship Id="rId7" Type="http://schemas.openxmlformats.org/officeDocument/2006/relationships/slide" Target="slide60.xml"/><Relationship Id="rId2" Type="http://schemas.openxmlformats.org/officeDocument/2006/relationships/notesSlide" Target="../notesSlides/notesSlide139.xml"/><Relationship Id="rId1" Type="http://schemas.openxmlformats.org/officeDocument/2006/relationships/slideLayout" Target="../slideLayouts/slideLayout1.xml"/><Relationship Id="rId6" Type="http://schemas.openxmlformats.org/officeDocument/2006/relationships/slide" Target="slide59.xml"/><Relationship Id="rId11" Type="http://schemas.openxmlformats.org/officeDocument/2006/relationships/chart" Target="../charts/chart87.xml"/><Relationship Id="rId5" Type="http://schemas.openxmlformats.org/officeDocument/2006/relationships/slide" Target="slide58.xml"/><Relationship Id="rId10" Type="http://schemas.openxmlformats.org/officeDocument/2006/relationships/slide" Target="slide56.xml"/><Relationship Id="rId4" Type="http://schemas.openxmlformats.org/officeDocument/2006/relationships/slide" Target="slide57.xml"/><Relationship Id="rId9" Type="http://schemas.openxmlformats.org/officeDocument/2006/relationships/slide" Target="slide62.xml"/></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16.xml"/><Relationship Id="rId12"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image" Target="../media/image9.png"/><Relationship Id="rId5" Type="http://schemas.openxmlformats.org/officeDocument/2006/relationships/slide" Target="slide14.xml"/><Relationship Id="rId10" Type="http://schemas.openxmlformats.org/officeDocument/2006/relationships/slide" Target="slide12.xml"/><Relationship Id="rId4" Type="http://schemas.openxmlformats.org/officeDocument/2006/relationships/slide" Target="slide13.xml"/><Relationship Id="rId9" Type="http://schemas.openxmlformats.org/officeDocument/2006/relationships/slide" Target="slide18.xml"/></Relationships>
</file>

<file path=ppt/slides/_rels/slide140.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image" Target="../media/image6.png"/><Relationship Id="rId7" Type="http://schemas.openxmlformats.org/officeDocument/2006/relationships/slide" Target="slide60.xml"/><Relationship Id="rId2" Type="http://schemas.openxmlformats.org/officeDocument/2006/relationships/notesSlide" Target="../notesSlides/notesSlide140.xml"/><Relationship Id="rId1" Type="http://schemas.openxmlformats.org/officeDocument/2006/relationships/slideLayout" Target="../slideLayouts/slideLayout1.xml"/><Relationship Id="rId6" Type="http://schemas.openxmlformats.org/officeDocument/2006/relationships/slide" Target="slide59.xml"/><Relationship Id="rId11" Type="http://schemas.openxmlformats.org/officeDocument/2006/relationships/chart" Target="../charts/chart88.xml"/><Relationship Id="rId5" Type="http://schemas.openxmlformats.org/officeDocument/2006/relationships/slide" Target="slide58.xml"/><Relationship Id="rId10" Type="http://schemas.openxmlformats.org/officeDocument/2006/relationships/slide" Target="slide56.xml"/><Relationship Id="rId4" Type="http://schemas.openxmlformats.org/officeDocument/2006/relationships/slide" Target="slide57.xml"/><Relationship Id="rId9" Type="http://schemas.openxmlformats.org/officeDocument/2006/relationships/slide" Target="slide62.xml"/></Relationships>
</file>

<file path=ppt/slides/_rels/slide1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 Target="slide3.xml"/></Relationships>
</file>

<file path=ppt/slides/_rels/slide142.xml.rels><?xml version="1.0" encoding="UTF-8" standalone="yes"?>
<Relationships xmlns="http://schemas.openxmlformats.org/package/2006/relationships"><Relationship Id="rId8" Type="http://schemas.openxmlformats.org/officeDocument/2006/relationships/slide" Target="slide147.xml"/><Relationship Id="rId3" Type="http://schemas.openxmlformats.org/officeDocument/2006/relationships/image" Target="../media/image6.png"/><Relationship Id="rId7" Type="http://schemas.openxmlformats.org/officeDocument/2006/relationships/slide" Target="slide146.xml"/><Relationship Id="rId2" Type="http://schemas.openxmlformats.org/officeDocument/2006/relationships/notesSlide" Target="../notesSlides/notesSlide142.xml"/><Relationship Id="rId1" Type="http://schemas.openxmlformats.org/officeDocument/2006/relationships/slideLayout" Target="../slideLayouts/slideLayout1.xml"/><Relationship Id="rId6" Type="http://schemas.openxmlformats.org/officeDocument/2006/relationships/slide" Target="slide145.xml"/><Relationship Id="rId11" Type="http://schemas.openxmlformats.org/officeDocument/2006/relationships/chart" Target="../charts/chart89.xml"/><Relationship Id="rId5" Type="http://schemas.openxmlformats.org/officeDocument/2006/relationships/slide" Target="slide144.xml"/><Relationship Id="rId10" Type="http://schemas.openxmlformats.org/officeDocument/2006/relationships/slide" Target="slide142.xml"/><Relationship Id="rId4" Type="http://schemas.openxmlformats.org/officeDocument/2006/relationships/slide" Target="slide143.xml"/><Relationship Id="rId9" Type="http://schemas.openxmlformats.org/officeDocument/2006/relationships/slide" Target="slide148.xml"/></Relationships>
</file>

<file path=ppt/slides/_rels/slide143.xml.rels><?xml version="1.0" encoding="UTF-8" standalone="yes"?>
<Relationships xmlns="http://schemas.openxmlformats.org/package/2006/relationships"><Relationship Id="rId8" Type="http://schemas.openxmlformats.org/officeDocument/2006/relationships/slide" Target="slide147.xml"/><Relationship Id="rId13" Type="http://schemas.openxmlformats.org/officeDocument/2006/relationships/image" Target="../media/image8.emf"/><Relationship Id="rId3" Type="http://schemas.openxmlformats.org/officeDocument/2006/relationships/image" Target="../media/image6.png"/><Relationship Id="rId7" Type="http://schemas.openxmlformats.org/officeDocument/2006/relationships/slide" Target="slide146.xml"/><Relationship Id="rId12" Type="http://schemas.openxmlformats.org/officeDocument/2006/relationships/chart" Target="../charts/chart90.xml"/><Relationship Id="rId2" Type="http://schemas.openxmlformats.org/officeDocument/2006/relationships/notesSlide" Target="../notesSlides/notesSlide143.xml"/><Relationship Id="rId1" Type="http://schemas.openxmlformats.org/officeDocument/2006/relationships/slideLayout" Target="../slideLayouts/slideLayout1.xml"/><Relationship Id="rId6" Type="http://schemas.openxmlformats.org/officeDocument/2006/relationships/slide" Target="slide145.xml"/><Relationship Id="rId11" Type="http://schemas.openxmlformats.org/officeDocument/2006/relationships/image" Target="../media/image7.emf"/><Relationship Id="rId5" Type="http://schemas.openxmlformats.org/officeDocument/2006/relationships/slide" Target="slide144.xml"/><Relationship Id="rId10" Type="http://schemas.openxmlformats.org/officeDocument/2006/relationships/slide" Target="slide156.xml"/><Relationship Id="rId4" Type="http://schemas.openxmlformats.org/officeDocument/2006/relationships/slide" Target="slide143.xml"/><Relationship Id="rId9" Type="http://schemas.openxmlformats.org/officeDocument/2006/relationships/slide" Target="slide148.xml"/></Relationships>
</file>

<file path=ppt/slides/_rels/slide144.xml.rels><?xml version="1.0" encoding="UTF-8" standalone="yes"?>
<Relationships xmlns="http://schemas.openxmlformats.org/package/2006/relationships"><Relationship Id="rId8" Type="http://schemas.openxmlformats.org/officeDocument/2006/relationships/slide" Target="slide147.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146.xml"/><Relationship Id="rId12" Type="http://schemas.openxmlformats.org/officeDocument/2006/relationships/image" Target="../media/image16.png"/><Relationship Id="rId2" Type="http://schemas.openxmlformats.org/officeDocument/2006/relationships/notesSlide" Target="../notesSlides/notesSlide144.xml"/><Relationship Id="rId1" Type="http://schemas.openxmlformats.org/officeDocument/2006/relationships/slideLayout" Target="../slideLayouts/slideLayout1.xml"/><Relationship Id="rId6" Type="http://schemas.openxmlformats.org/officeDocument/2006/relationships/slide" Target="slide145.xml"/><Relationship Id="rId11" Type="http://schemas.openxmlformats.org/officeDocument/2006/relationships/image" Target="../media/image15.png"/><Relationship Id="rId5" Type="http://schemas.openxmlformats.org/officeDocument/2006/relationships/slide" Target="slide144.xml"/><Relationship Id="rId10" Type="http://schemas.openxmlformats.org/officeDocument/2006/relationships/slide" Target="slide156.xml"/><Relationship Id="rId4" Type="http://schemas.openxmlformats.org/officeDocument/2006/relationships/slide" Target="slide143.xml"/><Relationship Id="rId9" Type="http://schemas.openxmlformats.org/officeDocument/2006/relationships/slide" Target="slide148.xml"/><Relationship Id="rId14" Type="http://schemas.openxmlformats.org/officeDocument/2006/relationships/chart" Target="../charts/chart91.xml"/></Relationships>
</file>

<file path=ppt/slides/_rels/slide145.xml.rels><?xml version="1.0" encoding="UTF-8" standalone="yes"?>
<Relationships xmlns="http://schemas.openxmlformats.org/package/2006/relationships"><Relationship Id="rId8" Type="http://schemas.openxmlformats.org/officeDocument/2006/relationships/slide" Target="slide147.xml"/><Relationship Id="rId3" Type="http://schemas.openxmlformats.org/officeDocument/2006/relationships/image" Target="../media/image6.png"/><Relationship Id="rId7" Type="http://schemas.openxmlformats.org/officeDocument/2006/relationships/slide" Target="slide146.xml"/><Relationship Id="rId2" Type="http://schemas.openxmlformats.org/officeDocument/2006/relationships/notesSlide" Target="../notesSlides/notesSlide145.xml"/><Relationship Id="rId1" Type="http://schemas.openxmlformats.org/officeDocument/2006/relationships/slideLayout" Target="../slideLayouts/slideLayout1.xml"/><Relationship Id="rId6" Type="http://schemas.openxmlformats.org/officeDocument/2006/relationships/slide" Target="slide145.xml"/><Relationship Id="rId11" Type="http://schemas.openxmlformats.org/officeDocument/2006/relationships/chart" Target="../charts/chart92.xml"/><Relationship Id="rId5" Type="http://schemas.openxmlformats.org/officeDocument/2006/relationships/slide" Target="slide144.xml"/><Relationship Id="rId10" Type="http://schemas.openxmlformats.org/officeDocument/2006/relationships/slide" Target="slide156.xml"/><Relationship Id="rId4" Type="http://schemas.openxmlformats.org/officeDocument/2006/relationships/slide" Target="slide143.xml"/><Relationship Id="rId9" Type="http://schemas.openxmlformats.org/officeDocument/2006/relationships/slide" Target="slide148.xml"/></Relationships>
</file>

<file path=ppt/slides/_rels/slide146.xml.rels><?xml version="1.0" encoding="UTF-8" standalone="yes"?>
<Relationships xmlns="http://schemas.openxmlformats.org/package/2006/relationships"><Relationship Id="rId8" Type="http://schemas.openxmlformats.org/officeDocument/2006/relationships/slide" Target="slide147.xml"/><Relationship Id="rId3" Type="http://schemas.openxmlformats.org/officeDocument/2006/relationships/image" Target="../media/image6.png"/><Relationship Id="rId7" Type="http://schemas.openxmlformats.org/officeDocument/2006/relationships/slide" Target="slide146.xml"/><Relationship Id="rId2" Type="http://schemas.openxmlformats.org/officeDocument/2006/relationships/notesSlide" Target="../notesSlides/notesSlide146.xml"/><Relationship Id="rId1" Type="http://schemas.openxmlformats.org/officeDocument/2006/relationships/slideLayout" Target="../slideLayouts/slideLayout1.xml"/><Relationship Id="rId6" Type="http://schemas.openxmlformats.org/officeDocument/2006/relationships/slide" Target="slide145.xml"/><Relationship Id="rId11" Type="http://schemas.openxmlformats.org/officeDocument/2006/relationships/chart" Target="../charts/chart93.xml"/><Relationship Id="rId5" Type="http://schemas.openxmlformats.org/officeDocument/2006/relationships/slide" Target="slide144.xml"/><Relationship Id="rId10" Type="http://schemas.openxmlformats.org/officeDocument/2006/relationships/slide" Target="slide156.xml"/><Relationship Id="rId4" Type="http://schemas.openxmlformats.org/officeDocument/2006/relationships/slide" Target="slide143.xml"/><Relationship Id="rId9" Type="http://schemas.openxmlformats.org/officeDocument/2006/relationships/slide" Target="slide148.xml"/></Relationships>
</file>

<file path=ppt/slides/_rels/slide147.xml.rels><?xml version="1.0" encoding="UTF-8" standalone="yes"?>
<Relationships xmlns="http://schemas.openxmlformats.org/package/2006/relationships"><Relationship Id="rId8" Type="http://schemas.openxmlformats.org/officeDocument/2006/relationships/slide" Target="slide147.xml"/><Relationship Id="rId3" Type="http://schemas.openxmlformats.org/officeDocument/2006/relationships/image" Target="../media/image6.png"/><Relationship Id="rId7" Type="http://schemas.openxmlformats.org/officeDocument/2006/relationships/slide" Target="slide146.xml"/><Relationship Id="rId2" Type="http://schemas.openxmlformats.org/officeDocument/2006/relationships/notesSlide" Target="../notesSlides/notesSlide147.xml"/><Relationship Id="rId1" Type="http://schemas.openxmlformats.org/officeDocument/2006/relationships/slideLayout" Target="../slideLayouts/slideLayout1.xml"/><Relationship Id="rId6" Type="http://schemas.openxmlformats.org/officeDocument/2006/relationships/slide" Target="slide145.xml"/><Relationship Id="rId11" Type="http://schemas.openxmlformats.org/officeDocument/2006/relationships/chart" Target="../charts/chart94.xml"/><Relationship Id="rId5" Type="http://schemas.openxmlformats.org/officeDocument/2006/relationships/slide" Target="slide144.xml"/><Relationship Id="rId10" Type="http://schemas.openxmlformats.org/officeDocument/2006/relationships/slide" Target="slide156.xml"/><Relationship Id="rId4" Type="http://schemas.openxmlformats.org/officeDocument/2006/relationships/slide" Target="slide143.xml"/><Relationship Id="rId9" Type="http://schemas.openxmlformats.org/officeDocument/2006/relationships/slide" Target="slide148.xml"/></Relationships>
</file>

<file path=ppt/slides/_rels/slide148.xml.rels><?xml version="1.0" encoding="UTF-8" standalone="yes"?>
<Relationships xmlns="http://schemas.openxmlformats.org/package/2006/relationships"><Relationship Id="rId8" Type="http://schemas.openxmlformats.org/officeDocument/2006/relationships/slide" Target="slide147.xml"/><Relationship Id="rId3" Type="http://schemas.openxmlformats.org/officeDocument/2006/relationships/image" Target="../media/image6.png"/><Relationship Id="rId7" Type="http://schemas.openxmlformats.org/officeDocument/2006/relationships/slide" Target="slide146.xml"/><Relationship Id="rId2" Type="http://schemas.openxmlformats.org/officeDocument/2006/relationships/notesSlide" Target="../notesSlides/notesSlide148.xml"/><Relationship Id="rId1" Type="http://schemas.openxmlformats.org/officeDocument/2006/relationships/slideLayout" Target="../slideLayouts/slideLayout1.xml"/><Relationship Id="rId6" Type="http://schemas.openxmlformats.org/officeDocument/2006/relationships/slide" Target="slide145.xml"/><Relationship Id="rId11" Type="http://schemas.openxmlformats.org/officeDocument/2006/relationships/chart" Target="../charts/chart95.xml"/><Relationship Id="rId5" Type="http://schemas.openxmlformats.org/officeDocument/2006/relationships/slide" Target="slide144.xml"/><Relationship Id="rId10" Type="http://schemas.openxmlformats.org/officeDocument/2006/relationships/slide" Target="slide156.xml"/><Relationship Id="rId4" Type="http://schemas.openxmlformats.org/officeDocument/2006/relationships/slide" Target="slide143.xml"/><Relationship Id="rId9" Type="http://schemas.openxmlformats.org/officeDocument/2006/relationships/slide" Target="slide148.xml"/></Relationships>
</file>

<file path=ppt/slides/_rels/slide149.xml.rels><?xml version="1.0" encoding="UTF-8" standalone="yes"?>
<Relationships xmlns="http://schemas.openxmlformats.org/package/2006/relationships"><Relationship Id="rId8" Type="http://schemas.openxmlformats.org/officeDocument/2006/relationships/slide" Target="slide154.xml"/><Relationship Id="rId3" Type="http://schemas.openxmlformats.org/officeDocument/2006/relationships/image" Target="../media/image6.png"/><Relationship Id="rId7" Type="http://schemas.openxmlformats.org/officeDocument/2006/relationships/slide" Target="slide153.xml"/><Relationship Id="rId2" Type="http://schemas.openxmlformats.org/officeDocument/2006/relationships/notesSlide" Target="../notesSlides/notesSlide149.xml"/><Relationship Id="rId1" Type="http://schemas.openxmlformats.org/officeDocument/2006/relationships/slideLayout" Target="../slideLayouts/slideLayout1.xml"/><Relationship Id="rId6" Type="http://schemas.openxmlformats.org/officeDocument/2006/relationships/slide" Target="slide152.xml"/><Relationship Id="rId11" Type="http://schemas.openxmlformats.org/officeDocument/2006/relationships/chart" Target="../charts/chart96.xml"/><Relationship Id="rId5" Type="http://schemas.openxmlformats.org/officeDocument/2006/relationships/slide" Target="slide151.xml"/><Relationship Id="rId10" Type="http://schemas.openxmlformats.org/officeDocument/2006/relationships/slide" Target="slide149.xml"/><Relationship Id="rId4" Type="http://schemas.openxmlformats.org/officeDocument/2006/relationships/slide" Target="slide150.xml"/><Relationship Id="rId9" Type="http://schemas.openxmlformats.org/officeDocument/2006/relationships/slide" Target="slide155.xml"/></Relationships>
</file>

<file path=ppt/slides/_rels/slide1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6.png"/><Relationship Id="rId7"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4.xml"/><Relationship Id="rId10" Type="http://schemas.openxmlformats.org/officeDocument/2006/relationships/slide" Target="slide12.xml"/><Relationship Id="rId4" Type="http://schemas.openxmlformats.org/officeDocument/2006/relationships/slide" Target="slide13.xml"/><Relationship Id="rId9" Type="http://schemas.openxmlformats.org/officeDocument/2006/relationships/slide" Target="slide18.xml"/></Relationships>
</file>

<file path=ppt/slides/_rels/slide150.xml.rels><?xml version="1.0" encoding="UTF-8" standalone="yes"?>
<Relationships xmlns="http://schemas.openxmlformats.org/package/2006/relationships"><Relationship Id="rId8" Type="http://schemas.openxmlformats.org/officeDocument/2006/relationships/slide" Target="slide154.xml"/><Relationship Id="rId13" Type="http://schemas.openxmlformats.org/officeDocument/2006/relationships/chart" Target="../charts/chart97.xml"/><Relationship Id="rId3" Type="http://schemas.openxmlformats.org/officeDocument/2006/relationships/image" Target="../media/image6.png"/><Relationship Id="rId7" Type="http://schemas.openxmlformats.org/officeDocument/2006/relationships/slide" Target="slide153.xml"/><Relationship Id="rId12" Type="http://schemas.openxmlformats.org/officeDocument/2006/relationships/image" Target="../media/image8.emf"/><Relationship Id="rId2" Type="http://schemas.openxmlformats.org/officeDocument/2006/relationships/notesSlide" Target="../notesSlides/notesSlide150.xml"/><Relationship Id="rId1" Type="http://schemas.openxmlformats.org/officeDocument/2006/relationships/slideLayout" Target="../slideLayouts/slideLayout1.xml"/><Relationship Id="rId6" Type="http://schemas.openxmlformats.org/officeDocument/2006/relationships/slide" Target="slide152.xml"/><Relationship Id="rId11" Type="http://schemas.openxmlformats.org/officeDocument/2006/relationships/image" Target="../media/image7.emf"/><Relationship Id="rId5" Type="http://schemas.openxmlformats.org/officeDocument/2006/relationships/slide" Target="slide151.xml"/><Relationship Id="rId10" Type="http://schemas.openxmlformats.org/officeDocument/2006/relationships/slide" Target="slide149.xml"/><Relationship Id="rId4" Type="http://schemas.openxmlformats.org/officeDocument/2006/relationships/slide" Target="slide150.xml"/><Relationship Id="rId9" Type="http://schemas.openxmlformats.org/officeDocument/2006/relationships/slide" Target="slide155.xml"/></Relationships>
</file>

<file path=ppt/slides/_rels/slide151.xml.rels><?xml version="1.0" encoding="UTF-8" standalone="yes"?>
<Relationships xmlns="http://schemas.openxmlformats.org/package/2006/relationships"><Relationship Id="rId8" Type="http://schemas.openxmlformats.org/officeDocument/2006/relationships/slide" Target="slide154.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153.xml"/><Relationship Id="rId12" Type="http://schemas.openxmlformats.org/officeDocument/2006/relationships/image" Target="../media/image16.png"/><Relationship Id="rId2" Type="http://schemas.openxmlformats.org/officeDocument/2006/relationships/notesSlide" Target="../notesSlides/notesSlide151.xml"/><Relationship Id="rId1" Type="http://schemas.openxmlformats.org/officeDocument/2006/relationships/slideLayout" Target="../slideLayouts/slideLayout1.xml"/><Relationship Id="rId6" Type="http://schemas.openxmlformats.org/officeDocument/2006/relationships/slide" Target="slide152.xml"/><Relationship Id="rId11" Type="http://schemas.openxmlformats.org/officeDocument/2006/relationships/image" Target="../media/image15.png"/><Relationship Id="rId5" Type="http://schemas.openxmlformats.org/officeDocument/2006/relationships/slide" Target="slide151.xml"/><Relationship Id="rId10" Type="http://schemas.openxmlformats.org/officeDocument/2006/relationships/slide" Target="slide149.xml"/><Relationship Id="rId4" Type="http://schemas.openxmlformats.org/officeDocument/2006/relationships/slide" Target="slide150.xml"/><Relationship Id="rId9" Type="http://schemas.openxmlformats.org/officeDocument/2006/relationships/slide" Target="slide155.xml"/><Relationship Id="rId14" Type="http://schemas.openxmlformats.org/officeDocument/2006/relationships/chart" Target="../charts/chart98.xml"/></Relationships>
</file>

<file path=ppt/slides/_rels/slide152.xml.rels><?xml version="1.0" encoding="UTF-8" standalone="yes"?>
<Relationships xmlns="http://schemas.openxmlformats.org/package/2006/relationships"><Relationship Id="rId8" Type="http://schemas.openxmlformats.org/officeDocument/2006/relationships/slide" Target="slide154.xml"/><Relationship Id="rId3" Type="http://schemas.openxmlformats.org/officeDocument/2006/relationships/image" Target="../media/image6.png"/><Relationship Id="rId7" Type="http://schemas.openxmlformats.org/officeDocument/2006/relationships/slide" Target="slide153.xml"/><Relationship Id="rId12" Type="http://schemas.openxmlformats.org/officeDocument/2006/relationships/chart" Target="../charts/chart100.xml"/><Relationship Id="rId2" Type="http://schemas.openxmlformats.org/officeDocument/2006/relationships/notesSlide" Target="../notesSlides/notesSlide152.xml"/><Relationship Id="rId1" Type="http://schemas.openxmlformats.org/officeDocument/2006/relationships/slideLayout" Target="../slideLayouts/slideLayout1.xml"/><Relationship Id="rId6" Type="http://schemas.openxmlformats.org/officeDocument/2006/relationships/slide" Target="slide152.xml"/><Relationship Id="rId11" Type="http://schemas.openxmlformats.org/officeDocument/2006/relationships/chart" Target="../charts/chart99.xml"/><Relationship Id="rId5" Type="http://schemas.openxmlformats.org/officeDocument/2006/relationships/slide" Target="slide151.xml"/><Relationship Id="rId10" Type="http://schemas.openxmlformats.org/officeDocument/2006/relationships/slide" Target="slide149.xml"/><Relationship Id="rId4" Type="http://schemas.openxmlformats.org/officeDocument/2006/relationships/slide" Target="slide150.xml"/><Relationship Id="rId9" Type="http://schemas.openxmlformats.org/officeDocument/2006/relationships/slide" Target="slide155.xml"/></Relationships>
</file>

<file path=ppt/slides/_rels/slide153.xml.rels><?xml version="1.0" encoding="UTF-8" standalone="yes"?>
<Relationships xmlns="http://schemas.openxmlformats.org/package/2006/relationships"><Relationship Id="rId8" Type="http://schemas.openxmlformats.org/officeDocument/2006/relationships/slide" Target="slide154.xml"/><Relationship Id="rId3" Type="http://schemas.openxmlformats.org/officeDocument/2006/relationships/image" Target="../media/image6.png"/><Relationship Id="rId7" Type="http://schemas.openxmlformats.org/officeDocument/2006/relationships/slide" Target="slide153.xml"/><Relationship Id="rId2" Type="http://schemas.openxmlformats.org/officeDocument/2006/relationships/notesSlide" Target="../notesSlides/notesSlide153.xml"/><Relationship Id="rId1" Type="http://schemas.openxmlformats.org/officeDocument/2006/relationships/slideLayout" Target="../slideLayouts/slideLayout1.xml"/><Relationship Id="rId6" Type="http://schemas.openxmlformats.org/officeDocument/2006/relationships/slide" Target="slide152.xml"/><Relationship Id="rId11" Type="http://schemas.openxmlformats.org/officeDocument/2006/relationships/chart" Target="../charts/chart101.xml"/><Relationship Id="rId5" Type="http://schemas.openxmlformats.org/officeDocument/2006/relationships/slide" Target="slide151.xml"/><Relationship Id="rId10" Type="http://schemas.openxmlformats.org/officeDocument/2006/relationships/slide" Target="slide149.xml"/><Relationship Id="rId4" Type="http://schemas.openxmlformats.org/officeDocument/2006/relationships/slide" Target="slide150.xml"/><Relationship Id="rId9" Type="http://schemas.openxmlformats.org/officeDocument/2006/relationships/slide" Target="slide155.xml"/></Relationships>
</file>

<file path=ppt/slides/_rels/slide154.xml.rels><?xml version="1.0" encoding="UTF-8" standalone="yes"?>
<Relationships xmlns="http://schemas.openxmlformats.org/package/2006/relationships"><Relationship Id="rId8" Type="http://schemas.openxmlformats.org/officeDocument/2006/relationships/slide" Target="slide154.xml"/><Relationship Id="rId3" Type="http://schemas.openxmlformats.org/officeDocument/2006/relationships/image" Target="../media/image6.png"/><Relationship Id="rId7" Type="http://schemas.openxmlformats.org/officeDocument/2006/relationships/slide" Target="slide153.xml"/><Relationship Id="rId2" Type="http://schemas.openxmlformats.org/officeDocument/2006/relationships/notesSlide" Target="../notesSlides/notesSlide154.xml"/><Relationship Id="rId1" Type="http://schemas.openxmlformats.org/officeDocument/2006/relationships/slideLayout" Target="../slideLayouts/slideLayout1.xml"/><Relationship Id="rId6" Type="http://schemas.openxmlformats.org/officeDocument/2006/relationships/slide" Target="slide152.xml"/><Relationship Id="rId11" Type="http://schemas.openxmlformats.org/officeDocument/2006/relationships/chart" Target="../charts/chart102.xml"/><Relationship Id="rId5" Type="http://schemas.openxmlformats.org/officeDocument/2006/relationships/slide" Target="slide151.xml"/><Relationship Id="rId10" Type="http://schemas.openxmlformats.org/officeDocument/2006/relationships/slide" Target="slide149.xml"/><Relationship Id="rId4" Type="http://schemas.openxmlformats.org/officeDocument/2006/relationships/slide" Target="slide150.xml"/><Relationship Id="rId9" Type="http://schemas.openxmlformats.org/officeDocument/2006/relationships/slide" Target="slide155.xml"/></Relationships>
</file>

<file path=ppt/slides/_rels/slide155.xml.rels><?xml version="1.0" encoding="UTF-8" standalone="yes"?>
<Relationships xmlns="http://schemas.openxmlformats.org/package/2006/relationships"><Relationship Id="rId8" Type="http://schemas.openxmlformats.org/officeDocument/2006/relationships/slide" Target="slide154.xml"/><Relationship Id="rId3" Type="http://schemas.openxmlformats.org/officeDocument/2006/relationships/image" Target="../media/image6.png"/><Relationship Id="rId7" Type="http://schemas.openxmlformats.org/officeDocument/2006/relationships/slide" Target="slide153.xml"/><Relationship Id="rId2" Type="http://schemas.openxmlformats.org/officeDocument/2006/relationships/notesSlide" Target="../notesSlides/notesSlide155.xml"/><Relationship Id="rId1" Type="http://schemas.openxmlformats.org/officeDocument/2006/relationships/slideLayout" Target="../slideLayouts/slideLayout1.xml"/><Relationship Id="rId6" Type="http://schemas.openxmlformats.org/officeDocument/2006/relationships/slide" Target="slide152.xml"/><Relationship Id="rId11" Type="http://schemas.openxmlformats.org/officeDocument/2006/relationships/chart" Target="../charts/chart103.xml"/><Relationship Id="rId5" Type="http://schemas.openxmlformats.org/officeDocument/2006/relationships/slide" Target="slide151.xml"/><Relationship Id="rId10" Type="http://schemas.openxmlformats.org/officeDocument/2006/relationships/slide" Target="slide149.xml"/><Relationship Id="rId4" Type="http://schemas.openxmlformats.org/officeDocument/2006/relationships/slide" Target="slide150.xml"/><Relationship Id="rId9" Type="http://schemas.openxmlformats.org/officeDocument/2006/relationships/slide" Target="slide155.xml"/></Relationships>
</file>

<file path=ppt/slides/_rels/slide1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6.xml"/><Relationship Id="rId1" Type="http://schemas.openxmlformats.org/officeDocument/2006/relationships/slideLayout" Target="../slideLayouts/slideLayout1.xml"/><Relationship Id="rId4" Type="http://schemas.openxmlformats.org/officeDocument/2006/relationships/chart" Target="../charts/chart104.xml"/></Relationships>
</file>

<file path=ppt/slides/_rels/slide1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 Target="slide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6.png"/><Relationship Id="rId7" Type="http://schemas.openxmlformats.org/officeDocument/2006/relationships/slide" Target="slide1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chart" Target="../charts/chart4.xml"/><Relationship Id="rId5" Type="http://schemas.openxmlformats.org/officeDocument/2006/relationships/slide" Target="slide14.xml"/><Relationship Id="rId10" Type="http://schemas.openxmlformats.org/officeDocument/2006/relationships/slide" Target="slide12.xml"/><Relationship Id="rId4" Type="http://schemas.openxmlformats.org/officeDocument/2006/relationships/slide" Target="slide13.xml"/><Relationship Id="rId9" Type="http://schemas.openxmlformats.org/officeDocument/2006/relationships/slide" Target="slide18.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8.jpeg"/><Relationship Id="rId2" Type="http://schemas.openxmlformats.org/officeDocument/2006/relationships/notesSlide" Target="../notesSlides/notesSlide16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6.png"/><Relationship Id="rId7"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4.xml"/><Relationship Id="rId10" Type="http://schemas.openxmlformats.org/officeDocument/2006/relationships/slide" Target="slide12.xml"/><Relationship Id="rId4" Type="http://schemas.openxmlformats.org/officeDocument/2006/relationships/slide" Target="slide13.xml"/><Relationship Id="rId9"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6.png"/><Relationship Id="rId7"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4.xml"/><Relationship Id="rId10" Type="http://schemas.openxmlformats.org/officeDocument/2006/relationships/slide" Target="slide12.xml"/><Relationship Id="rId4" Type="http://schemas.openxmlformats.org/officeDocument/2006/relationships/slide" Target="slide13.xml"/><Relationship Id="rId9"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6.png"/><Relationship Id="rId7" Type="http://schemas.openxmlformats.org/officeDocument/2006/relationships/slide" Target="slide2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chart" Target="../charts/chart5.xml"/><Relationship Id="rId5" Type="http://schemas.openxmlformats.org/officeDocument/2006/relationships/slide" Target="slide21.xml"/><Relationship Id="rId10" Type="http://schemas.openxmlformats.org/officeDocument/2006/relationships/slide" Target="slide19.xml"/><Relationship Id="rId4" Type="http://schemas.openxmlformats.org/officeDocument/2006/relationships/slide" Target="slide20.xml"/><Relationship Id="rId9" Type="http://schemas.openxmlformats.org/officeDocument/2006/relationships/slide" Target="slide2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6.png"/><Relationship Id="rId7" Type="http://schemas.openxmlformats.org/officeDocument/2006/relationships/slide" Target="slide23.xml"/><Relationship Id="rId12"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image" Target="../media/image7.emf"/><Relationship Id="rId5" Type="http://schemas.openxmlformats.org/officeDocument/2006/relationships/slide" Target="slide21.xml"/><Relationship Id="rId10" Type="http://schemas.openxmlformats.org/officeDocument/2006/relationships/slide" Target="slide19.xml"/><Relationship Id="rId4" Type="http://schemas.openxmlformats.org/officeDocument/2006/relationships/slide" Target="slide20.xml"/><Relationship Id="rId9" Type="http://schemas.openxmlformats.org/officeDocument/2006/relationships/slide" Target="slide25.xml"/></Relationships>
</file>

<file path=ppt/slides/_rels/slide21.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23.xml"/><Relationship Id="rId12"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image" Target="../media/image9.png"/><Relationship Id="rId5" Type="http://schemas.openxmlformats.org/officeDocument/2006/relationships/slide" Target="slide21.xml"/><Relationship Id="rId10" Type="http://schemas.openxmlformats.org/officeDocument/2006/relationships/slide" Target="slide19.xml"/><Relationship Id="rId4" Type="http://schemas.openxmlformats.org/officeDocument/2006/relationships/slide" Target="slide20.xml"/><Relationship Id="rId9" Type="http://schemas.openxmlformats.org/officeDocument/2006/relationships/slide" Target="slide25.xml"/></Relationships>
</file>

<file path=ppt/slides/_rels/slide2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6.png"/><Relationship Id="rId7"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slide" Target="slide21.xml"/><Relationship Id="rId10" Type="http://schemas.openxmlformats.org/officeDocument/2006/relationships/slide" Target="slide19.xml"/><Relationship Id="rId4" Type="http://schemas.openxmlformats.org/officeDocument/2006/relationships/slide" Target="slide20.xml"/><Relationship Id="rId9" Type="http://schemas.openxmlformats.org/officeDocument/2006/relationships/slide" Target="slide25.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6.png"/><Relationship Id="rId7" Type="http://schemas.openxmlformats.org/officeDocument/2006/relationships/slide" Target="slide23.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chart" Target="../charts/chart6.xml"/><Relationship Id="rId5" Type="http://schemas.openxmlformats.org/officeDocument/2006/relationships/slide" Target="slide21.xml"/><Relationship Id="rId10" Type="http://schemas.openxmlformats.org/officeDocument/2006/relationships/slide" Target="slide19.xml"/><Relationship Id="rId4" Type="http://schemas.openxmlformats.org/officeDocument/2006/relationships/slide" Target="slide20.xml"/><Relationship Id="rId9" Type="http://schemas.openxmlformats.org/officeDocument/2006/relationships/slide" Target="slide25.xml"/></Relationships>
</file>

<file path=ppt/slides/_rels/slide2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6.png"/><Relationship Id="rId7" Type="http://schemas.openxmlformats.org/officeDocument/2006/relationships/slide" Target="slide2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slide" Target="slide21.xml"/><Relationship Id="rId10" Type="http://schemas.openxmlformats.org/officeDocument/2006/relationships/slide" Target="slide19.xml"/><Relationship Id="rId4" Type="http://schemas.openxmlformats.org/officeDocument/2006/relationships/slide" Target="slide20.xml"/><Relationship Id="rId9"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6.png"/><Relationship Id="rId7" Type="http://schemas.openxmlformats.org/officeDocument/2006/relationships/slide" Target="slide23.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slide" Target="slide21.xml"/><Relationship Id="rId10" Type="http://schemas.openxmlformats.org/officeDocument/2006/relationships/slide" Target="slide19.xml"/><Relationship Id="rId4" Type="http://schemas.openxmlformats.org/officeDocument/2006/relationships/slide" Target="slide20.xml"/><Relationship Id="rId9" Type="http://schemas.openxmlformats.org/officeDocument/2006/relationships/slide" Target="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6.png"/><Relationship Id="rId7" Type="http://schemas.openxmlformats.org/officeDocument/2006/relationships/slide" Target="slide31.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chart" Target="../charts/chart7.xml"/><Relationship Id="rId5" Type="http://schemas.openxmlformats.org/officeDocument/2006/relationships/slide" Target="slide29.xml"/><Relationship Id="rId10" Type="http://schemas.openxmlformats.org/officeDocument/2006/relationships/slide" Target="slide27.xml"/><Relationship Id="rId4" Type="http://schemas.openxmlformats.org/officeDocument/2006/relationships/slide" Target="slide28.xml"/><Relationship Id="rId9" Type="http://schemas.openxmlformats.org/officeDocument/2006/relationships/slide" Target="slide33.xml"/></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6.png"/><Relationship Id="rId7" Type="http://schemas.openxmlformats.org/officeDocument/2006/relationships/slide" Target="slide31.xml"/><Relationship Id="rId12"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image" Target="../media/image7.emf"/><Relationship Id="rId5" Type="http://schemas.openxmlformats.org/officeDocument/2006/relationships/slide" Target="slide29.xml"/><Relationship Id="rId10" Type="http://schemas.openxmlformats.org/officeDocument/2006/relationships/slide" Target="slide27.xml"/><Relationship Id="rId4" Type="http://schemas.openxmlformats.org/officeDocument/2006/relationships/slide" Target="slide28.xml"/><Relationship Id="rId9" Type="http://schemas.openxmlformats.org/officeDocument/2006/relationships/slide" Target="slide33.xml"/></Relationships>
</file>

<file path=ppt/slides/_rels/slide29.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31.xml"/><Relationship Id="rId12"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image" Target="../media/image9.png"/><Relationship Id="rId5" Type="http://schemas.openxmlformats.org/officeDocument/2006/relationships/slide" Target="slide29.xml"/><Relationship Id="rId10" Type="http://schemas.openxmlformats.org/officeDocument/2006/relationships/slide" Target="slide27.xml"/><Relationship Id="rId4" Type="http://schemas.openxmlformats.org/officeDocument/2006/relationships/slide" Target="slide28.xml"/><Relationship Id="rId9" Type="http://schemas.openxmlformats.org/officeDocument/2006/relationships/slide" Target="slide33.xml"/></Relationships>
</file>

<file path=ppt/slides/_rels/slide3.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39.xml"/><Relationship Id="rId7" Type="http://schemas.openxmlformats.org/officeDocument/2006/relationships/slide" Target="slide4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159.xml"/><Relationship Id="rId5" Type="http://schemas.openxmlformats.org/officeDocument/2006/relationships/slide" Target="slide4.xml"/><Relationship Id="rId10" Type="http://schemas.openxmlformats.org/officeDocument/2006/relationships/slide" Target="slide157.xml"/><Relationship Id="rId4" Type="http://schemas.openxmlformats.org/officeDocument/2006/relationships/slide" Target="slide126.xml"/><Relationship Id="rId9" Type="http://schemas.openxmlformats.org/officeDocument/2006/relationships/slide" Target="slide141.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6.png"/><Relationship Id="rId7"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9.xml"/><Relationship Id="rId10" Type="http://schemas.openxmlformats.org/officeDocument/2006/relationships/slide" Target="slide27.xml"/><Relationship Id="rId4" Type="http://schemas.openxmlformats.org/officeDocument/2006/relationships/slide" Target="slide28.xml"/><Relationship Id="rId9" Type="http://schemas.openxmlformats.org/officeDocument/2006/relationships/slide" Target="slide33.xml"/></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6.png"/><Relationship Id="rId7" Type="http://schemas.openxmlformats.org/officeDocument/2006/relationships/slide" Target="slide31.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chart" Target="../charts/chart8.xml"/><Relationship Id="rId5" Type="http://schemas.openxmlformats.org/officeDocument/2006/relationships/slide" Target="slide29.xml"/><Relationship Id="rId10" Type="http://schemas.openxmlformats.org/officeDocument/2006/relationships/slide" Target="slide27.xml"/><Relationship Id="rId4" Type="http://schemas.openxmlformats.org/officeDocument/2006/relationships/slide" Target="slide28.xml"/><Relationship Id="rId9" Type="http://schemas.openxmlformats.org/officeDocument/2006/relationships/slide" Target="slide33.xml"/></Relationships>
</file>

<file path=ppt/slides/_rels/slide3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6.png"/><Relationship Id="rId7" Type="http://schemas.openxmlformats.org/officeDocument/2006/relationships/slide" Target="slide31.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9.xml"/><Relationship Id="rId10" Type="http://schemas.openxmlformats.org/officeDocument/2006/relationships/slide" Target="slide27.xml"/><Relationship Id="rId4" Type="http://schemas.openxmlformats.org/officeDocument/2006/relationships/slide" Target="slide28.xml"/><Relationship Id="rId9"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6.png"/><Relationship Id="rId7" Type="http://schemas.openxmlformats.org/officeDocument/2006/relationships/slide" Target="slide31.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9.xml"/><Relationship Id="rId10" Type="http://schemas.openxmlformats.org/officeDocument/2006/relationships/slide" Target="slide27.xml"/><Relationship Id="rId4" Type="http://schemas.openxmlformats.org/officeDocument/2006/relationships/slide" Target="slide28.xml"/><Relationship Id="rId9" Type="http://schemas.openxmlformats.org/officeDocument/2006/relationships/slide" Target="slide33.xml"/></Relationships>
</file>

<file path=ppt/slides/_rels/slide34.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6.png"/><Relationship Id="rId7" Type="http://schemas.openxmlformats.org/officeDocument/2006/relationships/slide" Target="slide39.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slide" Target="slide38.xml"/><Relationship Id="rId11" Type="http://schemas.openxmlformats.org/officeDocument/2006/relationships/chart" Target="../charts/chart9.xml"/><Relationship Id="rId5" Type="http://schemas.openxmlformats.org/officeDocument/2006/relationships/slide" Target="slide37.xml"/><Relationship Id="rId10" Type="http://schemas.openxmlformats.org/officeDocument/2006/relationships/slide" Target="slide34.xml"/><Relationship Id="rId4" Type="http://schemas.openxmlformats.org/officeDocument/2006/relationships/slide" Target="slide36.xml"/><Relationship Id="rId9" Type="http://schemas.openxmlformats.org/officeDocument/2006/relationships/slide" Target="slide4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slide" Target="slide34.xml"/></Relationships>
</file>

<file path=ppt/slides/_rels/slide36.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6.png"/><Relationship Id="rId7" Type="http://schemas.openxmlformats.org/officeDocument/2006/relationships/slide" Target="slide39.xml"/><Relationship Id="rId12" Type="http://schemas.openxmlformats.org/officeDocument/2006/relationships/image" Target="../media/image8.em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slide" Target="slide38.xml"/><Relationship Id="rId11" Type="http://schemas.openxmlformats.org/officeDocument/2006/relationships/image" Target="../media/image7.emf"/><Relationship Id="rId5" Type="http://schemas.openxmlformats.org/officeDocument/2006/relationships/slide" Target="slide37.xml"/><Relationship Id="rId10" Type="http://schemas.openxmlformats.org/officeDocument/2006/relationships/slide" Target="slide34.xml"/><Relationship Id="rId4" Type="http://schemas.openxmlformats.org/officeDocument/2006/relationships/slide" Target="slide36.xml"/><Relationship Id="rId9" Type="http://schemas.openxmlformats.org/officeDocument/2006/relationships/slide" Target="slide41.xml"/></Relationships>
</file>

<file path=ppt/slides/_rels/slide37.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39.xml"/><Relationship Id="rId12"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slide" Target="slide38.xml"/><Relationship Id="rId11" Type="http://schemas.openxmlformats.org/officeDocument/2006/relationships/image" Target="../media/image9.png"/><Relationship Id="rId5" Type="http://schemas.openxmlformats.org/officeDocument/2006/relationships/slide" Target="slide37.xml"/><Relationship Id="rId10" Type="http://schemas.openxmlformats.org/officeDocument/2006/relationships/slide" Target="slide34.xml"/><Relationship Id="rId4" Type="http://schemas.openxmlformats.org/officeDocument/2006/relationships/slide" Target="slide36.xml"/><Relationship Id="rId9" Type="http://schemas.openxmlformats.org/officeDocument/2006/relationships/slide" Target="slide41.xml"/></Relationships>
</file>

<file path=ppt/slides/_rels/slide38.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6.png"/><Relationship Id="rId7" Type="http://schemas.openxmlformats.org/officeDocument/2006/relationships/slide" Target="slide39.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37.xml"/><Relationship Id="rId10" Type="http://schemas.openxmlformats.org/officeDocument/2006/relationships/slide" Target="slide34.xml"/><Relationship Id="rId4" Type="http://schemas.openxmlformats.org/officeDocument/2006/relationships/slide" Target="slide36.xml"/><Relationship Id="rId9" Type="http://schemas.openxmlformats.org/officeDocument/2006/relationships/slide" Target="slide41.xml"/></Relationships>
</file>

<file path=ppt/slides/_rels/slide3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6.png"/><Relationship Id="rId7" Type="http://schemas.openxmlformats.org/officeDocument/2006/relationships/slide" Target="slide39.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slide" Target="slide38.xml"/><Relationship Id="rId11" Type="http://schemas.openxmlformats.org/officeDocument/2006/relationships/chart" Target="../charts/chart10.xml"/><Relationship Id="rId5" Type="http://schemas.openxmlformats.org/officeDocument/2006/relationships/slide" Target="slide37.xml"/><Relationship Id="rId10" Type="http://schemas.openxmlformats.org/officeDocument/2006/relationships/slide" Target="slide34.xml"/><Relationship Id="rId4" Type="http://schemas.openxmlformats.org/officeDocument/2006/relationships/slide" Target="slide36.xml"/><Relationship Id="rId9" Type="http://schemas.openxmlformats.org/officeDocument/2006/relationships/slide" Target="slide4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6.png"/><Relationship Id="rId7" Type="http://schemas.openxmlformats.org/officeDocument/2006/relationships/slide" Target="slide39.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37.xml"/><Relationship Id="rId10" Type="http://schemas.openxmlformats.org/officeDocument/2006/relationships/slide" Target="slide34.xml"/><Relationship Id="rId4" Type="http://schemas.openxmlformats.org/officeDocument/2006/relationships/slide" Target="slide36.xml"/><Relationship Id="rId9" Type="http://schemas.openxmlformats.org/officeDocument/2006/relationships/slide" Target="slide41.xml"/></Relationships>
</file>

<file path=ppt/slides/_rels/slide41.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6.png"/><Relationship Id="rId7" Type="http://schemas.openxmlformats.org/officeDocument/2006/relationships/slide" Target="slide39.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slide" Target="slide38.xml"/><Relationship Id="rId5" Type="http://schemas.openxmlformats.org/officeDocument/2006/relationships/slide" Target="slide37.xml"/><Relationship Id="rId10" Type="http://schemas.openxmlformats.org/officeDocument/2006/relationships/slide" Target="slide34.xml"/><Relationship Id="rId4" Type="http://schemas.openxmlformats.org/officeDocument/2006/relationships/slide" Target="slide36.xml"/><Relationship Id="rId9" Type="http://schemas.openxmlformats.org/officeDocument/2006/relationships/slide" Target="slide41.xml"/></Relationships>
</file>

<file path=ppt/slides/_rels/slide42.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6.png"/><Relationship Id="rId7" Type="http://schemas.openxmlformats.org/officeDocument/2006/relationships/slide" Target="slide46.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chart" Target="../charts/chart11.xml"/><Relationship Id="rId5" Type="http://schemas.openxmlformats.org/officeDocument/2006/relationships/slide" Target="slide44.xml"/><Relationship Id="rId10" Type="http://schemas.openxmlformats.org/officeDocument/2006/relationships/slide" Target="slide42.xml"/><Relationship Id="rId4" Type="http://schemas.openxmlformats.org/officeDocument/2006/relationships/slide" Target="slide43.xml"/><Relationship Id="rId9" Type="http://schemas.openxmlformats.org/officeDocument/2006/relationships/slide" Target="slide48.xml"/></Relationships>
</file>

<file path=ppt/slides/_rels/slide43.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image" Target="../media/image8.emf"/><Relationship Id="rId3" Type="http://schemas.openxmlformats.org/officeDocument/2006/relationships/image" Target="../media/image6.png"/><Relationship Id="rId7" Type="http://schemas.openxmlformats.org/officeDocument/2006/relationships/slide" Target="slide46.xml"/><Relationship Id="rId12" Type="http://schemas.openxmlformats.org/officeDocument/2006/relationships/image" Target="../media/image7.emf"/><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chart" Target="../charts/chart12.xml"/><Relationship Id="rId5" Type="http://schemas.openxmlformats.org/officeDocument/2006/relationships/slide" Target="slide44.xml"/><Relationship Id="rId10" Type="http://schemas.openxmlformats.org/officeDocument/2006/relationships/slide" Target="slide42.xml"/><Relationship Id="rId4" Type="http://schemas.openxmlformats.org/officeDocument/2006/relationships/slide" Target="slide43.xml"/><Relationship Id="rId9" Type="http://schemas.openxmlformats.org/officeDocument/2006/relationships/slide" Target="slide48.xml"/></Relationships>
</file>

<file path=ppt/slides/_rels/slide4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slide" Target="slide46.xml"/><Relationship Id="rId12"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chart" Target="../charts/chart13.xml"/><Relationship Id="rId5" Type="http://schemas.openxmlformats.org/officeDocument/2006/relationships/slide" Target="slide44.xml"/><Relationship Id="rId10" Type="http://schemas.openxmlformats.org/officeDocument/2006/relationships/slide" Target="slide42.xml"/><Relationship Id="rId4" Type="http://schemas.openxmlformats.org/officeDocument/2006/relationships/slide" Target="slide43.xml"/><Relationship Id="rId9" Type="http://schemas.openxmlformats.org/officeDocument/2006/relationships/slide" Target="slide48.xml"/><Relationship Id="rId14" Type="http://schemas.openxmlformats.org/officeDocument/2006/relationships/image" Target="../media/image11.png"/></Relationships>
</file>

<file path=ppt/slides/_rels/slide45.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6.png"/><Relationship Id="rId7" Type="http://schemas.openxmlformats.org/officeDocument/2006/relationships/slide" Target="slide46.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chart" Target="../charts/chart14.xml"/><Relationship Id="rId5" Type="http://schemas.openxmlformats.org/officeDocument/2006/relationships/slide" Target="slide44.xml"/><Relationship Id="rId10" Type="http://schemas.openxmlformats.org/officeDocument/2006/relationships/slide" Target="slide42.xml"/><Relationship Id="rId4" Type="http://schemas.openxmlformats.org/officeDocument/2006/relationships/slide" Target="slide43.xml"/><Relationship Id="rId9" Type="http://schemas.openxmlformats.org/officeDocument/2006/relationships/slide" Target="slide48.xml"/></Relationships>
</file>

<file path=ppt/slides/_rels/slide46.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6.png"/><Relationship Id="rId7" Type="http://schemas.openxmlformats.org/officeDocument/2006/relationships/slide" Target="slide46.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chart" Target="../charts/chart15.xml"/><Relationship Id="rId5" Type="http://schemas.openxmlformats.org/officeDocument/2006/relationships/slide" Target="slide44.xml"/><Relationship Id="rId10" Type="http://schemas.openxmlformats.org/officeDocument/2006/relationships/slide" Target="slide42.xml"/><Relationship Id="rId4" Type="http://schemas.openxmlformats.org/officeDocument/2006/relationships/slide" Target="slide43.xml"/><Relationship Id="rId9" Type="http://schemas.openxmlformats.org/officeDocument/2006/relationships/slide" Target="slide48.xml"/></Relationships>
</file>

<file path=ppt/slides/_rels/slide47.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6.png"/><Relationship Id="rId7" Type="http://schemas.openxmlformats.org/officeDocument/2006/relationships/slide" Target="slide46.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chart" Target="../charts/chart16.xml"/><Relationship Id="rId5" Type="http://schemas.openxmlformats.org/officeDocument/2006/relationships/slide" Target="slide44.xml"/><Relationship Id="rId10" Type="http://schemas.openxmlformats.org/officeDocument/2006/relationships/slide" Target="slide42.xml"/><Relationship Id="rId4" Type="http://schemas.openxmlformats.org/officeDocument/2006/relationships/slide" Target="slide43.xml"/><Relationship Id="rId9" Type="http://schemas.openxmlformats.org/officeDocument/2006/relationships/slide" Target="slide48.xml"/></Relationships>
</file>

<file path=ppt/slides/_rels/slide48.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6.png"/><Relationship Id="rId7" Type="http://schemas.openxmlformats.org/officeDocument/2006/relationships/slide" Target="slide46.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chart" Target="../charts/chart17.xml"/><Relationship Id="rId5" Type="http://schemas.openxmlformats.org/officeDocument/2006/relationships/slide" Target="slide44.xml"/><Relationship Id="rId10" Type="http://schemas.openxmlformats.org/officeDocument/2006/relationships/slide" Target="slide42.xml"/><Relationship Id="rId4" Type="http://schemas.openxmlformats.org/officeDocument/2006/relationships/slide" Target="slide43.xml"/><Relationship Id="rId9" Type="http://schemas.openxmlformats.org/officeDocument/2006/relationships/slide" Target="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6.png"/><Relationship Id="rId7"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chart" Target="../charts/chart1.xml"/><Relationship Id="rId5" Type="http://schemas.openxmlformats.org/officeDocument/2006/relationships/slide" Target="slide7.xml"/><Relationship Id="rId10"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11.xml"/></Relationships>
</file>

<file path=ppt/slides/_rels/slide50.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6.png"/><Relationship Id="rId7" Type="http://schemas.openxmlformats.org/officeDocument/2006/relationships/slide" Target="slide54.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slide" Target="slide53.xml"/><Relationship Id="rId11" Type="http://schemas.openxmlformats.org/officeDocument/2006/relationships/chart" Target="../charts/chart18.xml"/><Relationship Id="rId5" Type="http://schemas.openxmlformats.org/officeDocument/2006/relationships/slide" Target="slide52.xml"/><Relationship Id="rId10" Type="http://schemas.openxmlformats.org/officeDocument/2006/relationships/slide" Target="slide50.xml"/><Relationship Id="rId4" Type="http://schemas.openxmlformats.org/officeDocument/2006/relationships/slide" Target="slide51.xml"/><Relationship Id="rId9" Type="http://schemas.openxmlformats.org/officeDocument/2006/relationships/slide" Target="slide56.xml"/></Relationships>
</file>

<file path=ppt/slides/_rels/slide51.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6.png"/><Relationship Id="rId7" Type="http://schemas.openxmlformats.org/officeDocument/2006/relationships/slide" Target="slide54.xml"/><Relationship Id="rId12" Type="http://schemas.openxmlformats.org/officeDocument/2006/relationships/image" Target="../media/image8.emf"/><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slide" Target="slide53.xml"/><Relationship Id="rId11" Type="http://schemas.openxmlformats.org/officeDocument/2006/relationships/image" Target="../media/image7.emf"/><Relationship Id="rId5" Type="http://schemas.openxmlformats.org/officeDocument/2006/relationships/slide" Target="slide52.xml"/><Relationship Id="rId10" Type="http://schemas.openxmlformats.org/officeDocument/2006/relationships/slide" Target="slide50.xml"/><Relationship Id="rId4" Type="http://schemas.openxmlformats.org/officeDocument/2006/relationships/slide" Target="slide51.xml"/><Relationship Id="rId9" Type="http://schemas.openxmlformats.org/officeDocument/2006/relationships/slide" Target="slide56.xml"/></Relationships>
</file>

<file path=ppt/slides/_rels/slide5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54.xml"/><Relationship Id="rId12"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slide" Target="slide53.xml"/><Relationship Id="rId11" Type="http://schemas.openxmlformats.org/officeDocument/2006/relationships/image" Target="../media/image9.png"/><Relationship Id="rId5" Type="http://schemas.openxmlformats.org/officeDocument/2006/relationships/slide" Target="slide52.xml"/><Relationship Id="rId10" Type="http://schemas.openxmlformats.org/officeDocument/2006/relationships/slide" Target="slide50.xml"/><Relationship Id="rId4" Type="http://schemas.openxmlformats.org/officeDocument/2006/relationships/slide" Target="slide51.xml"/><Relationship Id="rId9" Type="http://schemas.openxmlformats.org/officeDocument/2006/relationships/slide" Target="slide56.xml"/></Relationships>
</file>

<file path=ppt/slides/_rels/slide5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6.png"/><Relationship Id="rId7" Type="http://schemas.openxmlformats.org/officeDocument/2006/relationships/slide" Target="slide54.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slide" Target="slide53.xml"/><Relationship Id="rId5" Type="http://schemas.openxmlformats.org/officeDocument/2006/relationships/slide" Target="slide52.xml"/><Relationship Id="rId10" Type="http://schemas.openxmlformats.org/officeDocument/2006/relationships/slide" Target="slide50.xml"/><Relationship Id="rId4" Type="http://schemas.openxmlformats.org/officeDocument/2006/relationships/slide" Target="slide51.xml"/><Relationship Id="rId9" Type="http://schemas.openxmlformats.org/officeDocument/2006/relationships/slide" Target="slide56.xml"/></Relationships>
</file>

<file path=ppt/slides/_rels/slide54.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6.png"/><Relationship Id="rId7" Type="http://schemas.openxmlformats.org/officeDocument/2006/relationships/slide" Target="slide54.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slide" Target="slide53.xml"/><Relationship Id="rId11" Type="http://schemas.openxmlformats.org/officeDocument/2006/relationships/chart" Target="../charts/chart19.xml"/><Relationship Id="rId5" Type="http://schemas.openxmlformats.org/officeDocument/2006/relationships/slide" Target="slide52.xml"/><Relationship Id="rId10" Type="http://schemas.openxmlformats.org/officeDocument/2006/relationships/slide" Target="slide50.xml"/><Relationship Id="rId4" Type="http://schemas.openxmlformats.org/officeDocument/2006/relationships/slide" Target="slide51.xml"/><Relationship Id="rId9" Type="http://schemas.openxmlformats.org/officeDocument/2006/relationships/slide" Target="slide56.xml"/></Relationships>
</file>

<file path=ppt/slides/_rels/slide55.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6.png"/><Relationship Id="rId7" Type="http://schemas.openxmlformats.org/officeDocument/2006/relationships/slide" Target="slide54.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slide" Target="slide53.xml"/><Relationship Id="rId5" Type="http://schemas.openxmlformats.org/officeDocument/2006/relationships/slide" Target="slide52.xml"/><Relationship Id="rId10" Type="http://schemas.openxmlformats.org/officeDocument/2006/relationships/slide" Target="slide50.xml"/><Relationship Id="rId4" Type="http://schemas.openxmlformats.org/officeDocument/2006/relationships/slide" Target="slide51.xml"/><Relationship Id="rId9" Type="http://schemas.openxmlformats.org/officeDocument/2006/relationships/slide" Target="slide56.xml"/></Relationships>
</file>

<file path=ppt/slides/_rels/slide56.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6.png"/><Relationship Id="rId7" Type="http://schemas.openxmlformats.org/officeDocument/2006/relationships/slide" Target="slide54.xm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slide" Target="slide53.xml"/><Relationship Id="rId5" Type="http://schemas.openxmlformats.org/officeDocument/2006/relationships/slide" Target="slide52.xml"/><Relationship Id="rId10" Type="http://schemas.openxmlformats.org/officeDocument/2006/relationships/slide" Target="slide50.xml"/><Relationship Id="rId4" Type="http://schemas.openxmlformats.org/officeDocument/2006/relationships/slide" Target="slide51.xml"/><Relationship Id="rId9" Type="http://schemas.openxmlformats.org/officeDocument/2006/relationships/slide" Target="slide56.xml"/></Relationships>
</file>

<file path=ppt/slides/_rels/slide57.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image" Target="../media/image6.png"/><Relationship Id="rId7" Type="http://schemas.openxmlformats.org/officeDocument/2006/relationships/slide" Target="slide61.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slide" Target="slide60.xml"/><Relationship Id="rId11" Type="http://schemas.openxmlformats.org/officeDocument/2006/relationships/chart" Target="../charts/chart20.xml"/><Relationship Id="rId5" Type="http://schemas.openxmlformats.org/officeDocument/2006/relationships/slide" Target="slide59.xml"/><Relationship Id="rId10" Type="http://schemas.openxmlformats.org/officeDocument/2006/relationships/slide" Target="slide57.xml"/><Relationship Id="rId4" Type="http://schemas.openxmlformats.org/officeDocument/2006/relationships/slide" Target="slide58.xml"/><Relationship Id="rId9" Type="http://schemas.openxmlformats.org/officeDocument/2006/relationships/slide" Target="slide63.xml"/></Relationships>
</file>

<file path=ppt/slides/_rels/slide58.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image" Target="../media/image8.emf"/><Relationship Id="rId3" Type="http://schemas.openxmlformats.org/officeDocument/2006/relationships/image" Target="../media/image6.png"/><Relationship Id="rId7" Type="http://schemas.openxmlformats.org/officeDocument/2006/relationships/slide" Target="slide61.xml"/><Relationship Id="rId12" Type="http://schemas.openxmlformats.org/officeDocument/2006/relationships/chart" Target="../charts/chart21.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slide" Target="slide60.xml"/><Relationship Id="rId11" Type="http://schemas.openxmlformats.org/officeDocument/2006/relationships/image" Target="../media/image7.emf"/><Relationship Id="rId5" Type="http://schemas.openxmlformats.org/officeDocument/2006/relationships/slide" Target="slide59.xml"/><Relationship Id="rId10" Type="http://schemas.openxmlformats.org/officeDocument/2006/relationships/slide" Target="slide57.xml"/><Relationship Id="rId4" Type="http://schemas.openxmlformats.org/officeDocument/2006/relationships/slide" Target="slide58.xml"/><Relationship Id="rId9" Type="http://schemas.openxmlformats.org/officeDocument/2006/relationships/slide" Target="slide63.xml"/></Relationships>
</file>

<file path=ppt/slides/_rels/slide59.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61.xml"/><Relationship Id="rId12"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slide" Target="slide60.xml"/><Relationship Id="rId11" Type="http://schemas.openxmlformats.org/officeDocument/2006/relationships/image" Target="../media/image15.png"/><Relationship Id="rId5" Type="http://schemas.openxmlformats.org/officeDocument/2006/relationships/slide" Target="slide59.xml"/><Relationship Id="rId10" Type="http://schemas.openxmlformats.org/officeDocument/2006/relationships/slide" Target="slide57.xml"/><Relationship Id="rId4" Type="http://schemas.openxmlformats.org/officeDocument/2006/relationships/slide" Target="slide58.xml"/><Relationship Id="rId9" Type="http://schemas.openxmlformats.org/officeDocument/2006/relationships/slide" Target="slide63.xml"/><Relationship Id="rId14" Type="http://schemas.openxmlformats.org/officeDocument/2006/relationships/chart" Target="../charts/chart22.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6.png"/><Relationship Id="rId7" Type="http://schemas.openxmlformats.org/officeDocument/2006/relationships/slide" Target="slide9.xml"/><Relationship Id="rId12"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image" Target="../media/image7.emf"/><Relationship Id="rId5" Type="http://schemas.openxmlformats.org/officeDocument/2006/relationships/slide" Target="slide7.xml"/><Relationship Id="rId10"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11.xml"/></Relationships>
</file>

<file path=ppt/slides/_rels/slide60.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image" Target="../media/image6.png"/><Relationship Id="rId7" Type="http://schemas.openxmlformats.org/officeDocument/2006/relationships/slide" Target="slide61.xml"/><Relationship Id="rId12" Type="http://schemas.openxmlformats.org/officeDocument/2006/relationships/chart" Target="../charts/chart24.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slide" Target="slide60.xml"/><Relationship Id="rId11" Type="http://schemas.openxmlformats.org/officeDocument/2006/relationships/chart" Target="../charts/chart23.xml"/><Relationship Id="rId5" Type="http://schemas.openxmlformats.org/officeDocument/2006/relationships/slide" Target="slide59.xml"/><Relationship Id="rId10" Type="http://schemas.openxmlformats.org/officeDocument/2006/relationships/slide" Target="slide57.xml"/><Relationship Id="rId4" Type="http://schemas.openxmlformats.org/officeDocument/2006/relationships/slide" Target="slide58.xml"/><Relationship Id="rId9" Type="http://schemas.openxmlformats.org/officeDocument/2006/relationships/slide" Target="slide63.xml"/></Relationships>
</file>

<file path=ppt/slides/_rels/slide61.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image" Target="../media/image6.png"/><Relationship Id="rId7" Type="http://schemas.openxmlformats.org/officeDocument/2006/relationships/slide" Target="slide61.xm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slide" Target="slide60.xml"/><Relationship Id="rId11" Type="http://schemas.openxmlformats.org/officeDocument/2006/relationships/chart" Target="../charts/chart25.xml"/><Relationship Id="rId5" Type="http://schemas.openxmlformats.org/officeDocument/2006/relationships/slide" Target="slide59.xml"/><Relationship Id="rId10" Type="http://schemas.openxmlformats.org/officeDocument/2006/relationships/slide" Target="slide57.xml"/><Relationship Id="rId4" Type="http://schemas.openxmlformats.org/officeDocument/2006/relationships/slide" Target="slide58.xml"/><Relationship Id="rId9" Type="http://schemas.openxmlformats.org/officeDocument/2006/relationships/slide" Target="slide63.xml"/></Relationships>
</file>

<file path=ppt/slides/_rels/slide62.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image" Target="../media/image6.png"/><Relationship Id="rId7" Type="http://schemas.openxmlformats.org/officeDocument/2006/relationships/slide" Target="slide61.xm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slide" Target="slide60.xml"/><Relationship Id="rId11" Type="http://schemas.openxmlformats.org/officeDocument/2006/relationships/chart" Target="../charts/chart26.xml"/><Relationship Id="rId5" Type="http://schemas.openxmlformats.org/officeDocument/2006/relationships/slide" Target="slide59.xml"/><Relationship Id="rId10" Type="http://schemas.openxmlformats.org/officeDocument/2006/relationships/slide" Target="slide57.xml"/><Relationship Id="rId4" Type="http://schemas.openxmlformats.org/officeDocument/2006/relationships/slide" Target="slide58.xml"/><Relationship Id="rId9" Type="http://schemas.openxmlformats.org/officeDocument/2006/relationships/slide" Target="slide63.xml"/></Relationships>
</file>

<file path=ppt/slides/_rels/slide63.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image" Target="../media/image6.png"/><Relationship Id="rId7" Type="http://schemas.openxmlformats.org/officeDocument/2006/relationships/slide" Target="slide61.xm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slide" Target="slide60.xml"/><Relationship Id="rId11" Type="http://schemas.openxmlformats.org/officeDocument/2006/relationships/chart" Target="../charts/chart27.xml"/><Relationship Id="rId5" Type="http://schemas.openxmlformats.org/officeDocument/2006/relationships/slide" Target="slide59.xml"/><Relationship Id="rId10" Type="http://schemas.openxmlformats.org/officeDocument/2006/relationships/slide" Target="slide57.xml"/><Relationship Id="rId4" Type="http://schemas.openxmlformats.org/officeDocument/2006/relationships/slide" Target="slide58.xml"/><Relationship Id="rId9" Type="http://schemas.openxmlformats.org/officeDocument/2006/relationships/slide" Target="slide63.xml"/></Relationships>
</file>

<file path=ppt/slides/_rels/slide64.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image" Target="../media/image6.png"/><Relationship Id="rId7" Type="http://schemas.openxmlformats.org/officeDocument/2006/relationships/slide" Target="slide68.xm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chart" Target="../charts/chart28.xml"/><Relationship Id="rId5" Type="http://schemas.openxmlformats.org/officeDocument/2006/relationships/slide" Target="slide66.xml"/><Relationship Id="rId10" Type="http://schemas.openxmlformats.org/officeDocument/2006/relationships/slide" Target="slide64.xml"/><Relationship Id="rId4" Type="http://schemas.openxmlformats.org/officeDocument/2006/relationships/slide" Target="slide65.xml"/><Relationship Id="rId9" Type="http://schemas.openxmlformats.org/officeDocument/2006/relationships/slide" Target="slide70.xml"/></Relationships>
</file>

<file path=ppt/slides/_rels/slide65.xml.rels><?xml version="1.0" encoding="UTF-8" standalone="yes"?>
<Relationships xmlns="http://schemas.openxmlformats.org/package/2006/relationships"><Relationship Id="rId8" Type="http://schemas.openxmlformats.org/officeDocument/2006/relationships/slide" Target="slide69.xml"/><Relationship Id="rId13" Type="http://schemas.openxmlformats.org/officeDocument/2006/relationships/image" Target="../media/image8.emf"/><Relationship Id="rId3" Type="http://schemas.openxmlformats.org/officeDocument/2006/relationships/image" Target="../media/image6.png"/><Relationship Id="rId7" Type="http://schemas.openxmlformats.org/officeDocument/2006/relationships/slide" Target="slide68.xml"/><Relationship Id="rId12" Type="http://schemas.openxmlformats.org/officeDocument/2006/relationships/chart" Target="../charts/chart29.xml"/><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image" Target="../media/image7.emf"/><Relationship Id="rId5" Type="http://schemas.openxmlformats.org/officeDocument/2006/relationships/slide" Target="slide66.xml"/><Relationship Id="rId10" Type="http://schemas.openxmlformats.org/officeDocument/2006/relationships/slide" Target="slide64.xml"/><Relationship Id="rId4" Type="http://schemas.openxmlformats.org/officeDocument/2006/relationships/slide" Target="slide65.xml"/><Relationship Id="rId9" Type="http://schemas.openxmlformats.org/officeDocument/2006/relationships/slide" Target="slide70.xml"/></Relationships>
</file>

<file path=ppt/slides/_rels/slide66.xml.rels><?xml version="1.0" encoding="UTF-8" standalone="yes"?>
<Relationships xmlns="http://schemas.openxmlformats.org/package/2006/relationships"><Relationship Id="rId8" Type="http://schemas.openxmlformats.org/officeDocument/2006/relationships/slide" Target="slide69.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68.xml"/><Relationship Id="rId12"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image" Target="../media/image15.png"/><Relationship Id="rId5" Type="http://schemas.openxmlformats.org/officeDocument/2006/relationships/slide" Target="slide66.xml"/><Relationship Id="rId10" Type="http://schemas.openxmlformats.org/officeDocument/2006/relationships/slide" Target="slide64.xml"/><Relationship Id="rId4" Type="http://schemas.openxmlformats.org/officeDocument/2006/relationships/slide" Target="slide65.xml"/><Relationship Id="rId9" Type="http://schemas.openxmlformats.org/officeDocument/2006/relationships/slide" Target="slide70.xml"/><Relationship Id="rId14" Type="http://schemas.openxmlformats.org/officeDocument/2006/relationships/chart" Target="../charts/chart30.xml"/></Relationships>
</file>

<file path=ppt/slides/_rels/slide67.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image" Target="../media/image6.png"/><Relationship Id="rId7" Type="http://schemas.openxmlformats.org/officeDocument/2006/relationships/slide" Target="slide68.xml"/><Relationship Id="rId12" Type="http://schemas.openxmlformats.org/officeDocument/2006/relationships/chart" Target="../charts/chart32.xml"/><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chart" Target="../charts/chart31.xml"/><Relationship Id="rId5" Type="http://schemas.openxmlformats.org/officeDocument/2006/relationships/slide" Target="slide66.xml"/><Relationship Id="rId10" Type="http://schemas.openxmlformats.org/officeDocument/2006/relationships/slide" Target="slide64.xml"/><Relationship Id="rId4" Type="http://schemas.openxmlformats.org/officeDocument/2006/relationships/slide" Target="slide65.xml"/><Relationship Id="rId9" Type="http://schemas.openxmlformats.org/officeDocument/2006/relationships/slide" Target="slide70.xml"/></Relationships>
</file>

<file path=ppt/slides/_rels/slide68.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image" Target="../media/image6.png"/><Relationship Id="rId7" Type="http://schemas.openxmlformats.org/officeDocument/2006/relationships/slide" Target="slide68.xm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chart" Target="../charts/chart33.xml"/><Relationship Id="rId5" Type="http://schemas.openxmlformats.org/officeDocument/2006/relationships/slide" Target="slide66.xml"/><Relationship Id="rId10" Type="http://schemas.openxmlformats.org/officeDocument/2006/relationships/slide" Target="slide64.xml"/><Relationship Id="rId4" Type="http://schemas.openxmlformats.org/officeDocument/2006/relationships/slide" Target="slide65.xml"/><Relationship Id="rId9" Type="http://schemas.openxmlformats.org/officeDocument/2006/relationships/slide" Target="slide70.xml"/></Relationships>
</file>

<file path=ppt/slides/_rels/slide69.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image" Target="../media/image6.png"/><Relationship Id="rId7" Type="http://schemas.openxmlformats.org/officeDocument/2006/relationships/slide" Target="slide68.xm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chart" Target="../charts/chart34.xml"/><Relationship Id="rId5" Type="http://schemas.openxmlformats.org/officeDocument/2006/relationships/slide" Target="slide66.xml"/><Relationship Id="rId10" Type="http://schemas.openxmlformats.org/officeDocument/2006/relationships/slide" Target="slide64.xml"/><Relationship Id="rId4" Type="http://schemas.openxmlformats.org/officeDocument/2006/relationships/slide" Target="slide65.xml"/><Relationship Id="rId9" Type="http://schemas.openxmlformats.org/officeDocument/2006/relationships/slide" Target="slide70.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9.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image" Target="../media/image9.png"/><Relationship Id="rId5" Type="http://schemas.openxmlformats.org/officeDocument/2006/relationships/slide" Target="slide7.xml"/><Relationship Id="rId10"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11.xml"/></Relationships>
</file>

<file path=ppt/slides/_rels/slide70.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image" Target="../media/image6.png"/><Relationship Id="rId7" Type="http://schemas.openxmlformats.org/officeDocument/2006/relationships/slide" Target="slide68.xm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chart" Target="../charts/chart35.xml"/><Relationship Id="rId5" Type="http://schemas.openxmlformats.org/officeDocument/2006/relationships/slide" Target="slide66.xml"/><Relationship Id="rId10" Type="http://schemas.openxmlformats.org/officeDocument/2006/relationships/slide" Target="slide64.xml"/><Relationship Id="rId4" Type="http://schemas.openxmlformats.org/officeDocument/2006/relationships/slide" Target="slide65.xml"/><Relationship Id="rId9" Type="http://schemas.openxmlformats.org/officeDocument/2006/relationships/slide" Target="slide70.xml"/></Relationships>
</file>

<file path=ppt/slides/_rels/slide71.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image" Target="../media/image6.png"/><Relationship Id="rId7" Type="http://schemas.openxmlformats.org/officeDocument/2006/relationships/slide" Target="slide75.xm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slide" Target="slide74.xml"/><Relationship Id="rId11" Type="http://schemas.openxmlformats.org/officeDocument/2006/relationships/chart" Target="../charts/chart36.xml"/><Relationship Id="rId5" Type="http://schemas.openxmlformats.org/officeDocument/2006/relationships/slide" Target="slide73.xml"/><Relationship Id="rId10" Type="http://schemas.openxmlformats.org/officeDocument/2006/relationships/slide" Target="slide71.xml"/><Relationship Id="rId4" Type="http://schemas.openxmlformats.org/officeDocument/2006/relationships/slide" Target="slide72.xml"/><Relationship Id="rId9" Type="http://schemas.openxmlformats.org/officeDocument/2006/relationships/slide" Target="slide77.xml"/></Relationships>
</file>

<file path=ppt/slides/_rels/slide72.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image" Target="../media/image6.png"/><Relationship Id="rId7" Type="http://schemas.openxmlformats.org/officeDocument/2006/relationships/slide" Target="slide75.xml"/><Relationship Id="rId12" Type="http://schemas.openxmlformats.org/officeDocument/2006/relationships/image" Target="../media/image8.emf"/><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slide" Target="slide74.xml"/><Relationship Id="rId11" Type="http://schemas.openxmlformats.org/officeDocument/2006/relationships/image" Target="../media/image7.emf"/><Relationship Id="rId5" Type="http://schemas.openxmlformats.org/officeDocument/2006/relationships/slide" Target="slide73.xml"/><Relationship Id="rId10" Type="http://schemas.openxmlformats.org/officeDocument/2006/relationships/slide" Target="slide71.xml"/><Relationship Id="rId4" Type="http://schemas.openxmlformats.org/officeDocument/2006/relationships/slide" Target="slide72.xml"/><Relationship Id="rId9" Type="http://schemas.openxmlformats.org/officeDocument/2006/relationships/slide" Target="slide77.xml"/></Relationships>
</file>

<file path=ppt/slides/_rels/slide73.xml.rels><?xml version="1.0" encoding="UTF-8" standalone="yes"?>
<Relationships xmlns="http://schemas.openxmlformats.org/package/2006/relationships"><Relationship Id="rId8" Type="http://schemas.openxmlformats.org/officeDocument/2006/relationships/slide" Target="slide76.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75.xml"/><Relationship Id="rId12"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slide" Target="slide74.xml"/><Relationship Id="rId11" Type="http://schemas.openxmlformats.org/officeDocument/2006/relationships/image" Target="../media/image9.png"/><Relationship Id="rId5" Type="http://schemas.openxmlformats.org/officeDocument/2006/relationships/slide" Target="slide73.xml"/><Relationship Id="rId10" Type="http://schemas.openxmlformats.org/officeDocument/2006/relationships/slide" Target="slide71.xml"/><Relationship Id="rId4" Type="http://schemas.openxmlformats.org/officeDocument/2006/relationships/slide" Target="slide72.xml"/><Relationship Id="rId9" Type="http://schemas.openxmlformats.org/officeDocument/2006/relationships/slide" Target="slide77.xml"/></Relationships>
</file>

<file path=ppt/slides/_rels/slide74.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image" Target="../media/image6.png"/><Relationship Id="rId7" Type="http://schemas.openxmlformats.org/officeDocument/2006/relationships/slide" Target="slide75.xml"/><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slide" Target="slide73.xml"/><Relationship Id="rId10" Type="http://schemas.openxmlformats.org/officeDocument/2006/relationships/slide" Target="slide71.xml"/><Relationship Id="rId4" Type="http://schemas.openxmlformats.org/officeDocument/2006/relationships/slide" Target="slide72.xml"/><Relationship Id="rId9" Type="http://schemas.openxmlformats.org/officeDocument/2006/relationships/slide" Target="slide77.xml"/></Relationships>
</file>

<file path=ppt/slides/_rels/slide75.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image" Target="../media/image6.png"/><Relationship Id="rId7" Type="http://schemas.openxmlformats.org/officeDocument/2006/relationships/slide" Target="slide75.xm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slide" Target="slide74.xml"/><Relationship Id="rId11" Type="http://schemas.openxmlformats.org/officeDocument/2006/relationships/chart" Target="../charts/chart37.xml"/><Relationship Id="rId5" Type="http://schemas.openxmlformats.org/officeDocument/2006/relationships/slide" Target="slide73.xml"/><Relationship Id="rId10" Type="http://schemas.openxmlformats.org/officeDocument/2006/relationships/slide" Target="slide71.xml"/><Relationship Id="rId4" Type="http://schemas.openxmlformats.org/officeDocument/2006/relationships/slide" Target="slide72.xml"/><Relationship Id="rId9" Type="http://schemas.openxmlformats.org/officeDocument/2006/relationships/slide" Target="slide77.xml"/></Relationships>
</file>

<file path=ppt/slides/_rels/slide76.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image" Target="../media/image6.png"/><Relationship Id="rId7" Type="http://schemas.openxmlformats.org/officeDocument/2006/relationships/slide" Target="slide75.xml"/><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slide" Target="slide73.xml"/><Relationship Id="rId10" Type="http://schemas.openxmlformats.org/officeDocument/2006/relationships/slide" Target="slide71.xml"/><Relationship Id="rId4" Type="http://schemas.openxmlformats.org/officeDocument/2006/relationships/slide" Target="slide72.xml"/><Relationship Id="rId9" Type="http://schemas.openxmlformats.org/officeDocument/2006/relationships/slide" Target="slide77.xml"/></Relationships>
</file>

<file path=ppt/slides/_rels/slide77.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image" Target="../media/image6.png"/><Relationship Id="rId7" Type="http://schemas.openxmlformats.org/officeDocument/2006/relationships/slide" Target="slide75.xml"/><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slide" Target="slide73.xml"/><Relationship Id="rId10" Type="http://schemas.openxmlformats.org/officeDocument/2006/relationships/slide" Target="slide71.xml"/><Relationship Id="rId4" Type="http://schemas.openxmlformats.org/officeDocument/2006/relationships/slide" Target="slide72.xml"/><Relationship Id="rId9" Type="http://schemas.openxmlformats.org/officeDocument/2006/relationships/slide" Target="slide77.xml"/></Relationships>
</file>

<file path=ppt/slides/_rels/slide78.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image" Target="../media/image6.png"/><Relationship Id="rId7" Type="http://schemas.openxmlformats.org/officeDocument/2006/relationships/slide" Target="slide82.xml"/><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slide" Target="slide81.xml"/><Relationship Id="rId11" Type="http://schemas.openxmlformats.org/officeDocument/2006/relationships/chart" Target="../charts/chart38.xml"/><Relationship Id="rId5" Type="http://schemas.openxmlformats.org/officeDocument/2006/relationships/slide" Target="slide80.xml"/><Relationship Id="rId10" Type="http://schemas.openxmlformats.org/officeDocument/2006/relationships/slide" Target="slide78.xml"/><Relationship Id="rId4" Type="http://schemas.openxmlformats.org/officeDocument/2006/relationships/slide" Target="slide79.xml"/><Relationship Id="rId9" Type="http://schemas.openxmlformats.org/officeDocument/2006/relationships/slide" Target="slide84.xml"/></Relationships>
</file>

<file path=ppt/slides/_rels/slide79.xml.rels><?xml version="1.0" encoding="UTF-8" standalone="yes"?>
<Relationships xmlns="http://schemas.openxmlformats.org/package/2006/relationships"><Relationship Id="rId8" Type="http://schemas.openxmlformats.org/officeDocument/2006/relationships/slide" Target="slide83.xml"/><Relationship Id="rId13" Type="http://schemas.openxmlformats.org/officeDocument/2006/relationships/image" Target="../media/image8.emf"/><Relationship Id="rId3" Type="http://schemas.openxmlformats.org/officeDocument/2006/relationships/image" Target="../media/image6.png"/><Relationship Id="rId7" Type="http://schemas.openxmlformats.org/officeDocument/2006/relationships/slide" Target="slide82.xml"/><Relationship Id="rId12" Type="http://schemas.openxmlformats.org/officeDocument/2006/relationships/chart" Target="../charts/chart39.xml"/><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slide" Target="slide81.xml"/><Relationship Id="rId11" Type="http://schemas.openxmlformats.org/officeDocument/2006/relationships/image" Target="../media/image7.emf"/><Relationship Id="rId5" Type="http://schemas.openxmlformats.org/officeDocument/2006/relationships/slide" Target="slide80.xml"/><Relationship Id="rId10" Type="http://schemas.openxmlformats.org/officeDocument/2006/relationships/slide" Target="slide78.xml"/><Relationship Id="rId4" Type="http://schemas.openxmlformats.org/officeDocument/2006/relationships/slide" Target="slide79.xml"/><Relationship Id="rId9" Type="http://schemas.openxmlformats.org/officeDocument/2006/relationships/slide" Target="slide84.xml"/></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6.png"/><Relationship Id="rId7"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11.xml"/></Relationships>
</file>

<file path=ppt/slides/_rels/slide80.xml.rels><?xml version="1.0" encoding="UTF-8" standalone="yes"?>
<Relationships xmlns="http://schemas.openxmlformats.org/package/2006/relationships"><Relationship Id="rId8" Type="http://schemas.openxmlformats.org/officeDocument/2006/relationships/slide" Target="slide83.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82.xml"/><Relationship Id="rId12" Type="http://schemas.openxmlformats.org/officeDocument/2006/relationships/image" Target="../media/image16.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slide" Target="slide81.xml"/><Relationship Id="rId11" Type="http://schemas.openxmlformats.org/officeDocument/2006/relationships/image" Target="../media/image15.png"/><Relationship Id="rId5" Type="http://schemas.openxmlformats.org/officeDocument/2006/relationships/slide" Target="slide80.xml"/><Relationship Id="rId10" Type="http://schemas.openxmlformats.org/officeDocument/2006/relationships/slide" Target="slide78.xml"/><Relationship Id="rId4" Type="http://schemas.openxmlformats.org/officeDocument/2006/relationships/slide" Target="slide79.xml"/><Relationship Id="rId9" Type="http://schemas.openxmlformats.org/officeDocument/2006/relationships/slide" Target="slide84.xml"/><Relationship Id="rId14" Type="http://schemas.openxmlformats.org/officeDocument/2006/relationships/chart" Target="../charts/chart40.xml"/></Relationships>
</file>

<file path=ppt/slides/_rels/slide81.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image" Target="../media/image6.png"/><Relationship Id="rId7" Type="http://schemas.openxmlformats.org/officeDocument/2006/relationships/slide" Target="slide82.xml"/><Relationship Id="rId12" Type="http://schemas.openxmlformats.org/officeDocument/2006/relationships/chart" Target="../charts/chart42.xml"/><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slide" Target="slide81.xml"/><Relationship Id="rId11" Type="http://schemas.openxmlformats.org/officeDocument/2006/relationships/chart" Target="../charts/chart41.xml"/><Relationship Id="rId5" Type="http://schemas.openxmlformats.org/officeDocument/2006/relationships/slide" Target="slide80.xml"/><Relationship Id="rId10" Type="http://schemas.openxmlformats.org/officeDocument/2006/relationships/slide" Target="slide78.xml"/><Relationship Id="rId4" Type="http://schemas.openxmlformats.org/officeDocument/2006/relationships/slide" Target="slide79.xml"/><Relationship Id="rId9" Type="http://schemas.openxmlformats.org/officeDocument/2006/relationships/slide" Target="slide84.xml"/></Relationships>
</file>

<file path=ppt/slides/_rels/slide82.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image" Target="../media/image6.png"/><Relationship Id="rId7" Type="http://schemas.openxmlformats.org/officeDocument/2006/relationships/slide" Target="slide82.xml"/><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slide" Target="slide81.xml"/><Relationship Id="rId11" Type="http://schemas.openxmlformats.org/officeDocument/2006/relationships/chart" Target="../charts/chart43.xml"/><Relationship Id="rId5" Type="http://schemas.openxmlformats.org/officeDocument/2006/relationships/slide" Target="slide80.xml"/><Relationship Id="rId10" Type="http://schemas.openxmlformats.org/officeDocument/2006/relationships/slide" Target="slide78.xml"/><Relationship Id="rId4" Type="http://schemas.openxmlformats.org/officeDocument/2006/relationships/slide" Target="slide79.xml"/><Relationship Id="rId9" Type="http://schemas.openxmlformats.org/officeDocument/2006/relationships/slide" Target="slide84.xml"/></Relationships>
</file>

<file path=ppt/slides/_rels/slide83.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image" Target="../media/image6.png"/><Relationship Id="rId7" Type="http://schemas.openxmlformats.org/officeDocument/2006/relationships/slide" Target="slide82.xml"/><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slide" Target="slide81.xml"/><Relationship Id="rId11" Type="http://schemas.openxmlformats.org/officeDocument/2006/relationships/chart" Target="../charts/chart44.xml"/><Relationship Id="rId5" Type="http://schemas.openxmlformats.org/officeDocument/2006/relationships/slide" Target="slide80.xml"/><Relationship Id="rId10" Type="http://schemas.openxmlformats.org/officeDocument/2006/relationships/slide" Target="slide78.xml"/><Relationship Id="rId4" Type="http://schemas.openxmlformats.org/officeDocument/2006/relationships/slide" Target="slide79.xml"/><Relationship Id="rId9" Type="http://schemas.openxmlformats.org/officeDocument/2006/relationships/slide" Target="slide84.xml"/></Relationships>
</file>

<file path=ppt/slides/_rels/slide84.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image" Target="../media/image6.png"/><Relationship Id="rId7" Type="http://schemas.openxmlformats.org/officeDocument/2006/relationships/slide" Target="slide82.xml"/><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slide" Target="slide81.xml"/><Relationship Id="rId11" Type="http://schemas.openxmlformats.org/officeDocument/2006/relationships/chart" Target="../charts/chart45.xml"/><Relationship Id="rId5" Type="http://schemas.openxmlformats.org/officeDocument/2006/relationships/slide" Target="slide80.xml"/><Relationship Id="rId10" Type="http://schemas.openxmlformats.org/officeDocument/2006/relationships/slide" Target="slide78.xml"/><Relationship Id="rId4" Type="http://schemas.openxmlformats.org/officeDocument/2006/relationships/slide" Target="slide79.xml"/><Relationship Id="rId9" Type="http://schemas.openxmlformats.org/officeDocument/2006/relationships/slide" Target="slide84.xml"/></Relationships>
</file>

<file path=ppt/slides/_rels/slide85.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image" Target="../media/image6.png"/><Relationship Id="rId7" Type="http://schemas.openxmlformats.org/officeDocument/2006/relationships/slide" Target="slide90.xml"/><Relationship Id="rId12" Type="http://schemas.openxmlformats.org/officeDocument/2006/relationships/slide" Target="slide86.xml"/><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slide" Target="slide89.xml"/><Relationship Id="rId11" Type="http://schemas.openxmlformats.org/officeDocument/2006/relationships/chart" Target="../charts/chart46.xml"/><Relationship Id="rId5" Type="http://schemas.openxmlformats.org/officeDocument/2006/relationships/slide" Target="slide88.xml"/><Relationship Id="rId10" Type="http://schemas.openxmlformats.org/officeDocument/2006/relationships/slide" Target="slide85.xml"/><Relationship Id="rId4" Type="http://schemas.openxmlformats.org/officeDocument/2006/relationships/slide" Target="slide87.xml"/><Relationship Id="rId9" Type="http://schemas.openxmlformats.org/officeDocument/2006/relationships/slide" Target="slide9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slide" Target="slide85.xml"/></Relationships>
</file>

<file path=ppt/slides/_rels/slide87.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image" Target="../media/image6.png"/><Relationship Id="rId7" Type="http://schemas.openxmlformats.org/officeDocument/2006/relationships/slide" Target="slide90.xml"/><Relationship Id="rId12" Type="http://schemas.openxmlformats.org/officeDocument/2006/relationships/image" Target="../media/image8.emf"/><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slide" Target="slide89.xml"/><Relationship Id="rId11" Type="http://schemas.openxmlformats.org/officeDocument/2006/relationships/image" Target="../media/image7.emf"/><Relationship Id="rId5" Type="http://schemas.openxmlformats.org/officeDocument/2006/relationships/slide" Target="slide88.xml"/><Relationship Id="rId10" Type="http://schemas.openxmlformats.org/officeDocument/2006/relationships/slide" Target="slide85.xml"/><Relationship Id="rId4" Type="http://schemas.openxmlformats.org/officeDocument/2006/relationships/slide" Target="slide87.xml"/><Relationship Id="rId9" Type="http://schemas.openxmlformats.org/officeDocument/2006/relationships/slide" Target="slide92.xml"/></Relationships>
</file>

<file path=ppt/slides/_rels/slide88.xml.rels><?xml version="1.0" encoding="UTF-8" standalone="yes"?>
<Relationships xmlns="http://schemas.openxmlformats.org/package/2006/relationships"><Relationship Id="rId8" Type="http://schemas.openxmlformats.org/officeDocument/2006/relationships/slide" Target="slide91.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90.xml"/><Relationship Id="rId12" Type="http://schemas.openxmlformats.org/officeDocument/2006/relationships/image" Target="../media/image10.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slide" Target="slide89.xml"/><Relationship Id="rId11" Type="http://schemas.openxmlformats.org/officeDocument/2006/relationships/image" Target="../media/image9.png"/><Relationship Id="rId5" Type="http://schemas.openxmlformats.org/officeDocument/2006/relationships/slide" Target="slide88.xml"/><Relationship Id="rId10" Type="http://schemas.openxmlformats.org/officeDocument/2006/relationships/slide" Target="slide85.xml"/><Relationship Id="rId4" Type="http://schemas.openxmlformats.org/officeDocument/2006/relationships/slide" Target="slide87.xml"/><Relationship Id="rId9" Type="http://schemas.openxmlformats.org/officeDocument/2006/relationships/slide" Target="slide92.xml"/></Relationships>
</file>

<file path=ppt/slides/_rels/slide89.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image" Target="../media/image6.png"/><Relationship Id="rId7" Type="http://schemas.openxmlformats.org/officeDocument/2006/relationships/slide" Target="slide90.xml"/><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slide" Target="slide89.xml"/><Relationship Id="rId5" Type="http://schemas.openxmlformats.org/officeDocument/2006/relationships/slide" Target="slide88.xml"/><Relationship Id="rId10" Type="http://schemas.openxmlformats.org/officeDocument/2006/relationships/slide" Target="slide85.xml"/><Relationship Id="rId4" Type="http://schemas.openxmlformats.org/officeDocument/2006/relationships/slide" Target="slide87.xml"/><Relationship Id="rId9" Type="http://schemas.openxmlformats.org/officeDocument/2006/relationships/slide" Target="slide92.xml"/></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6.png"/><Relationship Id="rId7"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chart" Target="../charts/chart2.xml"/><Relationship Id="rId5" Type="http://schemas.openxmlformats.org/officeDocument/2006/relationships/slide" Target="slide7.xml"/><Relationship Id="rId10" Type="http://schemas.openxmlformats.org/officeDocument/2006/relationships/slide" Target="slide5.xml"/><Relationship Id="rId4" Type="http://schemas.openxmlformats.org/officeDocument/2006/relationships/slide" Target="slide6.xml"/><Relationship Id="rId9" Type="http://schemas.openxmlformats.org/officeDocument/2006/relationships/slide" Target="slide11.xml"/></Relationships>
</file>

<file path=ppt/slides/_rels/slide90.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image" Target="../media/image6.png"/><Relationship Id="rId7" Type="http://schemas.openxmlformats.org/officeDocument/2006/relationships/slide" Target="slide90.xml"/><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slide" Target="slide89.xml"/><Relationship Id="rId11" Type="http://schemas.openxmlformats.org/officeDocument/2006/relationships/chart" Target="../charts/chart47.xml"/><Relationship Id="rId5" Type="http://schemas.openxmlformats.org/officeDocument/2006/relationships/slide" Target="slide88.xml"/><Relationship Id="rId10" Type="http://schemas.openxmlformats.org/officeDocument/2006/relationships/slide" Target="slide85.xml"/><Relationship Id="rId4" Type="http://schemas.openxmlformats.org/officeDocument/2006/relationships/slide" Target="slide87.xml"/><Relationship Id="rId9" Type="http://schemas.openxmlformats.org/officeDocument/2006/relationships/slide" Target="slide92.xml"/></Relationships>
</file>

<file path=ppt/slides/_rels/slide91.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image" Target="../media/image6.png"/><Relationship Id="rId7" Type="http://schemas.openxmlformats.org/officeDocument/2006/relationships/slide" Target="slide90.xml"/><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slide" Target="slide89.xml"/><Relationship Id="rId5" Type="http://schemas.openxmlformats.org/officeDocument/2006/relationships/slide" Target="slide88.xml"/><Relationship Id="rId10" Type="http://schemas.openxmlformats.org/officeDocument/2006/relationships/slide" Target="slide85.xml"/><Relationship Id="rId4" Type="http://schemas.openxmlformats.org/officeDocument/2006/relationships/slide" Target="slide87.xml"/><Relationship Id="rId9" Type="http://schemas.openxmlformats.org/officeDocument/2006/relationships/slide" Target="slide92.xml"/></Relationships>
</file>

<file path=ppt/slides/_rels/slide92.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image" Target="../media/image6.png"/><Relationship Id="rId7" Type="http://schemas.openxmlformats.org/officeDocument/2006/relationships/slide" Target="slide90.xml"/><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slide" Target="slide89.xml"/><Relationship Id="rId5" Type="http://schemas.openxmlformats.org/officeDocument/2006/relationships/slide" Target="slide88.xml"/><Relationship Id="rId10" Type="http://schemas.openxmlformats.org/officeDocument/2006/relationships/slide" Target="slide85.xml"/><Relationship Id="rId4" Type="http://schemas.openxmlformats.org/officeDocument/2006/relationships/slide" Target="slide87.xml"/><Relationship Id="rId9" Type="http://schemas.openxmlformats.org/officeDocument/2006/relationships/slide" Target="slide92.xml"/></Relationships>
</file>

<file path=ppt/slides/_rels/slide93.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image" Target="../media/image6.png"/><Relationship Id="rId7" Type="http://schemas.openxmlformats.org/officeDocument/2006/relationships/slide" Target="slide97.xml"/><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slide" Target="slide96.xml"/><Relationship Id="rId11" Type="http://schemas.openxmlformats.org/officeDocument/2006/relationships/chart" Target="../charts/chart48.xml"/><Relationship Id="rId5" Type="http://schemas.openxmlformats.org/officeDocument/2006/relationships/slide" Target="slide95.xml"/><Relationship Id="rId10" Type="http://schemas.openxmlformats.org/officeDocument/2006/relationships/slide" Target="slide93.xml"/><Relationship Id="rId4" Type="http://schemas.openxmlformats.org/officeDocument/2006/relationships/slide" Target="slide94.xml"/><Relationship Id="rId9" Type="http://schemas.openxmlformats.org/officeDocument/2006/relationships/slide" Target="slide99.xml"/></Relationships>
</file>

<file path=ppt/slides/_rels/slide94.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image" Target="../media/image6.png"/><Relationship Id="rId7" Type="http://schemas.openxmlformats.org/officeDocument/2006/relationships/slide" Target="slide97.xml"/><Relationship Id="rId12" Type="http://schemas.openxmlformats.org/officeDocument/2006/relationships/image" Target="../media/image8.emf"/><Relationship Id="rId2" Type="http://schemas.openxmlformats.org/officeDocument/2006/relationships/notesSlide" Target="../notesSlides/notesSlide94.xml"/><Relationship Id="rId1" Type="http://schemas.openxmlformats.org/officeDocument/2006/relationships/slideLayout" Target="../slideLayouts/slideLayout1.xml"/><Relationship Id="rId6" Type="http://schemas.openxmlformats.org/officeDocument/2006/relationships/slide" Target="slide96.xml"/><Relationship Id="rId11" Type="http://schemas.openxmlformats.org/officeDocument/2006/relationships/image" Target="../media/image7.emf"/><Relationship Id="rId5" Type="http://schemas.openxmlformats.org/officeDocument/2006/relationships/slide" Target="slide95.xml"/><Relationship Id="rId10" Type="http://schemas.openxmlformats.org/officeDocument/2006/relationships/slide" Target="slide93.xml"/><Relationship Id="rId4" Type="http://schemas.openxmlformats.org/officeDocument/2006/relationships/slide" Target="slide94.xml"/><Relationship Id="rId9" Type="http://schemas.openxmlformats.org/officeDocument/2006/relationships/slide" Target="slide99.xml"/></Relationships>
</file>

<file path=ppt/slides/_rels/slide95.xml.rels><?xml version="1.0" encoding="UTF-8" standalone="yes"?>
<Relationships xmlns="http://schemas.openxmlformats.org/package/2006/relationships"><Relationship Id="rId8" Type="http://schemas.openxmlformats.org/officeDocument/2006/relationships/slide" Target="slide98.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97.xml"/><Relationship Id="rId12" Type="http://schemas.openxmlformats.org/officeDocument/2006/relationships/image" Target="../media/image10.png"/><Relationship Id="rId2" Type="http://schemas.openxmlformats.org/officeDocument/2006/relationships/notesSlide" Target="../notesSlides/notesSlide95.xml"/><Relationship Id="rId1" Type="http://schemas.openxmlformats.org/officeDocument/2006/relationships/slideLayout" Target="../slideLayouts/slideLayout1.xml"/><Relationship Id="rId6" Type="http://schemas.openxmlformats.org/officeDocument/2006/relationships/slide" Target="slide96.xml"/><Relationship Id="rId11" Type="http://schemas.openxmlformats.org/officeDocument/2006/relationships/image" Target="../media/image9.png"/><Relationship Id="rId5" Type="http://schemas.openxmlformats.org/officeDocument/2006/relationships/slide" Target="slide95.xml"/><Relationship Id="rId10" Type="http://schemas.openxmlformats.org/officeDocument/2006/relationships/slide" Target="slide93.xml"/><Relationship Id="rId4" Type="http://schemas.openxmlformats.org/officeDocument/2006/relationships/slide" Target="slide94.xml"/><Relationship Id="rId9" Type="http://schemas.openxmlformats.org/officeDocument/2006/relationships/slide" Target="slide99.xml"/></Relationships>
</file>

<file path=ppt/slides/_rels/slide96.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image" Target="../media/image6.png"/><Relationship Id="rId7" Type="http://schemas.openxmlformats.org/officeDocument/2006/relationships/slide" Target="slide97.xml"/><Relationship Id="rId2" Type="http://schemas.openxmlformats.org/officeDocument/2006/relationships/notesSlide" Target="../notesSlides/notesSlide96.xml"/><Relationship Id="rId1" Type="http://schemas.openxmlformats.org/officeDocument/2006/relationships/slideLayout" Target="../slideLayouts/slideLayout1.xml"/><Relationship Id="rId6" Type="http://schemas.openxmlformats.org/officeDocument/2006/relationships/slide" Target="slide96.xml"/><Relationship Id="rId5" Type="http://schemas.openxmlformats.org/officeDocument/2006/relationships/slide" Target="slide95.xml"/><Relationship Id="rId10" Type="http://schemas.openxmlformats.org/officeDocument/2006/relationships/slide" Target="slide93.xml"/><Relationship Id="rId4" Type="http://schemas.openxmlformats.org/officeDocument/2006/relationships/slide" Target="slide94.xml"/><Relationship Id="rId9" Type="http://schemas.openxmlformats.org/officeDocument/2006/relationships/slide" Target="slide99.xml"/></Relationships>
</file>

<file path=ppt/slides/_rels/slide97.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image" Target="../media/image6.png"/><Relationship Id="rId7" Type="http://schemas.openxmlformats.org/officeDocument/2006/relationships/slide" Target="slide97.xml"/><Relationship Id="rId2" Type="http://schemas.openxmlformats.org/officeDocument/2006/relationships/notesSlide" Target="../notesSlides/notesSlide97.xml"/><Relationship Id="rId1" Type="http://schemas.openxmlformats.org/officeDocument/2006/relationships/slideLayout" Target="../slideLayouts/slideLayout1.xml"/><Relationship Id="rId6" Type="http://schemas.openxmlformats.org/officeDocument/2006/relationships/slide" Target="slide96.xml"/><Relationship Id="rId11" Type="http://schemas.openxmlformats.org/officeDocument/2006/relationships/chart" Target="../charts/chart49.xml"/><Relationship Id="rId5" Type="http://schemas.openxmlformats.org/officeDocument/2006/relationships/slide" Target="slide95.xml"/><Relationship Id="rId10" Type="http://schemas.openxmlformats.org/officeDocument/2006/relationships/slide" Target="slide93.xml"/><Relationship Id="rId4" Type="http://schemas.openxmlformats.org/officeDocument/2006/relationships/slide" Target="slide94.xml"/><Relationship Id="rId9" Type="http://schemas.openxmlformats.org/officeDocument/2006/relationships/slide" Target="slide99.xml"/></Relationships>
</file>

<file path=ppt/slides/_rels/slide98.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image" Target="../media/image6.png"/><Relationship Id="rId7" Type="http://schemas.openxmlformats.org/officeDocument/2006/relationships/slide" Target="slide97.xml"/><Relationship Id="rId2" Type="http://schemas.openxmlformats.org/officeDocument/2006/relationships/notesSlide" Target="../notesSlides/notesSlide98.xml"/><Relationship Id="rId1" Type="http://schemas.openxmlformats.org/officeDocument/2006/relationships/slideLayout" Target="../slideLayouts/slideLayout1.xml"/><Relationship Id="rId6" Type="http://schemas.openxmlformats.org/officeDocument/2006/relationships/slide" Target="slide96.xml"/><Relationship Id="rId5" Type="http://schemas.openxmlformats.org/officeDocument/2006/relationships/slide" Target="slide95.xml"/><Relationship Id="rId10" Type="http://schemas.openxmlformats.org/officeDocument/2006/relationships/slide" Target="slide93.xml"/><Relationship Id="rId4" Type="http://schemas.openxmlformats.org/officeDocument/2006/relationships/slide" Target="slide94.xml"/><Relationship Id="rId9" Type="http://schemas.openxmlformats.org/officeDocument/2006/relationships/slide" Target="slide99.xml"/></Relationships>
</file>

<file path=ppt/slides/_rels/slide99.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image" Target="../media/image6.png"/><Relationship Id="rId7" Type="http://schemas.openxmlformats.org/officeDocument/2006/relationships/slide" Target="slide97.xml"/><Relationship Id="rId2" Type="http://schemas.openxmlformats.org/officeDocument/2006/relationships/notesSlide" Target="../notesSlides/notesSlide99.xml"/><Relationship Id="rId1" Type="http://schemas.openxmlformats.org/officeDocument/2006/relationships/slideLayout" Target="../slideLayouts/slideLayout1.xml"/><Relationship Id="rId6" Type="http://schemas.openxmlformats.org/officeDocument/2006/relationships/slide" Target="slide96.xml"/><Relationship Id="rId5" Type="http://schemas.openxmlformats.org/officeDocument/2006/relationships/slide" Target="slide95.xml"/><Relationship Id="rId10" Type="http://schemas.openxmlformats.org/officeDocument/2006/relationships/slide" Target="slide93.xml"/><Relationship Id="rId4" Type="http://schemas.openxmlformats.org/officeDocument/2006/relationships/slide" Target="slide94.xml"/><Relationship Id="rId9" Type="http://schemas.openxmlformats.org/officeDocument/2006/relationships/slide" Target="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8" name="Imagem 7"/>
          <p:cNvPicPr>
            <a:picLocks noChangeAspect="1"/>
          </p:cNvPicPr>
          <p:nvPr/>
        </p:nvPicPr>
        <p:blipFill rotWithShape="1">
          <a:blip r:embed="rId3" cstate="email">
            <a:extLst>
              <a:ext uri="{28A0092B-C50C-407E-A947-70E740481C1C}">
                <a14:useLocalDpi xmlns:a14="http://schemas.microsoft.com/office/drawing/2010/main"/>
              </a:ext>
            </a:extLst>
          </a:blip>
          <a:srcRect l="227" t="15340" r="6666" b="6945"/>
          <a:stretch/>
        </p:blipFill>
        <p:spPr>
          <a:xfrm>
            <a:off x="0" y="-3378"/>
            <a:ext cx="12255059" cy="6820168"/>
          </a:xfrm>
          <a:prstGeom prst="rect">
            <a:avLst/>
          </a:prstGeom>
        </p:spPr>
      </p:pic>
      <p:sp>
        <p:nvSpPr>
          <p:cNvPr id="7" name="Retângulo 6"/>
          <p:cNvSpPr/>
          <p:nvPr/>
        </p:nvSpPr>
        <p:spPr>
          <a:xfrm>
            <a:off x="-2" y="1241"/>
            <a:ext cx="5910505" cy="6857107"/>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pt-BR" sz="3066"/>
          </a:p>
        </p:txBody>
      </p:sp>
      <p:sp>
        <p:nvSpPr>
          <p:cNvPr id="9" name="Retângulo 8"/>
          <p:cNvSpPr/>
          <p:nvPr/>
        </p:nvSpPr>
        <p:spPr>
          <a:xfrm>
            <a:off x="920680" y="-26464"/>
            <a:ext cx="4075544" cy="5184450"/>
          </a:xfrm>
          <a:prstGeom prst="rect">
            <a:avLst/>
          </a:prstGeom>
          <a:solidFill>
            <a:srgbClr val="318D84"/>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pt-BR" sz="3066"/>
          </a:p>
        </p:txBody>
      </p:sp>
      <p:sp>
        <p:nvSpPr>
          <p:cNvPr id="91" name="Shape 91"/>
          <p:cNvSpPr txBox="1">
            <a:spLocks noGrp="1"/>
          </p:cNvSpPr>
          <p:nvPr>
            <p:ph type="ctrTitle"/>
          </p:nvPr>
        </p:nvSpPr>
        <p:spPr>
          <a:xfrm>
            <a:off x="917477" y="2698983"/>
            <a:ext cx="4075545" cy="2224598"/>
          </a:xfrm>
        </p:spPr>
        <p:txBody>
          <a:bodyPr>
            <a:normAutofit fontScale="90000"/>
          </a:bodyPr>
          <a:lstStyle/>
          <a:p>
            <a:pPr lvl="0" algn="l"/>
            <a:br>
              <a:rPr lang="pt-BR" dirty="0">
                <a:solidFill>
                  <a:srgbClr val="FFCC00"/>
                </a:solidFill>
                <a:latin typeface="Cambria Math" panose="02040503050406030204" pitchFamily="18" charset="0"/>
                <a:ea typeface="Cambria Math" panose="02040503050406030204" pitchFamily="18" charset="0"/>
              </a:rPr>
            </a:br>
            <a:r>
              <a:rPr lang="pt-BR" dirty="0">
                <a:solidFill>
                  <a:srgbClr val="FFCC00"/>
                </a:solidFill>
                <a:latin typeface="Cambria Math" panose="02040503050406030204" pitchFamily="18" charset="0"/>
                <a:ea typeface="Cambria Math" panose="02040503050406030204" pitchFamily="18" charset="0"/>
              </a:rPr>
              <a:t>Expectativas dos Pequenos Negócios para 2018</a:t>
            </a:r>
            <a:endParaRPr lang="en" dirty="0">
              <a:solidFill>
                <a:srgbClr val="FFCC00"/>
              </a:solidFill>
              <a:latin typeface="Cambria Math" panose="02040503050406030204" pitchFamily="18" charset="0"/>
              <a:ea typeface="Cambria Math" panose="02040503050406030204" pitchFamily="18" charset="0"/>
            </a:endParaRPr>
          </a:p>
        </p:txBody>
      </p:sp>
      <p:pic>
        <p:nvPicPr>
          <p:cNvPr id="21" name="Imagem 20"/>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810911" y="1025039"/>
            <a:ext cx="2288674" cy="995793"/>
          </a:xfrm>
          <a:prstGeom prst="rect">
            <a:avLst/>
          </a:prstGeom>
        </p:spPr>
      </p:pic>
    </p:spTree>
    <p:extLst>
      <p:ext uri="{BB962C8B-B14F-4D97-AF65-F5344CB8AC3E}">
        <p14:creationId xmlns:p14="http://schemas.microsoft.com/office/powerpoint/2010/main" val="2817939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DESEMPENHO DA EMPRESA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ano de 2017 foi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1515297072"/>
              </p:ext>
            </p:extLst>
          </p:nvPr>
        </p:nvGraphicFramePr>
        <p:xfrm>
          <a:off x="235349" y="2912684"/>
          <a:ext cx="10225135" cy="3016382"/>
        </p:xfrm>
        <a:graphic>
          <a:graphicData uri="http://schemas.openxmlformats.org/drawingml/2006/table">
            <a:tbl>
              <a:tblPr bandRow="1">
                <a:tableStyleId>{5C22544A-7EE6-4342-B048-85BDC9FD1C3A}</a:tableStyleId>
              </a:tblPr>
              <a:tblGrid>
                <a:gridCol w="2376266">
                  <a:extLst>
                    <a:ext uri="{9D8B030D-6E8A-4147-A177-3AD203B41FA5}">
                      <a16:colId xmlns:a16="http://schemas.microsoft.com/office/drawing/2014/main" val="1717645873"/>
                    </a:ext>
                  </a:extLst>
                </a:gridCol>
                <a:gridCol w="1121267">
                  <a:extLst>
                    <a:ext uri="{9D8B030D-6E8A-4147-A177-3AD203B41FA5}">
                      <a16:colId xmlns:a16="http://schemas.microsoft.com/office/drawing/2014/main" val="2682590267"/>
                    </a:ext>
                  </a:extLst>
                </a:gridCol>
                <a:gridCol w="1121267">
                  <a:extLst>
                    <a:ext uri="{9D8B030D-6E8A-4147-A177-3AD203B41FA5}">
                      <a16:colId xmlns:a16="http://schemas.microsoft.com/office/drawing/2014/main" val="100693935"/>
                    </a:ext>
                  </a:extLst>
                </a:gridCol>
                <a:gridCol w="1121267">
                  <a:extLst>
                    <a:ext uri="{9D8B030D-6E8A-4147-A177-3AD203B41FA5}">
                      <a16:colId xmlns:a16="http://schemas.microsoft.com/office/drawing/2014/main" val="221777309"/>
                    </a:ext>
                  </a:extLst>
                </a:gridCol>
                <a:gridCol w="1121267">
                  <a:extLst>
                    <a:ext uri="{9D8B030D-6E8A-4147-A177-3AD203B41FA5}">
                      <a16:colId xmlns:a16="http://schemas.microsoft.com/office/drawing/2014/main" val="690645657"/>
                    </a:ext>
                  </a:extLst>
                </a:gridCol>
                <a:gridCol w="1121267">
                  <a:extLst>
                    <a:ext uri="{9D8B030D-6E8A-4147-A177-3AD203B41FA5}">
                      <a16:colId xmlns:a16="http://schemas.microsoft.com/office/drawing/2014/main" val="1516364609"/>
                    </a:ext>
                  </a:extLst>
                </a:gridCol>
                <a:gridCol w="1121267">
                  <a:extLst>
                    <a:ext uri="{9D8B030D-6E8A-4147-A177-3AD203B41FA5}">
                      <a16:colId xmlns:a16="http://schemas.microsoft.com/office/drawing/2014/main" val="3703425292"/>
                    </a:ext>
                  </a:extLst>
                </a:gridCol>
                <a:gridCol w="1121267">
                  <a:extLst>
                    <a:ext uri="{9D8B030D-6E8A-4147-A177-3AD203B41FA5}">
                      <a16:colId xmlns:a16="http://schemas.microsoft.com/office/drawing/2014/main" val="2422408081"/>
                    </a:ext>
                  </a:extLst>
                </a:gridCol>
              </a:tblGrid>
              <a:tr h="805142">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Até fundamental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Fundamental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Pós-graduação completo ou incompleto</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552810">
                <a:tc>
                  <a:txBody>
                    <a:bodyPr/>
                    <a:lstStyle/>
                    <a:p>
                      <a:pPr marL="0" algn="r" defTabSz="1172261" rtl="0" eaLnBrk="1" latinLnBrk="0" hangingPunct="1"/>
                      <a:r>
                        <a:rPr lang="pt-BR" sz="1400" b="1" kern="1200" dirty="0">
                          <a:solidFill>
                            <a:srgbClr val="013575"/>
                          </a:solidFill>
                          <a:latin typeface="+mn-lt"/>
                          <a:ea typeface="+mn-ea"/>
                          <a:cs typeface="+mn-cs"/>
                        </a:rPr>
                        <a:t>Melhor</a:t>
                      </a:r>
                      <a:r>
                        <a:rPr lang="pt-BR" sz="1400" b="1" kern="1200" baseline="0" dirty="0">
                          <a:solidFill>
                            <a:srgbClr val="013575"/>
                          </a:solidFill>
                          <a:latin typeface="+mn-lt"/>
                          <a:ea typeface="+mn-ea"/>
                          <a:cs typeface="+mn-cs"/>
                        </a:rPr>
                        <a:t> que o ano passado</a:t>
                      </a:r>
                      <a:endParaRPr lang="pt-BR" sz="14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28%</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31%</a:t>
                      </a:r>
                    </a:p>
                  </a:txBody>
                  <a:tcPr marL="9525" marR="9525" marT="9525" marB="0" anchor="ctr"/>
                </a:tc>
                <a:extLst>
                  <a:ext uri="{0D108BD9-81ED-4DB2-BD59-A6C34878D82A}">
                    <a16:rowId xmlns:a16="http://schemas.microsoft.com/office/drawing/2014/main" val="1143186497"/>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baseline="0" dirty="0">
                          <a:solidFill>
                            <a:srgbClr val="013575"/>
                          </a:solidFill>
                          <a:latin typeface="+mn-lt"/>
                          <a:ea typeface="+mn-ea"/>
                          <a:cs typeface="+mn-cs"/>
                        </a:rPr>
                        <a:t>Igual ao ano passado</a:t>
                      </a:r>
                      <a:endParaRPr lang="pt-BR" sz="14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27%</a:t>
                      </a:r>
                    </a:p>
                  </a:txBody>
                  <a:tcPr marL="9525" marR="9525" marT="9525" marB="0" anchor="ctr"/>
                </a:tc>
                <a:extLst>
                  <a:ext uri="{0D108BD9-81ED-4DB2-BD59-A6C34878D82A}">
                    <a16:rowId xmlns:a16="http://schemas.microsoft.com/office/drawing/2014/main" val="2417726408"/>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baseline="0" dirty="0">
                          <a:solidFill>
                            <a:srgbClr val="013575"/>
                          </a:solidFill>
                          <a:latin typeface="+mn-lt"/>
                          <a:ea typeface="+mn-ea"/>
                          <a:cs typeface="+mn-cs"/>
                        </a:rPr>
                        <a:t>Pior que o ano passado</a:t>
                      </a:r>
                      <a:endParaRPr lang="pt-BR" sz="14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58%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49%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41%</a:t>
                      </a:r>
                    </a:p>
                  </a:txBody>
                  <a:tcPr marL="9525" marR="9525" marT="9525" marB="0" anchor="ctr"/>
                </a:tc>
                <a:extLst>
                  <a:ext uri="{0D108BD9-81ED-4DB2-BD59-A6C34878D82A}">
                    <a16:rowId xmlns:a16="http://schemas.microsoft.com/office/drawing/2014/main" val="1811174359"/>
                  </a:ext>
                </a:extLst>
              </a:tr>
              <a:tr h="552810">
                <a:tc>
                  <a:txBody>
                    <a:bodyPr/>
                    <a:lstStyle/>
                    <a:p>
                      <a:pPr algn="r"/>
                      <a:r>
                        <a:rPr lang="pt-BR" sz="1400" b="1" dirty="0">
                          <a:solidFill>
                            <a:srgbClr val="013575"/>
                          </a:solidFill>
                        </a:rPr>
                        <a:t>Não sabe/Não</a:t>
                      </a:r>
                      <a:r>
                        <a:rPr lang="pt-BR" sz="1400" b="1" baseline="0" dirty="0">
                          <a:solidFill>
                            <a:srgbClr val="013575"/>
                          </a:solidFill>
                        </a:rPr>
                        <a:t> respondeu</a:t>
                      </a:r>
                      <a:endParaRPr lang="pt-BR" sz="1400" b="1" dirty="0">
                        <a:solidFill>
                          <a:srgbClr val="013575"/>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1485659157"/>
                  </a:ext>
                </a:extLst>
              </a:tr>
            </a:tbl>
          </a:graphicData>
        </a:graphic>
      </p:graphicFrame>
      <p:sp>
        <p:nvSpPr>
          <p:cNvPr id="18" name="CaixaDeTexto 17"/>
          <p:cNvSpPr txBox="1"/>
          <p:nvPr/>
        </p:nvSpPr>
        <p:spPr>
          <a:xfrm>
            <a:off x="622598" y="1266673"/>
            <a:ext cx="9577064" cy="1061829"/>
          </a:xfrm>
          <a:prstGeom prst="rect">
            <a:avLst/>
          </a:prstGeom>
          <a:noFill/>
        </p:spPr>
        <p:txBody>
          <a:bodyPr wrap="square" rtlCol="0">
            <a:spAutoFit/>
          </a:bodyPr>
          <a:lstStyle/>
          <a:p>
            <a:pPr algn="just"/>
            <a:r>
              <a:rPr lang="pt-BR" sz="2100" dirty="0">
                <a:solidFill>
                  <a:schemeClr val="accent5">
                    <a:lumMod val="50000"/>
                  </a:schemeClr>
                </a:solidFill>
              </a:rPr>
              <a:t>Empresários com </a:t>
            </a:r>
            <a:r>
              <a:rPr lang="pt-BR" sz="2100" b="1" dirty="0">
                <a:solidFill>
                  <a:schemeClr val="accent5">
                    <a:lumMod val="50000"/>
                  </a:schemeClr>
                </a:solidFill>
              </a:rPr>
              <a:t>maior grau de escolaridade </a:t>
            </a:r>
            <a:r>
              <a:rPr lang="pt-BR" sz="2100" dirty="0">
                <a:solidFill>
                  <a:schemeClr val="accent5">
                    <a:lumMod val="50000"/>
                  </a:schemeClr>
                </a:solidFill>
              </a:rPr>
              <a:t>tendem a avaliar o ano de 2017 de forma </a:t>
            </a:r>
            <a:r>
              <a:rPr lang="pt-BR" sz="2100" b="1" dirty="0">
                <a:solidFill>
                  <a:schemeClr val="accent5">
                    <a:lumMod val="50000"/>
                  </a:schemeClr>
                </a:solidFill>
              </a:rPr>
              <a:t>mais positiva</a:t>
            </a:r>
            <a:r>
              <a:rPr lang="pt-BR" sz="2100" dirty="0">
                <a:solidFill>
                  <a:schemeClr val="accent5">
                    <a:lumMod val="50000"/>
                  </a:schemeClr>
                </a:solidFill>
              </a:rPr>
              <a:t>, se comparados aos empresários com menor grau de escolaridade.</a:t>
            </a:r>
          </a:p>
        </p:txBody>
      </p:sp>
      <p:sp>
        <p:nvSpPr>
          <p:cNvPr id="2" name="Retângulo 1"/>
          <p:cNvSpPr/>
          <p:nvPr/>
        </p:nvSpPr>
        <p:spPr>
          <a:xfrm>
            <a:off x="2638821" y="4869954"/>
            <a:ext cx="7821661"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2637234" y="3735675"/>
            <a:ext cx="7823249" cy="55009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520982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5474" y="0"/>
            <a:ext cx="10289382" cy="6859588"/>
          </a:xfrm>
          <a:prstGeom prst="rect">
            <a:avLst/>
          </a:prstGeom>
        </p:spPr>
      </p:pic>
      <p:sp>
        <p:nvSpPr>
          <p:cNvPr id="8" name="Retângulo 7"/>
          <p:cNvSpPr/>
          <p:nvPr/>
        </p:nvSpPr>
        <p:spPr>
          <a:xfrm>
            <a:off x="7967414" y="0"/>
            <a:ext cx="4211910" cy="6859588"/>
          </a:xfrm>
          <a:prstGeom prst="rect">
            <a:avLst/>
          </a:prstGeom>
          <a:solidFill>
            <a:srgbClr val="285144"/>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pt-BR" sz="4500" dirty="0">
              <a:solidFill>
                <a:srgbClr val="FFFFFF"/>
              </a:solidFill>
            </a:endParaRPr>
          </a:p>
        </p:txBody>
      </p:sp>
      <p:sp>
        <p:nvSpPr>
          <p:cNvPr id="10" name="Retângulo 9"/>
          <p:cNvSpPr/>
          <p:nvPr/>
        </p:nvSpPr>
        <p:spPr>
          <a:xfrm>
            <a:off x="8074868" y="3998584"/>
            <a:ext cx="4104456"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3800" b="1" dirty="0">
                <a:solidFill>
                  <a:schemeClr val="bg1"/>
                </a:solidFill>
              </a:rPr>
              <a:t>PAGAMENTOS EM ATRASO</a:t>
            </a:r>
          </a:p>
        </p:txBody>
      </p:sp>
      <p:sp>
        <p:nvSpPr>
          <p:cNvPr id="7" name="Retângulo 6"/>
          <p:cNvSpPr/>
          <p:nvPr/>
        </p:nvSpPr>
        <p:spPr>
          <a:xfrm>
            <a:off x="8074868" y="2663627"/>
            <a:ext cx="4104456" cy="1414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7500" b="1" dirty="0">
                <a:solidFill>
                  <a:schemeClr val="bg1"/>
                </a:solidFill>
              </a:rPr>
              <a:t>4</a:t>
            </a:r>
          </a:p>
        </p:txBody>
      </p:sp>
      <p:sp>
        <p:nvSpPr>
          <p:cNvPr id="5" name="CaixaDeTexto 4">
            <a:hlinkClick r:id="rId4" action="ppaction://hlinksldjump"/>
          </p:cNvPr>
          <p:cNvSpPr txBox="1"/>
          <p:nvPr/>
        </p:nvSpPr>
        <p:spPr>
          <a:xfrm>
            <a:off x="11161248" y="6454130"/>
            <a:ext cx="929056" cy="276999"/>
          </a:xfrm>
          <a:prstGeom prst="rect">
            <a:avLst/>
          </a:prstGeom>
          <a:noFill/>
        </p:spPr>
        <p:txBody>
          <a:bodyPr wrap="square" rtlCol="0">
            <a:spAutoFit/>
          </a:bodyPr>
          <a:lstStyle/>
          <a:p>
            <a:r>
              <a:rPr lang="pt-BR" sz="1200" b="1" dirty="0">
                <a:solidFill>
                  <a:schemeClr val="bg1"/>
                </a:solidFill>
              </a:rPr>
              <a:t>SUMÁRIO</a:t>
            </a:r>
          </a:p>
        </p:txBody>
      </p:sp>
      <p:pic>
        <p:nvPicPr>
          <p:cNvPr id="6" name="Imagem 5">
            <a:hlinkClick r:id="rId4" action="ppaction://hlinksldjump"/>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82077" b="95462" l="6846" r="20615">
                        <a14:foregroundMark x1="14692" y1="87462" x2="14692" y2="87462"/>
                        <a14:foregroundMark x1="16308" y1="88846" x2="16308" y2="88846"/>
                        <a14:foregroundMark x1="15154" y1="88231" x2="15154" y2="88231"/>
                        <a14:foregroundMark x1="15154" y1="88231" x2="15154" y2="88231"/>
                        <a14:foregroundMark x1="15154" y1="88231" x2="15154" y2="88231"/>
                        <a14:foregroundMark x1="12538" y1="88923" x2="13308" y2="91000"/>
                        <a14:foregroundMark x1="12923" y1="88231" x2="18692" y2="87846"/>
                        <a14:foregroundMark x1="10769" y1="87692" x2="16154" y2="87231"/>
                        <a14:foregroundMark x1="12154" y1="87231" x2="15154" y2="87231"/>
                        <a14:foregroundMark x1="15308" y1="90000" x2="17308" y2="90000"/>
                        <a14:foregroundMark x1="11538" y1="88692" x2="12000" y2="91462"/>
                        <a14:foregroundMark x1="11923" y1="88615" x2="12923" y2="91692"/>
                        <a14:foregroundMark x1="14385" y1="89308" x2="17077" y2="92231"/>
                        <a14:foregroundMark x1="13000" y1="88077" x2="10923" y2="91692"/>
                        <a14:foregroundMark x1="13769" y1="88615" x2="16769" y2="91308"/>
                      </a14:backgroundRemoval>
                    </a14:imgEffect>
                  </a14:imgLayer>
                </a14:imgProps>
              </a:ext>
              <a:ext uri="{28A0092B-C50C-407E-A947-70E740481C1C}">
                <a14:useLocalDpi xmlns:a14="http://schemas.microsoft.com/office/drawing/2010/main"/>
              </a:ext>
            </a:extLst>
          </a:blip>
          <a:srcRect l="6904" t="81479" r="77739" b="4173"/>
          <a:stretch/>
        </p:blipFill>
        <p:spPr>
          <a:xfrm>
            <a:off x="10907438" y="6425278"/>
            <a:ext cx="360040" cy="336381"/>
          </a:xfrm>
          <a:prstGeom prst="rect">
            <a:avLst/>
          </a:prstGeom>
        </p:spPr>
      </p:pic>
      <p:cxnSp>
        <p:nvCxnSpPr>
          <p:cNvPr id="4" name="Conector reto 3"/>
          <p:cNvCxnSpPr/>
          <p:nvPr/>
        </p:nvCxnSpPr>
        <p:spPr>
          <a:xfrm>
            <a:off x="7967414" y="-72008"/>
            <a:ext cx="0" cy="69581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5627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6020993"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Q25.</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Ao longo de 2017, sua empresa esteve com algum pagamento em atraso (com mais de 3 meses de atraso)? </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25" name="CaixaDeTexto 24"/>
          <p:cNvSpPr txBox="1"/>
          <p:nvPr/>
        </p:nvSpPr>
        <p:spPr>
          <a:xfrm>
            <a:off x="6156180" y="6598146"/>
            <a:ext cx="6020993"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Q26.</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Conseguiu negociar este pagamento em atraso com o credor?</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3674249365"/>
              </p:ext>
            </p:extLst>
          </p:nvPr>
        </p:nvGraphicFramePr>
        <p:xfrm>
          <a:off x="190550" y="1170047"/>
          <a:ext cx="4968551" cy="5246140"/>
        </p:xfrm>
        <a:graphic>
          <a:graphicData uri="http://schemas.openxmlformats.org/drawingml/2006/chart">
            <c:chart xmlns:c="http://schemas.openxmlformats.org/drawingml/2006/chart" xmlns:r="http://schemas.openxmlformats.org/officeDocument/2006/relationships" r:id="rId11"/>
          </a:graphicData>
        </a:graphic>
      </p:graphicFrame>
      <p:grpSp>
        <p:nvGrpSpPr>
          <p:cNvPr id="34" name="Agrupar 33"/>
          <p:cNvGrpSpPr/>
          <p:nvPr/>
        </p:nvGrpSpPr>
        <p:grpSpPr>
          <a:xfrm>
            <a:off x="2926854" y="2637706"/>
            <a:ext cx="7549480" cy="3584238"/>
            <a:chOff x="2926854" y="2771606"/>
            <a:chExt cx="7549480" cy="3584238"/>
          </a:xfrm>
        </p:grpSpPr>
        <p:sp>
          <p:nvSpPr>
            <p:cNvPr id="29" name="Retângulo 28"/>
            <p:cNvSpPr/>
            <p:nvPr/>
          </p:nvSpPr>
          <p:spPr>
            <a:xfrm>
              <a:off x="5383357" y="2771606"/>
              <a:ext cx="5092977" cy="3584238"/>
            </a:xfrm>
            <a:prstGeom prst="rect">
              <a:avLst/>
            </a:prstGeom>
            <a:solidFill>
              <a:schemeClr val="accent5">
                <a:lumMod val="20000"/>
                <a:lumOff val="80000"/>
                <a:alpha val="45000"/>
              </a:schemeClr>
            </a:solidFill>
            <a:ln w="12700">
              <a:solidFill>
                <a:srgbClr val="FF0000"/>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Angulado 5"/>
            <p:cNvCxnSpPr/>
            <p:nvPr/>
          </p:nvCxnSpPr>
          <p:spPr>
            <a:xfrm flipV="1">
              <a:off x="2926854" y="4082479"/>
              <a:ext cx="2456503" cy="859485"/>
            </a:xfrm>
            <a:prstGeom prst="bentConnector3">
              <a:avLst>
                <a:gd name="adj1" fmla="val 25311"/>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tângulo 11"/>
            <p:cNvSpPr/>
            <p:nvPr/>
          </p:nvSpPr>
          <p:spPr>
            <a:xfrm>
              <a:off x="5807174" y="3069754"/>
              <a:ext cx="4464495" cy="369332"/>
            </a:xfrm>
            <a:prstGeom prst="rect">
              <a:avLst/>
            </a:prstGeom>
          </p:spPr>
          <p:txBody>
            <a:bodyPr wrap="square">
              <a:spAutoFit/>
            </a:bodyPr>
            <a:lstStyle/>
            <a:p>
              <a:pPr algn="ctr"/>
              <a:r>
                <a:rPr lang="pt-BR" sz="1800" b="1" dirty="0">
                  <a:solidFill>
                    <a:srgbClr val="FF0000"/>
                  </a:solidFill>
                </a:rPr>
                <a:t>NEGOCIOU O PAGAMENTO COM O CREDOR?</a:t>
              </a:r>
            </a:p>
          </p:txBody>
        </p:sp>
        <p:graphicFrame>
          <p:nvGraphicFramePr>
            <p:cNvPr id="33" name="Gráfico 32"/>
            <p:cNvGraphicFramePr/>
            <p:nvPr>
              <p:extLst>
                <p:ext uri="{D42A27DB-BD31-4B8C-83A1-F6EECF244321}">
                  <p14:modId xmlns:p14="http://schemas.microsoft.com/office/powerpoint/2010/main" val="1143484336"/>
                </p:ext>
              </p:extLst>
            </p:nvPr>
          </p:nvGraphicFramePr>
          <p:xfrm>
            <a:off x="5930400" y="3504951"/>
            <a:ext cx="4135479" cy="2790879"/>
          </p:xfrm>
          <a:graphic>
            <a:graphicData uri="http://schemas.openxmlformats.org/drawingml/2006/chart">
              <c:chart xmlns:c="http://schemas.openxmlformats.org/drawingml/2006/chart" xmlns:r="http://schemas.openxmlformats.org/officeDocument/2006/relationships" r:id="rId12"/>
            </a:graphicData>
          </a:graphic>
        </p:graphicFrame>
      </p:grpSp>
      <p:sp>
        <p:nvSpPr>
          <p:cNvPr id="2" name="CaixaDeTexto 1"/>
          <p:cNvSpPr txBox="1"/>
          <p:nvPr/>
        </p:nvSpPr>
        <p:spPr>
          <a:xfrm>
            <a:off x="2374261" y="1170042"/>
            <a:ext cx="7691618" cy="707886"/>
          </a:xfrm>
          <a:prstGeom prst="rect">
            <a:avLst/>
          </a:prstGeom>
          <a:noFill/>
        </p:spPr>
        <p:txBody>
          <a:bodyPr wrap="square" rtlCol="0">
            <a:spAutoFit/>
          </a:bodyPr>
          <a:lstStyle/>
          <a:p>
            <a:pPr algn="just"/>
            <a:r>
              <a:rPr lang="pt-BR" sz="2000" dirty="0">
                <a:solidFill>
                  <a:schemeClr val="accent5">
                    <a:lumMod val="50000"/>
                  </a:schemeClr>
                </a:solidFill>
              </a:rPr>
              <a:t>Quase 30% dos empresários estiveram com algum pagamento em atraso em 2017. Destes, 72% conseguiram negociar o pagamento com o credor.</a:t>
            </a:r>
          </a:p>
        </p:txBody>
      </p:sp>
      <p:sp>
        <p:nvSpPr>
          <p:cNvPr id="27" name="CaixaDeTexto 26"/>
          <p:cNvSpPr txBox="1"/>
          <p:nvPr/>
        </p:nvSpPr>
        <p:spPr>
          <a:xfrm>
            <a:off x="7967414" y="5991885"/>
            <a:ext cx="2508920" cy="246221"/>
          </a:xfrm>
          <a:prstGeom prst="rect">
            <a:avLst/>
          </a:prstGeom>
          <a:noFill/>
        </p:spPr>
        <p:txBody>
          <a:bodyPr wrap="square" rtlCol="0">
            <a:spAutoFit/>
          </a:bodyPr>
          <a:lstStyle/>
          <a:p>
            <a:pPr algn="r"/>
            <a:r>
              <a:rPr lang="pt-BR" sz="1000" i="1" dirty="0">
                <a:solidFill>
                  <a:schemeClr val="tx1">
                    <a:lumMod val="65000"/>
                    <a:lumOff val="35000"/>
                  </a:schemeClr>
                </a:solidFill>
              </a:rPr>
              <a:t>RESPONDIDO POR 1.913 ENTREVISTADOS</a:t>
            </a:r>
          </a:p>
        </p:txBody>
      </p:sp>
    </p:spTree>
    <p:extLst>
      <p:ext uri="{BB962C8B-B14F-4D97-AF65-F5344CB8AC3E}">
        <p14:creationId xmlns:p14="http://schemas.microsoft.com/office/powerpoint/2010/main" val="213112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6156180" y="6598146"/>
            <a:ext cx="6020993"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Q26.</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Conseguiu negociar este pagamento em atraso com o credor?</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sp>
        <p:nvSpPr>
          <p:cNvPr id="26" name="Retângulo com Único Canto Aparado 25">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7" name="Retângulo com Único Canto Aparado 26">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8" name="Retângulo com Único Canto Aparado 27">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9" name="Retângulo com Único Canto Aparado 28">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0" name="Retângulo com Único Canto Aparado 29">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1" name="Retângulo com Único Canto Aparado 30">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pSp>
        <p:nvGrpSpPr>
          <p:cNvPr id="21" name="Agrupar 20"/>
          <p:cNvGrpSpPr/>
          <p:nvPr/>
        </p:nvGrpSpPr>
        <p:grpSpPr>
          <a:xfrm>
            <a:off x="2935063" y="2315208"/>
            <a:ext cx="5968455" cy="794616"/>
            <a:chOff x="3274985" y="1717808"/>
            <a:chExt cx="5968455" cy="794616"/>
          </a:xfrm>
        </p:grpSpPr>
        <p:cxnSp>
          <p:nvCxnSpPr>
            <p:cNvPr id="3" name="Conector reto 2"/>
            <p:cNvCxnSpPr/>
            <p:nvPr/>
          </p:nvCxnSpPr>
          <p:spPr>
            <a:xfrm>
              <a:off x="3274985" y="1845618"/>
              <a:ext cx="0" cy="2851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to 4"/>
            <p:cNvCxnSpPr/>
            <p:nvPr/>
          </p:nvCxnSpPr>
          <p:spPr>
            <a:xfrm>
              <a:off x="3274985" y="2130719"/>
              <a:ext cx="3382998" cy="107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tângulo 5"/>
            <p:cNvSpPr/>
            <p:nvPr/>
          </p:nvSpPr>
          <p:spPr>
            <a:xfrm>
              <a:off x="6291111" y="1717808"/>
              <a:ext cx="2952329" cy="794616"/>
            </a:xfrm>
            <a:prstGeom prst="rect">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318D84"/>
                  </a:solidFill>
                </a:rPr>
                <a:t>70% </a:t>
              </a:r>
              <a:r>
                <a:rPr lang="pt-BR" sz="1400" b="1" dirty="0">
                  <a:solidFill>
                    <a:schemeClr val="tx1">
                      <a:lumMod val="65000"/>
                      <a:lumOff val="35000"/>
                    </a:schemeClr>
                  </a:solidFill>
                </a:rPr>
                <a:t>dos </a:t>
              </a:r>
              <a:r>
                <a:rPr lang="pt-BR" sz="1400" b="1" dirty="0" err="1">
                  <a:solidFill>
                    <a:schemeClr val="tx1">
                      <a:lumMod val="65000"/>
                      <a:lumOff val="35000"/>
                    </a:schemeClr>
                  </a:solidFill>
                </a:rPr>
                <a:t>MEIs</a:t>
              </a:r>
              <a:r>
                <a:rPr lang="pt-BR" sz="1400" b="1" dirty="0">
                  <a:solidFill>
                    <a:schemeClr val="tx1">
                      <a:lumMod val="65000"/>
                      <a:lumOff val="35000"/>
                    </a:schemeClr>
                  </a:solidFill>
                </a:rPr>
                <a:t> com pagamento em atraso conseguiram negociar o pagamento com o credor </a:t>
              </a:r>
            </a:p>
          </p:txBody>
        </p:sp>
      </p:grpSp>
      <p:grpSp>
        <p:nvGrpSpPr>
          <p:cNvPr id="22" name="Agrupar 21"/>
          <p:cNvGrpSpPr/>
          <p:nvPr/>
        </p:nvGrpSpPr>
        <p:grpSpPr>
          <a:xfrm>
            <a:off x="2745575" y="3778336"/>
            <a:ext cx="6157943" cy="794616"/>
            <a:chOff x="2815582" y="3380533"/>
            <a:chExt cx="6157943" cy="794616"/>
          </a:xfrm>
        </p:grpSpPr>
        <p:cxnSp>
          <p:nvCxnSpPr>
            <p:cNvPr id="56" name="Conector reto 55"/>
            <p:cNvCxnSpPr/>
            <p:nvPr/>
          </p:nvCxnSpPr>
          <p:spPr>
            <a:xfrm>
              <a:off x="2821536" y="3492740"/>
              <a:ext cx="0" cy="2851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2815582" y="3786994"/>
              <a:ext cx="3767613" cy="26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Retângulo 59"/>
            <p:cNvSpPr/>
            <p:nvPr/>
          </p:nvSpPr>
          <p:spPr>
            <a:xfrm>
              <a:off x="6021196" y="3380533"/>
              <a:ext cx="2952329" cy="794616"/>
            </a:xfrm>
            <a:prstGeom prst="rect">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318D84"/>
                  </a:solidFill>
                </a:rPr>
                <a:t>75%</a:t>
              </a:r>
              <a:r>
                <a:rPr lang="pt-BR" sz="1600" b="1" dirty="0">
                  <a:solidFill>
                    <a:schemeClr val="tx1">
                      <a:lumMod val="65000"/>
                      <a:lumOff val="35000"/>
                    </a:schemeClr>
                  </a:solidFill>
                </a:rPr>
                <a:t> </a:t>
              </a:r>
              <a:r>
                <a:rPr lang="pt-BR" sz="1400" b="1" dirty="0">
                  <a:solidFill>
                    <a:schemeClr val="tx1">
                      <a:lumMod val="65000"/>
                      <a:lumOff val="35000"/>
                    </a:schemeClr>
                  </a:solidFill>
                </a:rPr>
                <a:t>das </a:t>
              </a:r>
              <a:r>
                <a:rPr lang="pt-BR" sz="1400" b="1" dirty="0" err="1">
                  <a:solidFill>
                    <a:schemeClr val="tx1">
                      <a:lumMod val="65000"/>
                      <a:lumOff val="35000"/>
                    </a:schemeClr>
                  </a:solidFill>
                </a:rPr>
                <a:t>MEs</a:t>
              </a:r>
              <a:r>
                <a:rPr lang="pt-BR" sz="1400" b="1" dirty="0">
                  <a:solidFill>
                    <a:schemeClr val="tx1">
                      <a:lumMod val="65000"/>
                      <a:lumOff val="35000"/>
                    </a:schemeClr>
                  </a:solidFill>
                </a:rPr>
                <a:t> com pagamento em atraso conseguiram negociar o pagamento com o credor </a:t>
              </a:r>
            </a:p>
          </p:txBody>
        </p:sp>
      </p:grpSp>
      <p:grpSp>
        <p:nvGrpSpPr>
          <p:cNvPr id="23" name="Agrupar 22"/>
          <p:cNvGrpSpPr/>
          <p:nvPr/>
        </p:nvGrpSpPr>
        <p:grpSpPr>
          <a:xfrm>
            <a:off x="2357481" y="5303482"/>
            <a:ext cx="6544632" cy="794616"/>
            <a:chOff x="2697403" y="4903372"/>
            <a:chExt cx="6544632" cy="794616"/>
          </a:xfrm>
        </p:grpSpPr>
        <p:cxnSp>
          <p:nvCxnSpPr>
            <p:cNvPr id="66" name="Conector reto 65"/>
            <p:cNvCxnSpPr/>
            <p:nvPr/>
          </p:nvCxnSpPr>
          <p:spPr>
            <a:xfrm>
              <a:off x="2697403" y="5043258"/>
              <a:ext cx="0" cy="2851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2697403" y="5328359"/>
              <a:ext cx="3767613" cy="26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Retângulo 63"/>
            <p:cNvSpPr/>
            <p:nvPr/>
          </p:nvSpPr>
          <p:spPr>
            <a:xfrm>
              <a:off x="6289706" y="4903372"/>
              <a:ext cx="2952329" cy="794616"/>
            </a:xfrm>
            <a:prstGeom prst="rect">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318D84"/>
                  </a:solidFill>
                </a:rPr>
                <a:t>71%</a:t>
              </a:r>
              <a:r>
                <a:rPr lang="pt-BR" sz="1600" b="1" dirty="0">
                  <a:solidFill>
                    <a:schemeClr val="tx1">
                      <a:lumMod val="65000"/>
                      <a:lumOff val="35000"/>
                    </a:schemeClr>
                  </a:solidFill>
                </a:rPr>
                <a:t> </a:t>
              </a:r>
              <a:r>
                <a:rPr lang="pt-BR" sz="1400" b="1" dirty="0">
                  <a:solidFill>
                    <a:schemeClr val="tx1">
                      <a:lumMod val="65000"/>
                      <a:lumOff val="35000"/>
                    </a:schemeClr>
                  </a:solidFill>
                </a:rPr>
                <a:t>das </a:t>
              </a:r>
              <a:r>
                <a:rPr lang="pt-BR" sz="1400" b="1" dirty="0" err="1">
                  <a:solidFill>
                    <a:schemeClr val="tx1">
                      <a:lumMod val="65000"/>
                      <a:lumOff val="35000"/>
                    </a:schemeClr>
                  </a:solidFill>
                </a:rPr>
                <a:t>EPPs</a:t>
              </a:r>
              <a:r>
                <a:rPr lang="pt-BR" sz="1400" b="1" dirty="0">
                  <a:solidFill>
                    <a:schemeClr val="tx1">
                      <a:lumMod val="65000"/>
                      <a:lumOff val="35000"/>
                    </a:schemeClr>
                  </a:solidFill>
                </a:rPr>
                <a:t> com pagamento em atraso conseguiram negociar o pagamento com o credor </a:t>
              </a:r>
            </a:p>
          </p:txBody>
        </p:sp>
      </p:grpSp>
      <p:sp>
        <p:nvSpPr>
          <p:cNvPr id="57" name="CaixaDeTexto 56"/>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grpSp>
        <p:nvGrpSpPr>
          <p:cNvPr id="10" name="Agrupar 9"/>
          <p:cNvGrpSpPr/>
          <p:nvPr/>
        </p:nvGrpSpPr>
        <p:grpSpPr>
          <a:xfrm>
            <a:off x="2205" y="769975"/>
            <a:ext cx="6020993" cy="6075632"/>
            <a:chOff x="2205" y="769975"/>
            <a:chExt cx="6020993" cy="6075632"/>
          </a:xfrm>
        </p:grpSpPr>
        <p:sp>
          <p:nvSpPr>
            <p:cNvPr id="4" name="Retângulo 3"/>
            <p:cNvSpPr/>
            <p:nvPr/>
          </p:nvSpPr>
          <p:spPr>
            <a:xfrm>
              <a:off x="519281" y="769975"/>
              <a:ext cx="5256584" cy="5828172"/>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2205" y="6599386"/>
              <a:ext cx="6020993"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Q25.</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Ao longo de 2017, sua empresa esteve com algum pagamento em atraso (com mais de 3 meses de atraso)? </a:t>
              </a:r>
              <a:endParaRPr lang="pt-BR" sz="1050" dirty="0">
                <a:effectLst/>
                <a:latin typeface="Arial" panose="020B0604020202020204" pitchFamily="34" charset="0"/>
                <a:ea typeface="Times New Roman" panose="02020603050405020304" pitchFamily="18" charset="0"/>
              </a:endParaRPr>
            </a:p>
          </p:txBody>
        </p:sp>
        <p:sp>
          <p:nvSpPr>
            <p:cNvPr id="2" name="CaixaDeTexto 1"/>
            <p:cNvSpPr txBox="1"/>
            <p:nvPr/>
          </p:nvSpPr>
          <p:spPr>
            <a:xfrm>
              <a:off x="519281" y="1044238"/>
              <a:ext cx="5161993" cy="369332"/>
            </a:xfrm>
            <a:prstGeom prst="rect">
              <a:avLst/>
            </a:prstGeom>
            <a:noFill/>
          </p:spPr>
          <p:txBody>
            <a:bodyPr wrap="square" rtlCol="0">
              <a:spAutoFit/>
            </a:bodyPr>
            <a:lstStyle/>
            <a:p>
              <a:pPr algn="ctr"/>
              <a:r>
                <a:rPr lang="pt-BR" sz="1800" b="1" dirty="0">
                  <a:solidFill>
                    <a:schemeClr val="accent3">
                      <a:lumMod val="50000"/>
                    </a:schemeClr>
                  </a:solidFill>
                </a:rPr>
                <a:t>ESTEVE COM PAGAMENTO EM ATRASO EM 2017?</a:t>
              </a:r>
            </a:p>
          </p:txBody>
        </p:sp>
        <p:grpSp>
          <p:nvGrpSpPr>
            <p:cNvPr id="33" name="Agrupar 32"/>
            <p:cNvGrpSpPr/>
            <p:nvPr/>
          </p:nvGrpSpPr>
          <p:grpSpPr>
            <a:xfrm>
              <a:off x="868138" y="3423075"/>
              <a:ext cx="900640" cy="1122604"/>
              <a:chOff x="2638821" y="4762770"/>
              <a:chExt cx="762451" cy="1157890"/>
            </a:xfrm>
          </p:grpSpPr>
          <p:grpSp>
            <p:nvGrpSpPr>
              <p:cNvPr id="34" name="Grupo 5"/>
              <p:cNvGrpSpPr/>
              <p:nvPr/>
            </p:nvGrpSpPr>
            <p:grpSpPr>
              <a:xfrm>
                <a:off x="2638821" y="4762770"/>
                <a:ext cx="762451" cy="760375"/>
                <a:chOff x="1989894" y="4905662"/>
                <a:chExt cx="829550" cy="829550"/>
              </a:xfrm>
            </p:grpSpPr>
            <p:sp>
              <p:nvSpPr>
                <p:cNvPr id="36" name="Retângulo 35"/>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2" name="Imagem 4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35" name="CaixaDeTexto 34"/>
              <p:cNvSpPr txBox="1"/>
              <p:nvPr/>
            </p:nvSpPr>
            <p:spPr>
              <a:xfrm>
                <a:off x="271192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43" name="Agrupar 42"/>
            <p:cNvGrpSpPr/>
            <p:nvPr/>
          </p:nvGrpSpPr>
          <p:grpSpPr>
            <a:xfrm>
              <a:off x="959765" y="4910085"/>
              <a:ext cx="819125" cy="1189981"/>
              <a:chOff x="3529554" y="4659025"/>
              <a:chExt cx="693443" cy="1282038"/>
            </a:xfrm>
          </p:grpSpPr>
          <p:grpSp>
            <p:nvGrpSpPr>
              <p:cNvPr id="44" name="Grupo 16"/>
              <p:cNvGrpSpPr/>
              <p:nvPr/>
            </p:nvGrpSpPr>
            <p:grpSpPr>
              <a:xfrm>
                <a:off x="3529554" y="4659025"/>
                <a:ext cx="693443" cy="864120"/>
                <a:chOff x="2947662" y="4678526"/>
                <a:chExt cx="846138" cy="1057275"/>
              </a:xfrm>
            </p:grpSpPr>
            <p:sp>
              <p:nvSpPr>
                <p:cNvPr id="46" name="Retângulo 45"/>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7" name="Group 13"/>
                <p:cNvGrpSpPr>
                  <a:grpSpLocks noChangeAspect="1"/>
                </p:cNvGrpSpPr>
                <p:nvPr/>
              </p:nvGrpSpPr>
              <p:grpSpPr bwMode="auto">
                <a:xfrm>
                  <a:off x="2947662" y="4678526"/>
                  <a:ext cx="846138" cy="1057275"/>
                  <a:chOff x="-489" y="3132"/>
                  <a:chExt cx="533" cy="666"/>
                </a:xfrm>
              </p:grpSpPr>
              <p:sp>
                <p:nvSpPr>
                  <p:cNvPr id="48"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9"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45" name="CaixaDeTexto 44"/>
              <p:cNvSpPr txBox="1"/>
              <p:nvPr/>
            </p:nvSpPr>
            <p:spPr>
              <a:xfrm>
                <a:off x="3529554" y="5540953"/>
                <a:ext cx="693443"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EPP</a:t>
                </a:r>
              </a:p>
            </p:txBody>
          </p:sp>
        </p:grpSp>
        <p:graphicFrame>
          <p:nvGraphicFramePr>
            <p:cNvPr id="50" name="Gráfico 49"/>
            <p:cNvGraphicFramePr/>
            <p:nvPr>
              <p:extLst>
                <p:ext uri="{D42A27DB-BD31-4B8C-83A1-F6EECF244321}">
                  <p14:modId xmlns:p14="http://schemas.microsoft.com/office/powerpoint/2010/main" val="60037272"/>
                </p:ext>
              </p:extLst>
            </p:nvPr>
          </p:nvGraphicFramePr>
          <p:xfrm>
            <a:off x="1691813" y="1616686"/>
            <a:ext cx="4279495" cy="4693428"/>
          </p:xfrm>
          <a:graphic>
            <a:graphicData uri="http://schemas.openxmlformats.org/drawingml/2006/chart">
              <c:chart xmlns:c="http://schemas.openxmlformats.org/drawingml/2006/chart" xmlns:r="http://schemas.openxmlformats.org/officeDocument/2006/relationships" r:id="rId12"/>
            </a:graphicData>
          </a:graphic>
        </p:graphicFrame>
        <p:grpSp>
          <p:nvGrpSpPr>
            <p:cNvPr id="51" name="Agrupar 50"/>
            <p:cNvGrpSpPr/>
            <p:nvPr/>
          </p:nvGrpSpPr>
          <p:grpSpPr>
            <a:xfrm>
              <a:off x="894794" y="2039302"/>
              <a:ext cx="854571" cy="1071732"/>
              <a:chOff x="1768185" y="4857231"/>
              <a:chExt cx="723450" cy="1063429"/>
            </a:xfrm>
          </p:grpSpPr>
          <p:grpSp>
            <p:nvGrpSpPr>
              <p:cNvPr id="52" name="Grupo 13"/>
              <p:cNvGrpSpPr/>
              <p:nvPr/>
            </p:nvGrpSpPr>
            <p:grpSpPr>
              <a:xfrm>
                <a:off x="1768185" y="4857231"/>
                <a:ext cx="723450" cy="629054"/>
                <a:chOff x="1207620" y="5194355"/>
                <a:chExt cx="653544" cy="569821"/>
              </a:xfrm>
            </p:grpSpPr>
            <p:sp>
              <p:nvSpPr>
                <p:cNvPr id="54"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5" name="Imagem 5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53" name="CaixaDeTexto 52"/>
              <p:cNvSpPr txBox="1"/>
              <p:nvPr/>
            </p:nvSpPr>
            <p:spPr>
              <a:xfrm>
                <a:off x="181500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58" name="CaixaDeTexto 57"/>
            <p:cNvSpPr txBox="1"/>
            <p:nvPr/>
          </p:nvSpPr>
          <p:spPr>
            <a:xfrm>
              <a:off x="3756071" y="1965695"/>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59" name="CaixaDeTexto 58"/>
            <p:cNvSpPr txBox="1"/>
            <p:nvPr/>
          </p:nvSpPr>
          <p:spPr>
            <a:xfrm>
              <a:off x="3933624" y="3431239"/>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61" name="CaixaDeTexto 60"/>
            <p:cNvSpPr txBox="1"/>
            <p:nvPr/>
          </p:nvSpPr>
          <p:spPr>
            <a:xfrm>
              <a:off x="4241287" y="4894668"/>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62" name="CaixaDeTexto 61"/>
            <p:cNvSpPr txBox="1"/>
            <p:nvPr/>
          </p:nvSpPr>
          <p:spPr>
            <a:xfrm>
              <a:off x="1884414" y="5236651"/>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63" name="CaixaDeTexto 62"/>
            <p:cNvSpPr txBox="1"/>
            <p:nvPr/>
          </p:nvSpPr>
          <p:spPr>
            <a:xfrm>
              <a:off x="2177141" y="3758118"/>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68" name="CaixaDeTexto 67"/>
            <p:cNvSpPr txBox="1"/>
            <p:nvPr/>
          </p:nvSpPr>
          <p:spPr>
            <a:xfrm>
              <a:off x="2357791" y="2298543"/>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69" name="Retângulo 68"/>
            <p:cNvSpPr/>
            <p:nvPr/>
          </p:nvSpPr>
          <p:spPr>
            <a:xfrm>
              <a:off x="1790776" y="6355219"/>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p:cNvSpPr txBox="1"/>
            <p:nvPr/>
          </p:nvSpPr>
          <p:spPr>
            <a:xfrm>
              <a:off x="1915182" y="6287375"/>
              <a:ext cx="1660785" cy="276999"/>
            </a:xfrm>
            <a:prstGeom prst="rect">
              <a:avLst/>
            </a:prstGeom>
            <a:noFill/>
          </p:spPr>
          <p:txBody>
            <a:bodyPr wrap="square" rtlCol="0">
              <a:spAutoFit/>
            </a:bodyPr>
            <a:lstStyle/>
            <a:p>
              <a:r>
                <a:rPr lang="pt-BR" sz="1200" dirty="0"/>
                <a:t>NS/NR</a:t>
              </a:r>
            </a:p>
          </p:txBody>
        </p:sp>
      </p:grpSp>
    </p:spTree>
    <p:extLst>
      <p:ext uri="{BB962C8B-B14F-4D97-AF65-F5344CB8AC3E}">
        <p14:creationId xmlns:p14="http://schemas.microsoft.com/office/powerpoint/2010/main" val="30294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750"/>
                                        <p:tgtEl>
                                          <p:spTgt spid="2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ângulo 37"/>
          <p:cNvSpPr/>
          <p:nvPr/>
        </p:nvSpPr>
        <p:spPr>
          <a:xfrm>
            <a:off x="694606" y="769975"/>
            <a:ext cx="5582636" cy="5828172"/>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6020993"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Q25.</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Ao longo de 2017, sua empresa esteve com algum pagamento em atraso (com mais de 3 meses de atraso)? </a:t>
            </a:r>
            <a:endParaRPr lang="pt-BR" sz="1050" dirty="0">
              <a:effectLst/>
              <a:latin typeface="Arial" panose="020B0604020202020204" pitchFamily="34" charset="0"/>
              <a:ea typeface="Times New Roman" panose="02020603050405020304" pitchFamily="18" charset="0"/>
            </a:endParaRPr>
          </a:p>
        </p:txBody>
      </p:sp>
      <p:sp>
        <p:nvSpPr>
          <p:cNvPr id="25" name="CaixaDeTexto 24"/>
          <p:cNvSpPr txBox="1"/>
          <p:nvPr/>
        </p:nvSpPr>
        <p:spPr>
          <a:xfrm>
            <a:off x="6156180" y="6598146"/>
            <a:ext cx="6020993"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Q26.</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Conseguiu negociar este pagamento em atraso com o credor?</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sp>
        <p:nvSpPr>
          <p:cNvPr id="26" name="Retângulo com Único Canto Aparado 25">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7" name="Retângulo com Único Canto Aparado 26">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8" name="Retângulo com Único Canto Aparado 27">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9" name="Retângulo com Único Canto Aparado 28">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0" name="Retângulo com Único Canto Aparado 29">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1" name="Retângulo com Único Canto Aparado 30">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pic>
        <p:nvPicPr>
          <p:cNvPr id="33" name="Imagem 3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8205" y="1635223"/>
            <a:ext cx="838815" cy="779834"/>
          </a:xfrm>
          <a:prstGeom prst="rect">
            <a:avLst/>
          </a:prstGeom>
        </p:spPr>
      </p:pic>
      <p:pic>
        <p:nvPicPr>
          <p:cNvPr id="34" name="Imagem 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8993" y="3291272"/>
            <a:ext cx="865626" cy="802800"/>
          </a:xfrm>
          <a:prstGeom prst="rect">
            <a:avLst/>
          </a:prstGeom>
        </p:spPr>
      </p:pic>
      <p:sp>
        <p:nvSpPr>
          <p:cNvPr id="35" name="Retângulo 34"/>
          <p:cNvSpPr/>
          <p:nvPr/>
        </p:nvSpPr>
        <p:spPr>
          <a:xfrm>
            <a:off x="825850" y="4033661"/>
            <a:ext cx="1128091"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36" name="Imagem 3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02769" y="4986132"/>
            <a:ext cx="805641" cy="806770"/>
          </a:xfrm>
          <a:prstGeom prst="rect">
            <a:avLst/>
          </a:prstGeom>
        </p:spPr>
      </p:pic>
      <p:sp>
        <p:nvSpPr>
          <p:cNvPr id="37" name="Retângulo 36"/>
          <p:cNvSpPr/>
          <p:nvPr/>
        </p:nvSpPr>
        <p:spPr>
          <a:xfrm>
            <a:off x="786204" y="5801243"/>
            <a:ext cx="1230434"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sp>
        <p:nvSpPr>
          <p:cNvPr id="52" name="Retângulo 51"/>
          <p:cNvSpPr/>
          <p:nvPr/>
        </p:nvSpPr>
        <p:spPr>
          <a:xfrm>
            <a:off x="790000" y="2411077"/>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graphicFrame>
        <p:nvGraphicFramePr>
          <p:cNvPr id="53" name="Gráfico 52"/>
          <p:cNvGraphicFramePr/>
          <p:nvPr>
            <p:extLst>
              <p:ext uri="{D42A27DB-BD31-4B8C-83A1-F6EECF244321}">
                <p14:modId xmlns:p14="http://schemas.microsoft.com/office/powerpoint/2010/main" val="1427226541"/>
              </p:ext>
            </p:extLst>
          </p:nvPr>
        </p:nvGraphicFramePr>
        <p:xfrm>
          <a:off x="2013767" y="1368821"/>
          <a:ext cx="4279495" cy="5373341"/>
        </p:xfrm>
        <a:graphic>
          <a:graphicData uri="http://schemas.openxmlformats.org/drawingml/2006/chart">
            <c:chart xmlns:c="http://schemas.openxmlformats.org/drawingml/2006/chart" xmlns:r="http://schemas.openxmlformats.org/officeDocument/2006/relationships" r:id="rId14"/>
          </a:graphicData>
        </a:graphic>
      </p:graphicFrame>
      <p:cxnSp>
        <p:nvCxnSpPr>
          <p:cNvPr id="55" name="Conector reto 54"/>
          <p:cNvCxnSpPr/>
          <p:nvPr/>
        </p:nvCxnSpPr>
        <p:spPr>
          <a:xfrm>
            <a:off x="3174187" y="2349674"/>
            <a:ext cx="0" cy="2851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Agrupar 1"/>
          <p:cNvGrpSpPr/>
          <p:nvPr/>
        </p:nvGrpSpPr>
        <p:grpSpPr>
          <a:xfrm>
            <a:off x="3174187" y="2221864"/>
            <a:ext cx="6264696" cy="794616"/>
            <a:chOff x="3358902" y="2221864"/>
            <a:chExt cx="6264696" cy="794616"/>
          </a:xfrm>
        </p:grpSpPr>
        <p:cxnSp>
          <p:nvCxnSpPr>
            <p:cNvPr id="56" name="Conector reto 55"/>
            <p:cNvCxnSpPr/>
            <p:nvPr/>
          </p:nvCxnSpPr>
          <p:spPr>
            <a:xfrm>
              <a:off x="3358902" y="2634775"/>
              <a:ext cx="3382998" cy="107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tângulo 56"/>
            <p:cNvSpPr/>
            <p:nvPr/>
          </p:nvSpPr>
          <p:spPr>
            <a:xfrm>
              <a:off x="6671269" y="2221864"/>
              <a:ext cx="2952329" cy="794616"/>
            </a:xfrm>
            <a:prstGeom prst="rect">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318D84"/>
                  </a:solidFill>
                </a:rPr>
                <a:t>75% </a:t>
              </a:r>
              <a:r>
                <a:rPr lang="pt-BR" sz="1400" b="1" dirty="0">
                  <a:solidFill>
                    <a:schemeClr val="tx1">
                      <a:lumMod val="65000"/>
                      <a:lumOff val="35000"/>
                    </a:schemeClr>
                  </a:solidFill>
                </a:rPr>
                <a:t>das empresas do setor de SERVIÇOS com pagamento em atraso conseguiram negociar o pagamento</a:t>
              </a:r>
            </a:p>
          </p:txBody>
        </p:sp>
      </p:grpSp>
      <p:cxnSp>
        <p:nvCxnSpPr>
          <p:cNvPr id="59" name="Conector reto 58"/>
          <p:cNvCxnSpPr/>
          <p:nvPr/>
        </p:nvCxnSpPr>
        <p:spPr>
          <a:xfrm>
            <a:off x="3285193" y="4034503"/>
            <a:ext cx="0" cy="2851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3285193" y="4319604"/>
            <a:ext cx="3767613" cy="26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Retângulo 60"/>
          <p:cNvSpPr/>
          <p:nvPr/>
        </p:nvSpPr>
        <p:spPr>
          <a:xfrm>
            <a:off x="6486554" y="3881090"/>
            <a:ext cx="2952329" cy="794616"/>
          </a:xfrm>
          <a:prstGeom prst="rect">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318D84"/>
                </a:solidFill>
              </a:rPr>
              <a:t>72% </a:t>
            </a:r>
            <a:r>
              <a:rPr lang="pt-BR" sz="1400" b="1" dirty="0">
                <a:solidFill>
                  <a:prstClr val="black">
                    <a:lumMod val="65000"/>
                    <a:lumOff val="35000"/>
                  </a:prstClr>
                </a:solidFill>
              </a:rPr>
              <a:t>das empresas do setor do COMÉRCIO </a:t>
            </a:r>
            <a:r>
              <a:rPr lang="pt-BR" sz="1400" b="1" dirty="0">
                <a:solidFill>
                  <a:schemeClr val="tx1">
                    <a:lumMod val="65000"/>
                    <a:lumOff val="35000"/>
                  </a:schemeClr>
                </a:solidFill>
              </a:rPr>
              <a:t>conseguiram</a:t>
            </a:r>
            <a:r>
              <a:rPr lang="pt-BR" sz="1400" b="1" dirty="0">
                <a:solidFill>
                  <a:prstClr val="black">
                    <a:lumMod val="65000"/>
                    <a:lumOff val="35000"/>
                  </a:prstClr>
                </a:solidFill>
              </a:rPr>
              <a:t> negociar o pagamento com o credor</a:t>
            </a:r>
          </a:p>
        </p:txBody>
      </p:sp>
      <p:grpSp>
        <p:nvGrpSpPr>
          <p:cNvPr id="62" name="Agrupar 61"/>
          <p:cNvGrpSpPr/>
          <p:nvPr/>
        </p:nvGrpSpPr>
        <p:grpSpPr>
          <a:xfrm>
            <a:off x="3289496" y="5641239"/>
            <a:ext cx="6158687" cy="794616"/>
            <a:chOff x="2697403" y="4931051"/>
            <a:chExt cx="6158687" cy="794616"/>
          </a:xfrm>
        </p:grpSpPr>
        <p:cxnSp>
          <p:nvCxnSpPr>
            <p:cNvPr id="63" name="Conector reto 62"/>
            <p:cNvCxnSpPr/>
            <p:nvPr/>
          </p:nvCxnSpPr>
          <p:spPr>
            <a:xfrm>
              <a:off x="2697403" y="5043258"/>
              <a:ext cx="0" cy="2851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2697403" y="5328359"/>
              <a:ext cx="3767613" cy="26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Retângulo 64"/>
            <p:cNvSpPr/>
            <p:nvPr/>
          </p:nvSpPr>
          <p:spPr>
            <a:xfrm>
              <a:off x="5903761" y="4931051"/>
              <a:ext cx="2952329" cy="794616"/>
            </a:xfrm>
            <a:prstGeom prst="rect">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000" b="1" dirty="0">
                  <a:solidFill>
                    <a:srgbClr val="318D84"/>
                  </a:solidFill>
                </a:rPr>
                <a:t>65% </a:t>
              </a:r>
              <a:r>
                <a:rPr lang="pt-BR" sz="1400" b="1" dirty="0">
                  <a:solidFill>
                    <a:prstClr val="black">
                      <a:lumMod val="65000"/>
                      <a:lumOff val="35000"/>
                    </a:prstClr>
                  </a:solidFill>
                </a:rPr>
                <a:t>das empresas do setor da INDÚSTRIA </a:t>
              </a:r>
              <a:r>
                <a:rPr lang="pt-BR" sz="1400" b="1" dirty="0">
                  <a:solidFill>
                    <a:schemeClr val="tx1">
                      <a:lumMod val="65000"/>
                      <a:lumOff val="35000"/>
                    </a:schemeClr>
                  </a:solidFill>
                </a:rPr>
                <a:t>conseguiram</a:t>
              </a:r>
              <a:r>
                <a:rPr lang="pt-BR" sz="1400" b="1" dirty="0">
                  <a:solidFill>
                    <a:prstClr val="black">
                      <a:lumMod val="65000"/>
                      <a:lumOff val="35000"/>
                    </a:prstClr>
                  </a:solidFill>
                </a:rPr>
                <a:t> negociar o pagamento com o credor</a:t>
              </a:r>
            </a:p>
          </p:txBody>
        </p:sp>
      </p:grpSp>
      <p:sp>
        <p:nvSpPr>
          <p:cNvPr id="39" name="CaixaDeTexto 38"/>
          <p:cNvSpPr txBox="1"/>
          <p:nvPr/>
        </p:nvSpPr>
        <p:spPr>
          <a:xfrm>
            <a:off x="694606" y="981522"/>
            <a:ext cx="5582636" cy="369332"/>
          </a:xfrm>
          <a:prstGeom prst="rect">
            <a:avLst/>
          </a:prstGeom>
          <a:noFill/>
        </p:spPr>
        <p:txBody>
          <a:bodyPr wrap="square" rtlCol="0">
            <a:spAutoFit/>
          </a:bodyPr>
          <a:lstStyle/>
          <a:p>
            <a:pPr algn="ctr"/>
            <a:r>
              <a:rPr lang="pt-BR" sz="1800" b="1" dirty="0">
                <a:solidFill>
                  <a:schemeClr val="accent3">
                    <a:lumMod val="50000"/>
                  </a:schemeClr>
                </a:solidFill>
              </a:rPr>
              <a:t>ESTEVE COM PAGAMENTO EM ATRASO EM 2017?</a:t>
            </a:r>
          </a:p>
        </p:txBody>
      </p:sp>
      <p:sp>
        <p:nvSpPr>
          <p:cNvPr id="40" name="CaixaDeTexto 39"/>
          <p:cNvSpPr txBox="1"/>
          <p:nvPr/>
        </p:nvSpPr>
        <p:spPr>
          <a:xfrm>
            <a:off x="4829493" y="1784719"/>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1" name="CaixaDeTexto 40"/>
          <p:cNvSpPr txBox="1"/>
          <p:nvPr/>
        </p:nvSpPr>
        <p:spPr>
          <a:xfrm>
            <a:off x="4748342" y="3465839"/>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2" name="CaixaDeTexto 41"/>
          <p:cNvSpPr txBox="1"/>
          <p:nvPr/>
        </p:nvSpPr>
        <p:spPr>
          <a:xfrm>
            <a:off x="4462645" y="5168283"/>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3" name="CaixaDeTexto 42"/>
          <p:cNvSpPr txBox="1"/>
          <p:nvPr/>
        </p:nvSpPr>
        <p:spPr>
          <a:xfrm>
            <a:off x="2920937" y="5562384"/>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4" name="CaixaDeTexto 43"/>
          <p:cNvSpPr txBox="1"/>
          <p:nvPr/>
        </p:nvSpPr>
        <p:spPr>
          <a:xfrm>
            <a:off x="2651160" y="3859835"/>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5" name="CaixaDeTexto 44"/>
          <p:cNvSpPr txBox="1"/>
          <p:nvPr/>
        </p:nvSpPr>
        <p:spPr>
          <a:xfrm>
            <a:off x="2587086" y="2164389"/>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6" name="CaixaDeTexto 4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
        <p:nvSpPr>
          <p:cNvPr id="68" name="Retângulo 67"/>
          <p:cNvSpPr/>
          <p:nvPr/>
        </p:nvSpPr>
        <p:spPr>
          <a:xfrm>
            <a:off x="2442231" y="6352115"/>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CaixaDeTexto 68"/>
          <p:cNvSpPr txBox="1"/>
          <p:nvPr/>
        </p:nvSpPr>
        <p:spPr>
          <a:xfrm>
            <a:off x="2566637" y="6284271"/>
            <a:ext cx="1660785" cy="276999"/>
          </a:xfrm>
          <a:prstGeom prst="rect">
            <a:avLst/>
          </a:prstGeom>
          <a:noFill/>
        </p:spPr>
        <p:txBody>
          <a:bodyPr wrap="square" rtlCol="0">
            <a:spAutoFit/>
          </a:bodyPr>
          <a:lstStyle/>
          <a:p>
            <a:r>
              <a:rPr lang="pt-BR" sz="1200" dirty="0"/>
              <a:t>NS/NR</a:t>
            </a:r>
          </a:p>
        </p:txBody>
      </p:sp>
    </p:spTree>
    <p:extLst>
      <p:ext uri="{BB962C8B-B14F-4D97-AF65-F5344CB8AC3E}">
        <p14:creationId xmlns:p14="http://schemas.microsoft.com/office/powerpoint/2010/main" val="104233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6020993"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Q25.</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Ao longo de 2017, sua empresa esteve com algum pagamento em atraso (com mais de 3 meses de atraso)? </a:t>
            </a:r>
            <a:endParaRPr lang="pt-BR" sz="1050" dirty="0">
              <a:effectLst/>
              <a:latin typeface="Arial" panose="020B0604020202020204" pitchFamily="34" charset="0"/>
              <a:ea typeface="Times New Roman" panose="02020603050405020304" pitchFamily="18" charset="0"/>
            </a:endParaRPr>
          </a:p>
        </p:txBody>
      </p:sp>
      <p:sp>
        <p:nvSpPr>
          <p:cNvPr id="26" name="Retângulo com Único Canto Aparado 25">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7" name="Retângulo com Único Canto Aparado 26">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8" name="Retângulo com Único Canto Aparado 27">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9" name="Retângulo com Único Canto Aparado 28">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0" name="Retângulo com Único Canto Aparado 29">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1" name="Retângulo com Único Canto Aparado 30">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33" name="Gráfico 32"/>
          <p:cNvGraphicFramePr/>
          <p:nvPr>
            <p:extLst>
              <p:ext uri="{D42A27DB-BD31-4B8C-83A1-F6EECF244321}">
                <p14:modId xmlns:p14="http://schemas.microsoft.com/office/powerpoint/2010/main" val="327174122"/>
              </p:ext>
            </p:extLst>
          </p:nvPr>
        </p:nvGraphicFramePr>
        <p:xfrm>
          <a:off x="614734" y="837506"/>
          <a:ext cx="3176216" cy="5496320"/>
        </p:xfrm>
        <a:graphic>
          <a:graphicData uri="http://schemas.openxmlformats.org/drawingml/2006/chart">
            <c:chart xmlns:c="http://schemas.openxmlformats.org/drawingml/2006/chart" xmlns:r="http://schemas.openxmlformats.org/officeDocument/2006/relationships" r:id="rId11"/>
          </a:graphicData>
        </a:graphic>
      </p:graphicFrame>
      <p:sp>
        <p:nvSpPr>
          <p:cNvPr id="34" name="CaixaDeTexto 33"/>
          <p:cNvSpPr txBox="1"/>
          <p:nvPr/>
        </p:nvSpPr>
        <p:spPr>
          <a:xfrm>
            <a:off x="118542" y="928008"/>
            <a:ext cx="461665" cy="5228238"/>
          </a:xfrm>
          <a:prstGeom prst="rect">
            <a:avLst/>
          </a:prstGeom>
          <a:solidFill>
            <a:schemeClr val="accent5">
              <a:lumMod val="40000"/>
              <a:lumOff val="60000"/>
              <a:alpha val="46000"/>
            </a:schemeClr>
          </a:solidFill>
        </p:spPr>
        <p:txBody>
          <a:bodyPr vert="vert270" wrap="square" rtlCol="0">
            <a:spAutoFit/>
          </a:bodyPr>
          <a:lstStyle/>
          <a:p>
            <a:pPr algn="ctr"/>
            <a:r>
              <a:rPr lang="pt-BR" sz="1800" b="1" dirty="0">
                <a:solidFill>
                  <a:schemeClr val="accent5">
                    <a:lumMod val="50000"/>
                  </a:schemeClr>
                </a:solidFill>
              </a:rPr>
              <a:t>UNIDADE DA FEDERAÇÃO</a:t>
            </a:r>
          </a:p>
        </p:txBody>
      </p:sp>
      <p:graphicFrame>
        <p:nvGraphicFramePr>
          <p:cNvPr id="35" name="Gráfico 34"/>
          <p:cNvGraphicFramePr/>
          <p:nvPr>
            <p:extLst>
              <p:ext uri="{D42A27DB-BD31-4B8C-83A1-F6EECF244321}">
                <p14:modId xmlns:p14="http://schemas.microsoft.com/office/powerpoint/2010/main" val="2152068327"/>
              </p:ext>
            </p:extLst>
          </p:nvPr>
        </p:nvGraphicFramePr>
        <p:xfrm>
          <a:off x="3646934" y="2289863"/>
          <a:ext cx="6059317" cy="3645084"/>
        </p:xfrm>
        <a:graphic>
          <a:graphicData uri="http://schemas.openxmlformats.org/drawingml/2006/chart">
            <c:chart xmlns:c="http://schemas.openxmlformats.org/drawingml/2006/chart" xmlns:r="http://schemas.openxmlformats.org/officeDocument/2006/relationships" r:id="rId12"/>
          </a:graphicData>
        </a:graphic>
      </p:graphicFrame>
      <p:sp>
        <p:nvSpPr>
          <p:cNvPr id="18" name="CaixaDeTexto 17"/>
          <p:cNvSpPr txBox="1"/>
          <p:nvPr/>
        </p:nvSpPr>
        <p:spPr>
          <a:xfrm>
            <a:off x="3508240" y="1336330"/>
            <a:ext cx="6336704" cy="646331"/>
          </a:xfrm>
          <a:prstGeom prst="rect">
            <a:avLst/>
          </a:prstGeom>
          <a:noFill/>
        </p:spPr>
        <p:txBody>
          <a:bodyPr wrap="square" rtlCol="0">
            <a:spAutoFit/>
          </a:bodyPr>
          <a:lstStyle/>
          <a:p>
            <a:pPr algn="just"/>
            <a:r>
              <a:rPr lang="pt-BR" sz="1800" dirty="0">
                <a:solidFill>
                  <a:schemeClr val="accent5">
                    <a:lumMod val="50000"/>
                  </a:schemeClr>
                </a:solidFill>
              </a:rPr>
              <a:t>A região Norte apresenta o maior percentual de empresários que tiveram algum pagamento em atraso em 2017: 39%.</a:t>
            </a:r>
          </a:p>
        </p:txBody>
      </p:sp>
      <p:sp>
        <p:nvSpPr>
          <p:cNvPr id="20" name="Retângulo 19">
            <a:hlinkClick r:id="rId13" action="ppaction://hlinksldjump"/>
          </p:cNvPr>
          <p:cNvSpPr/>
          <p:nvPr/>
        </p:nvSpPr>
        <p:spPr>
          <a:xfrm>
            <a:off x="3661316" y="6046890"/>
            <a:ext cx="6048672" cy="3544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t>VER + </a:t>
            </a:r>
            <a:r>
              <a:rPr lang="pt-BR" sz="1400" dirty="0"/>
              <a:t>(% de empresários que negociaram o pagamento em atraso)</a:t>
            </a:r>
          </a:p>
        </p:txBody>
      </p:sp>
      <p:sp>
        <p:nvSpPr>
          <p:cNvPr id="21" name="CaixaDeTexto 20"/>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246829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RENEGOCIOU O PAGAMENTO EM ATRASO?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118542" y="6598146"/>
            <a:ext cx="12058631"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Q26.</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Conseguiu negociar este pagamento em atraso com o credor?</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sp>
        <p:nvSpPr>
          <p:cNvPr id="28" name="Retângulo com Único Canto Aparado 27">
            <a:hlinkClick r:id="rId4" action="ppaction://hlinksldjump"/>
          </p:cNvPr>
          <p:cNvSpPr/>
          <p:nvPr/>
        </p:nvSpPr>
        <p:spPr>
          <a:xfrm flipH="1">
            <a:off x="10703718" y="13415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graphicFrame>
        <p:nvGraphicFramePr>
          <p:cNvPr id="33" name="Gráfico 32"/>
          <p:cNvGraphicFramePr/>
          <p:nvPr>
            <p:extLst>
              <p:ext uri="{D42A27DB-BD31-4B8C-83A1-F6EECF244321}">
                <p14:modId xmlns:p14="http://schemas.microsoft.com/office/powerpoint/2010/main" val="2182930935"/>
              </p:ext>
            </p:extLst>
          </p:nvPr>
        </p:nvGraphicFramePr>
        <p:xfrm>
          <a:off x="614734" y="837506"/>
          <a:ext cx="2888184" cy="5496320"/>
        </p:xfrm>
        <a:graphic>
          <a:graphicData uri="http://schemas.openxmlformats.org/drawingml/2006/chart">
            <c:chart xmlns:c="http://schemas.openxmlformats.org/drawingml/2006/chart" xmlns:r="http://schemas.openxmlformats.org/officeDocument/2006/relationships" r:id="rId5"/>
          </a:graphicData>
        </a:graphic>
      </p:graphicFrame>
      <p:sp>
        <p:nvSpPr>
          <p:cNvPr id="34" name="CaixaDeTexto 33"/>
          <p:cNvSpPr txBox="1"/>
          <p:nvPr/>
        </p:nvSpPr>
        <p:spPr>
          <a:xfrm>
            <a:off x="118542" y="928008"/>
            <a:ext cx="461665" cy="5228238"/>
          </a:xfrm>
          <a:prstGeom prst="rect">
            <a:avLst/>
          </a:prstGeom>
          <a:solidFill>
            <a:schemeClr val="accent5">
              <a:lumMod val="40000"/>
              <a:lumOff val="60000"/>
              <a:alpha val="46000"/>
            </a:schemeClr>
          </a:solidFill>
        </p:spPr>
        <p:txBody>
          <a:bodyPr vert="vert270" wrap="square" rtlCol="0">
            <a:spAutoFit/>
          </a:bodyPr>
          <a:lstStyle/>
          <a:p>
            <a:pPr algn="ctr"/>
            <a:r>
              <a:rPr lang="pt-BR" sz="1800" b="1" dirty="0">
                <a:solidFill>
                  <a:schemeClr val="accent5">
                    <a:lumMod val="50000"/>
                  </a:schemeClr>
                </a:solidFill>
              </a:rPr>
              <a:t>UNIDADE DA FEDERAÇÃO</a:t>
            </a:r>
          </a:p>
        </p:txBody>
      </p:sp>
      <p:graphicFrame>
        <p:nvGraphicFramePr>
          <p:cNvPr id="35" name="Gráfico 34"/>
          <p:cNvGraphicFramePr/>
          <p:nvPr>
            <p:extLst>
              <p:ext uri="{D42A27DB-BD31-4B8C-83A1-F6EECF244321}">
                <p14:modId xmlns:p14="http://schemas.microsoft.com/office/powerpoint/2010/main" val="2138018295"/>
              </p:ext>
            </p:extLst>
          </p:nvPr>
        </p:nvGraphicFramePr>
        <p:xfrm>
          <a:off x="4047159" y="3069754"/>
          <a:ext cx="6059317" cy="3009209"/>
        </p:xfrm>
        <a:graphic>
          <a:graphicData uri="http://schemas.openxmlformats.org/drawingml/2006/chart">
            <c:chart xmlns:c="http://schemas.openxmlformats.org/drawingml/2006/chart" xmlns:r="http://schemas.openxmlformats.org/officeDocument/2006/relationships" r:id="rId6"/>
          </a:graphicData>
        </a:graphic>
      </p:graphicFrame>
      <p:sp>
        <p:nvSpPr>
          <p:cNvPr id="18" name="CaixaDeTexto 17"/>
          <p:cNvSpPr txBox="1"/>
          <p:nvPr/>
        </p:nvSpPr>
        <p:spPr>
          <a:xfrm>
            <a:off x="3770244" y="1210487"/>
            <a:ext cx="6613146" cy="1477328"/>
          </a:xfrm>
          <a:prstGeom prst="rect">
            <a:avLst/>
          </a:prstGeom>
          <a:noFill/>
        </p:spPr>
        <p:txBody>
          <a:bodyPr wrap="square" rtlCol="0">
            <a:spAutoFit/>
          </a:bodyPr>
          <a:lstStyle/>
          <a:p>
            <a:pPr algn="just"/>
            <a:r>
              <a:rPr lang="pt-BR" sz="1800" dirty="0">
                <a:solidFill>
                  <a:schemeClr val="accent5">
                    <a:lumMod val="50000"/>
                  </a:schemeClr>
                </a:solidFill>
              </a:rPr>
              <a:t>Dentre os empresários que tiveram algum pagamento em atraso neste ano, a Região Sul apresenta a maior proporção de entrevistados que conseguiu negociar o pagamento com o credor. Já na Região Centro-oeste, apenas 66% conseguiriam realizar esta negociação.</a:t>
            </a:r>
          </a:p>
        </p:txBody>
      </p:sp>
      <p:pic>
        <p:nvPicPr>
          <p:cNvPr id="22" name="Imagem 21">
            <a:hlinkClick r:id="rId4" action="ppaction://hlinksldjump"/>
          </p:cNvPr>
          <p:cNvPicPr>
            <a:picLocks noChangeAspect="1"/>
          </p:cNvPicPr>
          <p:nvPr/>
        </p:nvPicPr>
        <p:blipFill>
          <a:blip r:embed="rId7" cstate="email">
            <a:lum bright="70000" contrast="-70000"/>
            <a:extLst>
              <a:ext uri="{28A0092B-C50C-407E-A947-70E740481C1C}">
                <a14:useLocalDpi xmlns:a14="http://schemas.microsoft.com/office/drawing/2010/main"/>
              </a:ext>
            </a:extLst>
          </a:blip>
          <a:stretch>
            <a:fillRect/>
          </a:stretch>
        </p:blipFill>
        <p:spPr>
          <a:xfrm>
            <a:off x="11459880" y="50259"/>
            <a:ext cx="610384" cy="498063"/>
          </a:xfrm>
          <a:prstGeom prst="rect">
            <a:avLst/>
          </a:prstGeom>
        </p:spPr>
      </p:pic>
      <p:sp>
        <p:nvSpPr>
          <p:cNvPr id="15" name="CaixaDeTexto 1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1.913 ENTREVISTADOS</a:t>
            </a:r>
          </a:p>
        </p:txBody>
      </p:sp>
    </p:spTree>
    <p:extLst>
      <p:ext uri="{BB962C8B-B14F-4D97-AF65-F5344CB8AC3E}">
        <p14:creationId xmlns:p14="http://schemas.microsoft.com/office/powerpoint/2010/main" val="10381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6020993"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Q25.</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Ao longo de 2017, sua empresa esteve com algum pagamento em atraso (com mais de 3 meses de atraso)? </a:t>
            </a:r>
            <a:endParaRPr lang="pt-BR" sz="1050" dirty="0">
              <a:effectLst/>
              <a:latin typeface="Arial" panose="020B0604020202020204" pitchFamily="34" charset="0"/>
              <a:ea typeface="Times New Roman" panose="02020603050405020304" pitchFamily="18" charset="0"/>
            </a:endParaRPr>
          </a:p>
        </p:txBody>
      </p:sp>
      <p:sp>
        <p:nvSpPr>
          <p:cNvPr id="25" name="CaixaDeTexto 24"/>
          <p:cNvSpPr txBox="1"/>
          <p:nvPr/>
        </p:nvSpPr>
        <p:spPr>
          <a:xfrm>
            <a:off x="6156180" y="6598146"/>
            <a:ext cx="6020993"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Q26.</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Conseguiu negociar este pagamento em atraso com o credor?</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sp>
        <p:nvSpPr>
          <p:cNvPr id="26" name="Retângulo com Único Canto Aparado 25">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7" name="Retângulo com Único Canto Aparado 26">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8" name="Retângulo com Único Canto Aparado 27">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9" name="Retângulo com Único Canto Aparado 28">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0" name="Retângulo com Único Canto Aparado 29">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1" name="Retângulo com Único Canto Aparado 30">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1419714171"/>
              </p:ext>
            </p:extLst>
          </p:nvPr>
        </p:nvGraphicFramePr>
        <p:xfrm>
          <a:off x="838622" y="2707009"/>
          <a:ext cx="9289032" cy="3722086"/>
        </p:xfrm>
        <a:graphic>
          <a:graphicData uri="http://schemas.openxmlformats.org/drawingml/2006/chart">
            <c:chart xmlns:c="http://schemas.openxmlformats.org/drawingml/2006/chart" xmlns:r="http://schemas.openxmlformats.org/officeDocument/2006/relationships" r:id="rId11"/>
          </a:graphicData>
        </a:graphic>
      </p:graphicFrame>
      <p:sp>
        <p:nvSpPr>
          <p:cNvPr id="23" name="CaixaDeTexto 22"/>
          <p:cNvSpPr txBox="1"/>
          <p:nvPr/>
        </p:nvSpPr>
        <p:spPr>
          <a:xfrm>
            <a:off x="738841" y="1302872"/>
            <a:ext cx="9217024" cy="1200329"/>
          </a:xfrm>
          <a:prstGeom prst="rect">
            <a:avLst/>
          </a:prstGeom>
          <a:noFill/>
        </p:spPr>
        <p:txBody>
          <a:bodyPr wrap="square" rtlCol="0">
            <a:spAutoFit/>
          </a:bodyPr>
          <a:lstStyle/>
          <a:p>
            <a:pPr algn="just"/>
            <a:r>
              <a:rPr lang="pt-BR" sz="1800" dirty="0">
                <a:solidFill>
                  <a:schemeClr val="accent5">
                    <a:lumMod val="50000"/>
                  </a:schemeClr>
                </a:solidFill>
              </a:rPr>
              <a:t>Enquanto 30,1% das mulheres empresárias tiveram atraso de algum pagamento em 2017, 27,9% dos homens passaram pela mesma situação naquele ano. Já quanto à renegociação da dívida com o credor, 71,6% dos homens e das mulheres conseguiram renegociar o pagamento em atraso.</a:t>
            </a:r>
          </a:p>
        </p:txBody>
      </p:sp>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9422522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6020993"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Q25.</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Ao longo de 2017, sua empresa esteve com algum pagamento em atraso (com mais de 3 meses de atraso)? </a:t>
            </a:r>
            <a:endParaRPr lang="pt-BR" sz="1050" dirty="0">
              <a:effectLst/>
              <a:latin typeface="Arial" panose="020B0604020202020204" pitchFamily="34" charset="0"/>
              <a:ea typeface="Times New Roman" panose="02020603050405020304" pitchFamily="18" charset="0"/>
            </a:endParaRPr>
          </a:p>
        </p:txBody>
      </p:sp>
      <p:sp>
        <p:nvSpPr>
          <p:cNvPr id="26" name="Retângulo com Único Canto Aparado 25">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7" name="Retângulo com Único Canto Aparado 26">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8" name="Retângulo com Único Canto Aparado 27">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9" name="Retângulo com Único Canto Aparado 28">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0" name="Retângulo com Único Canto Aparado 29">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1" name="Retângulo com Único Canto Aparado 30">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0" name="Gráfico 9"/>
          <p:cNvGraphicFramePr/>
          <p:nvPr>
            <p:extLst>
              <p:ext uri="{D42A27DB-BD31-4B8C-83A1-F6EECF244321}">
                <p14:modId xmlns:p14="http://schemas.microsoft.com/office/powerpoint/2010/main" val="583700603"/>
              </p:ext>
            </p:extLst>
          </p:nvPr>
        </p:nvGraphicFramePr>
        <p:xfrm>
          <a:off x="334566" y="1242111"/>
          <a:ext cx="7056784" cy="5187806"/>
        </p:xfrm>
        <a:graphic>
          <a:graphicData uri="http://schemas.openxmlformats.org/drawingml/2006/chart">
            <c:chart xmlns:c="http://schemas.openxmlformats.org/drawingml/2006/chart" xmlns:r="http://schemas.openxmlformats.org/officeDocument/2006/relationships" r:id="rId11"/>
          </a:graphicData>
        </a:graphic>
      </p:graphicFrame>
      <p:sp>
        <p:nvSpPr>
          <p:cNvPr id="2" name="Retângulo 1">
            <a:hlinkClick r:id="rId12" action="ppaction://hlinksldjump"/>
          </p:cNvPr>
          <p:cNvSpPr/>
          <p:nvPr/>
        </p:nvSpPr>
        <p:spPr>
          <a:xfrm>
            <a:off x="7607374" y="1917937"/>
            <a:ext cx="2376264" cy="79115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dirty="0"/>
              <a:t>Negociou o pagamento em atraso?</a:t>
            </a:r>
          </a:p>
        </p:txBody>
      </p:sp>
      <p:pic>
        <p:nvPicPr>
          <p:cNvPr id="3" name="Imagem 2"/>
          <p:cNvPicPr>
            <a:picLocks noChangeAspect="1"/>
          </p:cNvPicPr>
          <p:nvPr/>
        </p:nvPicPr>
        <p:blipFill>
          <a:blip r:embed="rId13" cstate="email">
            <a:duotone>
              <a:prstClr val="black"/>
              <a:srgbClr val="00B050">
                <a:tint val="45000"/>
                <a:satMod val="400000"/>
              </a:srgbClr>
            </a:duotone>
            <a:extLst>
              <a:ext uri="{28A0092B-C50C-407E-A947-70E740481C1C}">
                <a14:useLocalDpi xmlns:a14="http://schemas.microsoft.com/office/drawing/2010/main"/>
              </a:ext>
            </a:extLst>
          </a:blip>
          <a:stretch>
            <a:fillRect/>
          </a:stretch>
        </p:blipFill>
        <p:spPr>
          <a:xfrm>
            <a:off x="9622187" y="2565924"/>
            <a:ext cx="577475" cy="577475"/>
          </a:xfrm>
          <a:prstGeom prst="rect">
            <a:avLst/>
          </a:prstGeom>
        </p:spPr>
      </p:pic>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3306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2206" y="6598146"/>
            <a:ext cx="12174968"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Q26.</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Conseguiu negociar este pagamento em atraso com o credor?</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sp>
        <p:nvSpPr>
          <p:cNvPr id="26" name="Retângulo com Único Canto Aparado 25">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7" name="Retângulo com Único Canto Aparado 26">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8" name="Retângulo com Único Canto Aparado 27">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9" name="Retângulo com Único Canto Aparado 28">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0" name="Retângulo com Único Canto Aparado 29">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1" name="Retângulo com Único Canto Aparado 30">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4257064044"/>
              </p:ext>
            </p:extLst>
          </p:nvPr>
        </p:nvGraphicFramePr>
        <p:xfrm>
          <a:off x="910630" y="1220048"/>
          <a:ext cx="9289032" cy="5018057"/>
        </p:xfrm>
        <a:graphic>
          <a:graphicData uri="http://schemas.openxmlformats.org/drawingml/2006/chart">
            <c:chart xmlns:c="http://schemas.openxmlformats.org/drawingml/2006/chart" xmlns:r="http://schemas.openxmlformats.org/officeDocument/2006/relationships" r:id="rId11"/>
          </a:graphicData>
        </a:graphic>
      </p:graphicFrame>
      <p:pic>
        <p:nvPicPr>
          <p:cNvPr id="19" name="Imagem 18">
            <a:hlinkClick r:id="rId12" action="ppaction://hlinksldjump"/>
          </p:cNvPr>
          <p:cNvPicPr>
            <a:picLocks noChangeAspect="1"/>
          </p:cNvPicPr>
          <p:nvPr/>
        </p:nvPicPr>
        <p:blipFill>
          <a:blip r:embed="rId13" cstate="email">
            <a:lum bright="70000" contrast="-70000"/>
            <a:extLst>
              <a:ext uri="{28A0092B-C50C-407E-A947-70E740481C1C}">
                <a14:useLocalDpi xmlns:a14="http://schemas.microsoft.com/office/drawing/2010/main"/>
              </a:ext>
            </a:extLst>
          </a:blip>
          <a:stretch>
            <a:fillRect/>
          </a:stretch>
        </p:blipFill>
        <p:spPr>
          <a:xfrm>
            <a:off x="11459880" y="50259"/>
            <a:ext cx="610384" cy="498063"/>
          </a:xfrm>
          <a:prstGeom prst="rect">
            <a:avLst/>
          </a:prstGeom>
        </p:spPr>
      </p:pic>
      <p:sp>
        <p:nvSpPr>
          <p:cNvPr id="20" name="CaixaDeTexto 19"/>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1.913 ENTREVISTADOS</a:t>
            </a:r>
          </a:p>
        </p:txBody>
      </p:sp>
    </p:spTree>
    <p:extLst>
      <p:ext uri="{BB962C8B-B14F-4D97-AF65-F5344CB8AC3E}">
        <p14:creationId xmlns:p14="http://schemas.microsoft.com/office/powerpoint/2010/main" val="3157898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6020993"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Q25.</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Ao longo de 2017, sua empresa esteve com algum pagamento em atraso (com mais de 3 meses de atraso)? </a:t>
            </a:r>
            <a:endParaRPr lang="pt-BR" sz="1050" dirty="0">
              <a:effectLst/>
              <a:latin typeface="Arial" panose="020B0604020202020204" pitchFamily="34" charset="0"/>
              <a:ea typeface="Times New Roman" panose="02020603050405020304" pitchFamily="18" charset="0"/>
            </a:endParaRPr>
          </a:p>
        </p:txBody>
      </p:sp>
      <p:sp>
        <p:nvSpPr>
          <p:cNvPr id="26" name="Retângulo com Único Canto Aparado 25">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7" name="Retângulo com Único Canto Aparado 26">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8" name="Retângulo com Único Canto Aparado 27">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9" name="Retângulo com Único Canto Aparado 28">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0" name="Retângulo com Único Canto Aparado 29">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1" name="Retângulo com Único Canto Aparado 30">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Gráfico 18"/>
          <p:cNvGraphicFramePr/>
          <p:nvPr>
            <p:extLst>
              <p:ext uri="{D42A27DB-BD31-4B8C-83A1-F6EECF244321}">
                <p14:modId xmlns:p14="http://schemas.microsoft.com/office/powerpoint/2010/main" val="310864727"/>
              </p:ext>
            </p:extLst>
          </p:nvPr>
        </p:nvGraphicFramePr>
        <p:xfrm>
          <a:off x="334566" y="1242111"/>
          <a:ext cx="7056784" cy="5187806"/>
        </p:xfrm>
        <a:graphic>
          <a:graphicData uri="http://schemas.openxmlformats.org/drawingml/2006/chart">
            <c:chart xmlns:c="http://schemas.openxmlformats.org/drawingml/2006/chart" xmlns:r="http://schemas.openxmlformats.org/officeDocument/2006/relationships" r:id="rId11"/>
          </a:graphicData>
        </a:graphic>
      </p:graphicFrame>
      <p:sp>
        <p:nvSpPr>
          <p:cNvPr id="20" name="Retângulo 19">
            <a:hlinkClick r:id="rId12" action="ppaction://hlinksldjump"/>
          </p:cNvPr>
          <p:cNvSpPr/>
          <p:nvPr/>
        </p:nvSpPr>
        <p:spPr>
          <a:xfrm>
            <a:off x="7607374" y="1917937"/>
            <a:ext cx="2376264" cy="79115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dirty="0"/>
              <a:t>Negociou o pagamento em atraso?</a:t>
            </a:r>
          </a:p>
        </p:txBody>
      </p:sp>
      <p:pic>
        <p:nvPicPr>
          <p:cNvPr id="21" name="Imagem 20"/>
          <p:cNvPicPr>
            <a:picLocks noChangeAspect="1"/>
          </p:cNvPicPr>
          <p:nvPr/>
        </p:nvPicPr>
        <p:blipFill>
          <a:blip r:embed="rId13" cstate="email">
            <a:duotone>
              <a:prstClr val="black"/>
              <a:srgbClr val="00B050">
                <a:tint val="45000"/>
                <a:satMod val="400000"/>
              </a:srgbClr>
            </a:duotone>
            <a:extLst>
              <a:ext uri="{28A0092B-C50C-407E-A947-70E740481C1C}">
                <a14:useLocalDpi xmlns:a14="http://schemas.microsoft.com/office/drawing/2010/main"/>
              </a:ext>
            </a:extLst>
          </a:blip>
          <a:stretch>
            <a:fillRect/>
          </a:stretch>
        </p:blipFill>
        <p:spPr>
          <a:xfrm>
            <a:off x="9622187" y="2565924"/>
            <a:ext cx="577475" cy="577475"/>
          </a:xfrm>
          <a:prstGeom prst="rect">
            <a:avLst/>
          </a:prstGeom>
        </p:spPr>
      </p:pic>
      <p:sp>
        <p:nvSpPr>
          <p:cNvPr id="22" name="CaixaDeTexto 21"/>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132583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DESEMPENHO DA EMPRESA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ano de 2017 foi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818113630"/>
              </p:ext>
            </p:extLst>
          </p:nvPr>
        </p:nvGraphicFramePr>
        <p:xfrm>
          <a:off x="235349" y="2912684"/>
          <a:ext cx="10108332" cy="3016382"/>
        </p:xfrm>
        <a:graphic>
          <a:graphicData uri="http://schemas.openxmlformats.org/drawingml/2006/table">
            <a:tbl>
              <a:tblPr bandRow="1">
                <a:tableStyleId>{5C22544A-7EE6-4342-B048-85BDC9FD1C3A}</a:tableStyleId>
              </a:tblPr>
              <a:tblGrid>
                <a:gridCol w="2578302">
                  <a:extLst>
                    <a:ext uri="{9D8B030D-6E8A-4147-A177-3AD203B41FA5}">
                      <a16:colId xmlns:a16="http://schemas.microsoft.com/office/drawing/2014/main" val="1717645873"/>
                    </a:ext>
                  </a:extLst>
                </a:gridCol>
                <a:gridCol w="1255005">
                  <a:extLst>
                    <a:ext uri="{9D8B030D-6E8A-4147-A177-3AD203B41FA5}">
                      <a16:colId xmlns:a16="http://schemas.microsoft.com/office/drawing/2014/main" val="2682590267"/>
                    </a:ext>
                  </a:extLst>
                </a:gridCol>
                <a:gridCol w="1255005">
                  <a:extLst>
                    <a:ext uri="{9D8B030D-6E8A-4147-A177-3AD203B41FA5}">
                      <a16:colId xmlns:a16="http://schemas.microsoft.com/office/drawing/2014/main" val="100693935"/>
                    </a:ext>
                  </a:extLst>
                </a:gridCol>
                <a:gridCol w="1255005">
                  <a:extLst>
                    <a:ext uri="{9D8B030D-6E8A-4147-A177-3AD203B41FA5}">
                      <a16:colId xmlns:a16="http://schemas.microsoft.com/office/drawing/2014/main" val="221777309"/>
                    </a:ext>
                  </a:extLst>
                </a:gridCol>
                <a:gridCol w="1255005">
                  <a:extLst>
                    <a:ext uri="{9D8B030D-6E8A-4147-A177-3AD203B41FA5}">
                      <a16:colId xmlns:a16="http://schemas.microsoft.com/office/drawing/2014/main" val="690645657"/>
                    </a:ext>
                  </a:extLst>
                </a:gridCol>
                <a:gridCol w="1255005">
                  <a:extLst>
                    <a:ext uri="{9D8B030D-6E8A-4147-A177-3AD203B41FA5}">
                      <a16:colId xmlns:a16="http://schemas.microsoft.com/office/drawing/2014/main" val="1516364609"/>
                    </a:ext>
                  </a:extLst>
                </a:gridCol>
                <a:gridCol w="1255005">
                  <a:extLst>
                    <a:ext uri="{9D8B030D-6E8A-4147-A177-3AD203B41FA5}">
                      <a16:colId xmlns:a16="http://schemas.microsoft.com/office/drawing/2014/main" val="3703425292"/>
                    </a:ext>
                  </a:extLst>
                </a:gridCol>
              </a:tblGrid>
              <a:tr h="805142">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Até 24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25 a 34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35 a 44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45 a 54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55 a 64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65 anos </a:t>
                      </a:r>
                    </a:p>
                    <a:p>
                      <a:pPr marL="0" algn="ctr" defTabSz="1172261" rtl="0" eaLnBrk="1" fontAlgn="ctr" latinLnBrk="0" hangingPunct="1"/>
                      <a:r>
                        <a:rPr lang="pt-BR" sz="1400" b="1" kern="1200" dirty="0">
                          <a:solidFill>
                            <a:srgbClr val="215968"/>
                          </a:solidFill>
                          <a:latin typeface="+mn-lt"/>
                          <a:ea typeface="+mn-ea"/>
                          <a:cs typeface="+mn-cs"/>
                        </a:rPr>
                        <a:t>ou mais</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552810">
                <a:tc>
                  <a:txBody>
                    <a:bodyPr/>
                    <a:lstStyle/>
                    <a:p>
                      <a:pPr marL="0" algn="r" defTabSz="1172261" rtl="0" eaLnBrk="1" latinLnBrk="0" hangingPunct="1"/>
                      <a:r>
                        <a:rPr lang="pt-BR" sz="1400" b="1" kern="1200" dirty="0">
                          <a:solidFill>
                            <a:srgbClr val="013575"/>
                          </a:solidFill>
                          <a:latin typeface="+mn-lt"/>
                          <a:ea typeface="+mn-ea"/>
                          <a:cs typeface="+mn-cs"/>
                        </a:rPr>
                        <a:t>Melhor</a:t>
                      </a:r>
                      <a:r>
                        <a:rPr lang="pt-BR" sz="1400" b="1" kern="1200" baseline="0" dirty="0">
                          <a:solidFill>
                            <a:srgbClr val="013575"/>
                          </a:solidFill>
                          <a:latin typeface="+mn-lt"/>
                          <a:ea typeface="+mn-ea"/>
                          <a:cs typeface="+mn-cs"/>
                        </a:rPr>
                        <a:t> que o ano passado</a:t>
                      </a:r>
                      <a:endParaRPr lang="pt-BR" sz="14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43%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extLst>
                  <a:ext uri="{0D108BD9-81ED-4DB2-BD59-A6C34878D82A}">
                    <a16:rowId xmlns:a16="http://schemas.microsoft.com/office/drawing/2014/main" val="1143186497"/>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baseline="0" dirty="0">
                          <a:solidFill>
                            <a:srgbClr val="013575"/>
                          </a:solidFill>
                          <a:latin typeface="+mn-lt"/>
                          <a:ea typeface="+mn-ea"/>
                          <a:cs typeface="+mn-cs"/>
                        </a:rPr>
                        <a:t>Igual ao ano passado</a:t>
                      </a:r>
                      <a:endParaRPr lang="pt-BR" sz="14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extLst>
                  <a:ext uri="{0D108BD9-81ED-4DB2-BD59-A6C34878D82A}">
                    <a16:rowId xmlns:a16="http://schemas.microsoft.com/office/drawing/2014/main" val="2417726408"/>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baseline="0" dirty="0">
                          <a:solidFill>
                            <a:srgbClr val="013575"/>
                          </a:solidFill>
                          <a:latin typeface="+mn-lt"/>
                          <a:ea typeface="+mn-ea"/>
                          <a:cs typeface="+mn-cs"/>
                        </a:rPr>
                        <a:t>Pior que o ano passado</a:t>
                      </a:r>
                      <a:endParaRPr lang="pt-BR" sz="14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31%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56%</a:t>
                      </a:r>
                    </a:p>
                  </a:txBody>
                  <a:tcPr marL="9525" marR="9525" marT="9525" marB="0" anchor="ctr"/>
                </a:tc>
                <a:extLst>
                  <a:ext uri="{0D108BD9-81ED-4DB2-BD59-A6C34878D82A}">
                    <a16:rowId xmlns:a16="http://schemas.microsoft.com/office/drawing/2014/main" val="1811174359"/>
                  </a:ext>
                </a:extLst>
              </a:tr>
              <a:tr h="552810">
                <a:tc>
                  <a:txBody>
                    <a:bodyPr/>
                    <a:lstStyle/>
                    <a:p>
                      <a:pPr algn="r"/>
                      <a:r>
                        <a:rPr lang="pt-BR" sz="1400" b="1" dirty="0">
                          <a:solidFill>
                            <a:srgbClr val="013575"/>
                          </a:solidFill>
                        </a:rPr>
                        <a:t>Não sabe/Não</a:t>
                      </a:r>
                      <a:r>
                        <a:rPr lang="pt-BR" sz="1400" b="1" baseline="0" dirty="0">
                          <a:solidFill>
                            <a:srgbClr val="013575"/>
                          </a:solidFill>
                        </a:rPr>
                        <a:t> respondeu</a:t>
                      </a:r>
                      <a:endParaRPr lang="pt-BR" sz="1400" b="1" dirty="0">
                        <a:solidFill>
                          <a:srgbClr val="013575"/>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1485659157"/>
                  </a:ext>
                </a:extLst>
              </a:tr>
            </a:tbl>
          </a:graphicData>
        </a:graphic>
      </p:graphicFrame>
      <p:sp>
        <p:nvSpPr>
          <p:cNvPr id="20" name="CaixaDeTexto 19"/>
          <p:cNvSpPr txBox="1"/>
          <p:nvPr/>
        </p:nvSpPr>
        <p:spPr>
          <a:xfrm>
            <a:off x="478582" y="1266673"/>
            <a:ext cx="9721080" cy="738664"/>
          </a:xfrm>
          <a:prstGeom prst="rect">
            <a:avLst/>
          </a:prstGeom>
          <a:noFill/>
        </p:spPr>
        <p:txBody>
          <a:bodyPr wrap="square" rtlCol="0">
            <a:spAutoFit/>
          </a:bodyPr>
          <a:lstStyle/>
          <a:p>
            <a:pPr algn="just"/>
            <a:r>
              <a:rPr lang="pt-BR" sz="2100" dirty="0">
                <a:solidFill>
                  <a:schemeClr val="accent5">
                    <a:lumMod val="50000"/>
                  </a:schemeClr>
                </a:solidFill>
              </a:rPr>
              <a:t>Empresários </a:t>
            </a:r>
            <a:r>
              <a:rPr lang="pt-BR" sz="2100" b="1" dirty="0">
                <a:solidFill>
                  <a:schemeClr val="accent5">
                    <a:lumMod val="50000"/>
                  </a:schemeClr>
                </a:solidFill>
              </a:rPr>
              <a:t>mais jovens </a:t>
            </a:r>
            <a:r>
              <a:rPr lang="pt-BR" sz="2100" dirty="0">
                <a:solidFill>
                  <a:schemeClr val="accent5">
                    <a:lumMod val="50000"/>
                  </a:schemeClr>
                </a:solidFill>
              </a:rPr>
              <a:t>tendem a avaliar o ano de 2017 de forma </a:t>
            </a:r>
            <a:r>
              <a:rPr lang="pt-BR" sz="2100" b="1" dirty="0">
                <a:solidFill>
                  <a:schemeClr val="accent5">
                    <a:lumMod val="50000"/>
                  </a:schemeClr>
                </a:solidFill>
              </a:rPr>
              <a:t>mais positiva</a:t>
            </a:r>
            <a:r>
              <a:rPr lang="pt-BR" sz="2100" dirty="0">
                <a:solidFill>
                  <a:schemeClr val="accent5">
                    <a:lumMod val="50000"/>
                  </a:schemeClr>
                </a:solidFill>
              </a:rPr>
              <a:t>, se comparados aos empresários com idade mais avançada.</a:t>
            </a:r>
          </a:p>
        </p:txBody>
      </p:sp>
      <p:sp>
        <p:nvSpPr>
          <p:cNvPr id="23" name="Retângulo 22"/>
          <p:cNvSpPr/>
          <p:nvPr/>
        </p:nvSpPr>
        <p:spPr>
          <a:xfrm>
            <a:off x="2883087" y="4865509"/>
            <a:ext cx="7388583"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2878883" y="3755910"/>
            <a:ext cx="7392788" cy="55009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70482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618" y="6598146"/>
            <a:ext cx="1217655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Q26.</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Conseguiu negociar este pagamento em atraso com o credor?</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sp>
        <p:nvSpPr>
          <p:cNvPr id="26" name="Retângulo com Único Canto Aparado 25">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7" name="Retângulo com Único Canto Aparado 26">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8" name="Retângulo com Único Canto Aparado 27">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9" name="Retângulo com Único Canto Aparado 28">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0" name="Retângulo com Único Canto Aparado 29">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1" name="Retângulo com Único Canto Aparado 30">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21" name="Gráfico 20"/>
          <p:cNvGraphicFramePr/>
          <p:nvPr>
            <p:extLst>
              <p:ext uri="{D42A27DB-BD31-4B8C-83A1-F6EECF244321}">
                <p14:modId xmlns:p14="http://schemas.microsoft.com/office/powerpoint/2010/main" val="140050303"/>
              </p:ext>
            </p:extLst>
          </p:nvPr>
        </p:nvGraphicFramePr>
        <p:xfrm>
          <a:off x="910630" y="1220048"/>
          <a:ext cx="9289032" cy="5018057"/>
        </p:xfrm>
        <a:graphic>
          <a:graphicData uri="http://schemas.openxmlformats.org/drawingml/2006/chart">
            <c:chart xmlns:c="http://schemas.openxmlformats.org/drawingml/2006/chart" xmlns:r="http://schemas.openxmlformats.org/officeDocument/2006/relationships" r:id="rId11"/>
          </a:graphicData>
        </a:graphic>
      </p:graphicFrame>
      <p:pic>
        <p:nvPicPr>
          <p:cNvPr id="22" name="Imagem 21">
            <a:hlinkClick r:id="rId12" action="ppaction://hlinksldjump"/>
          </p:cNvPr>
          <p:cNvPicPr>
            <a:picLocks noChangeAspect="1"/>
          </p:cNvPicPr>
          <p:nvPr/>
        </p:nvPicPr>
        <p:blipFill>
          <a:blip r:embed="rId13" cstate="email">
            <a:lum bright="70000" contrast="-70000"/>
            <a:extLst>
              <a:ext uri="{28A0092B-C50C-407E-A947-70E740481C1C}">
                <a14:useLocalDpi xmlns:a14="http://schemas.microsoft.com/office/drawing/2010/main"/>
              </a:ext>
            </a:extLst>
          </a:blip>
          <a:stretch>
            <a:fillRect/>
          </a:stretch>
        </p:blipFill>
        <p:spPr>
          <a:xfrm>
            <a:off x="11459880" y="50259"/>
            <a:ext cx="610384" cy="498063"/>
          </a:xfrm>
          <a:prstGeom prst="rect">
            <a:avLst/>
          </a:prstGeom>
        </p:spPr>
      </p:pic>
      <p:sp>
        <p:nvSpPr>
          <p:cNvPr id="18" name="CaixaDeTexto 17"/>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1.913 ENTREVISTADOS</a:t>
            </a:r>
          </a:p>
        </p:txBody>
      </p:sp>
    </p:spTree>
    <p:extLst>
      <p:ext uri="{BB962C8B-B14F-4D97-AF65-F5344CB8AC3E}">
        <p14:creationId xmlns:p14="http://schemas.microsoft.com/office/powerpoint/2010/main" val="20141365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NO MOMENTO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Q27.</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E nesse momento, sua empresa tem algum pagamento em atraso (com mais de 3 meses de atraso)?</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26" name="Gráfico 25"/>
          <p:cNvGraphicFramePr/>
          <p:nvPr>
            <p:extLst>
              <p:ext uri="{D42A27DB-BD31-4B8C-83A1-F6EECF244321}">
                <p14:modId xmlns:p14="http://schemas.microsoft.com/office/powerpoint/2010/main" val="1327496331"/>
              </p:ext>
            </p:extLst>
          </p:nvPr>
        </p:nvGraphicFramePr>
        <p:xfrm>
          <a:off x="190550" y="1170047"/>
          <a:ext cx="5904656" cy="5246140"/>
        </p:xfrm>
        <a:graphic>
          <a:graphicData uri="http://schemas.openxmlformats.org/drawingml/2006/chart">
            <c:chart xmlns:c="http://schemas.openxmlformats.org/drawingml/2006/chart" xmlns:r="http://schemas.openxmlformats.org/officeDocument/2006/relationships" r:id="rId11"/>
          </a:graphicData>
        </a:graphic>
      </p:graphicFrame>
      <p:sp>
        <p:nvSpPr>
          <p:cNvPr id="2" name="CaixaDeTexto 1"/>
          <p:cNvSpPr txBox="1"/>
          <p:nvPr/>
        </p:nvSpPr>
        <p:spPr>
          <a:xfrm>
            <a:off x="6167214" y="2032560"/>
            <a:ext cx="4248472" cy="1323439"/>
          </a:xfrm>
          <a:prstGeom prst="rect">
            <a:avLst/>
          </a:prstGeom>
          <a:noFill/>
        </p:spPr>
        <p:txBody>
          <a:bodyPr wrap="square" rtlCol="0">
            <a:spAutoFit/>
          </a:bodyPr>
          <a:lstStyle/>
          <a:p>
            <a:r>
              <a:rPr lang="pt-BR" sz="2000" dirty="0">
                <a:solidFill>
                  <a:schemeClr val="accent5">
                    <a:lumMod val="50000"/>
                  </a:schemeClr>
                </a:solidFill>
              </a:rPr>
              <a:t>Cerca de 02 em cada 10 dos empresários encontra-se, atualmente,  com algum pagamento com mais de três meses de atraso.</a:t>
            </a:r>
          </a:p>
        </p:txBody>
      </p:sp>
      <p:sp>
        <p:nvSpPr>
          <p:cNvPr id="25" name="CaixaDeTexto 2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64324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NO MOMENTO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Q27.</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E nesse momento, sua empresa tem algum pagamento em atraso (com mais de 3 meses de atraso)?</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2" name="CaixaDeTexto 1"/>
          <p:cNvSpPr txBox="1"/>
          <p:nvPr/>
        </p:nvSpPr>
        <p:spPr>
          <a:xfrm>
            <a:off x="5831716" y="2075284"/>
            <a:ext cx="4568236" cy="1477328"/>
          </a:xfrm>
          <a:prstGeom prst="rect">
            <a:avLst/>
          </a:prstGeom>
          <a:noFill/>
        </p:spPr>
        <p:txBody>
          <a:bodyPr wrap="square" rtlCol="0">
            <a:spAutoFit/>
          </a:bodyPr>
          <a:lstStyle/>
          <a:p>
            <a:r>
              <a:rPr lang="pt-BR" sz="1800" dirty="0">
                <a:solidFill>
                  <a:schemeClr val="accent5">
                    <a:lumMod val="50000"/>
                  </a:schemeClr>
                </a:solidFill>
              </a:rPr>
              <a:t>Enquanto apenas 11% de Empresas de Pequeno Porte possuem algum pagamento com mais de três meses de atraso atualmente, 21% dos Micro Empreendedores Individuais se encontram nesta situação atualmente.</a:t>
            </a:r>
          </a:p>
        </p:txBody>
      </p:sp>
      <p:sp>
        <p:nvSpPr>
          <p:cNvPr id="49" name="CaixaDeTexto 4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grpSp>
        <p:nvGrpSpPr>
          <p:cNvPr id="3" name="Agrupar 2"/>
          <p:cNvGrpSpPr/>
          <p:nvPr/>
        </p:nvGrpSpPr>
        <p:grpSpPr>
          <a:xfrm>
            <a:off x="449927" y="769974"/>
            <a:ext cx="5483518" cy="5828029"/>
            <a:chOff x="449927" y="769974"/>
            <a:chExt cx="5483518" cy="5828029"/>
          </a:xfrm>
        </p:grpSpPr>
        <p:sp>
          <p:nvSpPr>
            <p:cNvPr id="55" name="Retângulo 54"/>
            <p:cNvSpPr/>
            <p:nvPr/>
          </p:nvSpPr>
          <p:spPr>
            <a:xfrm>
              <a:off x="449927" y="769974"/>
              <a:ext cx="5317682" cy="5828029"/>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2" name="Agrupar 31"/>
            <p:cNvGrpSpPr/>
            <p:nvPr/>
          </p:nvGrpSpPr>
          <p:grpSpPr>
            <a:xfrm>
              <a:off x="802350" y="3422894"/>
              <a:ext cx="900640" cy="1211390"/>
              <a:chOff x="2638821" y="4762770"/>
              <a:chExt cx="762451" cy="1157890"/>
            </a:xfrm>
          </p:grpSpPr>
          <p:grpSp>
            <p:nvGrpSpPr>
              <p:cNvPr id="33" name="Grupo 5"/>
              <p:cNvGrpSpPr/>
              <p:nvPr/>
            </p:nvGrpSpPr>
            <p:grpSpPr>
              <a:xfrm>
                <a:off x="2638821" y="4762770"/>
                <a:ext cx="762451" cy="760375"/>
                <a:chOff x="1989894" y="4905662"/>
                <a:chExt cx="829550" cy="829550"/>
              </a:xfrm>
            </p:grpSpPr>
            <p:sp>
              <p:nvSpPr>
                <p:cNvPr id="35" name="Retângulo 34"/>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1" name="Imagem 4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34" name="CaixaDeTexto 33"/>
              <p:cNvSpPr txBox="1"/>
              <p:nvPr/>
            </p:nvSpPr>
            <p:spPr>
              <a:xfrm>
                <a:off x="271192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42" name="Agrupar 41"/>
            <p:cNvGrpSpPr/>
            <p:nvPr/>
          </p:nvGrpSpPr>
          <p:grpSpPr>
            <a:xfrm>
              <a:off x="891761" y="5044762"/>
              <a:ext cx="819125" cy="1245861"/>
              <a:chOff x="3529554" y="4659025"/>
              <a:chExt cx="693443" cy="1282038"/>
            </a:xfrm>
          </p:grpSpPr>
          <p:grpSp>
            <p:nvGrpSpPr>
              <p:cNvPr id="43" name="Grupo 16"/>
              <p:cNvGrpSpPr/>
              <p:nvPr/>
            </p:nvGrpSpPr>
            <p:grpSpPr>
              <a:xfrm>
                <a:off x="3529554" y="4659025"/>
                <a:ext cx="693443" cy="864120"/>
                <a:chOff x="2947662" y="4678526"/>
                <a:chExt cx="846138" cy="1057275"/>
              </a:xfrm>
            </p:grpSpPr>
            <p:sp>
              <p:nvSpPr>
                <p:cNvPr id="45" name="Retângulo 44"/>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6" name="Group 13"/>
                <p:cNvGrpSpPr>
                  <a:grpSpLocks noChangeAspect="1"/>
                </p:cNvGrpSpPr>
                <p:nvPr/>
              </p:nvGrpSpPr>
              <p:grpSpPr bwMode="auto">
                <a:xfrm>
                  <a:off x="2947662" y="4678526"/>
                  <a:ext cx="846138" cy="1057275"/>
                  <a:chOff x="-489" y="3132"/>
                  <a:chExt cx="533" cy="666"/>
                </a:xfrm>
              </p:grpSpPr>
              <p:sp>
                <p:nvSpPr>
                  <p:cNvPr id="47"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8"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44" name="CaixaDeTexto 43"/>
              <p:cNvSpPr txBox="1"/>
              <p:nvPr/>
            </p:nvSpPr>
            <p:spPr>
              <a:xfrm>
                <a:off x="3529554" y="5540953"/>
                <a:ext cx="693443"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EPP</a:t>
                </a:r>
              </a:p>
            </p:txBody>
          </p:sp>
        </p:grpSp>
        <p:grpSp>
          <p:nvGrpSpPr>
            <p:cNvPr id="50" name="Agrupar 49"/>
            <p:cNvGrpSpPr/>
            <p:nvPr/>
          </p:nvGrpSpPr>
          <p:grpSpPr>
            <a:xfrm>
              <a:off x="825384" y="1953205"/>
              <a:ext cx="854571" cy="1170224"/>
              <a:chOff x="1768185" y="4857231"/>
              <a:chExt cx="723450" cy="1063429"/>
            </a:xfrm>
          </p:grpSpPr>
          <p:grpSp>
            <p:nvGrpSpPr>
              <p:cNvPr id="51" name="Grupo 13"/>
              <p:cNvGrpSpPr/>
              <p:nvPr/>
            </p:nvGrpSpPr>
            <p:grpSpPr>
              <a:xfrm>
                <a:off x="1768185" y="4857231"/>
                <a:ext cx="723450" cy="629054"/>
                <a:chOff x="1207620" y="5194355"/>
                <a:chExt cx="653544" cy="569821"/>
              </a:xfrm>
            </p:grpSpPr>
            <p:sp>
              <p:nvSpPr>
                <p:cNvPr id="53"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4" name="Imagem 5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52" name="CaixaDeTexto 51"/>
              <p:cNvSpPr txBox="1"/>
              <p:nvPr/>
            </p:nvSpPr>
            <p:spPr>
              <a:xfrm>
                <a:off x="181500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MEI</a:t>
                </a:r>
              </a:p>
            </p:txBody>
          </p:sp>
        </p:grpSp>
        <p:graphicFrame>
          <p:nvGraphicFramePr>
            <p:cNvPr id="56" name="Gráfico 55"/>
            <p:cNvGraphicFramePr/>
            <p:nvPr>
              <p:extLst>
                <p:ext uri="{D42A27DB-BD31-4B8C-83A1-F6EECF244321}">
                  <p14:modId xmlns:p14="http://schemas.microsoft.com/office/powerpoint/2010/main" val="2414559778"/>
                </p:ext>
              </p:extLst>
            </p:nvPr>
          </p:nvGraphicFramePr>
          <p:xfrm>
            <a:off x="1653950" y="1557612"/>
            <a:ext cx="4279495" cy="4933987"/>
          </p:xfrm>
          <a:graphic>
            <a:graphicData uri="http://schemas.openxmlformats.org/drawingml/2006/chart">
              <c:chart xmlns:c="http://schemas.openxmlformats.org/drawingml/2006/chart" xmlns:r="http://schemas.openxmlformats.org/officeDocument/2006/relationships" r:id="rId13"/>
            </a:graphicData>
          </a:graphic>
        </p:graphicFrame>
        <p:sp>
          <p:nvSpPr>
            <p:cNvPr id="57" name="CaixaDeTexto 56"/>
            <p:cNvSpPr txBox="1"/>
            <p:nvPr/>
          </p:nvSpPr>
          <p:spPr>
            <a:xfrm>
              <a:off x="449927" y="981379"/>
              <a:ext cx="5317682" cy="369332"/>
            </a:xfrm>
            <a:prstGeom prst="rect">
              <a:avLst/>
            </a:prstGeom>
            <a:noFill/>
          </p:spPr>
          <p:txBody>
            <a:bodyPr wrap="square" rtlCol="0">
              <a:spAutoFit/>
            </a:bodyPr>
            <a:lstStyle/>
            <a:p>
              <a:pPr algn="ctr"/>
              <a:r>
                <a:rPr lang="pt-BR" sz="1800" b="1" dirty="0">
                  <a:solidFill>
                    <a:schemeClr val="accent3">
                      <a:lumMod val="50000"/>
                    </a:schemeClr>
                  </a:solidFill>
                </a:rPr>
                <a:t>ESTÁ COM PAGAMENTO EM ATRASO ATUALMENTE?</a:t>
              </a:r>
            </a:p>
          </p:txBody>
        </p:sp>
        <p:sp>
          <p:nvSpPr>
            <p:cNvPr id="58" name="CaixaDeTexto 57"/>
            <p:cNvSpPr txBox="1"/>
            <p:nvPr/>
          </p:nvSpPr>
          <p:spPr>
            <a:xfrm>
              <a:off x="4173347" y="2279958"/>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59" name="CaixaDeTexto 58"/>
            <p:cNvSpPr txBox="1"/>
            <p:nvPr/>
          </p:nvSpPr>
          <p:spPr>
            <a:xfrm>
              <a:off x="4302400" y="3835570"/>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60" name="CaixaDeTexto 59"/>
            <p:cNvSpPr txBox="1"/>
            <p:nvPr/>
          </p:nvSpPr>
          <p:spPr>
            <a:xfrm>
              <a:off x="4560715" y="5385504"/>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61" name="CaixaDeTexto 60"/>
            <p:cNvSpPr txBox="1"/>
            <p:nvPr/>
          </p:nvSpPr>
          <p:spPr>
            <a:xfrm>
              <a:off x="1529368" y="5022477"/>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62" name="CaixaDeTexto 61"/>
            <p:cNvSpPr txBox="1"/>
            <p:nvPr/>
          </p:nvSpPr>
          <p:spPr>
            <a:xfrm>
              <a:off x="1767097" y="3474285"/>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63" name="CaixaDeTexto 62"/>
            <p:cNvSpPr txBox="1"/>
            <p:nvPr/>
          </p:nvSpPr>
          <p:spPr>
            <a:xfrm>
              <a:off x="1935644" y="1928109"/>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64" name="Retângulo 63"/>
            <p:cNvSpPr/>
            <p:nvPr/>
          </p:nvSpPr>
          <p:spPr>
            <a:xfrm>
              <a:off x="1760866" y="6378996"/>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CaixaDeTexto 64"/>
            <p:cNvSpPr txBox="1"/>
            <p:nvPr/>
          </p:nvSpPr>
          <p:spPr>
            <a:xfrm>
              <a:off x="1885272" y="6311152"/>
              <a:ext cx="1660785" cy="276999"/>
            </a:xfrm>
            <a:prstGeom prst="rect">
              <a:avLst/>
            </a:prstGeom>
            <a:noFill/>
          </p:spPr>
          <p:txBody>
            <a:bodyPr wrap="square" rtlCol="0">
              <a:spAutoFit/>
            </a:bodyPr>
            <a:lstStyle/>
            <a:p>
              <a:r>
                <a:rPr lang="pt-BR" sz="1200" dirty="0"/>
                <a:t>NS/NR</a:t>
              </a:r>
            </a:p>
          </p:txBody>
        </p:sp>
      </p:grpSp>
    </p:spTree>
    <p:extLst>
      <p:ext uri="{BB962C8B-B14F-4D97-AF65-F5344CB8AC3E}">
        <p14:creationId xmlns:p14="http://schemas.microsoft.com/office/powerpoint/2010/main" val="37901508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NO MOMENTO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Q27.</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E nesse momento, sua empresa tem algum pagamento em atraso (com mais de 3 meses de atraso)?</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sp>
        <p:nvSpPr>
          <p:cNvPr id="32" name="Retângulo com Único Canto Aparado 31">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33" name="Retângulo com Único Canto Aparado 32">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34" name="Retângulo com Único Canto Aparado 33">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35" name="Retângulo com Único Canto Aparado 34">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6" name="Retângulo com Único Canto Aparado 35">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7" name="Retângulo com Único Canto Aparado 36">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8" name="Retângulo com Único Canto Aparado 37">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2" name="CaixaDeTexto 1"/>
          <p:cNvSpPr txBox="1"/>
          <p:nvPr/>
        </p:nvSpPr>
        <p:spPr>
          <a:xfrm>
            <a:off x="5890819" y="2483732"/>
            <a:ext cx="4514121" cy="1200329"/>
          </a:xfrm>
          <a:prstGeom prst="rect">
            <a:avLst/>
          </a:prstGeom>
          <a:noFill/>
        </p:spPr>
        <p:txBody>
          <a:bodyPr wrap="square" rtlCol="0">
            <a:spAutoFit/>
          </a:bodyPr>
          <a:lstStyle/>
          <a:p>
            <a:r>
              <a:rPr lang="pt-BR" sz="1800" dirty="0">
                <a:solidFill>
                  <a:schemeClr val="accent5">
                    <a:lumMod val="50000"/>
                  </a:schemeClr>
                </a:solidFill>
              </a:rPr>
              <a:t>O número de empresas que possuem algum pagamento em atraso atualmente, representa aproximadamente 20% dos casos de cada setor. </a:t>
            </a:r>
            <a:endParaRPr lang="pt-BR" sz="2000" dirty="0"/>
          </a:p>
        </p:txBody>
      </p:sp>
      <p:sp>
        <p:nvSpPr>
          <p:cNvPr id="25" name="CaixaDeTexto 2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grpSp>
        <p:nvGrpSpPr>
          <p:cNvPr id="3" name="Agrupar 2"/>
          <p:cNvGrpSpPr/>
          <p:nvPr/>
        </p:nvGrpSpPr>
        <p:grpSpPr>
          <a:xfrm>
            <a:off x="539680" y="769975"/>
            <a:ext cx="5483518" cy="5828172"/>
            <a:chOff x="539680" y="769975"/>
            <a:chExt cx="5483518" cy="5828172"/>
          </a:xfrm>
        </p:grpSpPr>
        <p:sp>
          <p:nvSpPr>
            <p:cNvPr id="26" name="Retângulo 25"/>
            <p:cNvSpPr/>
            <p:nvPr/>
          </p:nvSpPr>
          <p:spPr>
            <a:xfrm>
              <a:off x="539680" y="769975"/>
              <a:ext cx="5317682" cy="5828172"/>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0" name="Imagem 3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62798" y="1832702"/>
              <a:ext cx="838815" cy="779834"/>
            </a:xfrm>
            <a:prstGeom prst="rect">
              <a:avLst/>
            </a:prstGeom>
          </p:spPr>
        </p:pic>
        <p:pic>
          <p:nvPicPr>
            <p:cNvPr id="41" name="Imagem 4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3112" y="3429768"/>
              <a:ext cx="865626" cy="802800"/>
            </a:xfrm>
            <a:prstGeom prst="rect">
              <a:avLst/>
            </a:prstGeom>
          </p:spPr>
        </p:pic>
        <p:sp>
          <p:nvSpPr>
            <p:cNvPr id="42" name="Retângulo 41"/>
            <p:cNvSpPr/>
            <p:nvPr/>
          </p:nvSpPr>
          <p:spPr>
            <a:xfrm>
              <a:off x="769969" y="4172157"/>
              <a:ext cx="1128091"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43" name="Imagem 4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36475" y="5007991"/>
              <a:ext cx="805641" cy="806770"/>
            </a:xfrm>
            <a:prstGeom prst="rect">
              <a:avLst/>
            </a:prstGeom>
          </p:spPr>
        </p:pic>
        <p:sp>
          <p:nvSpPr>
            <p:cNvPr id="44" name="Retângulo 43"/>
            <p:cNvSpPr/>
            <p:nvPr/>
          </p:nvSpPr>
          <p:spPr>
            <a:xfrm>
              <a:off x="719910" y="5823102"/>
              <a:ext cx="1230434"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sp>
          <p:nvSpPr>
            <p:cNvPr id="45" name="Retângulo 44"/>
            <p:cNvSpPr/>
            <p:nvPr/>
          </p:nvSpPr>
          <p:spPr>
            <a:xfrm>
              <a:off x="744593" y="2608556"/>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graphicFrame>
          <p:nvGraphicFramePr>
            <p:cNvPr id="24" name="Gráfico 23"/>
            <p:cNvGraphicFramePr/>
            <p:nvPr>
              <p:extLst>
                <p:ext uri="{D42A27DB-BD31-4B8C-83A1-F6EECF244321}">
                  <p14:modId xmlns:p14="http://schemas.microsoft.com/office/powerpoint/2010/main" val="964683502"/>
                </p:ext>
              </p:extLst>
            </p:nvPr>
          </p:nvGraphicFramePr>
          <p:xfrm>
            <a:off x="1743703" y="1424101"/>
            <a:ext cx="4279495" cy="5067642"/>
          </p:xfrm>
          <a:graphic>
            <a:graphicData uri="http://schemas.openxmlformats.org/drawingml/2006/chart">
              <c:chart xmlns:c="http://schemas.openxmlformats.org/drawingml/2006/chart" xmlns:r="http://schemas.openxmlformats.org/officeDocument/2006/relationships" r:id="rId14"/>
            </a:graphicData>
          </a:graphic>
        </p:graphicFrame>
        <p:sp>
          <p:nvSpPr>
            <p:cNvPr id="28" name="CaixaDeTexto 27"/>
            <p:cNvSpPr txBox="1"/>
            <p:nvPr/>
          </p:nvSpPr>
          <p:spPr>
            <a:xfrm>
              <a:off x="4369127" y="2168944"/>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29" name="CaixaDeTexto 28"/>
            <p:cNvSpPr txBox="1"/>
            <p:nvPr/>
          </p:nvSpPr>
          <p:spPr>
            <a:xfrm>
              <a:off x="4366646" y="3767687"/>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30" name="CaixaDeTexto 29"/>
            <p:cNvSpPr txBox="1"/>
            <p:nvPr/>
          </p:nvSpPr>
          <p:spPr>
            <a:xfrm>
              <a:off x="4253857" y="5360430"/>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31" name="CaixaDeTexto 30"/>
            <p:cNvSpPr txBox="1"/>
            <p:nvPr/>
          </p:nvSpPr>
          <p:spPr>
            <a:xfrm>
              <a:off x="2053473" y="4992968"/>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39" name="CaixaDeTexto 38"/>
            <p:cNvSpPr txBox="1"/>
            <p:nvPr/>
          </p:nvSpPr>
          <p:spPr>
            <a:xfrm>
              <a:off x="1920988" y="3409333"/>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6" name="CaixaDeTexto 45"/>
            <p:cNvSpPr txBox="1"/>
            <p:nvPr/>
          </p:nvSpPr>
          <p:spPr>
            <a:xfrm>
              <a:off x="1900009" y="1810675"/>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7" name="CaixaDeTexto 46"/>
            <p:cNvSpPr txBox="1"/>
            <p:nvPr/>
          </p:nvSpPr>
          <p:spPr>
            <a:xfrm>
              <a:off x="539680" y="981522"/>
              <a:ext cx="5317682" cy="369332"/>
            </a:xfrm>
            <a:prstGeom prst="rect">
              <a:avLst/>
            </a:prstGeom>
            <a:noFill/>
          </p:spPr>
          <p:txBody>
            <a:bodyPr wrap="square" rtlCol="0">
              <a:spAutoFit/>
            </a:bodyPr>
            <a:lstStyle/>
            <a:p>
              <a:pPr algn="ctr"/>
              <a:r>
                <a:rPr lang="pt-BR" sz="1800" b="1" dirty="0">
                  <a:solidFill>
                    <a:schemeClr val="accent3">
                      <a:lumMod val="50000"/>
                    </a:schemeClr>
                  </a:solidFill>
                </a:rPr>
                <a:t>ESTÁ COM PAGAMENTO EM ATRASO ATUALMENTE?</a:t>
              </a:r>
            </a:p>
          </p:txBody>
        </p:sp>
        <p:sp>
          <p:nvSpPr>
            <p:cNvPr id="48" name="Retângulo 47"/>
            <p:cNvSpPr/>
            <p:nvPr/>
          </p:nvSpPr>
          <p:spPr>
            <a:xfrm>
              <a:off x="1852346" y="6350722"/>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CaixaDeTexto 48"/>
            <p:cNvSpPr txBox="1"/>
            <p:nvPr/>
          </p:nvSpPr>
          <p:spPr>
            <a:xfrm>
              <a:off x="1976752" y="6282878"/>
              <a:ext cx="1660785" cy="276999"/>
            </a:xfrm>
            <a:prstGeom prst="rect">
              <a:avLst/>
            </a:prstGeom>
            <a:noFill/>
          </p:spPr>
          <p:txBody>
            <a:bodyPr wrap="square" rtlCol="0">
              <a:spAutoFit/>
            </a:bodyPr>
            <a:lstStyle/>
            <a:p>
              <a:r>
                <a:rPr lang="pt-BR" sz="1200" dirty="0"/>
                <a:t>NS/NR</a:t>
              </a:r>
            </a:p>
          </p:txBody>
        </p:sp>
      </p:grpSp>
    </p:spTree>
    <p:extLst>
      <p:ext uri="{BB962C8B-B14F-4D97-AF65-F5344CB8AC3E}">
        <p14:creationId xmlns:p14="http://schemas.microsoft.com/office/powerpoint/2010/main" val="33064314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NO MOMENTO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Q27.</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E nesse momento, sua empresa tem algum pagamento em atraso (com mais de 3 meses de atraso)?</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3621988342"/>
              </p:ext>
            </p:extLst>
          </p:nvPr>
        </p:nvGraphicFramePr>
        <p:xfrm>
          <a:off x="614734" y="837506"/>
          <a:ext cx="3176216" cy="5496320"/>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18542" y="928008"/>
            <a:ext cx="461665" cy="5228238"/>
          </a:xfrm>
          <a:prstGeom prst="rect">
            <a:avLst/>
          </a:prstGeom>
          <a:solidFill>
            <a:schemeClr val="accent5">
              <a:lumMod val="40000"/>
              <a:lumOff val="60000"/>
              <a:alpha val="46000"/>
            </a:schemeClr>
          </a:solidFill>
        </p:spPr>
        <p:txBody>
          <a:bodyPr vert="vert270" wrap="square" rtlCol="0">
            <a:spAutoFit/>
          </a:bodyPr>
          <a:lstStyle/>
          <a:p>
            <a:pPr algn="ctr"/>
            <a:r>
              <a:rPr lang="pt-BR" sz="1800" b="1" dirty="0">
                <a:solidFill>
                  <a:schemeClr val="accent5">
                    <a:lumMod val="50000"/>
                  </a:schemeClr>
                </a:solidFill>
              </a:rPr>
              <a:t>UNIDADE DA FEDERAÇÃO</a:t>
            </a:r>
          </a:p>
        </p:txBody>
      </p:sp>
      <p:graphicFrame>
        <p:nvGraphicFramePr>
          <p:cNvPr id="20" name="Gráfico 19"/>
          <p:cNvGraphicFramePr/>
          <p:nvPr>
            <p:extLst>
              <p:ext uri="{D42A27DB-BD31-4B8C-83A1-F6EECF244321}">
                <p14:modId xmlns:p14="http://schemas.microsoft.com/office/powerpoint/2010/main" val="625241002"/>
              </p:ext>
            </p:extLst>
          </p:nvPr>
        </p:nvGraphicFramePr>
        <p:xfrm>
          <a:off x="3843718" y="2549861"/>
          <a:ext cx="6059317" cy="3645084"/>
        </p:xfrm>
        <a:graphic>
          <a:graphicData uri="http://schemas.openxmlformats.org/drawingml/2006/chart">
            <c:chart xmlns:c="http://schemas.openxmlformats.org/drawingml/2006/chart" xmlns:r="http://schemas.openxmlformats.org/officeDocument/2006/relationships" r:id="rId12"/>
          </a:graphicData>
        </a:graphic>
      </p:graphicFrame>
      <p:sp>
        <p:nvSpPr>
          <p:cNvPr id="21" name="CaixaDeTexto 20"/>
          <p:cNvSpPr txBox="1"/>
          <p:nvPr/>
        </p:nvSpPr>
        <p:spPr>
          <a:xfrm>
            <a:off x="3790950" y="1289992"/>
            <a:ext cx="6264530" cy="1200329"/>
          </a:xfrm>
          <a:prstGeom prst="rect">
            <a:avLst/>
          </a:prstGeom>
          <a:noFill/>
        </p:spPr>
        <p:txBody>
          <a:bodyPr wrap="square" rtlCol="0">
            <a:spAutoFit/>
          </a:bodyPr>
          <a:lstStyle/>
          <a:p>
            <a:pPr algn="just"/>
            <a:r>
              <a:rPr lang="pt-BR" sz="1800" dirty="0">
                <a:solidFill>
                  <a:schemeClr val="accent5">
                    <a:lumMod val="50000"/>
                  </a:schemeClr>
                </a:solidFill>
              </a:rPr>
              <a:t>Enquanto na Região Sul apenas 15% das empresas estão com algum pagamento em atraso no momento, na Região Norte 28% dos empresários estão atualmente com pagamento em atraso há mais de três meses. </a:t>
            </a:r>
          </a:p>
        </p:txBody>
      </p:sp>
      <p:sp>
        <p:nvSpPr>
          <p:cNvPr id="22" name="CaixaDeTexto 21"/>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416167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NO MOMENTO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Q27.</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E nesse momento, sua empresa tem algum pagamento em atraso (com mais de 3 meses de atraso)?</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2553755775"/>
              </p:ext>
            </p:extLst>
          </p:nvPr>
        </p:nvGraphicFramePr>
        <p:xfrm>
          <a:off x="1486694" y="1788768"/>
          <a:ext cx="8136904" cy="4436946"/>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1632542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NO MOMENTO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Q27.</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E nesse momento, sua empresa tem algum pagamento em atraso (com mais de 3 meses de atraso)?</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20" name="Gráfico 19"/>
          <p:cNvGraphicFramePr/>
          <p:nvPr>
            <p:extLst>
              <p:ext uri="{D42A27DB-BD31-4B8C-83A1-F6EECF244321}">
                <p14:modId xmlns:p14="http://schemas.microsoft.com/office/powerpoint/2010/main" val="576242630"/>
              </p:ext>
            </p:extLst>
          </p:nvPr>
        </p:nvGraphicFramePr>
        <p:xfrm>
          <a:off x="334566" y="1413569"/>
          <a:ext cx="9649072" cy="501634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7659279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PAGAMENTOS EM ATRASO NO MOMENTO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Q27.</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E nesse momento, sua empresa tem algum pagamento em atraso (com mais de 3 meses de atraso)?</a:t>
            </a:r>
            <a:r>
              <a:rPr lang="pt-BR" sz="10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Gráfico 18"/>
          <p:cNvGraphicFramePr/>
          <p:nvPr>
            <p:extLst>
              <p:ext uri="{D42A27DB-BD31-4B8C-83A1-F6EECF244321}">
                <p14:modId xmlns:p14="http://schemas.microsoft.com/office/powerpoint/2010/main" val="1474612670"/>
              </p:ext>
            </p:extLst>
          </p:nvPr>
        </p:nvGraphicFramePr>
        <p:xfrm>
          <a:off x="478582" y="1391700"/>
          <a:ext cx="9505056" cy="4752529"/>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7627633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MOTIVO DOS ATRASOS NOS PAGAMENTOS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Q28.</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Qual foi a principal razão de ter ficado com pagamento em atraso, neste ano? </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4" name="Gráfico 3"/>
          <p:cNvGraphicFramePr/>
          <p:nvPr>
            <p:extLst>
              <p:ext uri="{D42A27DB-BD31-4B8C-83A1-F6EECF244321}">
                <p14:modId xmlns:p14="http://schemas.microsoft.com/office/powerpoint/2010/main" val="3244958043"/>
              </p:ext>
            </p:extLst>
          </p:nvPr>
        </p:nvGraphicFramePr>
        <p:xfrm>
          <a:off x="766614" y="2587268"/>
          <a:ext cx="9392063" cy="3224336"/>
        </p:xfrm>
        <a:graphic>
          <a:graphicData uri="http://schemas.openxmlformats.org/drawingml/2006/chart">
            <c:chart xmlns:c="http://schemas.openxmlformats.org/drawingml/2006/chart" xmlns:r="http://schemas.openxmlformats.org/officeDocument/2006/relationships" r:id="rId11"/>
          </a:graphicData>
        </a:graphic>
      </p:graphicFrame>
      <p:sp>
        <p:nvSpPr>
          <p:cNvPr id="5" name="Retângulo 4">
            <a:hlinkClick r:id="rId12" action="ppaction://hlinksldjump"/>
          </p:cNvPr>
          <p:cNvSpPr/>
          <p:nvPr/>
        </p:nvSpPr>
        <p:spPr>
          <a:xfrm>
            <a:off x="6011077" y="5845454"/>
            <a:ext cx="1237975" cy="360040"/>
          </a:xfrm>
          <a:prstGeom prst="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Qual?</a:t>
            </a:r>
          </a:p>
        </p:txBody>
      </p:sp>
      <p:sp>
        <p:nvSpPr>
          <p:cNvPr id="2" name="CaixaDeTexto 1"/>
          <p:cNvSpPr txBox="1"/>
          <p:nvPr/>
        </p:nvSpPr>
        <p:spPr>
          <a:xfrm>
            <a:off x="962145" y="1512262"/>
            <a:ext cx="9001000" cy="707886"/>
          </a:xfrm>
          <a:prstGeom prst="rect">
            <a:avLst/>
          </a:prstGeom>
          <a:noFill/>
        </p:spPr>
        <p:txBody>
          <a:bodyPr wrap="square" rtlCol="0">
            <a:spAutoFit/>
          </a:bodyPr>
          <a:lstStyle/>
          <a:p>
            <a:pPr algn="just"/>
            <a:r>
              <a:rPr lang="pt-BR" sz="2000" dirty="0">
                <a:solidFill>
                  <a:schemeClr val="accent5">
                    <a:lumMod val="50000"/>
                  </a:schemeClr>
                </a:solidFill>
              </a:rPr>
              <a:t>Daqueles empresários que possuem algum pagamento em atraso, 87% atribuem à crise econômica as razões para o atraso.</a:t>
            </a:r>
          </a:p>
        </p:txBody>
      </p:sp>
      <p:sp>
        <p:nvSpPr>
          <p:cNvPr id="25" name="CaixaDeTexto 2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1.329 ENTREVISTADOS</a:t>
            </a:r>
          </a:p>
        </p:txBody>
      </p:sp>
    </p:spTree>
    <p:extLst>
      <p:ext uri="{BB962C8B-B14F-4D97-AF65-F5344CB8AC3E}">
        <p14:creationId xmlns:p14="http://schemas.microsoft.com/office/powerpoint/2010/main" val="2716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MOTIVO DOS ATRASOS NOS PAGAMENTOS - Outro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Q28.</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Qual foi a principal razão de ter ficado com pagamento em atraso, neste ano? </a:t>
            </a:r>
            <a:endParaRPr lang="pt-BR" sz="1050" dirty="0">
              <a:effectLst/>
              <a:latin typeface="Arial" panose="020B0604020202020204" pitchFamily="34" charset="0"/>
              <a:ea typeface="Times New Roman" panose="02020603050405020304" pitchFamily="18" charset="0"/>
            </a:endParaRPr>
          </a:p>
        </p:txBody>
      </p:sp>
      <p:sp>
        <p:nvSpPr>
          <p:cNvPr id="24" name="Retângulo com Único Canto Aparado 23">
            <a:hlinkClick r:id="rId4"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25" name="Tabela 24"/>
          <p:cNvGraphicFramePr>
            <a:graphicFrameLocks noGrp="1"/>
          </p:cNvGraphicFramePr>
          <p:nvPr>
            <p:extLst>
              <p:ext uri="{D42A27DB-BD31-4B8C-83A1-F6EECF244321}">
                <p14:modId xmlns:p14="http://schemas.microsoft.com/office/powerpoint/2010/main" val="1053282114"/>
              </p:ext>
            </p:extLst>
          </p:nvPr>
        </p:nvGraphicFramePr>
        <p:xfrm>
          <a:off x="1342678" y="1208073"/>
          <a:ext cx="7992888" cy="4603531"/>
        </p:xfrm>
        <a:graphic>
          <a:graphicData uri="http://schemas.openxmlformats.org/drawingml/2006/table">
            <a:tbl>
              <a:tblPr>
                <a:tableStyleId>{7DF18680-E054-41AD-8BC1-D1AEF772440D}</a:tableStyleId>
              </a:tblPr>
              <a:tblGrid>
                <a:gridCol w="6284064">
                  <a:extLst>
                    <a:ext uri="{9D8B030D-6E8A-4147-A177-3AD203B41FA5}">
                      <a16:colId xmlns:a16="http://schemas.microsoft.com/office/drawing/2014/main" val="1109425227"/>
                    </a:ext>
                  </a:extLst>
                </a:gridCol>
                <a:gridCol w="1708824">
                  <a:extLst>
                    <a:ext uri="{9D8B030D-6E8A-4147-A177-3AD203B41FA5}">
                      <a16:colId xmlns:a16="http://schemas.microsoft.com/office/drawing/2014/main" val="3149587301"/>
                    </a:ext>
                  </a:extLst>
                </a:gridCol>
              </a:tblGrid>
              <a:tr h="431582">
                <a:tc>
                  <a:txBody>
                    <a:bodyPr/>
                    <a:lstStyle/>
                    <a:p>
                      <a:pPr algn="ctr" fontAlgn="b"/>
                      <a:r>
                        <a:rPr lang="pt-BR" sz="1600" b="1" u="none" strike="noStrike" dirty="0">
                          <a:solidFill>
                            <a:schemeClr val="bg1"/>
                          </a:solidFill>
                          <a:effectLst/>
                        </a:rPr>
                        <a:t>MOTIVO DOS ATRASOS</a:t>
                      </a:r>
                      <a:endParaRPr lang="pt-BR"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b"/>
                      <a:r>
                        <a:rPr lang="pt-BR" sz="1600" b="1" u="none" strike="noStrike" dirty="0">
                          <a:solidFill>
                            <a:schemeClr val="bg1"/>
                          </a:solidFill>
                          <a:effectLst/>
                        </a:rPr>
                        <a:t>%</a:t>
                      </a:r>
                      <a:endParaRPr lang="pt-BR"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extLst>
                  <a:ext uri="{0D108BD9-81ED-4DB2-BD59-A6C34878D82A}">
                    <a16:rowId xmlns:a16="http://schemas.microsoft.com/office/drawing/2014/main" val="3712679569"/>
                  </a:ext>
                </a:extLst>
              </a:tr>
              <a:tr h="431582">
                <a:tc>
                  <a:txBody>
                    <a:bodyPr/>
                    <a:lstStyle/>
                    <a:p>
                      <a:pPr marL="586130" marR="0" lvl="1" indent="0" algn="l" defTabSz="1172261" rtl="0" eaLnBrk="1" fontAlgn="b" latinLnBrk="0" hangingPunct="1">
                        <a:lnSpc>
                          <a:spcPct val="100000"/>
                        </a:lnSpc>
                        <a:spcBef>
                          <a:spcPts val="0"/>
                        </a:spcBef>
                        <a:spcAft>
                          <a:spcPts val="0"/>
                        </a:spcAft>
                        <a:buClrTx/>
                        <a:buSzTx/>
                        <a:buFontTx/>
                        <a:buNone/>
                        <a:tabLst/>
                        <a:defRPr/>
                      </a:pPr>
                      <a:r>
                        <a:rPr lang="pt-BR" sz="1400" u="none" strike="noStrike" kern="1200" dirty="0">
                          <a:solidFill>
                            <a:schemeClr val="dk1"/>
                          </a:solidFill>
                          <a:effectLst/>
                          <a:latin typeface="+mn-lt"/>
                          <a:ea typeface="+mn-ea"/>
                          <a:cs typeface="+mn-cs"/>
                        </a:rPr>
                        <a:t>Inadimplência de clientes</a:t>
                      </a: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23%</a:t>
                      </a:r>
                    </a:p>
                  </a:txBody>
                  <a:tcPr marL="9525" marR="9525" marT="9525" marB="0" anchor="ctr"/>
                </a:tc>
                <a:extLst>
                  <a:ext uri="{0D108BD9-81ED-4DB2-BD59-A6C34878D82A}">
                    <a16:rowId xmlns:a16="http://schemas.microsoft.com/office/drawing/2014/main" val="3363599735"/>
                  </a:ext>
                </a:extLst>
              </a:tr>
              <a:tr h="411029">
                <a:tc>
                  <a:txBody>
                    <a:bodyPr/>
                    <a:lstStyle/>
                    <a:p>
                      <a:pPr marL="586130" marR="0" lvl="1" indent="0" algn="l" defTabSz="1172261" rtl="0" eaLnBrk="1" fontAlgn="b" latinLnBrk="0" hangingPunct="1">
                        <a:lnSpc>
                          <a:spcPct val="100000"/>
                        </a:lnSpc>
                        <a:spcBef>
                          <a:spcPts val="0"/>
                        </a:spcBef>
                        <a:spcAft>
                          <a:spcPts val="0"/>
                        </a:spcAft>
                        <a:buClrTx/>
                        <a:buSzTx/>
                        <a:buFontTx/>
                        <a:buNone/>
                        <a:tabLst/>
                        <a:defRPr/>
                      </a:pPr>
                      <a:r>
                        <a:rPr lang="pt-BR" sz="1400" u="none" strike="noStrike" kern="1200" dirty="0">
                          <a:solidFill>
                            <a:schemeClr val="dk1"/>
                          </a:solidFill>
                          <a:effectLst/>
                          <a:latin typeface="+mn-lt"/>
                          <a:ea typeface="+mn-ea"/>
                          <a:cs typeface="+mn-cs"/>
                        </a:rPr>
                        <a:t>Problemas de saúde/problemas pessoais/familiares</a:t>
                      </a: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21%</a:t>
                      </a:r>
                    </a:p>
                  </a:txBody>
                  <a:tcPr marL="9525" marR="9525" marT="9525" marB="0" anchor="ctr"/>
                </a:tc>
                <a:extLst>
                  <a:ext uri="{0D108BD9-81ED-4DB2-BD59-A6C34878D82A}">
                    <a16:rowId xmlns:a16="http://schemas.microsoft.com/office/drawing/2014/main" val="592203081"/>
                  </a:ext>
                </a:extLst>
              </a:tr>
              <a:tr h="411029">
                <a:tc>
                  <a:txBody>
                    <a:bodyPr/>
                    <a:lstStyle/>
                    <a:p>
                      <a:pPr marL="586130" marR="0" lvl="1" indent="0" algn="l" defTabSz="1172261" rtl="0" eaLnBrk="1" fontAlgn="b" latinLnBrk="0" hangingPunct="1">
                        <a:lnSpc>
                          <a:spcPct val="100000"/>
                        </a:lnSpc>
                        <a:spcBef>
                          <a:spcPts val="0"/>
                        </a:spcBef>
                        <a:spcAft>
                          <a:spcPts val="0"/>
                        </a:spcAft>
                        <a:buClrTx/>
                        <a:buSzTx/>
                        <a:buFontTx/>
                        <a:buNone/>
                        <a:tabLst/>
                        <a:defRPr/>
                      </a:pPr>
                      <a:r>
                        <a:rPr lang="pt-BR" sz="1400" u="none" strike="noStrike" kern="1200" dirty="0">
                          <a:solidFill>
                            <a:schemeClr val="dk1"/>
                          </a:solidFill>
                          <a:effectLst/>
                          <a:latin typeface="+mn-lt"/>
                          <a:ea typeface="+mn-ea"/>
                          <a:cs typeface="+mn-cs"/>
                        </a:rPr>
                        <a:t>Custos maiores que o faturamento/problemas de gestão financeira</a:t>
                      </a: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17%</a:t>
                      </a:r>
                    </a:p>
                  </a:txBody>
                  <a:tcPr marL="9525" marR="9525" marT="9525" marB="0" anchor="ctr"/>
                </a:tc>
                <a:extLst>
                  <a:ext uri="{0D108BD9-81ED-4DB2-BD59-A6C34878D82A}">
                    <a16:rowId xmlns:a16="http://schemas.microsoft.com/office/drawing/2014/main" val="299815443"/>
                  </a:ext>
                </a:extLst>
              </a:tr>
              <a:tr h="411029">
                <a:tc>
                  <a:txBody>
                    <a:bodyPr/>
                    <a:lstStyle/>
                    <a:p>
                      <a:pPr marL="586130" marR="0" lvl="1" indent="0" algn="l" defTabSz="1172261" rtl="0" eaLnBrk="1" fontAlgn="b" latinLnBrk="0" hangingPunct="1">
                        <a:lnSpc>
                          <a:spcPct val="100000"/>
                        </a:lnSpc>
                        <a:spcBef>
                          <a:spcPts val="0"/>
                        </a:spcBef>
                        <a:spcAft>
                          <a:spcPts val="0"/>
                        </a:spcAft>
                        <a:buClrTx/>
                        <a:buSzTx/>
                        <a:buFontTx/>
                        <a:buNone/>
                        <a:tabLst/>
                        <a:defRPr/>
                      </a:pPr>
                      <a:r>
                        <a:rPr lang="pt-BR" sz="1400" u="none" strike="noStrike" kern="1200" dirty="0">
                          <a:solidFill>
                            <a:schemeClr val="dk1"/>
                          </a:solidFill>
                          <a:effectLst/>
                          <a:latin typeface="+mn-lt"/>
                          <a:ea typeface="+mn-ea"/>
                          <a:cs typeface="+mn-cs"/>
                        </a:rPr>
                        <a:t>Acúmulo de pagamentos em atraso/ dificuldade de negociação</a:t>
                      </a: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11%</a:t>
                      </a:r>
                    </a:p>
                  </a:txBody>
                  <a:tcPr marL="9525" marR="9525" marT="9525" marB="0" anchor="ctr"/>
                </a:tc>
                <a:extLst>
                  <a:ext uri="{0D108BD9-81ED-4DB2-BD59-A6C34878D82A}">
                    <a16:rowId xmlns:a16="http://schemas.microsoft.com/office/drawing/2014/main" val="3223187733"/>
                  </a:ext>
                </a:extLst>
              </a:tr>
              <a:tr h="411029">
                <a:tc>
                  <a:txBody>
                    <a:bodyPr/>
                    <a:lstStyle/>
                    <a:p>
                      <a:pPr marL="586130" marR="0" lvl="1" indent="0" algn="l" defTabSz="1172261" rtl="0" eaLnBrk="1" fontAlgn="b" latinLnBrk="0" hangingPunct="1">
                        <a:lnSpc>
                          <a:spcPct val="100000"/>
                        </a:lnSpc>
                        <a:spcBef>
                          <a:spcPts val="0"/>
                        </a:spcBef>
                        <a:spcAft>
                          <a:spcPts val="0"/>
                        </a:spcAft>
                        <a:buClrTx/>
                        <a:buSzTx/>
                        <a:buFontTx/>
                        <a:buNone/>
                        <a:tabLst/>
                        <a:defRPr/>
                      </a:pPr>
                      <a:r>
                        <a:rPr lang="pt-BR" sz="1400" u="none" strike="noStrike" kern="1200" dirty="0">
                          <a:solidFill>
                            <a:schemeClr val="dk1"/>
                          </a:solidFill>
                          <a:effectLst/>
                          <a:latin typeface="+mn-lt"/>
                          <a:ea typeface="+mn-ea"/>
                          <a:cs typeface="+mn-cs"/>
                        </a:rPr>
                        <a:t>Recebimento da cobrança em atraso/problemas no recebimento de boletos</a:t>
                      </a: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11%</a:t>
                      </a:r>
                    </a:p>
                  </a:txBody>
                  <a:tcPr marL="9525" marR="9525" marT="9525" marB="0" anchor="ctr"/>
                </a:tc>
                <a:extLst>
                  <a:ext uri="{0D108BD9-81ED-4DB2-BD59-A6C34878D82A}">
                    <a16:rowId xmlns:a16="http://schemas.microsoft.com/office/drawing/2014/main" val="230392886"/>
                  </a:ext>
                </a:extLst>
              </a:tr>
              <a:tr h="411029">
                <a:tc>
                  <a:txBody>
                    <a:bodyPr/>
                    <a:lstStyle/>
                    <a:p>
                      <a:pPr marL="586130" marR="0" lvl="1" indent="0" algn="l" defTabSz="1172261" rtl="0" eaLnBrk="1" fontAlgn="b" latinLnBrk="0" hangingPunct="1">
                        <a:lnSpc>
                          <a:spcPct val="100000"/>
                        </a:lnSpc>
                        <a:spcBef>
                          <a:spcPts val="0"/>
                        </a:spcBef>
                        <a:spcAft>
                          <a:spcPts val="0"/>
                        </a:spcAft>
                        <a:buClrTx/>
                        <a:buSzTx/>
                        <a:buFontTx/>
                        <a:buNone/>
                        <a:tabLst/>
                        <a:defRPr/>
                      </a:pPr>
                      <a:r>
                        <a:rPr lang="pt-BR" sz="1400" u="none" strike="noStrike" kern="1200" dirty="0">
                          <a:solidFill>
                            <a:schemeClr val="dk1"/>
                          </a:solidFill>
                          <a:effectLst/>
                          <a:latin typeface="+mn-lt"/>
                          <a:ea typeface="+mn-ea"/>
                          <a:cs typeface="+mn-cs"/>
                        </a:rPr>
                        <a:t>Taxa de juros elevada</a:t>
                      </a:r>
                    </a:p>
                  </a:txBody>
                  <a:tcPr marL="9525" marR="9525" marT="9525" marB="0" anchor="ctr"/>
                </a:tc>
                <a:tc>
                  <a:txBody>
                    <a:bodyPr/>
                    <a:lstStyle/>
                    <a:p>
                      <a:pPr marL="0" marR="0" lvl="0" indent="0" algn="ctr" defTabSz="1172261" rtl="0" eaLnBrk="1" fontAlgn="b" latinLnBrk="0" hangingPunct="1">
                        <a:lnSpc>
                          <a:spcPct val="100000"/>
                        </a:lnSpc>
                        <a:spcBef>
                          <a:spcPts val="0"/>
                        </a:spcBef>
                        <a:spcAft>
                          <a:spcPts val="0"/>
                        </a:spcAft>
                        <a:buClrTx/>
                        <a:buSzTx/>
                        <a:buFontTx/>
                        <a:buNone/>
                        <a:tabLst/>
                        <a:defRPr/>
                      </a:pPr>
                      <a:r>
                        <a:rPr kumimoji="0" lang="pt-BR" sz="1300" b="0" i="0" u="none" strike="noStrike" kern="1200" cap="none" spc="0" normalizeH="0" baseline="0" noProof="0" dirty="0">
                          <a:ln>
                            <a:noFill/>
                          </a:ln>
                          <a:solidFill>
                            <a:prstClr val="black"/>
                          </a:solidFill>
                          <a:effectLst/>
                          <a:uLnTx/>
                          <a:uFillTx/>
                          <a:latin typeface="Calibri"/>
                          <a:ea typeface="+mn-ea"/>
                          <a:cs typeface="+mn-cs"/>
                        </a:rPr>
                        <a:t>10%</a:t>
                      </a:r>
                    </a:p>
                  </a:txBody>
                  <a:tcPr marL="9525" marR="9525" marT="9525" marB="0" anchor="ctr"/>
                </a:tc>
                <a:extLst>
                  <a:ext uri="{0D108BD9-81ED-4DB2-BD59-A6C34878D82A}">
                    <a16:rowId xmlns:a16="http://schemas.microsoft.com/office/drawing/2014/main" val="3417746757"/>
                  </a:ext>
                </a:extLst>
              </a:tr>
              <a:tr h="411029">
                <a:tc>
                  <a:txBody>
                    <a:bodyPr/>
                    <a:lstStyle/>
                    <a:p>
                      <a:pPr marL="586130" marR="0" lvl="1" indent="0" algn="l" defTabSz="1172261" rtl="0" eaLnBrk="1" fontAlgn="b" latinLnBrk="0" hangingPunct="1">
                        <a:lnSpc>
                          <a:spcPct val="100000"/>
                        </a:lnSpc>
                        <a:spcBef>
                          <a:spcPts val="0"/>
                        </a:spcBef>
                        <a:spcAft>
                          <a:spcPts val="0"/>
                        </a:spcAft>
                        <a:buClrTx/>
                        <a:buSzTx/>
                        <a:buFontTx/>
                        <a:buNone/>
                        <a:tabLst/>
                        <a:defRPr/>
                      </a:pPr>
                      <a:r>
                        <a:rPr lang="pt-BR" sz="1400" u="none" strike="noStrike" kern="1200" dirty="0">
                          <a:solidFill>
                            <a:schemeClr val="dk1"/>
                          </a:solidFill>
                          <a:effectLst/>
                          <a:latin typeface="+mn-lt"/>
                          <a:ea typeface="+mn-ea"/>
                          <a:cs typeface="+mn-cs"/>
                        </a:rPr>
                        <a:t>Priorizou outros pagamentos/investimentos</a:t>
                      </a:r>
                    </a:p>
                  </a:txBody>
                  <a:tcPr marL="9525" marR="9525" marT="9525" marB="0" anchor="ctr"/>
                </a:tc>
                <a:tc>
                  <a:txBody>
                    <a:bodyPr/>
                    <a:lstStyle/>
                    <a:p>
                      <a:pPr marL="0" marR="0" lvl="0" indent="0" algn="ctr" defTabSz="1172261" rtl="0" eaLnBrk="1" fontAlgn="b" latinLnBrk="0" hangingPunct="1">
                        <a:lnSpc>
                          <a:spcPct val="100000"/>
                        </a:lnSpc>
                        <a:spcBef>
                          <a:spcPts val="0"/>
                        </a:spcBef>
                        <a:spcAft>
                          <a:spcPts val="0"/>
                        </a:spcAft>
                        <a:buClrTx/>
                        <a:buSzTx/>
                        <a:buFontTx/>
                        <a:buNone/>
                        <a:tabLst/>
                        <a:defRPr/>
                      </a:pPr>
                      <a:r>
                        <a:rPr kumimoji="0" lang="pt-BR" sz="1300" b="0" i="0" u="none" strike="noStrike" kern="1200" cap="none" spc="0" normalizeH="0" baseline="0" noProof="0" dirty="0">
                          <a:ln>
                            <a:noFill/>
                          </a:ln>
                          <a:solidFill>
                            <a:prstClr val="black"/>
                          </a:solidFill>
                          <a:effectLst/>
                          <a:uLnTx/>
                          <a:uFillTx/>
                          <a:latin typeface="Calibri"/>
                          <a:ea typeface="+mn-ea"/>
                          <a:cs typeface="+mn-cs"/>
                        </a:rPr>
                        <a:t>6%</a:t>
                      </a:r>
                    </a:p>
                  </a:txBody>
                  <a:tcPr marL="9525" marR="9525" marT="9525" marB="0" anchor="ctr"/>
                </a:tc>
                <a:extLst>
                  <a:ext uri="{0D108BD9-81ED-4DB2-BD59-A6C34878D82A}">
                    <a16:rowId xmlns:a16="http://schemas.microsoft.com/office/drawing/2014/main" val="2576403107"/>
                  </a:ext>
                </a:extLst>
              </a:tr>
              <a:tr h="431582">
                <a:tc>
                  <a:txBody>
                    <a:bodyPr/>
                    <a:lstStyle/>
                    <a:p>
                      <a:pPr marL="586130" marR="0" lvl="1" indent="0" algn="l" defTabSz="1172261" rtl="0" eaLnBrk="1" fontAlgn="b" latinLnBrk="0" hangingPunct="1">
                        <a:lnSpc>
                          <a:spcPct val="100000"/>
                        </a:lnSpc>
                        <a:spcBef>
                          <a:spcPts val="0"/>
                        </a:spcBef>
                        <a:spcAft>
                          <a:spcPts val="0"/>
                        </a:spcAft>
                        <a:buClrTx/>
                        <a:buSzTx/>
                        <a:buFontTx/>
                        <a:buNone/>
                        <a:tabLst/>
                        <a:defRPr/>
                      </a:pPr>
                      <a:r>
                        <a:rPr lang="pt-BR" sz="1400" u="none" strike="noStrike" kern="1200" dirty="0">
                          <a:solidFill>
                            <a:schemeClr val="dk1"/>
                          </a:solidFill>
                          <a:effectLst/>
                          <a:latin typeface="+mn-lt"/>
                          <a:ea typeface="+mn-ea"/>
                          <a:cs typeface="+mn-cs"/>
                        </a:rPr>
                        <a:t>Impostos muito altos</a:t>
                      </a:r>
                    </a:p>
                  </a:txBody>
                  <a:tcPr marL="9525" marR="9525" marT="9525" marB="0" anchor="ctr"/>
                </a:tc>
                <a:tc>
                  <a:txBody>
                    <a:bodyPr/>
                    <a:lstStyle/>
                    <a:p>
                      <a:pPr marL="0" marR="0" lvl="0" indent="0" algn="ctr" defTabSz="1172261" rtl="0" eaLnBrk="1" fontAlgn="b" latinLnBrk="0" hangingPunct="1">
                        <a:lnSpc>
                          <a:spcPct val="100000"/>
                        </a:lnSpc>
                        <a:spcBef>
                          <a:spcPts val="0"/>
                        </a:spcBef>
                        <a:spcAft>
                          <a:spcPts val="0"/>
                        </a:spcAft>
                        <a:buClrTx/>
                        <a:buSzTx/>
                        <a:buFontTx/>
                        <a:buNone/>
                        <a:tabLst/>
                        <a:defRPr/>
                      </a:pPr>
                      <a:r>
                        <a:rPr kumimoji="0" lang="pt-BR" sz="1300" b="0" i="0" u="none" strike="noStrike" kern="1200" cap="none" spc="0" normalizeH="0" baseline="0" noProof="0" dirty="0">
                          <a:ln>
                            <a:noFill/>
                          </a:ln>
                          <a:solidFill>
                            <a:prstClr val="black"/>
                          </a:solidFill>
                          <a:effectLst/>
                          <a:uLnTx/>
                          <a:uFillTx/>
                          <a:latin typeface="Calibri"/>
                          <a:ea typeface="+mn-ea"/>
                          <a:cs typeface="+mn-cs"/>
                        </a:rPr>
                        <a:t>1%</a:t>
                      </a:r>
                    </a:p>
                  </a:txBody>
                  <a:tcPr marL="9525" marR="9525" marT="9525" marB="0" anchor="ctr"/>
                </a:tc>
                <a:extLst>
                  <a:ext uri="{0D108BD9-81ED-4DB2-BD59-A6C34878D82A}">
                    <a16:rowId xmlns:a16="http://schemas.microsoft.com/office/drawing/2014/main" val="3609716936"/>
                  </a:ext>
                </a:extLst>
              </a:tr>
              <a:tr h="431582">
                <a:tc>
                  <a:txBody>
                    <a:bodyPr/>
                    <a:lstStyle/>
                    <a:p>
                      <a:pPr marL="586130" marR="0" lvl="1" indent="0" algn="l" defTabSz="1172261" rtl="0" eaLnBrk="1" fontAlgn="b" latinLnBrk="0" hangingPunct="1">
                        <a:lnSpc>
                          <a:spcPct val="100000"/>
                        </a:lnSpc>
                        <a:spcBef>
                          <a:spcPts val="0"/>
                        </a:spcBef>
                        <a:spcAft>
                          <a:spcPts val="0"/>
                        </a:spcAft>
                        <a:buClrTx/>
                        <a:buSzTx/>
                        <a:buFontTx/>
                        <a:buNone/>
                        <a:tabLst/>
                        <a:defRPr/>
                      </a:pPr>
                      <a:r>
                        <a:rPr lang="pt-BR" sz="1400" u="none" strike="noStrike" dirty="0">
                          <a:effectLst/>
                        </a:rPr>
                        <a:t>Não sabe</a:t>
                      </a:r>
                      <a:endParaRPr lang="pt-BR" sz="14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1%</a:t>
                      </a:r>
                    </a:p>
                  </a:txBody>
                  <a:tcPr marL="9525" marR="9525" marT="9525" marB="0" anchor="ctr"/>
                </a:tc>
                <a:extLst>
                  <a:ext uri="{0D108BD9-81ED-4DB2-BD59-A6C34878D82A}">
                    <a16:rowId xmlns:a16="http://schemas.microsoft.com/office/drawing/2014/main" val="3263286352"/>
                  </a:ext>
                </a:extLst>
              </a:tr>
              <a:tr h="411029">
                <a:tc>
                  <a:txBody>
                    <a:bodyPr/>
                    <a:lstStyle/>
                    <a:p>
                      <a:pPr marL="586130" marR="0" lvl="1" indent="0" algn="l" defTabSz="1172261" rtl="0" eaLnBrk="1" fontAlgn="b" latinLnBrk="0" hangingPunct="1">
                        <a:lnSpc>
                          <a:spcPct val="100000"/>
                        </a:lnSpc>
                        <a:spcBef>
                          <a:spcPts val="0"/>
                        </a:spcBef>
                        <a:spcAft>
                          <a:spcPts val="0"/>
                        </a:spcAft>
                        <a:buClrTx/>
                        <a:buSzTx/>
                        <a:buFontTx/>
                        <a:buNone/>
                        <a:tabLst/>
                        <a:defRPr/>
                      </a:pPr>
                      <a:r>
                        <a:rPr lang="pt-BR" sz="1400" b="1" u="none" strike="noStrike" kern="1200" dirty="0">
                          <a:solidFill>
                            <a:schemeClr val="dk1"/>
                          </a:solidFill>
                          <a:effectLst/>
                          <a:latin typeface="+mn-lt"/>
                          <a:ea typeface="+mn-ea"/>
                          <a:cs typeface="+mn-cs"/>
                        </a:rPr>
                        <a:t>TOTAL</a:t>
                      </a:r>
                    </a:p>
                  </a:txBody>
                  <a:tcPr marL="9525" marR="9525" marT="9525" marB="0" anchor="ctr">
                    <a:solidFill>
                      <a:schemeClr val="accent1">
                        <a:lumMod val="20000"/>
                        <a:lumOff val="80000"/>
                      </a:schemeClr>
                    </a:solidFill>
                  </a:tcPr>
                </a:tc>
                <a:tc>
                  <a:txBody>
                    <a:bodyPr/>
                    <a:lstStyle/>
                    <a:p>
                      <a:pPr marL="0" algn="ctr" defTabSz="1172261" rtl="0" eaLnBrk="1" fontAlgn="b" latinLnBrk="0" hangingPunct="1"/>
                      <a:r>
                        <a:rPr lang="pt-BR" sz="1300" b="1" u="none" strike="noStrike" kern="1200" dirty="0">
                          <a:solidFill>
                            <a:schemeClr val="dk1"/>
                          </a:solidFill>
                          <a:effectLst/>
                          <a:latin typeface="+mn-lt"/>
                          <a:ea typeface="+mn-ea"/>
                          <a:cs typeface="+mn-cs"/>
                        </a:rPr>
                        <a:t>100%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968394238"/>
                  </a:ext>
                </a:extLst>
              </a:tr>
            </a:tbl>
          </a:graphicData>
        </a:graphic>
      </p:graphicFrame>
      <p:pic>
        <p:nvPicPr>
          <p:cNvPr id="26" name="Imagem 25">
            <a:hlinkClick r:id="rId4" action="ppaction://hlinksldjump"/>
          </p:cNvPr>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11459880" y="50259"/>
            <a:ext cx="610384" cy="498063"/>
          </a:xfrm>
          <a:prstGeom prst="rect">
            <a:avLst/>
          </a:prstGeom>
        </p:spPr>
      </p:pic>
      <p:sp>
        <p:nvSpPr>
          <p:cNvPr id="12" name="CaixaDeTexto 11"/>
          <p:cNvSpPr txBox="1"/>
          <p:nvPr/>
        </p:nvSpPr>
        <p:spPr>
          <a:xfrm>
            <a:off x="7290334" y="5836162"/>
            <a:ext cx="2045232" cy="246221"/>
          </a:xfrm>
          <a:prstGeom prst="rect">
            <a:avLst/>
          </a:prstGeom>
          <a:noFill/>
        </p:spPr>
        <p:txBody>
          <a:bodyPr wrap="square" rtlCol="0">
            <a:spAutoFit/>
          </a:bodyPr>
          <a:lstStyle/>
          <a:p>
            <a:pPr algn="r"/>
            <a:r>
              <a:rPr lang="pt-BR" sz="1000" i="1" dirty="0">
                <a:solidFill>
                  <a:schemeClr val="tx1">
                    <a:lumMod val="65000"/>
                    <a:lumOff val="35000"/>
                  </a:schemeClr>
                </a:solidFill>
              </a:rPr>
              <a:t>BASE: 118 ENTREVISTADOS</a:t>
            </a:r>
          </a:p>
        </p:txBody>
      </p:sp>
    </p:spTree>
    <p:extLst>
      <p:ext uri="{BB962C8B-B14F-4D97-AF65-F5344CB8AC3E}">
        <p14:creationId xmlns:p14="http://schemas.microsoft.com/office/powerpoint/2010/main" val="19080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PROBLEMAS QUE MAIS PREJUDICARAM O DESEMPENHO DA EMPRESA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Q12.</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pt-BR" sz="1000" dirty="0">
                <a:latin typeface="Calibri" panose="020F0502020204030204" pitchFamily="34" charset="0"/>
                <a:ea typeface="Times New Roman" panose="02020603050405020304" pitchFamily="18" charset="0"/>
                <a:cs typeface="Arial" panose="020B0604020202020204" pitchFamily="34" charset="0"/>
              </a:rPr>
              <a:t>Dos problemas que eu vou citar, qual foi o que mais prejudicou </a:t>
            </a:r>
            <a:r>
              <a:rPr lang="pt-BR" sz="1000" u="sng" dirty="0">
                <a:latin typeface="Calibri" panose="020F0502020204030204" pitchFamily="34" charset="0"/>
                <a:ea typeface="Times New Roman" panose="02020603050405020304" pitchFamily="18" charset="0"/>
                <a:cs typeface="Arial" panose="020B0604020202020204" pitchFamily="34" charset="0"/>
              </a:rPr>
              <a:t>sua empresa</a:t>
            </a:r>
            <a:r>
              <a:rPr lang="pt-BR" sz="1000" dirty="0">
                <a:latin typeface="Calibri" panose="020F0502020204030204" pitchFamily="34" charset="0"/>
                <a:ea typeface="Times New Roman" panose="02020603050405020304" pitchFamily="18" charset="0"/>
                <a:cs typeface="Arial" panose="020B0604020202020204" pitchFamily="34" charset="0"/>
              </a:rPr>
              <a:t> este ano (2017)?</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4" name="Gráfico 3"/>
          <p:cNvGraphicFramePr/>
          <p:nvPr>
            <p:extLst>
              <p:ext uri="{D42A27DB-BD31-4B8C-83A1-F6EECF244321}">
                <p14:modId xmlns:p14="http://schemas.microsoft.com/office/powerpoint/2010/main" val="889301094"/>
              </p:ext>
            </p:extLst>
          </p:nvPr>
        </p:nvGraphicFramePr>
        <p:xfrm>
          <a:off x="334566" y="2353610"/>
          <a:ext cx="9937103" cy="3785164"/>
        </p:xfrm>
        <a:graphic>
          <a:graphicData uri="http://schemas.openxmlformats.org/drawingml/2006/chart">
            <c:chart xmlns:c="http://schemas.openxmlformats.org/drawingml/2006/chart" xmlns:r="http://schemas.openxmlformats.org/officeDocument/2006/relationships" r:id="rId11"/>
          </a:graphicData>
        </a:graphic>
      </p:graphicFrame>
      <p:sp>
        <p:nvSpPr>
          <p:cNvPr id="25" name="CaixaDeTexto 24"/>
          <p:cNvSpPr txBox="1"/>
          <p:nvPr/>
        </p:nvSpPr>
        <p:spPr>
          <a:xfrm>
            <a:off x="838622" y="1117987"/>
            <a:ext cx="9577064" cy="1015663"/>
          </a:xfrm>
          <a:prstGeom prst="rect">
            <a:avLst/>
          </a:prstGeom>
          <a:noFill/>
        </p:spPr>
        <p:txBody>
          <a:bodyPr wrap="square" rtlCol="0">
            <a:spAutoFit/>
          </a:bodyPr>
          <a:lstStyle/>
          <a:p>
            <a:pPr algn="just"/>
            <a:r>
              <a:rPr lang="pt-BR" sz="2000" dirty="0">
                <a:solidFill>
                  <a:schemeClr val="accent5">
                    <a:lumMod val="50000"/>
                  </a:schemeClr>
                </a:solidFill>
              </a:rPr>
              <a:t>Para 31% dos entrevistados o problema que mais prejudicou sua empresa em 2017 foi a corrupção. Já 1 em cada 4 empresários acredita que o mais prejudicial para seu empreendimento em 2017 foi a alta taxa de desemprego.</a:t>
            </a:r>
          </a:p>
        </p:txBody>
      </p:sp>
      <p:sp>
        <p:nvSpPr>
          <p:cNvPr id="27" name="CaixaDeTexto 26"/>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75519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MOTIVO DOS ATRASOS NOS PAGAMENTOS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Q28.</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Qual foi a principal razão de ter ficado com pagamento em atraso, neste ano?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32" name="Tabela 31"/>
          <p:cNvGraphicFramePr>
            <a:graphicFrameLocks noGrp="1"/>
          </p:cNvGraphicFramePr>
          <p:nvPr>
            <p:extLst>
              <p:ext uri="{D42A27DB-BD31-4B8C-83A1-F6EECF244321}">
                <p14:modId xmlns:p14="http://schemas.microsoft.com/office/powerpoint/2010/main" val="3063838671"/>
              </p:ext>
            </p:extLst>
          </p:nvPr>
        </p:nvGraphicFramePr>
        <p:xfrm>
          <a:off x="2050325" y="3515095"/>
          <a:ext cx="6768752" cy="2332930"/>
        </p:xfrm>
        <a:graphic>
          <a:graphicData uri="http://schemas.openxmlformats.org/drawingml/2006/table">
            <a:tbl>
              <a:tblPr bandRow="1">
                <a:tableStyleId>{5C22544A-7EE6-4342-B048-85BDC9FD1C3A}</a:tableStyleId>
              </a:tblPr>
              <a:tblGrid>
                <a:gridCol w="3240359">
                  <a:extLst>
                    <a:ext uri="{9D8B030D-6E8A-4147-A177-3AD203B41FA5}">
                      <a16:colId xmlns:a16="http://schemas.microsoft.com/office/drawing/2014/main" val="1717645873"/>
                    </a:ext>
                  </a:extLst>
                </a:gridCol>
                <a:gridCol w="1176131">
                  <a:extLst>
                    <a:ext uri="{9D8B030D-6E8A-4147-A177-3AD203B41FA5}">
                      <a16:colId xmlns:a16="http://schemas.microsoft.com/office/drawing/2014/main" val="2682590267"/>
                    </a:ext>
                  </a:extLst>
                </a:gridCol>
                <a:gridCol w="1176131">
                  <a:extLst>
                    <a:ext uri="{9D8B030D-6E8A-4147-A177-3AD203B41FA5}">
                      <a16:colId xmlns:a16="http://schemas.microsoft.com/office/drawing/2014/main" val="100693935"/>
                    </a:ext>
                  </a:extLst>
                </a:gridCol>
                <a:gridCol w="1176131">
                  <a:extLst>
                    <a:ext uri="{9D8B030D-6E8A-4147-A177-3AD203B41FA5}">
                      <a16:colId xmlns:a16="http://schemas.microsoft.com/office/drawing/2014/main" val="221777309"/>
                    </a:ext>
                  </a:extLst>
                </a:gridCol>
              </a:tblGrid>
              <a:tr h="460930">
                <a:tc>
                  <a:txBody>
                    <a:bodyPr/>
                    <a:lstStyle/>
                    <a:p>
                      <a:pPr marL="0" algn="r" defTabSz="1172261" rtl="0" eaLnBrk="1" latinLnBrk="0" hangingPunct="1"/>
                      <a:endParaRPr lang="pt-BR" sz="14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A crise econômica</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85%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90%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90%</a:t>
                      </a:r>
                    </a:p>
                  </a:txBody>
                  <a:tcPr marL="9525" marR="9525" marT="9525" marB="0" anchor="ctr"/>
                </a:tc>
                <a:extLst>
                  <a:ext uri="{0D108BD9-81ED-4DB2-BD59-A6C34878D82A}">
                    <a16:rowId xmlns:a16="http://schemas.microsoft.com/office/drawing/2014/main" val="1143186497"/>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Esqueceu</a:t>
                      </a:r>
                      <a:r>
                        <a:rPr lang="pt-BR" sz="1400" b="1" kern="1200" baseline="0" dirty="0">
                          <a:solidFill>
                            <a:srgbClr val="1F497D"/>
                          </a:solidFill>
                          <a:latin typeface="+mn-lt"/>
                          <a:ea typeface="+mn-ea"/>
                          <a:cs typeface="+mn-cs"/>
                        </a:rPr>
                        <a:t> de pagar</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2417726408"/>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Outras</a:t>
                      </a:r>
                      <a:r>
                        <a:rPr lang="pt-BR" sz="1400" b="1" kern="1200" baseline="0" dirty="0">
                          <a:solidFill>
                            <a:srgbClr val="1F497D"/>
                          </a:solidFill>
                          <a:latin typeface="+mn-lt"/>
                          <a:ea typeface="+mn-ea"/>
                          <a:cs typeface="+mn-cs"/>
                        </a:rPr>
                        <a:t> razões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6%</a:t>
                      </a:r>
                    </a:p>
                  </a:txBody>
                  <a:tcPr marL="9525" marR="9525" marT="9525" marB="0" anchor="ctr"/>
                </a:tc>
                <a:extLst>
                  <a:ext uri="{0D108BD9-81ED-4DB2-BD59-A6C34878D82A}">
                    <a16:rowId xmlns:a16="http://schemas.microsoft.com/office/drawing/2014/main" val="1811174359"/>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sabe/Não </a:t>
                      </a:r>
                      <a:r>
                        <a:rPr lang="pt-BR" sz="1400" b="1" kern="1200" baseline="0" dirty="0">
                          <a:solidFill>
                            <a:srgbClr val="1F497D"/>
                          </a:solidFill>
                          <a:latin typeface="+mn-lt"/>
                          <a:ea typeface="+mn-ea"/>
                          <a:cs typeface="+mn-cs"/>
                        </a:rPr>
                        <a:t>respondeu</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317203924"/>
                  </a:ext>
                </a:extLst>
              </a:tr>
            </a:tbl>
          </a:graphicData>
        </a:graphic>
      </p:graphicFrame>
      <p:grpSp>
        <p:nvGrpSpPr>
          <p:cNvPr id="33" name="Agrupar 32"/>
          <p:cNvGrpSpPr/>
          <p:nvPr/>
        </p:nvGrpSpPr>
        <p:grpSpPr>
          <a:xfrm>
            <a:off x="6573782" y="3051798"/>
            <a:ext cx="903106" cy="1000366"/>
            <a:chOff x="2639175" y="4785128"/>
            <a:chExt cx="762451" cy="1207077"/>
          </a:xfrm>
        </p:grpSpPr>
        <p:grpSp>
          <p:nvGrpSpPr>
            <p:cNvPr id="34" name="Grupo 5"/>
            <p:cNvGrpSpPr/>
            <p:nvPr/>
          </p:nvGrpSpPr>
          <p:grpSpPr>
            <a:xfrm>
              <a:off x="2639175" y="4785128"/>
              <a:ext cx="762451" cy="760375"/>
              <a:chOff x="1990279" y="4930054"/>
              <a:chExt cx="829550" cy="829550"/>
            </a:xfrm>
          </p:grpSpPr>
          <p:sp>
            <p:nvSpPr>
              <p:cNvPr id="36" name="Retângulo 35"/>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2" name="Imagem 4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90279" y="4930054"/>
                <a:ext cx="829550" cy="829550"/>
              </a:xfrm>
              <a:prstGeom prst="rect">
                <a:avLst/>
              </a:prstGeom>
            </p:spPr>
          </p:pic>
        </p:grpSp>
        <p:sp>
          <p:nvSpPr>
            <p:cNvPr id="35" name="CaixaDeTexto 34"/>
            <p:cNvSpPr txBox="1"/>
            <p:nvPr/>
          </p:nvSpPr>
          <p:spPr>
            <a:xfrm>
              <a:off x="2711925" y="5520551"/>
              <a:ext cx="653718" cy="471654"/>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43" name="Agrupar 42"/>
          <p:cNvGrpSpPr/>
          <p:nvPr/>
        </p:nvGrpSpPr>
        <p:grpSpPr>
          <a:xfrm>
            <a:off x="7738956" y="2991950"/>
            <a:ext cx="944343" cy="1057106"/>
            <a:chOff x="8349793" y="1845054"/>
            <a:chExt cx="828255" cy="915585"/>
          </a:xfrm>
        </p:grpSpPr>
        <p:grpSp>
          <p:nvGrpSpPr>
            <p:cNvPr id="44" name="Grupo 16"/>
            <p:cNvGrpSpPr/>
            <p:nvPr/>
          </p:nvGrpSpPr>
          <p:grpSpPr>
            <a:xfrm>
              <a:off x="8426412" y="1845054"/>
              <a:ext cx="720398" cy="620267"/>
              <a:chOff x="2947662" y="4678526"/>
              <a:chExt cx="846138" cy="1057275"/>
            </a:xfrm>
          </p:grpSpPr>
          <p:sp>
            <p:nvSpPr>
              <p:cNvPr id="46" name="Retângulo 45"/>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7" name="Group 13"/>
              <p:cNvGrpSpPr>
                <a:grpSpLocks noChangeAspect="1"/>
              </p:cNvGrpSpPr>
              <p:nvPr/>
            </p:nvGrpSpPr>
            <p:grpSpPr bwMode="auto">
              <a:xfrm>
                <a:off x="2947662" y="4678526"/>
                <a:ext cx="846138" cy="1057275"/>
                <a:chOff x="-489" y="3132"/>
                <a:chExt cx="533" cy="666"/>
              </a:xfrm>
            </p:grpSpPr>
            <p:sp>
              <p:nvSpPr>
                <p:cNvPr id="48"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9"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45" name="CaixaDeTexto 44"/>
            <p:cNvSpPr txBox="1"/>
            <p:nvPr/>
          </p:nvSpPr>
          <p:spPr>
            <a:xfrm>
              <a:off x="8349793" y="2421682"/>
              <a:ext cx="828255" cy="338957"/>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EPP</a:t>
              </a:r>
            </a:p>
          </p:txBody>
        </p:sp>
      </p:grpSp>
      <p:grpSp>
        <p:nvGrpSpPr>
          <p:cNvPr id="50" name="Agrupar 49"/>
          <p:cNvGrpSpPr/>
          <p:nvPr/>
        </p:nvGrpSpPr>
        <p:grpSpPr>
          <a:xfrm>
            <a:off x="5483468" y="3166394"/>
            <a:ext cx="856912" cy="882664"/>
            <a:chOff x="1791730" y="4927151"/>
            <a:chExt cx="723450" cy="1065054"/>
          </a:xfrm>
        </p:grpSpPr>
        <p:grpSp>
          <p:nvGrpSpPr>
            <p:cNvPr id="51" name="Grupo 13"/>
            <p:cNvGrpSpPr/>
            <p:nvPr/>
          </p:nvGrpSpPr>
          <p:grpSpPr>
            <a:xfrm>
              <a:off x="1791730" y="4927151"/>
              <a:ext cx="723450" cy="629054"/>
              <a:chOff x="1228890" y="5257691"/>
              <a:chExt cx="653544" cy="569821"/>
            </a:xfrm>
          </p:grpSpPr>
          <p:sp>
            <p:nvSpPr>
              <p:cNvPr id="53" name="Forma livre 14"/>
              <p:cNvSpPr/>
              <p:nvPr/>
            </p:nvSpPr>
            <p:spPr>
              <a:xfrm>
                <a:off x="1260170" y="5282668"/>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4" name="Imagem 5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28890" y="5257691"/>
                <a:ext cx="653544" cy="569821"/>
              </a:xfrm>
              <a:prstGeom prst="rect">
                <a:avLst/>
              </a:prstGeom>
            </p:spPr>
          </p:pic>
        </p:grpSp>
        <p:sp>
          <p:nvSpPr>
            <p:cNvPr id="52" name="CaixaDeTexto 51"/>
            <p:cNvSpPr txBox="1"/>
            <p:nvPr/>
          </p:nvSpPr>
          <p:spPr>
            <a:xfrm>
              <a:off x="1815004" y="5520550"/>
              <a:ext cx="653718" cy="471655"/>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55" name="CaixaDeTexto 5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1.329 ENTREVISTADOS</a:t>
            </a:r>
          </a:p>
        </p:txBody>
      </p:sp>
    </p:spTree>
    <p:extLst>
      <p:ext uri="{BB962C8B-B14F-4D97-AF65-F5344CB8AC3E}">
        <p14:creationId xmlns:p14="http://schemas.microsoft.com/office/powerpoint/2010/main" val="42268005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ela 37"/>
          <p:cNvGraphicFramePr>
            <a:graphicFrameLocks noGrp="1"/>
          </p:cNvGraphicFramePr>
          <p:nvPr>
            <p:extLst>
              <p:ext uri="{D42A27DB-BD31-4B8C-83A1-F6EECF244321}">
                <p14:modId xmlns:p14="http://schemas.microsoft.com/office/powerpoint/2010/main" val="560882638"/>
              </p:ext>
            </p:extLst>
          </p:nvPr>
        </p:nvGraphicFramePr>
        <p:xfrm>
          <a:off x="2134766" y="3174431"/>
          <a:ext cx="6768752" cy="2332930"/>
        </p:xfrm>
        <a:graphic>
          <a:graphicData uri="http://schemas.openxmlformats.org/drawingml/2006/table">
            <a:tbl>
              <a:tblPr bandRow="1">
                <a:tableStyleId>{5C22544A-7EE6-4342-B048-85BDC9FD1C3A}</a:tableStyleId>
              </a:tblPr>
              <a:tblGrid>
                <a:gridCol w="3240359">
                  <a:extLst>
                    <a:ext uri="{9D8B030D-6E8A-4147-A177-3AD203B41FA5}">
                      <a16:colId xmlns:a16="http://schemas.microsoft.com/office/drawing/2014/main" val="1717645873"/>
                    </a:ext>
                  </a:extLst>
                </a:gridCol>
                <a:gridCol w="1176131">
                  <a:extLst>
                    <a:ext uri="{9D8B030D-6E8A-4147-A177-3AD203B41FA5}">
                      <a16:colId xmlns:a16="http://schemas.microsoft.com/office/drawing/2014/main" val="2682590267"/>
                    </a:ext>
                  </a:extLst>
                </a:gridCol>
                <a:gridCol w="1176131">
                  <a:extLst>
                    <a:ext uri="{9D8B030D-6E8A-4147-A177-3AD203B41FA5}">
                      <a16:colId xmlns:a16="http://schemas.microsoft.com/office/drawing/2014/main" val="100693935"/>
                    </a:ext>
                  </a:extLst>
                </a:gridCol>
                <a:gridCol w="1176131">
                  <a:extLst>
                    <a:ext uri="{9D8B030D-6E8A-4147-A177-3AD203B41FA5}">
                      <a16:colId xmlns:a16="http://schemas.microsoft.com/office/drawing/2014/main" val="221777309"/>
                    </a:ext>
                  </a:extLst>
                </a:gridCol>
              </a:tblGrid>
              <a:tr h="460930">
                <a:tc>
                  <a:txBody>
                    <a:bodyPr/>
                    <a:lstStyle/>
                    <a:p>
                      <a:pPr marL="0" algn="r" defTabSz="1172261" rtl="0" eaLnBrk="1" latinLnBrk="0" hangingPunct="1"/>
                      <a:endParaRPr lang="pt-BR" sz="14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A crise econômica</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87%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83%</a:t>
                      </a:r>
                    </a:p>
                  </a:txBody>
                  <a:tcPr marL="9525" marR="9525" marT="9525" marB="0" anchor="ctr"/>
                </a:tc>
                <a:extLst>
                  <a:ext uri="{0D108BD9-81ED-4DB2-BD59-A6C34878D82A}">
                    <a16:rowId xmlns:a16="http://schemas.microsoft.com/office/drawing/2014/main" val="1143186497"/>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Esqueceu</a:t>
                      </a:r>
                      <a:r>
                        <a:rPr lang="pt-BR" sz="1400" b="1" kern="1200" baseline="0" dirty="0">
                          <a:solidFill>
                            <a:srgbClr val="1F497D"/>
                          </a:solidFill>
                          <a:latin typeface="+mn-lt"/>
                          <a:ea typeface="+mn-ea"/>
                          <a:cs typeface="+mn-cs"/>
                        </a:rPr>
                        <a:t> de pagar</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extLst>
                  <a:ext uri="{0D108BD9-81ED-4DB2-BD59-A6C34878D82A}">
                    <a16:rowId xmlns:a16="http://schemas.microsoft.com/office/drawing/2014/main" val="2417726408"/>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Outras</a:t>
                      </a:r>
                      <a:r>
                        <a:rPr lang="pt-BR" sz="1400" b="1" kern="1200" baseline="0" dirty="0">
                          <a:solidFill>
                            <a:srgbClr val="1F497D"/>
                          </a:solidFill>
                          <a:latin typeface="+mn-lt"/>
                          <a:ea typeface="+mn-ea"/>
                          <a:cs typeface="+mn-cs"/>
                        </a:rPr>
                        <a:t> razões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10%</a:t>
                      </a:r>
                    </a:p>
                  </a:txBody>
                  <a:tcPr marL="9525" marR="9525" marT="9525" marB="0" anchor="ctr"/>
                </a:tc>
                <a:extLst>
                  <a:ext uri="{0D108BD9-81ED-4DB2-BD59-A6C34878D82A}">
                    <a16:rowId xmlns:a16="http://schemas.microsoft.com/office/drawing/2014/main" val="1811174359"/>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sabe/Não </a:t>
                      </a:r>
                      <a:r>
                        <a:rPr lang="pt-BR" sz="1400" b="1" kern="1200" baseline="0" dirty="0">
                          <a:solidFill>
                            <a:srgbClr val="1F497D"/>
                          </a:solidFill>
                          <a:latin typeface="+mn-lt"/>
                          <a:ea typeface="+mn-ea"/>
                          <a:cs typeface="+mn-cs"/>
                        </a:rPr>
                        <a:t>respondeu</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317203924"/>
                  </a:ext>
                </a:extLst>
              </a:tr>
            </a:tbl>
          </a:graphicData>
        </a:graphic>
      </p:graphicFrame>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MOTIVO DOS ATRASOS NOS PAGAMENTOS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Q28.</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Qual foi a principal razão de ter ficado com pagamento em atraso, neste ano?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pic>
        <p:nvPicPr>
          <p:cNvPr id="32" name="Imagem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21182" y="2740314"/>
            <a:ext cx="676746" cy="629161"/>
          </a:xfrm>
          <a:prstGeom prst="rect">
            <a:avLst/>
          </a:prstGeom>
        </p:spPr>
      </p:pic>
      <p:sp>
        <p:nvSpPr>
          <p:cNvPr id="33" name="Retângulo 32"/>
          <p:cNvSpPr/>
          <p:nvPr/>
        </p:nvSpPr>
        <p:spPr>
          <a:xfrm>
            <a:off x="5299239" y="3363389"/>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pic>
        <p:nvPicPr>
          <p:cNvPr id="34" name="Imagem 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73260" y="2764392"/>
            <a:ext cx="699356" cy="647690"/>
          </a:xfrm>
          <a:prstGeom prst="rect">
            <a:avLst/>
          </a:prstGeom>
        </p:spPr>
      </p:pic>
      <p:sp>
        <p:nvSpPr>
          <p:cNvPr id="35" name="Retângulo 34"/>
          <p:cNvSpPr/>
          <p:nvPr/>
        </p:nvSpPr>
        <p:spPr>
          <a:xfrm>
            <a:off x="6507967" y="3377659"/>
            <a:ext cx="1129672"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36" name="Imagem 3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89740" y="2696543"/>
            <a:ext cx="650893" cy="650893"/>
          </a:xfrm>
          <a:prstGeom prst="rect">
            <a:avLst/>
          </a:prstGeom>
        </p:spPr>
      </p:pic>
      <p:sp>
        <p:nvSpPr>
          <p:cNvPr id="37" name="Retângulo 36"/>
          <p:cNvSpPr/>
          <p:nvPr/>
        </p:nvSpPr>
        <p:spPr>
          <a:xfrm>
            <a:off x="7638799" y="3365668"/>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sp>
        <p:nvSpPr>
          <p:cNvPr id="24" name="CaixaDeTexto 23"/>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1.329 ENTREVISTADOS</a:t>
            </a:r>
          </a:p>
        </p:txBody>
      </p:sp>
    </p:spTree>
    <p:extLst>
      <p:ext uri="{BB962C8B-B14F-4D97-AF65-F5344CB8AC3E}">
        <p14:creationId xmlns:p14="http://schemas.microsoft.com/office/powerpoint/2010/main" val="12929039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MOTIVO DOS ATRASOS NOS PAGAMENTOS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Q28.</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Qual foi a principal razão de ter ficado com pagamento em atraso, neste ano?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4011618257"/>
              </p:ext>
            </p:extLst>
          </p:nvPr>
        </p:nvGraphicFramePr>
        <p:xfrm>
          <a:off x="572828" y="2625044"/>
          <a:ext cx="9505056" cy="2471564"/>
        </p:xfrm>
        <a:graphic>
          <a:graphicData uri="http://schemas.openxmlformats.org/drawingml/2006/table">
            <a:tbl>
              <a:tblPr bandRow="1">
                <a:tableStyleId>{5C22544A-7EE6-4342-B048-85BDC9FD1C3A}</a:tableStyleId>
              </a:tblPr>
              <a:tblGrid>
                <a:gridCol w="3528391">
                  <a:extLst>
                    <a:ext uri="{9D8B030D-6E8A-4147-A177-3AD203B41FA5}">
                      <a16:colId xmlns:a16="http://schemas.microsoft.com/office/drawing/2014/main" val="1717645873"/>
                    </a:ext>
                  </a:extLst>
                </a:gridCol>
                <a:gridCol w="1195333">
                  <a:extLst>
                    <a:ext uri="{9D8B030D-6E8A-4147-A177-3AD203B41FA5}">
                      <a16:colId xmlns:a16="http://schemas.microsoft.com/office/drawing/2014/main" val="2682590267"/>
                    </a:ext>
                  </a:extLst>
                </a:gridCol>
                <a:gridCol w="1195333">
                  <a:extLst>
                    <a:ext uri="{9D8B030D-6E8A-4147-A177-3AD203B41FA5}">
                      <a16:colId xmlns:a16="http://schemas.microsoft.com/office/drawing/2014/main" val="100693935"/>
                    </a:ext>
                  </a:extLst>
                </a:gridCol>
                <a:gridCol w="1195333">
                  <a:extLst>
                    <a:ext uri="{9D8B030D-6E8A-4147-A177-3AD203B41FA5}">
                      <a16:colId xmlns:a16="http://schemas.microsoft.com/office/drawing/2014/main" val="221777309"/>
                    </a:ext>
                  </a:extLst>
                </a:gridCol>
                <a:gridCol w="1195333">
                  <a:extLst>
                    <a:ext uri="{9D8B030D-6E8A-4147-A177-3AD203B41FA5}">
                      <a16:colId xmlns:a16="http://schemas.microsoft.com/office/drawing/2014/main" val="690645657"/>
                    </a:ext>
                  </a:extLst>
                </a:gridCol>
                <a:gridCol w="1195333">
                  <a:extLst>
                    <a:ext uri="{9D8B030D-6E8A-4147-A177-3AD203B41FA5}">
                      <a16:colId xmlns:a16="http://schemas.microsoft.com/office/drawing/2014/main" val="1516364609"/>
                    </a:ext>
                  </a:extLst>
                </a:gridCol>
              </a:tblGrid>
              <a:tr h="599564">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Sul</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Sudeste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Centro-Oeste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Nordeste</a:t>
                      </a:r>
                    </a:p>
                  </a:txBody>
                  <a:tcPr anchor="ctr">
                    <a:solidFill>
                      <a:schemeClr val="accent2">
                        <a:lumMod val="60000"/>
                        <a:lumOff val="40000"/>
                        <a:alpha val="22000"/>
                      </a:schemeClr>
                    </a:solidFill>
                  </a:tcPr>
                </a:tc>
                <a:extLst>
                  <a:ext uri="{0D108BD9-81ED-4DB2-BD59-A6C34878D82A}">
                    <a16:rowId xmlns:a16="http://schemas.microsoft.com/office/drawing/2014/main" val="2156621863"/>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A crise econômica</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81%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87%</a:t>
                      </a:r>
                    </a:p>
                  </a:txBody>
                  <a:tcPr marL="9525" marR="9525" marT="9525" marB="0" anchor="ctr"/>
                </a:tc>
                <a:extLst>
                  <a:ext uri="{0D108BD9-81ED-4DB2-BD59-A6C34878D82A}">
                    <a16:rowId xmlns:a16="http://schemas.microsoft.com/office/drawing/2014/main" val="1143186497"/>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Esqueceu</a:t>
                      </a:r>
                      <a:r>
                        <a:rPr lang="pt-BR" sz="1400" b="1" kern="1200" baseline="0" dirty="0">
                          <a:solidFill>
                            <a:srgbClr val="1F497D"/>
                          </a:solidFill>
                          <a:latin typeface="+mn-lt"/>
                          <a:ea typeface="+mn-ea"/>
                          <a:cs typeface="+mn-cs"/>
                        </a:rPr>
                        <a:t> de pagar</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2417726408"/>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Outras</a:t>
                      </a:r>
                      <a:r>
                        <a:rPr lang="pt-BR" sz="1400" b="1" kern="1200" baseline="0" dirty="0">
                          <a:solidFill>
                            <a:srgbClr val="1F497D"/>
                          </a:solidFill>
                          <a:latin typeface="+mn-lt"/>
                          <a:ea typeface="+mn-ea"/>
                          <a:cs typeface="+mn-cs"/>
                        </a:rPr>
                        <a:t> razões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extLst>
                  <a:ext uri="{0D108BD9-81ED-4DB2-BD59-A6C34878D82A}">
                    <a16:rowId xmlns:a16="http://schemas.microsoft.com/office/drawing/2014/main" val="2047430372"/>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sabe/Não </a:t>
                      </a:r>
                      <a:r>
                        <a:rPr lang="pt-BR" sz="1400" b="1" kern="1200" baseline="0" dirty="0">
                          <a:solidFill>
                            <a:srgbClr val="1F497D"/>
                          </a:solidFill>
                          <a:latin typeface="+mn-lt"/>
                          <a:ea typeface="+mn-ea"/>
                          <a:cs typeface="+mn-cs"/>
                        </a:rPr>
                        <a:t>respondeu</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482354356"/>
                  </a:ext>
                </a:extLst>
              </a:tr>
            </a:tbl>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1.329 ENTREVISTADOS</a:t>
            </a:r>
          </a:p>
        </p:txBody>
      </p:sp>
    </p:spTree>
    <p:extLst>
      <p:ext uri="{BB962C8B-B14F-4D97-AF65-F5344CB8AC3E}">
        <p14:creationId xmlns:p14="http://schemas.microsoft.com/office/powerpoint/2010/main" val="37050275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MOTIVO DOS ATRASOS NOS PAGAMENTOS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Q28.</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Qual foi a principal razão de ter ficado com pagamento em atraso, neste ano?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1355546956"/>
              </p:ext>
            </p:extLst>
          </p:nvPr>
        </p:nvGraphicFramePr>
        <p:xfrm>
          <a:off x="622598" y="1788768"/>
          <a:ext cx="9361040" cy="4436946"/>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1.329 ENTREVISTADOS</a:t>
            </a:r>
          </a:p>
        </p:txBody>
      </p:sp>
    </p:spTree>
    <p:extLst>
      <p:ext uri="{BB962C8B-B14F-4D97-AF65-F5344CB8AC3E}">
        <p14:creationId xmlns:p14="http://schemas.microsoft.com/office/powerpoint/2010/main" val="8818180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MOTIVO DOS ATRASOS NOS PAGAMENTOS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Q28.</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Qual foi a principal razão de ter ficado com pagamento em atraso, neste ano?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376310218"/>
              </p:ext>
            </p:extLst>
          </p:nvPr>
        </p:nvGraphicFramePr>
        <p:xfrm>
          <a:off x="118542" y="2442009"/>
          <a:ext cx="10225130" cy="3369594"/>
        </p:xfrm>
        <a:graphic>
          <a:graphicData uri="http://schemas.openxmlformats.org/drawingml/2006/table">
            <a:tbl>
              <a:tblPr bandRow="1">
                <a:tableStyleId>{5C22544A-7EE6-4342-B048-85BDC9FD1C3A}</a:tableStyleId>
              </a:tblPr>
              <a:tblGrid>
                <a:gridCol w="3261523">
                  <a:extLst>
                    <a:ext uri="{9D8B030D-6E8A-4147-A177-3AD203B41FA5}">
                      <a16:colId xmlns:a16="http://schemas.microsoft.com/office/drawing/2014/main" val="1717645873"/>
                    </a:ext>
                  </a:extLst>
                </a:gridCol>
                <a:gridCol w="994801">
                  <a:extLst>
                    <a:ext uri="{9D8B030D-6E8A-4147-A177-3AD203B41FA5}">
                      <a16:colId xmlns:a16="http://schemas.microsoft.com/office/drawing/2014/main" val="2682590267"/>
                    </a:ext>
                  </a:extLst>
                </a:gridCol>
                <a:gridCol w="994801">
                  <a:extLst>
                    <a:ext uri="{9D8B030D-6E8A-4147-A177-3AD203B41FA5}">
                      <a16:colId xmlns:a16="http://schemas.microsoft.com/office/drawing/2014/main" val="100693935"/>
                    </a:ext>
                  </a:extLst>
                </a:gridCol>
                <a:gridCol w="994801">
                  <a:extLst>
                    <a:ext uri="{9D8B030D-6E8A-4147-A177-3AD203B41FA5}">
                      <a16:colId xmlns:a16="http://schemas.microsoft.com/office/drawing/2014/main" val="221777309"/>
                    </a:ext>
                  </a:extLst>
                </a:gridCol>
                <a:gridCol w="994801">
                  <a:extLst>
                    <a:ext uri="{9D8B030D-6E8A-4147-A177-3AD203B41FA5}">
                      <a16:colId xmlns:a16="http://schemas.microsoft.com/office/drawing/2014/main" val="690645657"/>
                    </a:ext>
                  </a:extLst>
                </a:gridCol>
                <a:gridCol w="994801">
                  <a:extLst>
                    <a:ext uri="{9D8B030D-6E8A-4147-A177-3AD203B41FA5}">
                      <a16:colId xmlns:a16="http://schemas.microsoft.com/office/drawing/2014/main" val="1516364609"/>
                    </a:ext>
                  </a:extLst>
                </a:gridCol>
                <a:gridCol w="994801">
                  <a:extLst>
                    <a:ext uri="{9D8B030D-6E8A-4147-A177-3AD203B41FA5}">
                      <a16:colId xmlns:a16="http://schemas.microsoft.com/office/drawing/2014/main" val="3703425292"/>
                    </a:ext>
                  </a:extLst>
                </a:gridCol>
                <a:gridCol w="994801">
                  <a:extLst>
                    <a:ext uri="{9D8B030D-6E8A-4147-A177-3AD203B41FA5}">
                      <a16:colId xmlns:a16="http://schemas.microsoft.com/office/drawing/2014/main" val="2422408081"/>
                    </a:ext>
                  </a:extLst>
                </a:gridCol>
              </a:tblGrid>
              <a:tr h="1038018">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Até fundamental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Fundamental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Pós-graduação completo ou incompleto</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582894">
                <a:tc>
                  <a:txBody>
                    <a:bodyPr/>
                    <a:lstStyle/>
                    <a:p>
                      <a:pPr marL="0" algn="r" defTabSz="1172261" rtl="0" eaLnBrk="1" latinLnBrk="0" hangingPunct="1"/>
                      <a:r>
                        <a:rPr lang="pt-BR" sz="1400" b="1" kern="1200" dirty="0">
                          <a:solidFill>
                            <a:srgbClr val="1F497D"/>
                          </a:solidFill>
                          <a:latin typeface="+mn-lt"/>
                          <a:ea typeface="+mn-ea"/>
                          <a:cs typeface="+mn-cs"/>
                        </a:rPr>
                        <a:t>A crise econômica</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87%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88%</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90%</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85%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79%</a:t>
                      </a:r>
                    </a:p>
                  </a:txBody>
                  <a:tcPr marL="9525" marR="9525" marT="9525" marB="0" anchor="ctr"/>
                </a:tc>
                <a:extLst>
                  <a:ext uri="{0D108BD9-81ED-4DB2-BD59-A6C34878D82A}">
                    <a16:rowId xmlns:a16="http://schemas.microsoft.com/office/drawing/2014/main" val="1143186497"/>
                  </a:ext>
                </a:extLst>
              </a:tr>
              <a:tr h="582894">
                <a:tc>
                  <a:txBody>
                    <a:bodyPr/>
                    <a:lstStyle/>
                    <a:p>
                      <a:pPr marL="0" algn="r" defTabSz="1172261" rtl="0" eaLnBrk="1" latinLnBrk="0" hangingPunct="1"/>
                      <a:r>
                        <a:rPr lang="pt-BR" sz="1400" b="1" kern="1200" dirty="0">
                          <a:solidFill>
                            <a:srgbClr val="1F497D"/>
                          </a:solidFill>
                          <a:latin typeface="+mn-lt"/>
                          <a:ea typeface="+mn-ea"/>
                          <a:cs typeface="+mn-cs"/>
                        </a:rPr>
                        <a:t>Esqueceu</a:t>
                      </a:r>
                      <a:r>
                        <a:rPr lang="pt-BR" sz="1400" b="1" kern="1200" baseline="0" dirty="0">
                          <a:solidFill>
                            <a:srgbClr val="1F497D"/>
                          </a:solidFill>
                          <a:latin typeface="+mn-lt"/>
                          <a:ea typeface="+mn-ea"/>
                          <a:cs typeface="+mn-cs"/>
                        </a:rPr>
                        <a:t> de pagar</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2417726408"/>
                  </a:ext>
                </a:extLst>
              </a:tr>
              <a:tr h="582894">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Outras</a:t>
                      </a:r>
                      <a:r>
                        <a:rPr lang="pt-BR" sz="1400" b="1" kern="1200" baseline="0" dirty="0">
                          <a:solidFill>
                            <a:srgbClr val="1F497D"/>
                          </a:solidFill>
                          <a:latin typeface="+mn-lt"/>
                          <a:ea typeface="+mn-ea"/>
                          <a:cs typeface="+mn-cs"/>
                        </a:rPr>
                        <a:t> razões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14%</a:t>
                      </a:r>
                    </a:p>
                  </a:txBody>
                  <a:tcPr marL="9525" marR="9525" marT="9525" marB="0" anchor="ctr"/>
                </a:tc>
                <a:extLst>
                  <a:ext uri="{0D108BD9-81ED-4DB2-BD59-A6C34878D82A}">
                    <a16:rowId xmlns:a16="http://schemas.microsoft.com/office/drawing/2014/main" val="1811174359"/>
                  </a:ext>
                </a:extLst>
              </a:tr>
              <a:tr h="582894">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sabe/Não </a:t>
                      </a:r>
                      <a:r>
                        <a:rPr lang="pt-BR" sz="1400" b="1" kern="1200" baseline="0" dirty="0">
                          <a:solidFill>
                            <a:srgbClr val="1F497D"/>
                          </a:solidFill>
                          <a:latin typeface="+mn-lt"/>
                          <a:ea typeface="+mn-ea"/>
                          <a:cs typeface="+mn-cs"/>
                        </a:rPr>
                        <a:t>respondeu</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503726652"/>
                  </a:ext>
                </a:extLst>
              </a:tr>
            </a:tbl>
          </a:graphicData>
        </a:graphic>
      </p:graphicFrame>
    </p:spTree>
    <p:extLst>
      <p:ext uri="{BB962C8B-B14F-4D97-AF65-F5344CB8AC3E}">
        <p14:creationId xmlns:p14="http://schemas.microsoft.com/office/powerpoint/2010/main" val="29354902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MOTIVO DOS ATRASOS NOS PAGAMENTOS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Q28.</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Qual foi a principal razão de ter ficado com pagamento em atraso, neste ano?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3517398101"/>
              </p:ext>
            </p:extLst>
          </p:nvPr>
        </p:nvGraphicFramePr>
        <p:xfrm>
          <a:off x="190550" y="2607799"/>
          <a:ext cx="9865095" cy="3008431"/>
        </p:xfrm>
        <a:graphic>
          <a:graphicData uri="http://schemas.openxmlformats.org/drawingml/2006/table">
            <a:tbl>
              <a:tblPr bandRow="1">
                <a:tableStyleId>{5C22544A-7EE6-4342-B048-85BDC9FD1C3A}</a:tableStyleId>
              </a:tblPr>
              <a:tblGrid>
                <a:gridCol w="3485817">
                  <a:extLst>
                    <a:ext uri="{9D8B030D-6E8A-4147-A177-3AD203B41FA5}">
                      <a16:colId xmlns:a16="http://schemas.microsoft.com/office/drawing/2014/main" val="1717645873"/>
                    </a:ext>
                  </a:extLst>
                </a:gridCol>
                <a:gridCol w="1063213">
                  <a:extLst>
                    <a:ext uri="{9D8B030D-6E8A-4147-A177-3AD203B41FA5}">
                      <a16:colId xmlns:a16="http://schemas.microsoft.com/office/drawing/2014/main" val="2682590267"/>
                    </a:ext>
                  </a:extLst>
                </a:gridCol>
                <a:gridCol w="1063213">
                  <a:extLst>
                    <a:ext uri="{9D8B030D-6E8A-4147-A177-3AD203B41FA5}">
                      <a16:colId xmlns:a16="http://schemas.microsoft.com/office/drawing/2014/main" val="100693935"/>
                    </a:ext>
                  </a:extLst>
                </a:gridCol>
                <a:gridCol w="1063213">
                  <a:extLst>
                    <a:ext uri="{9D8B030D-6E8A-4147-A177-3AD203B41FA5}">
                      <a16:colId xmlns:a16="http://schemas.microsoft.com/office/drawing/2014/main" val="221777309"/>
                    </a:ext>
                  </a:extLst>
                </a:gridCol>
                <a:gridCol w="1063213">
                  <a:extLst>
                    <a:ext uri="{9D8B030D-6E8A-4147-A177-3AD203B41FA5}">
                      <a16:colId xmlns:a16="http://schemas.microsoft.com/office/drawing/2014/main" val="690645657"/>
                    </a:ext>
                  </a:extLst>
                </a:gridCol>
                <a:gridCol w="1063213">
                  <a:extLst>
                    <a:ext uri="{9D8B030D-6E8A-4147-A177-3AD203B41FA5}">
                      <a16:colId xmlns:a16="http://schemas.microsoft.com/office/drawing/2014/main" val="1516364609"/>
                    </a:ext>
                  </a:extLst>
                </a:gridCol>
                <a:gridCol w="1063213">
                  <a:extLst>
                    <a:ext uri="{9D8B030D-6E8A-4147-A177-3AD203B41FA5}">
                      <a16:colId xmlns:a16="http://schemas.microsoft.com/office/drawing/2014/main" val="3703425292"/>
                    </a:ext>
                  </a:extLst>
                </a:gridCol>
              </a:tblGrid>
              <a:tr h="821995">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Até 24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25 a 34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35 a 44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45 a 54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55 a 64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65 anos </a:t>
                      </a:r>
                    </a:p>
                    <a:p>
                      <a:pPr marL="0" algn="ctr" defTabSz="1172261" rtl="0" eaLnBrk="1" fontAlgn="ctr" latinLnBrk="0" hangingPunct="1"/>
                      <a:r>
                        <a:rPr lang="pt-BR" sz="1400" b="1" kern="1200" dirty="0">
                          <a:solidFill>
                            <a:srgbClr val="215968"/>
                          </a:solidFill>
                          <a:latin typeface="+mn-lt"/>
                          <a:ea typeface="+mn-ea"/>
                          <a:cs typeface="+mn-cs"/>
                        </a:rPr>
                        <a:t>ou mais</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546609">
                <a:tc>
                  <a:txBody>
                    <a:bodyPr/>
                    <a:lstStyle/>
                    <a:p>
                      <a:pPr marL="0" algn="r" defTabSz="1172261" rtl="0" eaLnBrk="1" latinLnBrk="0" hangingPunct="1"/>
                      <a:r>
                        <a:rPr lang="pt-BR" sz="1400" b="1" kern="1200" dirty="0">
                          <a:solidFill>
                            <a:srgbClr val="1F497D"/>
                          </a:solidFill>
                          <a:latin typeface="+mn-lt"/>
                          <a:ea typeface="+mn-ea"/>
                          <a:cs typeface="+mn-cs"/>
                        </a:rPr>
                        <a:t>A crise econômica</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83%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87%</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94%</a:t>
                      </a:r>
                    </a:p>
                  </a:txBody>
                  <a:tcPr marL="9525" marR="9525" marT="9525" marB="0" anchor="ctr"/>
                </a:tc>
                <a:extLst>
                  <a:ext uri="{0D108BD9-81ED-4DB2-BD59-A6C34878D82A}">
                    <a16:rowId xmlns:a16="http://schemas.microsoft.com/office/drawing/2014/main" val="1143186497"/>
                  </a:ext>
                </a:extLst>
              </a:tr>
              <a:tr h="546609">
                <a:tc>
                  <a:txBody>
                    <a:bodyPr/>
                    <a:lstStyle/>
                    <a:p>
                      <a:pPr marL="0" algn="r" defTabSz="1172261" rtl="0" eaLnBrk="1" latinLnBrk="0" hangingPunct="1"/>
                      <a:r>
                        <a:rPr lang="pt-BR" sz="1400" b="1" kern="1200" dirty="0">
                          <a:solidFill>
                            <a:srgbClr val="1F497D"/>
                          </a:solidFill>
                          <a:latin typeface="+mn-lt"/>
                          <a:ea typeface="+mn-ea"/>
                          <a:cs typeface="+mn-cs"/>
                        </a:rPr>
                        <a:t>Esqueceu</a:t>
                      </a:r>
                      <a:r>
                        <a:rPr lang="pt-BR" sz="1400" b="1" kern="1200" baseline="0" dirty="0">
                          <a:solidFill>
                            <a:srgbClr val="1F497D"/>
                          </a:solidFill>
                          <a:latin typeface="+mn-lt"/>
                          <a:ea typeface="+mn-ea"/>
                          <a:cs typeface="+mn-cs"/>
                        </a:rPr>
                        <a:t> de pagar</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0%</a:t>
                      </a:r>
                    </a:p>
                  </a:txBody>
                  <a:tcPr marL="9525" marR="9525" marT="9525" marB="0" anchor="ctr"/>
                </a:tc>
                <a:extLst>
                  <a:ext uri="{0D108BD9-81ED-4DB2-BD59-A6C34878D82A}">
                    <a16:rowId xmlns:a16="http://schemas.microsoft.com/office/drawing/2014/main" val="2417726408"/>
                  </a:ext>
                </a:extLst>
              </a:tr>
              <a:tr h="54660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Outras</a:t>
                      </a:r>
                      <a:r>
                        <a:rPr lang="pt-BR" sz="1400" b="1" kern="1200" baseline="0" dirty="0">
                          <a:solidFill>
                            <a:srgbClr val="1F497D"/>
                          </a:solidFill>
                          <a:latin typeface="+mn-lt"/>
                          <a:ea typeface="+mn-ea"/>
                          <a:cs typeface="+mn-cs"/>
                        </a:rPr>
                        <a:t> razões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6%</a:t>
                      </a:r>
                    </a:p>
                  </a:txBody>
                  <a:tcPr marL="9525" marR="9525" marT="9525" marB="0" anchor="ctr"/>
                </a:tc>
                <a:extLst>
                  <a:ext uri="{0D108BD9-81ED-4DB2-BD59-A6C34878D82A}">
                    <a16:rowId xmlns:a16="http://schemas.microsoft.com/office/drawing/2014/main" val="1811174359"/>
                  </a:ext>
                </a:extLst>
              </a:tr>
              <a:tr h="54660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sabe/Não </a:t>
                      </a:r>
                      <a:r>
                        <a:rPr lang="pt-BR" sz="1400" b="1" kern="1200" baseline="0" dirty="0">
                          <a:solidFill>
                            <a:srgbClr val="1F497D"/>
                          </a:solidFill>
                          <a:latin typeface="+mn-lt"/>
                          <a:ea typeface="+mn-ea"/>
                          <a:cs typeface="+mn-cs"/>
                        </a:rPr>
                        <a:t>respondeu</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0%</a:t>
                      </a:r>
                    </a:p>
                  </a:txBody>
                  <a:tcPr marL="9525" marR="9525" marT="9525" marB="0" anchor="ctr"/>
                </a:tc>
                <a:extLst>
                  <a:ext uri="{0D108BD9-81ED-4DB2-BD59-A6C34878D82A}">
                    <a16:rowId xmlns:a16="http://schemas.microsoft.com/office/drawing/2014/main" val="503726652"/>
                  </a:ext>
                </a:extLst>
              </a:tr>
            </a:tbl>
          </a:graphicData>
        </a:graphic>
      </p:graphicFrame>
    </p:spTree>
    <p:extLst>
      <p:ext uri="{BB962C8B-B14F-4D97-AF65-F5344CB8AC3E}">
        <p14:creationId xmlns:p14="http://schemas.microsoft.com/office/powerpoint/2010/main" val="17910361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0" y="-2857"/>
            <a:ext cx="12118406" cy="6905391"/>
            <a:chOff x="0" y="-36197"/>
            <a:chExt cx="12118406" cy="6905391"/>
          </a:xfrm>
        </p:grpSpPr>
        <p:pic>
          <p:nvPicPr>
            <p:cNvPr id="2" name="Imagem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6591"/>
              <a:ext cx="10343678" cy="6895785"/>
            </a:xfrm>
            <a:prstGeom prst="rect">
              <a:avLst/>
            </a:prstGeom>
          </p:spPr>
        </p:pic>
        <p:pic>
          <p:nvPicPr>
            <p:cNvPr id="9" name="Imagem 8"/>
            <p:cNvPicPr>
              <a:picLocks noChangeAspect="1"/>
            </p:cNvPicPr>
            <p:nvPr/>
          </p:nvPicPr>
          <p:blipFill rotWithShape="1">
            <a:blip r:embed="rId4" cstate="email">
              <a:extLst>
                <a:ext uri="{28A0092B-C50C-407E-A947-70E740481C1C}">
                  <a14:useLocalDpi xmlns:a14="http://schemas.microsoft.com/office/drawing/2010/main"/>
                </a:ext>
              </a:extLst>
            </a:blip>
            <a:srcRect l="63719" r="6544"/>
            <a:stretch/>
          </p:blipFill>
          <p:spPr>
            <a:xfrm>
              <a:off x="6671270" y="-36197"/>
              <a:ext cx="5447136" cy="6895785"/>
            </a:xfrm>
            <a:prstGeom prst="rect">
              <a:avLst/>
            </a:prstGeom>
          </p:spPr>
        </p:pic>
      </p:grpSp>
      <p:sp>
        <p:nvSpPr>
          <p:cNvPr id="8" name="Retângulo 7"/>
          <p:cNvSpPr/>
          <p:nvPr/>
        </p:nvSpPr>
        <p:spPr>
          <a:xfrm>
            <a:off x="6815286" y="-98598"/>
            <a:ext cx="4104456" cy="5184576"/>
          </a:xfrm>
          <a:prstGeom prst="rect">
            <a:avLst/>
          </a:prstGeom>
          <a:solidFill>
            <a:srgbClr val="985D04">
              <a:alpha val="5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pt-BR" sz="4500" dirty="0">
              <a:solidFill>
                <a:srgbClr val="FFFFFF"/>
              </a:solidFill>
            </a:endParaRPr>
          </a:p>
        </p:txBody>
      </p:sp>
      <p:sp>
        <p:nvSpPr>
          <p:cNvPr id="10" name="Retângulo 9"/>
          <p:cNvSpPr/>
          <p:nvPr/>
        </p:nvSpPr>
        <p:spPr>
          <a:xfrm>
            <a:off x="6700652" y="2493690"/>
            <a:ext cx="439249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3800" b="1" dirty="0">
                <a:solidFill>
                  <a:schemeClr val="bg1"/>
                </a:solidFill>
              </a:rPr>
              <a:t>TERCEIRIZAÇÃO </a:t>
            </a:r>
          </a:p>
          <a:p>
            <a:pPr algn="ctr"/>
            <a:r>
              <a:rPr lang="pt-BR" sz="3800" b="1" dirty="0">
                <a:solidFill>
                  <a:schemeClr val="bg1"/>
                </a:solidFill>
              </a:rPr>
              <a:t>DA MÃO DE OBRA</a:t>
            </a:r>
          </a:p>
        </p:txBody>
      </p:sp>
      <p:sp>
        <p:nvSpPr>
          <p:cNvPr id="7" name="CaixaDeTexto 6">
            <a:hlinkClick r:id="rId5" action="ppaction://hlinksldjump"/>
          </p:cNvPr>
          <p:cNvSpPr txBox="1"/>
          <p:nvPr/>
        </p:nvSpPr>
        <p:spPr>
          <a:xfrm>
            <a:off x="11173552" y="6506641"/>
            <a:ext cx="929056" cy="276999"/>
          </a:xfrm>
          <a:prstGeom prst="rect">
            <a:avLst/>
          </a:prstGeom>
          <a:noFill/>
        </p:spPr>
        <p:txBody>
          <a:bodyPr wrap="square" rtlCol="0">
            <a:spAutoFit/>
          </a:bodyPr>
          <a:lstStyle/>
          <a:p>
            <a:r>
              <a:rPr lang="pt-BR" sz="1200" b="1" dirty="0">
                <a:solidFill>
                  <a:schemeClr val="bg1"/>
                </a:solidFill>
              </a:rPr>
              <a:t>SUMÁRIO</a:t>
            </a:r>
          </a:p>
        </p:txBody>
      </p:sp>
      <p:pic>
        <p:nvPicPr>
          <p:cNvPr id="11" name="Imagem 10">
            <a:hlinkClick r:id="rId5" action="ppaction://hlinksldjump"/>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82077" b="95462" l="6846" r="20615">
                        <a14:foregroundMark x1="14692" y1="87462" x2="14692" y2="87462"/>
                        <a14:foregroundMark x1="16308" y1="88846" x2="16308" y2="88846"/>
                        <a14:foregroundMark x1="15154" y1="88231" x2="15154" y2="88231"/>
                        <a14:foregroundMark x1="15154" y1="88231" x2="15154" y2="88231"/>
                        <a14:foregroundMark x1="15154" y1="88231" x2="15154" y2="88231"/>
                        <a14:foregroundMark x1="12538" y1="88923" x2="13308" y2="91000"/>
                        <a14:foregroundMark x1="12923" y1="88231" x2="18692" y2="87846"/>
                        <a14:foregroundMark x1="10769" y1="87692" x2="16154" y2="87231"/>
                        <a14:foregroundMark x1="12154" y1="87231" x2="15154" y2="87231"/>
                        <a14:foregroundMark x1="15308" y1="90000" x2="17308" y2="90000"/>
                        <a14:foregroundMark x1="11538" y1="88692" x2="12000" y2="91462"/>
                        <a14:foregroundMark x1="11923" y1="88615" x2="12923" y2="91692"/>
                        <a14:foregroundMark x1="14385" y1="89308" x2="17077" y2="92231"/>
                        <a14:foregroundMark x1="13000" y1="88077" x2="10923" y2="91692"/>
                        <a14:foregroundMark x1="13769" y1="88615" x2="16769" y2="91308"/>
                      </a14:backgroundRemoval>
                    </a14:imgEffect>
                  </a14:imgLayer>
                </a14:imgProps>
              </a:ext>
              <a:ext uri="{28A0092B-C50C-407E-A947-70E740481C1C}">
                <a14:useLocalDpi xmlns:a14="http://schemas.microsoft.com/office/drawing/2010/main"/>
              </a:ext>
            </a:extLst>
          </a:blip>
          <a:srcRect l="6904" t="81479" r="77739" b="4173"/>
          <a:stretch/>
        </p:blipFill>
        <p:spPr>
          <a:xfrm>
            <a:off x="10919742" y="6477789"/>
            <a:ext cx="360040" cy="336381"/>
          </a:xfrm>
          <a:prstGeom prst="rect">
            <a:avLst/>
          </a:prstGeom>
        </p:spPr>
      </p:pic>
      <p:sp>
        <p:nvSpPr>
          <p:cNvPr id="12" name="Retângulo 11"/>
          <p:cNvSpPr/>
          <p:nvPr/>
        </p:nvSpPr>
        <p:spPr>
          <a:xfrm>
            <a:off x="6730034" y="1101879"/>
            <a:ext cx="439249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7500" b="1" dirty="0">
                <a:solidFill>
                  <a:schemeClr val="bg1"/>
                </a:solidFill>
              </a:rPr>
              <a:t>5</a:t>
            </a:r>
          </a:p>
        </p:txBody>
      </p:sp>
    </p:spTree>
    <p:extLst>
      <p:ext uri="{BB962C8B-B14F-4D97-AF65-F5344CB8AC3E}">
        <p14:creationId xmlns:p14="http://schemas.microsoft.com/office/powerpoint/2010/main" val="39463149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CONTRATOU MÃO-DE-OBRA TERCEIRIZADA?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30832"/>
          </a:xfrm>
          <a:prstGeom prst="rect">
            <a:avLst/>
          </a:prstGeom>
          <a:noFill/>
        </p:spPr>
        <p:txBody>
          <a:bodyPr wrap="square" rtlCol="0">
            <a:spAutoFit/>
          </a:bodyPr>
          <a:lstStyle/>
          <a:p>
            <a:r>
              <a:rPr lang="pt-BR" sz="900" dirty="0"/>
              <a:t>Q9.</a:t>
            </a:r>
            <a:r>
              <a:rPr lang="pt-BR" sz="9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2017 o Congresso Nacional, aprovou uma lei que permite terceirização da mão de obra em qualquer atividade das empresas. Sua empresa contratou mão de obra terceirizada (de outra empresa prestadora de serviços) depois disso? (RU e estimulada)</a:t>
            </a:r>
            <a:endParaRPr lang="pt-BR" sz="900" dirty="0"/>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4" name="Gráfico 3"/>
          <p:cNvGraphicFramePr/>
          <p:nvPr>
            <p:extLst/>
          </p:nvPr>
        </p:nvGraphicFramePr>
        <p:xfrm>
          <a:off x="478583" y="1170047"/>
          <a:ext cx="5688631" cy="5112743"/>
        </p:xfrm>
        <a:graphic>
          <a:graphicData uri="http://schemas.openxmlformats.org/drawingml/2006/chart">
            <c:chart xmlns:c="http://schemas.openxmlformats.org/drawingml/2006/chart" xmlns:r="http://schemas.openxmlformats.org/officeDocument/2006/relationships" r:id="rId11"/>
          </a:graphicData>
        </a:graphic>
      </p:graphicFrame>
      <p:sp>
        <p:nvSpPr>
          <p:cNvPr id="25" name="CaixaDeTexto 24"/>
          <p:cNvSpPr txBox="1"/>
          <p:nvPr/>
        </p:nvSpPr>
        <p:spPr>
          <a:xfrm>
            <a:off x="6095206" y="1485578"/>
            <a:ext cx="4248472" cy="1554272"/>
          </a:xfrm>
          <a:prstGeom prst="rect">
            <a:avLst/>
          </a:prstGeom>
          <a:noFill/>
        </p:spPr>
        <p:txBody>
          <a:bodyPr wrap="square" rtlCol="0">
            <a:spAutoFit/>
          </a:bodyPr>
          <a:lstStyle/>
          <a:p>
            <a:pPr algn="just"/>
            <a:r>
              <a:rPr lang="pt-BR" sz="1900" dirty="0">
                <a:solidFill>
                  <a:schemeClr val="accent5">
                    <a:lumMod val="50000"/>
                  </a:schemeClr>
                </a:solidFill>
              </a:rPr>
              <a:t>Quase 10% dos entrevistados contrataram mão-de-obra terceirizada para sua empresa após a aprovação da Lei da Terceirização.</a:t>
            </a:r>
          </a:p>
          <a:p>
            <a:pPr algn="just"/>
            <a:endParaRPr lang="pt-BR" sz="1900" dirty="0">
              <a:solidFill>
                <a:schemeClr val="accent5">
                  <a:lumMod val="50000"/>
                </a:schemeClr>
              </a:solidFill>
            </a:endParaRPr>
          </a:p>
        </p:txBody>
      </p:sp>
      <p:sp>
        <p:nvSpPr>
          <p:cNvPr id="26" name="CaixaDeTexto 2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9373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CONTRATOU MÃO-DE-OBRA TERCEIRIZADA?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2205" y="6599386"/>
            <a:ext cx="12190767" cy="230832"/>
          </a:xfrm>
          <a:prstGeom prst="rect">
            <a:avLst/>
          </a:prstGeom>
          <a:noFill/>
        </p:spPr>
        <p:txBody>
          <a:bodyPr wrap="square" rtlCol="0">
            <a:spAutoFit/>
          </a:bodyPr>
          <a:lstStyle/>
          <a:p>
            <a:r>
              <a:rPr lang="pt-BR" sz="900" dirty="0"/>
              <a:t>Q9.</a:t>
            </a:r>
            <a:r>
              <a:rPr lang="pt-BR" sz="9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2017 o Congresso Nacional, aprovou uma lei que permite terceirização da mão de obra em qualquer atividade das empresas. Sua empresa contratou mão de obra terceirizada (de outra empresa prestadora de serviços) depois disso? (RU e estimulada)</a:t>
            </a:r>
            <a:endParaRPr lang="pt-BR" sz="900" dirty="0"/>
          </a:p>
        </p:txBody>
      </p:sp>
      <p:sp>
        <p:nvSpPr>
          <p:cNvPr id="19" name="Retângulo com Único Canto Aparado 18">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0" name="Retângulo com Único Canto Aparado 19">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1" name="Retângulo com Único Canto Aparado 20">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2" name="Retângulo com Único Canto Aparado 21">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3" name="Retângulo com Único Canto Aparado 22">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4" name="Retângulo com Único Canto Aparado 23">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5" name="Retângulo com Único Canto Aparado 24">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48" name="CaixaDeTexto 47"/>
          <p:cNvSpPr txBox="1"/>
          <p:nvPr/>
        </p:nvSpPr>
        <p:spPr>
          <a:xfrm>
            <a:off x="6244226" y="1469521"/>
            <a:ext cx="4171459" cy="1261884"/>
          </a:xfrm>
          <a:prstGeom prst="rect">
            <a:avLst/>
          </a:prstGeom>
          <a:noFill/>
        </p:spPr>
        <p:txBody>
          <a:bodyPr wrap="square" rtlCol="0">
            <a:spAutoFit/>
          </a:bodyPr>
          <a:lstStyle/>
          <a:p>
            <a:pPr algn="just"/>
            <a:r>
              <a:rPr lang="pt-BR" sz="1900" dirty="0">
                <a:solidFill>
                  <a:schemeClr val="accent5">
                    <a:lumMod val="50000"/>
                  </a:schemeClr>
                </a:solidFill>
              </a:rPr>
              <a:t>Aproximadamente 10% das empresas de cada porte contratou mão de obra terceirizada depois da aprovação da Lei da Terceirização.</a:t>
            </a:r>
          </a:p>
        </p:txBody>
      </p:sp>
      <p:sp>
        <p:nvSpPr>
          <p:cNvPr id="49" name="CaixaDeTexto 4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grpSp>
        <p:nvGrpSpPr>
          <p:cNvPr id="2" name="Agrupar 1"/>
          <p:cNvGrpSpPr/>
          <p:nvPr/>
        </p:nvGrpSpPr>
        <p:grpSpPr>
          <a:xfrm>
            <a:off x="439178" y="777441"/>
            <a:ext cx="5780155" cy="5820705"/>
            <a:chOff x="439178" y="777441"/>
            <a:chExt cx="5780155" cy="5820705"/>
          </a:xfrm>
        </p:grpSpPr>
        <p:sp>
          <p:nvSpPr>
            <p:cNvPr id="50" name="Retângulo 49"/>
            <p:cNvSpPr/>
            <p:nvPr/>
          </p:nvSpPr>
          <p:spPr>
            <a:xfrm>
              <a:off x="439178" y="777441"/>
              <a:ext cx="5656028" cy="5820705"/>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6" name="Agrupar 15"/>
            <p:cNvGrpSpPr/>
            <p:nvPr/>
          </p:nvGrpSpPr>
          <p:grpSpPr>
            <a:xfrm>
              <a:off x="609655" y="2969069"/>
              <a:ext cx="900640" cy="1286172"/>
              <a:chOff x="2638821" y="4762770"/>
              <a:chExt cx="762451" cy="1157890"/>
            </a:xfrm>
          </p:grpSpPr>
          <p:grpSp>
            <p:nvGrpSpPr>
              <p:cNvPr id="26" name="Grupo 5"/>
              <p:cNvGrpSpPr/>
              <p:nvPr/>
            </p:nvGrpSpPr>
            <p:grpSpPr>
              <a:xfrm>
                <a:off x="2638821" y="4762770"/>
                <a:ext cx="762451" cy="760375"/>
                <a:chOff x="1989894" y="4905662"/>
                <a:chExt cx="829550" cy="829550"/>
              </a:xfrm>
            </p:grpSpPr>
            <p:sp>
              <p:nvSpPr>
                <p:cNvPr id="28" name="Retângulo 27"/>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4" name="Imagem 3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27" name="CaixaDeTexto 26"/>
              <p:cNvSpPr txBox="1"/>
              <p:nvPr/>
            </p:nvSpPr>
            <p:spPr>
              <a:xfrm>
                <a:off x="271192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35" name="Agrupar 34"/>
            <p:cNvGrpSpPr/>
            <p:nvPr/>
          </p:nvGrpSpPr>
          <p:grpSpPr>
            <a:xfrm>
              <a:off x="707618" y="4586351"/>
              <a:ext cx="819125" cy="1424074"/>
              <a:chOff x="3529554" y="4659025"/>
              <a:chExt cx="693443" cy="1282038"/>
            </a:xfrm>
          </p:grpSpPr>
          <p:grpSp>
            <p:nvGrpSpPr>
              <p:cNvPr id="36" name="Grupo 16"/>
              <p:cNvGrpSpPr/>
              <p:nvPr/>
            </p:nvGrpSpPr>
            <p:grpSpPr>
              <a:xfrm>
                <a:off x="3529554" y="4659025"/>
                <a:ext cx="693443" cy="864120"/>
                <a:chOff x="2947662" y="4678526"/>
                <a:chExt cx="846138" cy="1057275"/>
              </a:xfrm>
            </p:grpSpPr>
            <p:sp>
              <p:nvSpPr>
                <p:cNvPr id="38" name="Retângulo 37"/>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9" name="Group 13"/>
                <p:cNvGrpSpPr>
                  <a:grpSpLocks noChangeAspect="1"/>
                </p:cNvGrpSpPr>
                <p:nvPr/>
              </p:nvGrpSpPr>
              <p:grpSpPr bwMode="auto">
                <a:xfrm>
                  <a:off x="2947662" y="4678526"/>
                  <a:ext cx="846138" cy="1057275"/>
                  <a:chOff x="-489" y="3132"/>
                  <a:chExt cx="533" cy="666"/>
                </a:xfrm>
              </p:grpSpPr>
              <p:sp>
                <p:nvSpPr>
                  <p:cNvPr id="40"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37" name="CaixaDeTexto 36"/>
              <p:cNvSpPr txBox="1"/>
              <p:nvPr/>
            </p:nvSpPr>
            <p:spPr>
              <a:xfrm>
                <a:off x="3529554" y="5540953"/>
                <a:ext cx="693443"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EPP</a:t>
                </a:r>
              </a:p>
            </p:txBody>
          </p:sp>
        </p:grpSp>
        <p:graphicFrame>
          <p:nvGraphicFramePr>
            <p:cNvPr id="42" name="Gráfico 41"/>
            <p:cNvGraphicFramePr/>
            <p:nvPr>
              <p:extLst/>
            </p:nvPr>
          </p:nvGraphicFramePr>
          <p:xfrm>
            <a:off x="1522810" y="893865"/>
            <a:ext cx="4696523" cy="5517357"/>
          </p:xfrm>
          <a:graphic>
            <a:graphicData uri="http://schemas.openxmlformats.org/drawingml/2006/chart">
              <c:chart xmlns:c="http://schemas.openxmlformats.org/drawingml/2006/chart" xmlns:r="http://schemas.openxmlformats.org/officeDocument/2006/relationships" r:id="rId12"/>
            </a:graphicData>
          </a:graphic>
        </p:graphicFrame>
        <p:grpSp>
          <p:nvGrpSpPr>
            <p:cNvPr id="43" name="Agrupar 42"/>
            <p:cNvGrpSpPr/>
            <p:nvPr/>
          </p:nvGrpSpPr>
          <p:grpSpPr>
            <a:xfrm>
              <a:off x="643346" y="1329604"/>
              <a:ext cx="854571" cy="1181245"/>
              <a:chOff x="1768185" y="4857231"/>
              <a:chExt cx="723450" cy="1063429"/>
            </a:xfrm>
          </p:grpSpPr>
          <p:grpSp>
            <p:nvGrpSpPr>
              <p:cNvPr id="44" name="Grupo 13"/>
              <p:cNvGrpSpPr/>
              <p:nvPr/>
            </p:nvGrpSpPr>
            <p:grpSpPr>
              <a:xfrm>
                <a:off x="1768185" y="4857231"/>
                <a:ext cx="723450" cy="629054"/>
                <a:chOff x="1207620" y="5194355"/>
                <a:chExt cx="653544" cy="569821"/>
              </a:xfrm>
            </p:grpSpPr>
            <p:sp>
              <p:nvSpPr>
                <p:cNvPr id="46"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7" name="Imagem 4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45" name="CaixaDeTexto 44"/>
              <p:cNvSpPr txBox="1"/>
              <p:nvPr/>
            </p:nvSpPr>
            <p:spPr>
              <a:xfrm>
                <a:off x="181500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51" name="CaixaDeTexto 50"/>
            <p:cNvSpPr txBox="1"/>
            <p:nvPr/>
          </p:nvSpPr>
          <p:spPr>
            <a:xfrm>
              <a:off x="4406465" y="1531361"/>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52" name="CaixaDeTexto 51"/>
            <p:cNvSpPr txBox="1"/>
            <p:nvPr/>
          </p:nvSpPr>
          <p:spPr>
            <a:xfrm>
              <a:off x="4614085" y="3221418"/>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53" name="CaixaDeTexto 52"/>
            <p:cNvSpPr txBox="1"/>
            <p:nvPr/>
          </p:nvSpPr>
          <p:spPr>
            <a:xfrm>
              <a:off x="4725334" y="4911475"/>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54" name="CaixaDeTexto 53"/>
            <p:cNvSpPr txBox="1"/>
            <p:nvPr/>
          </p:nvSpPr>
          <p:spPr>
            <a:xfrm>
              <a:off x="1358915" y="4613524"/>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55" name="CaixaDeTexto 54"/>
            <p:cNvSpPr txBox="1"/>
            <p:nvPr/>
          </p:nvSpPr>
          <p:spPr>
            <a:xfrm>
              <a:off x="1370541" y="2912680"/>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56" name="CaixaDeTexto 55"/>
            <p:cNvSpPr txBox="1"/>
            <p:nvPr/>
          </p:nvSpPr>
          <p:spPr>
            <a:xfrm>
              <a:off x="1459508" y="1267548"/>
              <a:ext cx="719164" cy="307777"/>
            </a:xfrm>
            <a:prstGeom prst="rect">
              <a:avLst/>
            </a:prstGeom>
            <a:noFill/>
          </p:spPr>
          <p:txBody>
            <a:bodyPr wrap="square" rtlCol="0">
              <a:spAutoFit/>
            </a:bodyPr>
            <a:lstStyle/>
            <a:p>
              <a:pPr algn="ctr"/>
              <a:r>
                <a:rPr lang="pt-BR" sz="1400" b="1" dirty="0">
                  <a:solidFill>
                    <a:schemeClr val="bg1"/>
                  </a:solidFill>
                </a:rPr>
                <a:t>SIM</a:t>
              </a:r>
            </a:p>
          </p:txBody>
        </p:sp>
        <p:sp>
          <p:nvSpPr>
            <p:cNvPr id="57" name="Retângulo 56"/>
            <p:cNvSpPr/>
            <p:nvPr/>
          </p:nvSpPr>
          <p:spPr>
            <a:xfrm>
              <a:off x="1569698" y="6183966"/>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CaixaDeTexto 57"/>
            <p:cNvSpPr txBox="1"/>
            <p:nvPr/>
          </p:nvSpPr>
          <p:spPr>
            <a:xfrm>
              <a:off x="1694104" y="6116122"/>
              <a:ext cx="1660785" cy="276999"/>
            </a:xfrm>
            <a:prstGeom prst="rect">
              <a:avLst/>
            </a:prstGeom>
            <a:noFill/>
          </p:spPr>
          <p:txBody>
            <a:bodyPr wrap="square" rtlCol="0">
              <a:spAutoFit/>
            </a:bodyPr>
            <a:lstStyle/>
            <a:p>
              <a:r>
                <a:rPr lang="pt-BR" sz="1200" dirty="0"/>
                <a:t>NS/NR</a:t>
              </a:r>
            </a:p>
          </p:txBody>
        </p:sp>
        <p:sp>
          <p:nvSpPr>
            <p:cNvPr id="61" name="Retângulo 60"/>
            <p:cNvSpPr/>
            <p:nvPr/>
          </p:nvSpPr>
          <p:spPr>
            <a:xfrm>
              <a:off x="2394664" y="6184518"/>
              <a:ext cx="152577" cy="141939"/>
            </a:xfrm>
            <a:prstGeom prst="rect">
              <a:avLst/>
            </a:prstGeom>
            <a:solidFill>
              <a:schemeClr val="bg1"/>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p:cNvSpPr txBox="1"/>
            <p:nvPr/>
          </p:nvSpPr>
          <p:spPr>
            <a:xfrm>
              <a:off x="2519070" y="6116674"/>
              <a:ext cx="1660785" cy="276999"/>
            </a:xfrm>
            <a:prstGeom prst="rect">
              <a:avLst/>
            </a:prstGeom>
            <a:noFill/>
          </p:spPr>
          <p:txBody>
            <a:bodyPr wrap="square" rtlCol="0">
              <a:spAutoFit/>
            </a:bodyPr>
            <a:lstStyle/>
            <a:p>
              <a:r>
                <a:rPr lang="pt-BR" sz="1200" dirty="0"/>
                <a:t>Não tem funcionários</a:t>
              </a:r>
            </a:p>
          </p:txBody>
        </p:sp>
      </p:grpSp>
    </p:spTree>
    <p:extLst>
      <p:ext uri="{BB962C8B-B14F-4D97-AF65-F5344CB8AC3E}">
        <p14:creationId xmlns:p14="http://schemas.microsoft.com/office/powerpoint/2010/main" val="23392472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CONTRATOU MÃO-DE-OBRA TERCEIRIZADA?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2205" y="6599386"/>
            <a:ext cx="12190767" cy="230832"/>
          </a:xfrm>
          <a:prstGeom prst="rect">
            <a:avLst/>
          </a:prstGeom>
          <a:noFill/>
        </p:spPr>
        <p:txBody>
          <a:bodyPr wrap="square" rtlCol="0">
            <a:spAutoFit/>
          </a:bodyPr>
          <a:lstStyle/>
          <a:p>
            <a:r>
              <a:rPr lang="pt-BR" sz="900" dirty="0"/>
              <a:t>Q9.</a:t>
            </a:r>
            <a:r>
              <a:rPr lang="pt-BR" sz="9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2017 o Congresso Nacional, aprovou uma lei que permite terceirização da mão de obra em qualquer atividade das empresas. Sua empresa contratou mão de obra terceirizada (de outra empresa prestadora de serviços) depois disso? (RU e estimulada)</a:t>
            </a:r>
            <a:endParaRPr lang="pt-BR" sz="900" dirty="0"/>
          </a:p>
        </p:txBody>
      </p:sp>
      <p:sp>
        <p:nvSpPr>
          <p:cNvPr id="19" name="Retângulo com Único Canto Aparado 18">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0" name="Retângulo com Único Canto Aparado 19">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1" name="Retângulo com Único Canto Aparado 20">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2" name="Retângulo com Único Canto Aparado 21">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3" name="Retângulo com Único Canto Aparado 22">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4" name="Retângulo com Único Canto Aparado 23">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31" name="CaixaDeTexto 30"/>
          <p:cNvSpPr txBox="1"/>
          <p:nvPr/>
        </p:nvSpPr>
        <p:spPr>
          <a:xfrm>
            <a:off x="6374572" y="1430040"/>
            <a:ext cx="4078632" cy="1554272"/>
          </a:xfrm>
          <a:prstGeom prst="rect">
            <a:avLst/>
          </a:prstGeom>
          <a:noFill/>
        </p:spPr>
        <p:txBody>
          <a:bodyPr wrap="square" rtlCol="0">
            <a:spAutoFit/>
          </a:bodyPr>
          <a:lstStyle/>
          <a:p>
            <a:pPr algn="just"/>
            <a:r>
              <a:rPr lang="pt-BR" sz="1900" dirty="0">
                <a:solidFill>
                  <a:schemeClr val="accent5">
                    <a:lumMod val="50000"/>
                  </a:schemeClr>
                </a:solidFill>
              </a:rPr>
              <a:t>O setor da Indústria foi o que mais contratou mão de obra terceirizada após a aprovação da Lei da Terceirização, em comparação com os demais setores.</a:t>
            </a:r>
          </a:p>
        </p:txBody>
      </p:sp>
      <p:sp>
        <p:nvSpPr>
          <p:cNvPr id="33" name="CaixaDeTexto 32"/>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grpSp>
        <p:nvGrpSpPr>
          <p:cNvPr id="2" name="Agrupar 1"/>
          <p:cNvGrpSpPr/>
          <p:nvPr/>
        </p:nvGrpSpPr>
        <p:grpSpPr>
          <a:xfrm>
            <a:off x="439178" y="769974"/>
            <a:ext cx="6093001" cy="5828029"/>
            <a:chOff x="439178" y="769974"/>
            <a:chExt cx="6093001" cy="5828029"/>
          </a:xfrm>
        </p:grpSpPr>
        <p:sp>
          <p:nvSpPr>
            <p:cNvPr id="34" name="Retângulo 33"/>
            <p:cNvSpPr/>
            <p:nvPr/>
          </p:nvSpPr>
          <p:spPr>
            <a:xfrm>
              <a:off x="439178" y="769974"/>
              <a:ext cx="5800044" cy="5828029"/>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5119" y="1215471"/>
              <a:ext cx="971147" cy="902862"/>
            </a:xfrm>
            <a:prstGeom prst="rect">
              <a:avLst/>
            </a:prstGeom>
          </p:spPr>
        </p:pic>
        <p:sp>
          <p:nvSpPr>
            <p:cNvPr id="25" name="Retângulo 24"/>
            <p:cNvSpPr/>
            <p:nvPr/>
          </p:nvSpPr>
          <p:spPr>
            <a:xfrm>
              <a:off x="530574" y="2118408"/>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pic>
          <p:nvPicPr>
            <p:cNvPr id="26" name="Imagem 2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9018" y="2961536"/>
              <a:ext cx="881974" cy="816816"/>
            </a:xfrm>
            <a:prstGeom prst="rect">
              <a:avLst/>
            </a:prstGeom>
          </p:spPr>
        </p:pic>
        <p:sp>
          <p:nvSpPr>
            <p:cNvPr id="27" name="Retângulo 26"/>
            <p:cNvSpPr/>
            <p:nvPr/>
          </p:nvSpPr>
          <p:spPr>
            <a:xfrm>
              <a:off x="610605" y="3769579"/>
              <a:ext cx="1129672"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28" name="Imagem 2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93227" y="4624711"/>
              <a:ext cx="913511" cy="913511"/>
            </a:xfrm>
            <a:prstGeom prst="rect">
              <a:avLst/>
            </a:prstGeom>
          </p:spPr>
        </p:pic>
        <p:sp>
          <p:nvSpPr>
            <p:cNvPr id="29" name="Retângulo 28"/>
            <p:cNvSpPr/>
            <p:nvPr/>
          </p:nvSpPr>
          <p:spPr>
            <a:xfrm>
              <a:off x="530244" y="5543622"/>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graphicFrame>
          <p:nvGraphicFramePr>
            <p:cNvPr id="30" name="Gráfico 29"/>
            <p:cNvGraphicFramePr/>
            <p:nvPr>
              <p:extLst/>
            </p:nvPr>
          </p:nvGraphicFramePr>
          <p:xfrm>
            <a:off x="1604612" y="923138"/>
            <a:ext cx="4927567" cy="5512966"/>
          </p:xfrm>
          <a:graphic>
            <a:graphicData uri="http://schemas.openxmlformats.org/drawingml/2006/chart">
              <c:chart xmlns:c="http://schemas.openxmlformats.org/drawingml/2006/chart" xmlns:r="http://schemas.openxmlformats.org/officeDocument/2006/relationships" r:id="rId14"/>
            </a:graphicData>
          </a:graphic>
        </p:graphicFrame>
        <p:sp>
          <p:nvSpPr>
            <p:cNvPr id="35" name="CaixaDeTexto 34"/>
            <p:cNvSpPr txBox="1"/>
            <p:nvPr/>
          </p:nvSpPr>
          <p:spPr>
            <a:xfrm>
              <a:off x="4848644" y="1518280"/>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36" name="CaixaDeTexto 35"/>
            <p:cNvSpPr txBox="1"/>
            <p:nvPr/>
          </p:nvSpPr>
          <p:spPr>
            <a:xfrm>
              <a:off x="4964333" y="3183238"/>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37" name="CaixaDeTexto 36"/>
            <p:cNvSpPr txBox="1"/>
            <p:nvPr/>
          </p:nvSpPr>
          <p:spPr>
            <a:xfrm>
              <a:off x="4777853" y="4893591"/>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38" name="CaixaDeTexto 37"/>
            <p:cNvSpPr txBox="1"/>
            <p:nvPr/>
          </p:nvSpPr>
          <p:spPr>
            <a:xfrm>
              <a:off x="1558495" y="4575512"/>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39" name="CaixaDeTexto 38"/>
            <p:cNvSpPr txBox="1"/>
            <p:nvPr/>
          </p:nvSpPr>
          <p:spPr>
            <a:xfrm>
              <a:off x="1431945" y="2914459"/>
              <a:ext cx="970432" cy="307777"/>
            </a:xfrm>
            <a:prstGeom prst="rect">
              <a:avLst/>
            </a:prstGeom>
            <a:noFill/>
          </p:spPr>
          <p:txBody>
            <a:bodyPr wrap="square" rtlCol="0">
              <a:spAutoFit/>
            </a:bodyPr>
            <a:lstStyle/>
            <a:p>
              <a:pPr algn="ctr"/>
              <a:r>
                <a:rPr lang="pt-BR" sz="1400" b="1" dirty="0">
                  <a:solidFill>
                    <a:schemeClr val="bg1"/>
                  </a:solidFill>
                </a:rPr>
                <a:t>SIM</a:t>
              </a:r>
            </a:p>
          </p:txBody>
        </p:sp>
        <p:sp>
          <p:nvSpPr>
            <p:cNvPr id="40" name="CaixaDeTexto 39"/>
            <p:cNvSpPr txBox="1"/>
            <p:nvPr/>
          </p:nvSpPr>
          <p:spPr>
            <a:xfrm>
              <a:off x="1610183" y="1237154"/>
              <a:ext cx="719164" cy="307777"/>
            </a:xfrm>
            <a:prstGeom prst="rect">
              <a:avLst/>
            </a:prstGeom>
            <a:noFill/>
          </p:spPr>
          <p:txBody>
            <a:bodyPr wrap="square" rtlCol="0">
              <a:spAutoFit/>
            </a:bodyPr>
            <a:lstStyle/>
            <a:p>
              <a:pPr algn="ctr"/>
              <a:r>
                <a:rPr lang="pt-BR" sz="1400" b="1" dirty="0">
                  <a:solidFill>
                    <a:schemeClr val="bg1"/>
                  </a:solidFill>
                </a:rPr>
                <a:t>SIM</a:t>
              </a:r>
            </a:p>
          </p:txBody>
        </p:sp>
        <p:sp>
          <p:nvSpPr>
            <p:cNvPr id="41" name="Retângulo 40"/>
            <p:cNvSpPr/>
            <p:nvPr/>
          </p:nvSpPr>
          <p:spPr>
            <a:xfrm>
              <a:off x="1569698" y="6183966"/>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a:off x="1694104" y="6116122"/>
              <a:ext cx="1660785" cy="276999"/>
            </a:xfrm>
            <a:prstGeom prst="rect">
              <a:avLst/>
            </a:prstGeom>
            <a:noFill/>
          </p:spPr>
          <p:txBody>
            <a:bodyPr wrap="square" rtlCol="0">
              <a:spAutoFit/>
            </a:bodyPr>
            <a:lstStyle/>
            <a:p>
              <a:r>
                <a:rPr lang="pt-BR" sz="1200" dirty="0"/>
                <a:t>NS/NR</a:t>
              </a:r>
            </a:p>
          </p:txBody>
        </p:sp>
        <p:sp>
          <p:nvSpPr>
            <p:cNvPr id="43" name="Retângulo 42"/>
            <p:cNvSpPr/>
            <p:nvPr/>
          </p:nvSpPr>
          <p:spPr>
            <a:xfrm>
              <a:off x="2394664" y="6184518"/>
              <a:ext cx="152577" cy="141939"/>
            </a:xfrm>
            <a:prstGeom prst="rect">
              <a:avLst/>
            </a:prstGeom>
            <a:solidFill>
              <a:schemeClr val="bg1"/>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CaixaDeTexto 43"/>
            <p:cNvSpPr txBox="1"/>
            <p:nvPr/>
          </p:nvSpPr>
          <p:spPr>
            <a:xfrm>
              <a:off x="2519070" y="6116674"/>
              <a:ext cx="1660785" cy="276999"/>
            </a:xfrm>
            <a:prstGeom prst="rect">
              <a:avLst/>
            </a:prstGeom>
            <a:noFill/>
          </p:spPr>
          <p:txBody>
            <a:bodyPr wrap="square" rtlCol="0">
              <a:spAutoFit/>
            </a:bodyPr>
            <a:lstStyle/>
            <a:p>
              <a:r>
                <a:rPr lang="pt-BR" sz="1200" dirty="0"/>
                <a:t>Não tem funcionários</a:t>
              </a:r>
            </a:p>
          </p:txBody>
        </p:sp>
      </p:grpSp>
    </p:spTree>
    <p:extLst>
      <p:ext uri="{BB962C8B-B14F-4D97-AF65-F5344CB8AC3E}">
        <p14:creationId xmlns:p14="http://schemas.microsoft.com/office/powerpoint/2010/main" val="397657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PROBLEMAS QUE MAIS PREJUDICARAM O DESEMPENHO DA EMPRESA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Q12.</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pt-BR" sz="1000" dirty="0">
                <a:latin typeface="Calibri" panose="020F0502020204030204" pitchFamily="34" charset="0"/>
                <a:ea typeface="Times New Roman" panose="02020603050405020304" pitchFamily="18" charset="0"/>
                <a:cs typeface="Arial" panose="020B0604020202020204" pitchFamily="34" charset="0"/>
              </a:rPr>
              <a:t>Dos problemas que eu vou citar, qual foi o que mais prejudicou </a:t>
            </a:r>
            <a:r>
              <a:rPr lang="pt-BR" sz="1000" u="sng" dirty="0">
                <a:latin typeface="Calibri" panose="020F0502020204030204" pitchFamily="34" charset="0"/>
                <a:ea typeface="Times New Roman" panose="02020603050405020304" pitchFamily="18" charset="0"/>
                <a:cs typeface="Arial" panose="020B0604020202020204" pitchFamily="34" charset="0"/>
              </a:rPr>
              <a:t>sua empresa</a:t>
            </a:r>
            <a:r>
              <a:rPr lang="pt-BR" sz="1000" dirty="0">
                <a:latin typeface="Calibri" panose="020F0502020204030204" pitchFamily="34" charset="0"/>
                <a:ea typeface="Times New Roman" panose="02020603050405020304" pitchFamily="18" charset="0"/>
                <a:cs typeface="Arial" panose="020B0604020202020204" pitchFamily="34" charset="0"/>
              </a:rPr>
              <a:t> este ano (2017)?</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4235588828"/>
              </p:ext>
            </p:extLst>
          </p:nvPr>
        </p:nvGraphicFramePr>
        <p:xfrm>
          <a:off x="2422798" y="2708419"/>
          <a:ext cx="5647848" cy="3587100"/>
        </p:xfrm>
        <a:graphic>
          <a:graphicData uri="http://schemas.openxmlformats.org/drawingml/2006/table">
            <a:tbl>
              <a:tblPr bandRow="1">
                <a:tableStyleId>{5C22544A-7EE6-4342-B048-85BDC9FD1C3A}</a:tableStyleId>
              </a:tblPr>
              <a:tblGrid>
                <a:gridCol w="2541382">
                  <a:extLst>
                    <a:ext uri="{9D8B030D-6E8A-4147-A177-3AD203B41FA5}">
                      <a16:colId xmlns:a16="http://schemas.microsoft.com/office/drawing/2014/main" val="1717645873"/>
                    </a:ext>
                  </a:extLst>
                </a:gridCol>
                <a:gridCol w="1056199">
                  <a:extLst>
                    <a:ext uri="{9D8B030D-6E8A-4147-A177-3AD203B41FA5}">
                      <a16:colId xmlns:a16="http://schemas.microsoft.com/office/drawing/2014/main" val="2682590267"/>
                    </a:ext>
                  </a:extLst>
                </a:gridCol>
                <a:gridCol w="1056199">
                  <a:extLst>
                    <a:ext uri="{9D8B030D-6E8A-4147-A177-3AD203B41FA5}">
                      <a16:colId xmlns:a16="http://schemas.microsoft.com/office/drawing/2014/main" val="100693935"/>
                    </a:ext>
                  </a:extLst>
                </a:gridCol>
                <a:gridCol w="994068">
                  <a:extLst>
                    <a:ext uri="{9D8B030D-6E8A-4147-A177-3AD203B41FA5}">
                      <a16:colId xmlns:a16="http://schemas.microsoft.com/office/drawing/2014/main" val="221777309"/>
                    </a:ext>
                  </a:extLst>
                </a:gridCol>
              </a:tblGrid>
              <a:tr h="803064">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464006">
                <a:tc>
                  <a:txBody>
                    <a:bodyPr/>
                    <a:lstStyle/>
                    <a:p>
                      <a:pPr marL="0" algn="r" defTabSz="1172261" rtl="0" eaLnBrk="1" fontAlgn="t" latinLnBrk="0" hangingPunct="1"/>
                      <a:r>
                        <a:rPr lang="pt-BR" sz="1600" b="1" kern="1200" dirty="0">
                          <a:solidFill>
                            <a:srgbClr val="013575"/>
                          </a:solidFill>
                          <a:latin typeface="+mn-lt"/>
                          <a:ea typeface="+mn-ea"/>
                          <a:cs typeface="+mn-cs"/>
                        </a:rPr>
                        <a:t>Corrupção</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27%</a:t>
                      </a:r>
                    </a:p>
                  </a:txBody>
                  <a:tcPr marL="9525" marR="9525" marT="9525" marB="0" anchor="ctr"/>
                </a:tc>
                <a:extLst>
                  <a:ext uri="{0D108BD9-81ED-4DB2-BD59-A6C34878D82A}">
                    <a16:rowId xmlns:a16="http://schemas.microsoft.com/office/drawing/2014/main" val="1143186497"/>
                  </a:ext>
                </a:extLst>
              </a:tr>
              <a:tr h="464006">
                <a:tc>
                  <a:txBody>
                    <a:bodyPr/>
                    <a:lstStyle/>
                    <a:p>
                      <a:pPr marL="0" algn="r" defTabSz="1172261" rtl="0" eaLnBrk="1" fontAlgn="t" latinLnBrk="0" hangingPunct="1"/>
                      <a:r>
                        <a:rPr lang="pt-BR" sz="1600" b="1" kern="1200" dirty="0">
                          <a:solidFill>
                            <a:srgbClr val="013575"/>
                          </a:solidFill>
                          <a:latin typeface="+mn-lt"/>
                          <a:ea typeface="+mn-ea"/>
                          <a:cs typeface="+mn-cs"/>
                        </a:rPr>
                        <a:t>Desemprego alto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extLst>
                  <a:ext uri="{0D108BD9-81ED-4DB2-BD59-A6C34878D82A}">
                    <a16:rowId xmlns:a16="http://schemas.microsoft.com/office/drawing/2014/main" val="2417726408"/>
                  </a:ext>
                </a:extLst>
              </a:tr>
              <a:tr h="464006">
                <a:tc>
                  <a:txBody>
                    <a:bodyPr/>
                    <a:lstStyle/>
                    <a:p>
                      <a:pPr marL="0" algn="r" defTabSz="1172261" rtl="0" eaLnBrk="1" fontAlgn="t" latinLnBrk="0" hangingPunct="1"/>
                      <a:r>
                        <a:rPr lang="pt-BR" sz="1600" b="1" kern="1200" dirty="0">
                          <a:solidFill>
                            <a:srgbClr val="013575"/>
                          </a:solidFill>
                          <a:latin typeface="+mn-lt"/>
                          <a:ea typeface="+mn-ea"/>
                          <a:cs typeface="+mn-cs"/>
                        </a:rPr>
                        <a:t>Taxa de juros alta</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19%</a:t>
                      </a:r>
                    </a:p>
                  </a:txBody>
                  <a:tcPr marL="9525" marR="9525" marT="9525" marB="0" anchor="ctr"/>
                </a:tc>
                <a:extLst>
                  <a:ext uri="{0D108BD9-81ED-4DB2-BD59-A6C34878D82A}">
                    <a16:rowId xmlns:a16="http://schemas.microsoft.com/office/drawing/2014/main" val="1811174359"/>
                  </a:ext>
                </a:extLst>
              </a:tr>
              <a:tr h="464006">
                <a:tc>
                  <a:txBody>
                    <a:bodyPr/>
                    <a:lstStyle/>
                    <a:p>
                      <a:pPr marL="0" algn="r" defTabSz="1172261" rtl="0" eaLnBrk="1" fontAlgn="t" latinLnBrk="0" hangingPunct="1"/>
                      <a:r>
                        <a:rPr lang="pt-BR" sz="1600" b="1" kern="1200" dirty="0">
                          <a:solidFill>
                            <a:srgbClr val="013575"/>
                          </a:solidFill>
                          <a:latin typeface="+mn-lt"/>
                          <a:ea typeface="+mn-ea"/>
                          <a:cs typeface="+mn-cs"/>
                        </a:rPr>
                        <a:t>Recessão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26%</a:t>
                      </a:r>
                    </a:p>
                  </a:txBody>
                  <a:tcPr marL="9525" marR="9525" marT="9525" marB="0" anchor="ctr"/>
                </a:tc>
                <a:extLst>
                  <a:ext uri="{0D108BD9-81ED-4DB2-BD59-A6C34878D82A}">
                    <a16:rowId xmlns:a16="http://schemas.microsoft.com/office/drawing/2014/main" val="2941375559"/>
                  </a:ext>
                </a:extLst>
              </a:tr>
              <a:tr h="464006">
                <a:tc>
                  <a:txBody>
                    <a:bodyPr/>
                    <a:lstStyle/>
                    <a:p>
                      <a:pPr marL="0" algn="r" defTabSz="1172261" rtl="0" eaLnBrk="1" fontAlgn="t" latinLnBrk="0" hangingPunct="1"/>
                      <a:r>
                        <a:rPr lang="pt-BR" sz="1600" b="1" kern="1200" dirty="0">
                          <a:solidFill>
                            <a:srgbClr val="013575"/>
                          </a:solidFill>
                          <a:latin typeface="+mn-lt"/>
                          <a:ea typeface="+mn-ea"/>
                          <a:cs typeface="+mn-cs"/>
                        </a:rPr>
                        <a:t>Inflação alta</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9%</a:t>
                      </a:r>
                    </a:p>
                  </a:txBody>
                  <a:tcPr marL="9525" marR="9525" marT="9525" marB="0" anchor="ctr"/>
                </a:tc>
                <a:extLst>
                  <a:ext uri="{0D108BD9-81ED-4DB2-BD59-A6C34878D82A}">
                    <a16:rowId xmlns:a16="http://schemas.microsoft.com/office/drawing/2014/main" val="2752535427"/>
                  </a:ext>
                </a:extLst>
              </a:tr>
              <a:tr h="464006">
                <a:tc>
                  <a:txBody>
                    <a:bodyPr/>
                    <a:lstStyle/>
                    <a:p>
                      <a:pPr algn="r"/>
                      <a:r>
                        <a:rPr lang="pt-BR" sz="1600" b="1" dirty="0">
                          <a:solidFill>
                            <a:srgbClr val="013575"/>
                          </a:solidFill>
                        </a:rPr>
                        <a:t>Não sabe/Não</a:t>
                      </a:r>
                      <a:r>
                        <a:rPr lang="pt-BR" sz="1600" b="1" baseline="0" dirty="0">
                          <a:solidFill>
                            <a:srgbClr val="013575"/>
                          </a:solidFill>
                        </a:rPr>
                        <a:t> respondeu</a:t>
                      </a:r>
                      <a:endParaRPr lang="pt-BR" sz="1600" b="1" dirty="0">
                        <a:solidFill>
                          <a:srgbClr val="013575"/>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1485659157"/>
                  </a:ext>
                </a:extLst>
              </a:tr>
            </a:tbl>
          </a:graphicData>
        </a:graphic>
      </p:graphicFrame>
      <p:grpSp>
        <p:nvGrpSpPr>
          <p:cNvPr id="19" name="Agrupar 18"/>
          <p:cNvGrpSpPr/>
          <p:nvPr/>
        </p:nvGrpSpPr>
        <p:grpSpPr>
          <a:xfrm>
            <a:off x="6141952" y="2634384"/>
            <a:ext cx="792088" cy="882490"/>
            <a:chOff x="2638821" y="4762770"/>
            <a:chExt cx="762451" cy="1229435"/>
          </a:xfrm>
        </p:grpSpPr>
        <p:grpSp>
          <p:nvGrpSpPr>
            <p:cNvPr id="20" name="Grupo 5"/>
            <p:cNvGrpSpPr/>
            <p:nvPr/>
          </p:nvGrpSpPr>
          <p:grpSpPr>
            <a:xfrm>
              <a:off x="2638821" y="4762770"/>
              <a:ext cx="762451" cy="760375"/>
              <a:chOff x="1989894" y="4905662"/>
              <a:chExt cx="829550" cy="829550"/>
            </a:xfrm>
          </p:grpSpPr>
          <p:sp>
            <p:nvSpPr>
              <p:cNvPr id="22" name="Retângulo 21"/>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5" name="Imagem 3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21" name="CaixaDeTexto 20"/>
            <p:cNvSpPr txBox="1"/>
            <p:nvPr/>
          </p:nvSpPr>
          <p:spPr>
            <a:xfrm>
              <a:off x="2711925" y="5520551"/>
              <a:ext cx="653718" cy="471654"/>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36" name="Agrupar 35"/>
          <p:cNvGrpSpPr/>
          <p:nvPr/>
        </p:nvGrpSpPr>
        <p:grpSpPr>
          <a:xfrm>
            <a:off x="7206331" y="2631547"/>
            <a:ext cx="828255" cy="915585"/>
            <a:chOff x="8349793" y="1845054"/>
            <a:chExt cx="828255" cy="915585"/>
          </a:xfrm>
        </p:grpSpPr>
        <p:grpSp>
          <p:nvGrpSpPr>
            <p:cNvPr id="37" name="Grupo 16"/>
            <p:cNvGrpSpPr/>
            <p:nvPr/>
          </p:nvGrpSpPr>
          <p:grpSpPr>
            <a:xfrm>
              <a:off x="8426412" y="1845054"/>
              <a:ext cx="720398" cy="620267"/>
              <a:chOff x="2947662" y="4678526"/>
              <a:chExt cx="846138" cy="1057275"/>
            </a:xfrm>
          </p:grpSpPr>
          <p:sp>
            <p:nvSpPr>
              <p:cNvPr id="39" name="Retângulo 38"/>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0" name="Group 13"/>
              <p:cNvGrpSpPr>
                <a:grpSpLocks noChangeAspect="1"/>
              </p:cNvGrpSpPr>
              <p:nvPr/>
            </p:nvGrpSpPr>
            <p:grpSpPr bwMode="auto">
              <a:xfrm>
                <a:off x="2947662" y="4678526"/>
                <a:ext cx="846138" cy="1057275"/>
                <a:chOff x="-489" y="3132"/>
                <a:chExt cx="533" cy="666"/>
              </a:xfrm>
            </p:grpSpPr>
            <p:sp>
              <p:nvSpPr>
                <p:cNvPr id="41"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2"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38" name="CaixaDeTexto 37"/>
            <p:cNvSpPr txBox="1"/>
            <p:nvPr/>
          </p:nvSpPr>
          <p:spPr>
            <a:xfrm>
              <a:off x="8349793" y="2421682"/>
              <a:ext cx="828255" cy="338957"/>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EPP</a:t>
              </a:r>
            </a:p>
          </p:txBody>
        </p:sp>
      </p:grpSp>
      <p:grpSp>
        <p:nvGrpSpPr>
          <p:cNvPr id="43" name="Agrupar 42"/>
          <p:cNvGrpSpPr/>
          <p:nvPr/>
        </p:nvGrpSpPr>
        <p:grpSpPr>
          <a:xfrm>
            <a:off x="5087094" y="2698555"/>
            <a:ext cx="751572" cy="814685"/>
            <a:chOff x="1768185" y="4857231"/>
            <a:chExt cx="723450" cy="1134974"/>
          </a:xfrm>
        </p:grpSpPr>
        <p:grpSp>
          <p:nvGrpSpPr>
            <p:cNvPr id="44" name="Grupo 13"/>
            <p:cNvGrpSpPr/>
            <p:nvPr/>
          </p:nvGrpSpPr>
          <p:grpSpPr>
            <a:xfrm>
              <a:off x="1768185" y="4857231"/>
              <a:ext cx="723450" cy="629054"/>
              <a:chOff x="1207620" y="5194355"/>
              <a:chExt cx="653544" cy="569821"/>
            </a:xfrm>
          </p:grpSpPr>
          <p:sp>
            <p:nvSpPr>
              <p:cNvPr id="46"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7" name="Imagem 4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45" name="CaixaDeTexto 44"/>
            <p:cNvSpPr txBox="1"/>
            <p:nvPr/>
          </p:nvSpPr>
          <p:spPr>
            <a:xfrm>
              <a:off x="1815004" y="5520550"/>
              <a:ext cx="653718" cy="471655"/>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2" name="CaixaDeTexto 1"/>
          <p:cNvSpPr txBox="1"/>
          <p:nvPr/>
        </p:nvSpPr>
        <p:spPr>
          <a:xfrm>
            <a:off x="421538" y="1070591"/>
            <a:ext cx="9994148" cy="1015663"/>
          </a:xfrm>
          <a:prstGeom prst="rect">
            <a:avLst/>
          </a:prstGeom>
          <a:noFill/>
        </p:spPr>
        <p:txBody>
          <a:bodyPr wrap="square" rtlCol="0">
            <a:spAutoFit/>
          </a:bodyPr>
          <a:lstStyle/>
          <a:p>
            <a:pPr algn="just"/>
            <a:r>
              <a:rPr lang="pt-BR" sz="2000" dirty="0">
                <a:solidFill>
                  <a:schemeClr val="accent5">
                    <a:lumMod val="50000"/>
                  </a:schemeClr>
                </a:solidFill>
              </a:rPr>
              <a:t>A percepção de que a alta taxa de desemprego foi o que mais prejudicou a empresa em 2017 é mais expressiva entre os Microempreendedores Individuais. Já as Empresas de Pequeno Porte citaram a Recessão em maior proporção, se comparadas às demais empresas.  </a:t>
            </a:r>
          </a:p>
        </p:txBody>
      </p:sp>
      <p:sp>
        <p:nvSpPr>
          <p:cNvPr id="48" name="CaixaDeTexto 47"/>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
        <p:nvSpPr>
          <p:cNvPr id="3" name="Retângulo 2"/>
          <p:cNvSpPr/>
          <p:nvPr/>
        </p:nvSpPr>
        <p:spPr>
          <a:xfrm>
            <a:off x="5087094" y="4007241"/>
            <a:ext cx="2916254" cy="35865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a:off x="5079869" y="4972051"/>
            <a:ext cx="2916254" cy="35865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8051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51"/>
                                        </p:tgtEl>
                                      </p:cBhvr>
                                    </p:animEffect>
                                    <p:animScale>
                                      <p:cBhvr>
                                        <p:cTn id="10"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1"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CONTRATOU MÃO-DE-OBRA TERCEIRIZADA?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2205" y="6599386"/>
            <a:ext cx="12190767" cy="230832"/>
          </a:xfrm>
          <a:prstGeom prst="rect">
            <a:avLst/>
          </a:prstGeom>
          <a:noFill/>
        </p:spPr>
        <p:txBody>
          <a:bodyPr wrap="square" rtlCol="0">
            <a:spAutoFit/>
          </a:bodyPr>
          <a:lstStyle/>
          <a:p>
            <a:r>
              <a:rPr lang="pt-BR" sz="900" dirty="0"/>
              <a:t>Q9.</a:t>
            </a:r>
            <a:r>
              <a:rPr lang="pt-BR" sz="9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2017 o Congresso Nacional, aprovou uma lei que permite terceirização da mão de obra em qualquer atividade das empresas. Sua empresa contratou mão de obra terceirizada (de outra empresa prestadora de serviços) depois disso? (RU e estimulada)</a:t>
            </a:r>
            <a:endParaRPr lang="pt-BR" sz="900" dirty="0"/>
          </a:p>
        </p:txBody>
      </p:sp>
      <p:sp>
        <p:nvSpPr>
          <p:cNvPr id="19" name="Retângulo com Único Canto Aparado 18">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0" name="Retângulo com Único Canto Aparado 19">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1" name="Retângulo com Único Canto Aparado 20">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2" name="Retângulo com Único Canto Aparado 21">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3" name="Retângulo com Único Canto Aparado 22">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4" name="Retângulo com Único Canto Aparado 23">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6" name="Gráfico 15"/>
          <p:cNvGraphicFramePr/>
          <p:nvPr>
            <p:extLst/>
          </p:nvPr>
        </p:nvGraphicFramePr>
        <p:xfrm>
          <a:off x="614734" y="837506"/>
          <a:ext cx="3176216" cy="5496320"/>
        </p:xfrm>
        <a:graphic>
          <a:graphicData uri="http://schemas.openxmlformats.org/drawingml/2006/chart">
            <c:chart xmlns:c="http://schemas.openxmlformats.org/drawingml/2006/chart" xmlns:r="http://schemas.openxmlformats.org/officeDocument/2006/relationships" r:id="rId11"/>
          </a:graphicData>
        </a:graphic>
      </p:graphicFrame>
      <p:sp>
        <p:nvSpPr>
          <p:cNvPr id="25" name="CaixaDeTexto 24"/>
          <p:cNvSpPr txBox="1"/>
          <p:nvPr/>
        </p:nvSpPr>
        <p:spPr>
          <a:xfrm>
            <a:off x="118542" y="928008"/>
            <a:ext cx="461665" cy="5228238"/>
          </a:xfrm>
          <a:prstGeom prst="rect">
            <a:avLst/>
          </a:prstGeom>
          <a:solidFill>
            <a:schemeClr val="accent5">
              <a:lumMod val="40000"/>
              <a:lumOff val="60000"/>
              <a:alpha val="46000"/>
            </a:schemeClr>
          </a:solidFill>
        </p:spPr>
        <p:txBody>
          <a:bodyPr vert="vert270" wrap="square" rtlCol="0">
            <a:spAutoFit/>
          </a:bodyPr>
          <a:lstStyle/>
          <a:p>
            <a:pPr algn="ctr"/>
            <a:r>
              <a:rPr lang="pt-BR" sz="1800" b="1" dirty="0">
                <a:solidFill>
                  <a:schemeClr val="accent5">
                    <a:lumMod val="50000"/>
                  </a:schemeClr>
                </a:solidFill>
              </a:rPr>
              <a:t>UNIDADE DA FEDERAÇÃO</a:t>
            </a:r>
          </a:p>
        </p:txBody>
      </p:sp>
      <p:graphicFrame>
        <p:nvGraphicFramePr>
          <p:cNvPr id="67" name="Gráfico 66"/>
          <p:cNvGraphicFramePr/>
          <p:nvPr>
            <p:extLst/>
          </p:nvPr>
        </p:nvGraphicFramePr>
        <p:xfrm>
          <a:off x="3934965" y="3545432"/>
          <a:ext cx="6059317" cy="2593342"/>
        </p:xfrm>
        <a:graphic>
          <a:graphicData uri="http://schemas.openxmlformats.org/drawingml/2006/chart">
            <c:chart xmlns:c="http://schemas.openxmlformats.org/drawingml/2006/chart" xmlns:r="http://schemas.openxmlformats.org/officeDocument/2006/relationships" r:id="rId12"/>
          </a:graphicData>
        </a:graphic>
      </p:graphicFrame>
      <p:sp>
        <p:nvSpPr>
          <p:cNvPr id="68" name="CaixaDeTexto 67"/>
          <p:cNvSpPr txBox="1"/>
          <p:nvPr/>
        </p:nvSpPr>
        <p:spPr>
          <a:xfrm>
            <a:off x="3625928" y="2184387"/>
            <a:ext cx="6638691" cy="969496"/>
          </a:xfrm>
          <a:prstGeom prst="rect">
            <a:avLst/>
          </a:prstGeom>
          <a:noFill/>
          <a:ln>
            <a:noFill/>
          </a:ln>
        </p:spPr>
        <p:txBody>
          <a:bodyPr wrap="square" rtlCol="0">
            <a:spAutoFit/>
          </a:bodyPr>
          <a:lstStyle/>
          <a:p>
            <a:pPr algn="just"/>
            <a:r>
              <a:rPr lang="pt-BR" sz="1900" dirty="0">
                <a:solidFill>
                  <a:schemeClr val="accent5">
                    <a:lumMod val="50000"/>
                  </a:schemeClr>
                </a:solidFill>
              </a:rPr>
              <a:t>A Região Sul apresentou maior proporção de empresas que contrataram mão-de-obra terceirizada após a aprovação da Lei da Terceirização.</a:t>
            </a:r>
          </a:p>
        </p:txBody>
      </p:sp>
      <p:grpSp>
        <p:nvGrpSpPr>
          <p:cNvPr id="70" name="Grupo 14"/>
          <p:cNvGrpSpPr/>
          <p:nvPr/>
        </p:nvGrpSpPr>
        <p:grpSpPr>
          <a:xfrm>
            <a:off x="9623598" y="885944"/>
            <a:ext cx="849742" cy="858081"/>
            <a:chOff x="7269163" y="1814738"/>
            <a:chExt cx="3903664" cy="3922713"/>
          </a:xfrm>
          <a:scene3d>
            <a:camera prst="orthographicFront">
              <a:rot lat="0" lon="0" rev="0"/>
            </a:camera>
            <a:lightRig rig="threePt" dir="t"/>
          </a:scene3d>
        </p:grpSpPr>
        <p:grpSp>
          <p:nvGrpSpPr>
            <p:cNvPr id="71" name="Grupo 15"/>
            <p:cNvGrpSpPr/>
            <p:nvPr/>
          </p:nvGrpSpPr>
          <p:grpSpPr>
            <a:xfrm>
              <a:off x="8496302" y="3102200"/>
              <a:ext cx="1563688" cy="1649413"/>
              <a:chOff x="8328025" y="2344738"/>
              <a:chExt cx="1563687" cy="1649413"/>
            </a:xfrm>
            <a:solidFill>
              <a:srgbClr val="009999"/>
            </a:solidFill>
          </p:grpSpPr>
          <p:sp>
            <p:nvSpPr>
              <p:cNvPr id="107" name="Freeform 16"/>
              <p:cNvSpPr>
                <a:spLocks/>
              </p:cNvSpPr>
              <p:nvPr/>
            </p:nvSpPr>
            <p:spPr bwMode="auto">
              <a:xfrm>
                <a:off x="8328025" y="2344738"/>
                <a:ext cx="1135062" cy="1044575"/>
              </a:xfrm>
              <a:custGeom>
                <a:avLst/>
                <a:gdLst>
                  <a:gd name="T0" fmla="*/ 84 w 302"/>
                  <a:gd name="T1" fmla="*/ 37 h 278"/>
                  <a:gd name="T2" fmla="*/ 89 w 302"/>
                  <a:gd name="T3" fmla="*/ 24 h 278"/>
                  <a:gd name="T4" fmla="*/ 90 w 302"/>
                  <a:gd name="T5" fmla="*/ 9 h 278"/>
                  <a:gd name="T6" fmla="*/ 92 w 302"/>
                  <a:gd name="T7" fmla="*/ 0 h 278"/>
                  <a:gd name="T8" fmla="*/ 96 w 302"/>
                  <a:gd name="T9" fmla="*/ 2 h 278"/>
                  <a:gd name="T10" fmla="*/ 99 w 302"/>
                  <a:gd name="T11" fmla="*/ 11 h 278"/>
                  <a:gd name="T12" fmla="*/ 103 w 302"/>
                  <a:gd name="T13" fmla="*/ 33 h 278"/>
                  <a:gd name="T14" fmla="*/ 128 w 302"/>
                  <a:gd name="T15" fmla="*/ 54 h 278"/>
                  <a:gd name="T16" fmla="*/ 172 w 302"/>
                  <a:gd name="T17" fmla="*/ 57 h 278"/>
                  <a:gd name="T18" fmla="*/ 302 w 302"/>
                  <a:gd name="T19" fmla="*/ 64 h 278"/>
                  <a:gd name="T20" fmla="*/ 299 w 302"/>
                  <a:gd name="T21" fmla="*/ 74 h 278"/>
                  <a:gd name="T22" fmla="*/ 291 w 302"/>
                  <a:gd name="T23" fmla="*/ 104 h 278"/>
                  <a:gd name="T24" fmla="*/ 293 w 302"/>
                  <a:gd name="T25" fmla="*/ 143 h 278"/>
                  <a:gd name="T26" fmla="*/ 284 w 302"/>
                  <a:gd name="T27" fmla="*/ 172 h 278"/>
                  <a:gd name="T28" fmla="*/ 278 w 302"/>
                  <a:gd name="T29" fmla="*/ 195 h 278"/>
                  <a:gd name="T30" fmla="*/ 266 w 302"/>
                  <a:gd name="T31" fmla="*/ 203 h 278"/>
                  <a:gd name="T32" fmla="*/ 260 w 302"/>
                  <a:gd name="T33" fmla="*/ 215 h 278"/>
                  <a:gd name="T34" fmla="*/ 249 w 302"/>
                  <a:gd name="T35" fmla="*/ 222 h 278"/>
                  <a:gd name="T36" fmla="*/ 237 w 302"/>
                  <a:gd name="T37" fmla="*/ 237 h 278"/>
                  <a:gd name="T38" fmla="*/ 227 w 302"/>
                  <a:gd name="T39" fmla="*/ 252 h 278"/>
                  <a:gd name="T40" fmla="*/ 222 w 302"/>
                  <a:gd name="T41" fmla="*/ 261 h 278"/>
                  <a:gd name="T42" fmla="*/ 224 w 302"/>
                  <a:gd name="T43" fmla="*/ 271 h 278"/>
                  <a:gd name="T44" fmla="*/ 224 w 302"/>
                  <a:gd name="T45" fmla="*/ 278 h 278"/>
                  <a:gd name="T46" fmla="*/ 213 w 302"/>
                  <a:gd name="T47" fmla="*/ 275 h 278"/>
                  <a:gd name="T48" fmla="*/ 213 w 302"/>
                  <a:gd name="T49" fmla="*/ 265 h 278"/>
                  <a:gd name="T50" fmla="*/ 205 w 302"/>
                  <a:gd name="T51" fmla="*/ 260 h 278"/>
                  <a:gd name="T52" fmla="*/ 198 w 302"/>
                  <a:gd name="T53" fmla="*/ 266 h 278"/>
                  <a:gd name="T54" fmla="*/ 185 w 302"/>
                  <a:gd name="T55" fmla="*/ 264 h 278"/>
                  <a:gd name="T56" fmla="*/ 169 w 302"/>
                  <a:gd name="T57" fmla="*/ 265 h 278"/>
                  <a:gd name="T58" fmla="*/ 156 w 302"/>
                  <a:gd name="T59" fmla="*/ 258 h 278"/>
                  <a:gd name="T60" fmla="*/ 137 w 302"/>
                  <a:gd name="T61" fmla="*/ 256 h 278"/>
                  <a:gd name="T62" fmla="*/ 124 w 302"/>
                  <a:gd name="T63" fmla="*/ 261 h 278"/>
                  <a:gd name="T64" fmla="*/ 118 w 302"/>
                  <a:gd name="T65" fmla="*/ 270 h 278"/>
                  <a:gd name="T66" fmla="*/ 110 w 302"/>
                  <a:gd name="T67" fmla="*/ 269 h 278"/>
                  <a:gd name="T68" fmla="*/ 100 w 302"/>
                  <a:gd name="T69" fmla="*/ 263 h 278"/>
                  <a:gd name="T70" fmla="*/ 89 w 302"/>
                  <a:gd name="T71" fmla="*/ 257 h 278"/>
                  <a:gd name="T72" fmla="*/ 85 w 302"/>
                  <a:gd name="T73" fmla="*/ 243 h 278"/>
                  <a:gd name="T74" fmla="*/ 88 w 302"/>
                  <a:gd name="T75" fmla="*/ 237 h 278"/>
                  <a:gd name="T76" fmla="*/ 89 w 302"/>
                  <a:gd name="T77" fmla="*/ 230 h 278"/>
                  <a:gd name="T78" fmla="*/ 39 w 302"/>
                  <a:gd name="T79" fmla="*/ 220 h 278"/>
                  <a:gd name="T80" fmla="*/ 35 w 302"/>
                  <a:gd name="T81" fmla="*/ 209 h 278"/>
                  <a:gd name="T82" fmla="*/ 31 w 302"/>
                  <a:gd name="T83" fmla="*/ 202 h 278"/>
                  <a:gd name="T84" fmla="*/ 37 w 302"/>
                  <a:gd name="T85" fmla="*/ 196 h 278"/>
                  <a:gd name="T86" fmla="*/ 34 w 302"/>
                  <a:gd name="T87" fmla="*/ 182 h 278"/>
                  <a:gd name="T88" fmla="*/ 28 w 302"/>
                  <a:gd name="T89" fmla="*/ 163 h 278"/>
                  <a:gd name="T90" fmla="*/ 46 w 302"/>
                  <a:gd name="T91" fmla="*/ 138 h 278"/>
                  <a:gd name="T92" fmla="*/ 43 w 302"/>
                  <a:gd name="T93" fmla="*/ 115 h 278"/>
                  <a:gd name="T94" fmla="*/ 43 w 302"/>
                  <a:gd name="T95" fmla="*/ 105 h 278"/>
                  <a:gd name="T96" fmla="*/ 41 w 302"/>
                  <a:gd name="T97" fmla="*/ 94 h 278"/>
                  <a:gd name="T98" fmla="*/ 24 w 302"/>
                  <a:gd name="T99" fmla="*/ 89 h 278"/>
                  <a:gd name="T100" fmla="*/ 3 w 302"/>
                  <a:gd name="T101" fmla="*/ 76 h 278"/>
                  <a:gd name="T102" fmla="*/ 2 w 302"/>
                  <a:gd name="T103" fmla="*/ 6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278">
                    <a:moveTo>
                      <a:pt x="2" y="36"/>
                    </a:moveTo>
                    <a:cubicBezTo>
                      <a:pt x="84" y="37"/>
                      <a:pt x="84" y="37"/>
                      <a:pt x="84" y="37"/>
                    </a:cubicBezTo>
                    <a:cubicBezTo>
                      <a:pt x="86" y="32"/>
                      <a:pt x="86" y="32"/>
                      <a:pt x="86" y="32"/>
                    </a:cubicBezTo>
                    <a:cubicBezTo>
                      <a:pt x="89" y="24"/>
                      <a:pt x="89" y="24"/>
                      <a:pt x="89" y="24"/>
                    </a:cubicBezTo>
                    <a:cubicBezTo>
                      <a:pt x="90" y="16"/>
                      <a:pt x="90" y="16"/>
                      <a:pt x="90" y="16"/>
                    </a:cubicBezTo>
                    <a:cubicBezTo>
                      <a:pt x="90" y="9"/>
                      <a:pt x="90" y="9"/>
                      <a:pt x="90" y="9"/>
                    </a:cubicBezTo>
                    <a:cubicBezTo>
                      <a:pt x="91" y="4"/>
                      <a:pt x="91" y="4"/>
                      <a:pt x="91" y="4"/>
                    </a:cubicBezTo>
                    <a:cubicBezTo>
                      <a:pt x="92" y="0"/>
                      <a:pt x="92" y="0"/>
                      <a:pt x="92" y="0"/>
                    </a:cubicBezTo>
                    <a:cubicBezTo>
                      <a:pt x="94" y="0"/>
                      <a:pt x="94" y="0"/>
                      <a:pt x="94" y="0"/>
                    </a:cubicBezTo>
                    <a:cubicBezTo>
                      <a:pt x="96" y="2"/>
                      <a:pt x="96" y="2"/>
                      <a:pt x="96" y="2"/>
                    </a:cubicBezTo>
                    <a:cubicBezTo>
                      <a:pt x="96" y="6"/>
                      <a:pt x="96" y="6"/>
                      <a:pt x="96" y="6"/>
                    </a:cubicBezTo>
                    <a:cubicBezTo>
                      <a:pt x="99" y="11"/>
                      <a:pt x="99" y="11"/>
                      <a:pt x="99" y="11"/>
                    </a:cubicBezTo>
                    <a:cubicBezTo>
                      <a:pt x="102" y="20"/>
                      <a:pt x="102" y="20"/>
                      <a:pt x="102" y="20"/>
                    </a:cubicBezTo>
                    <a:cubicBezTo>
                      <a:pt x="103" y="33"/>
                      <a:pt x="103" y="33"/>
                      <a:pt x="103" y="33"/>
                    </a:cubicBezTo>
                    <a:cubicBezTo>
                      <a:pt x="107" y="37"/>
                      <a:pt x="107" y="37"/>
                      <a:pt x="107" y="37"/>
                    </a:cubicBezTo>
                    <a:cubicBezTo>
                      <a:pt x="128" y="54"/>
                      <a:pt x="128" y="54"/>
                      <a:pt x="128" y="54"/>
                    </a:cubicBezTo>
                    <a:cubicBezTo>
                      <a:pt x="137" y="55"/>
                      <a:pt x="137" y="55"/>
                      <a:pt x="137" y="55"/>
                    </a:cubicBezTo>
                    <a:cubicBezTo>
                      <a:pt x="172" y="57"/>
                      <a:pt x="172" y="57"/>
                      <a:pt x="172" y="57"/>
                    </a:cubicBezTo>
                    <a:cubicBezTo>
                      <a:pt x="247" y="60"/>
                      <a:pt x="247" y="60"/>
                      <a:pt x="247" y="60"/>
                    </a:cubicBezTo>
                    <a:cubicBezTo>
                      <a:pt x="302" y="64"/>
                      <a:pt x="302" y="64"/>
                      <a:pt x="302" y="64"/>
                    </a:cubicBezTo>
                    <a:cubicBezTo>
                      <a:pt x="302" y="66"/>
                      <a:pt x="302" y="66"/>
                      <a:pt x="302" y="66"/>
                    </a:cubicBezTo>
                    <a:cubicBezTo>
                      <a:pt x="299" y="74"/>
                      <a:pt x="299" y="74"/>
                      <a:pt x="299" y="74"/>
                    </a:cubicBezTo>
                    <a:cubicBezTo>
                      <a:pt x="292" y="95"/>
                      <a:pt x="292" y="95"/>
                      <a:pt x="292" y="95"/>
                    </a:cubicBezTo>
                    <a:cubicBezTo>
                      <a:pt x="292" y="95"/>
                      <a:pt x="291" y="94"/>
                      <a:pt x="291" y="104"/>
                    </a:cubicBezTo>
                    <a:cubicBezTo>
                      <a:pt x="291" y="114"/>
                      <a:pt x="291" y="135"/>
                      <a:pt x="291" y="135"/>
                    </a:cubicBezTo>
                    <a:cubicBezTo>
                      <a:pt x="293" y="143"/>
                      <a:pt x="293" y="143"/>
                      <a:pt x="293" y="143"/>
                    </a:cubicBezTo>
                    <a:cubicBezTo>
                      <a:pt x="293" y="143"/>
                      <a:pt x="294" y="152"/>
                      <a:pt x="290" y="157"/>
                    </a:cubicBezTo>
                    <a:cubicBezTo>
                      <a:pt x="286" y="162"/>
                      <a:pt x="284" y="172"/>
                      <a:pt x="284" y="172"/>
                    </a:cubicBezTo>
                    <a:cubicBezTo>
                      <a:pt x="281" y="190"/>
                      <a:pt x="281" y="190"/>
                      <a:pt x="281" y="190"/>
                    </a:cubicBezTo>
                    <a:cubicBezTo>
                      <a:pt x="278" y="195"/>
                      <a:pt x="278" y="195"/>
                      <a:pt x="278" y="195"/>
                    </a:cubicBezTo>
                    <a:cubicBezTo>
                      <a:pt x="271" y="198"/>
                      <a:pt x="271" y="198"/>
                      <a:pt x="271" y="198"/>
                    </a:cubicBezTo>
                    <a:cubicBezTo>
                      <a:pt x="266" y="203"/>
                      <a:pt x="266" y="203"/>
                      <a:pt x="266" y="203"/>
                    </a:cubicBezTo>
                    <a:cubicBezTo>
                      <a:pt x="262" y="210"/>
                      <a:pt x="262" y="210"/>
                      <a:pt x="262" y="210"/>
                    </a:cubicBezTo>
                    <a:cubicBezTo>
                      <a:pt x="260" y="215"/>
                      <a:pt x="260" y="215"/>
                      <a:pt x="260" y="215"/>
                    </a:cubicBezTo>
                    <a:cubicBezTo>
                      <a:pt x="256" y="217"/>
                      <a:pt x="256" y="217"/>
                      <a:pt x="256" y="217"/>
                    </a:cubicBezTo>
                    <a:cubicBezTo>
                      <a:pt x="249" y="222"/>
                      <a:pt x="249" y="222"/>
                      <a:pt x="249" y="222"/>
                    </a:cubicBezTo>
                    <a:cubicBezTo>
                      <a:pt x="244" y="227"/>
                      <a:pt x="244" y="227"/>
                      <a:pt x="244" y="227"/>
                    </a:cubicBezTo>
                    <a:cubicBezTo>
                      <a:pt x="237" y="237"/>
                      <a:pt x="237" y="237"/>
                      <a:pt x="237" y="237"/>
                    </a:cubicBezTo>
                    <a:cubicBezTo>
                      <a:pt x="232" y="245"/>
                      <a:pt x="232" y="245"/>
                      <a:pt x="232" y="245"/>
                    </a:cubicBezTo>
                    <a:cubicBezTo>
                      <a:pt x="227" y="252"/>
                      <a:pt x="227" y="252"/>
                      <a:pt x="227" y="252"/>
                    </a:cubicBezTo>
                    <a:cubicBezTo>
                      <a:pt x="223" y="256"/>
                      <a:pt x="223" y="256"/>
                      <a:pt x="223" y="256"/>
                    </a:cubicBezTo>
                    <a:cubicBezTo>
                      <a:pt x="222" y="261"/>
                      <a:pt x="222" y="261"/>
                      <a:pt x="222" y="261"/>
                    </a:cubicBezTo>
                    <a:cubicBezTo>
                      <a:pt x="222" y="267"/>
                      <a:pt x="222" y="267"/>
                      <a:pt x="222" y="267"/>
                    </a:cubicBezTo>
                    <a:cubicBezTo>
                      <a:pt x="224" y="271"/>
                      <a:pt x="224" y="271"/>
                      <a:pt x="224" y="271"/>
                    </a:cubicBezTo>
                    <a:cubicBezTo>
                      <a:pt x="224" y="273"/>
                      <a:pt x="224" y="273"/>
                      <a:pt x="224" y="273"/>
                    </a:cubicBezTo>
                    <a:cubicBezTo>
                      <a:pt x="224" y="278"/>
                      <a:pt x="224" y="278"/>
                      <a:pt x="224" y="278"/>
                    </a:cubicBezTo>
                    <a:cubicBezTo>
                      <a:pt x="214" y="278"/>
                      <a:pt x="214" y="278"/>
                      <a:pt x="214" y="278"/>
                    </a:cubicBezTo>
                    <a:cubicBezTo>
                      <a:pt x="213" y="275"/>
                      <a:pt x="213" y="275"/>
                      <a:pt x="213" y="275"/>
                    </a:cubicBezTo>
                    <a:cubicBezTo>
                      <a:pt x="214" y="269"/>
                      <a:pt x="214" y="269"/>
                      <a:pt x="214" y="269"/>
                    </a:cubicBezTo>
                    <a:cubicBezTo>
                      <a:pt x="213" y="265"/>
                      <a:pt x="213" y="265"/>
                      <a:pt x="213" y="265"/>
                    </a:cubicBezTo>
                    <a:cubicBezTo>
                      <a:pt x="210" y="260"/>
                      <a:pt x="210" y="260"/>
                      <a:pt x="210" y="260"/>
                    </a:cubicBezTo>
                    <a:cubicBezTo>
                      <a:pt x="205" y="260"/>
                      <a:pt x="205" y="260"/>
                      <a:pt x="205" y="260"/>
                    </a:cubicBezTo>
                    <a:cubicBezTo>
                      <a:pt x="200" y="263"/>
                      <a:pt x="200" y="263"/>
                      <a:pt x="200" y="263"/>
                    </a:cubicBezTo>
                    <a:cubicBezTo>
                      <a:pt x="198" y="266"/>
                      <a:pt x="198" y="266"/>
                      <a:pt x="198" y="266"/>
                    </a:cubicBezTo>
                    <a:cubicBezTo>
                      <a:pt x="198" y="266"/>
                      <a:pt x="193" y="266"/>
                      <a:pt x="191" y="266"/>
                    </a:cubicBezTo>
                    <a:cubicBezTo>
                      <a:pt x="189" y="266"/>
                      <a:pt x="185" y="264"/>
                      <a:pt x="185" y="264"/>
                    </a:cubicBezTo>
                    <a:cubicBezTo>
                      <a:pt x="181" y="264"/>
                      <a:pt x="181" y="264"/>
                      <a:pt x="181" y="264"/>
                    </a:cubicBezTo>
                    <a:cubicBezTo>
                      <a:pt x="169" y="265"/>
                      <a:pt x="169" y="265"/>
                      <a:pt x="169" y="265"/>
                    </a:cubicBezTo>
                    <a:cubicBezTo>
                      <a:pt x="162" y="262"/>
                      <a:pt x="162" y="262"/>
                      <a:pt x="162" y="262"/>
                    </a:cubicBezTo>
                    <a:cubicBezTo>
                      <a:pt x="162" y="262"/>
                      <a:pt x="160" y="261"/>
                      <a:pt x="156" y="258"/>
                    </a:cubicBezTo>
                    <a:cubicBezTo>
                      <a:pt x="152" y="255"/>
                      <a:pt x="149" y="255"/>
                      <a:pt x="148" y="255"/>
                    </a:cubicBezTo>
                    <a:cubicBezTo>
                      <a:pt x="146" y="255"/>
                      <a:pt x="140" y="255"/>
                      <a:pt x="137" y="256"/>
                    </a:cubicBezTo>
                    <a:cubicBezTo>
                      <a:pt x="133" y="257"/>
                      <a:pt x="135" y="257"/>
                      <a:pt x="132" y="257"/>
                    </a:cubicBezTo>
                    <a:cubicBezTo>
                      <a:pt x="129" y="257"/>
                      <a:pt x="125" y="260"/>
                      <a:pt x="124" y="261"/>
                    </a:cubicBezTo>
                    <a:cubicBezTo>
                      <a:pt x="123" y="261"/>
                      <a:pt x="120" y="266"/>
                      <a:pt x="120" y="266"/>
                    </a:cubicBezTo>
                    <a:cubicBezTo>
                      <a:pt x="118" y="270"/>
                      <a:pt x="118" y="270"/>
                      <a:pt x="118" y="270"/>
                    </a:cubicBezTo>
                    <a:cubicBezTo>
                      <a:pt x="112" y="269"/>
                      <a:pt x="112" y="269"/>
                      <a:pt x="112" y="269"/>
                    </a:cubicBezTo>
                    <a:cubicBezTo>
                      <a:pt x="110" y="269"/>
                      <a:pt x="110" y="269"/>
                      <a:pt x="110" y="269"/>
                    </a:cubicBezTo>
                    <a:cubicBezTo>
                      <a:pt x="107" y="267"/>
                      <a:pt x="107" y="267"/>
                      <a:pt x="107" y="267"/>
                    </a:cubicBezTo>
                    <a:cubicBezTo>
                      <a:pt x="100" y="263"/>
                      <a:pt x="100" y="263"/>
                      <a:pt x="100" y="263"/>
                    </a:cubicBezTo>
                    <a:cubicBezTo>
                      <a:pt x="95" y="261"/>
                      <a:pt x="95" y="261"/>
                      <a:pt x="95" y="261"/>
                    </a:cubicBezTo>
                    <a:cubicBezTo>
                      <a:pt x="89" y="257"/>
                      <a:pt x="89" y="257"/>
                      <a:pt x="89" y="257"/>
                    </a:cubicBezTo>
                    <a:cubicBezTo>
                      <a:pt x="87" y="254"/>
                      <a:pt x="87" y="254"/>
                      <a:pt x="87" y="254"/>
                    </a:cubicBezTo>
                    <a:cubicBezTo>
                      <a:pt x="85" y="243"/>
                      <a:pt x="85" y="243"/>
                      <a:pt x="85" y="243"/>
                    </a:cubicBezTo>
                    <a:cubicBezTo>
                      <a:pt x="85" y="239"/>
                      <a:pt x="85" y="239"/>
                      <a:pt x="85" y="239"/>
                    </a:cubicBezTo>
                    <a:cubicBezTo>
                      <a:pt x="88" y="237"/>
                      <a:pt x="88" y="237"/>
                      <a:pt x="88" y="237"/>
                    </a:cubicBezTo>
                    <a:cubicBezTo>
                      <a:pt x="89" y="233"/>
                      <a:pt x="89" y="233"/>
                      <a:pt x="89" y="233"/>
                    </a:cubicBezTo>
                    <a:cubicBezTo>
                      <a:pt x="89" y="230"/>
                      <a:pt x="89" y="230"/>
                      <a:pt x="89" y="230"/>
                    </a:cubicBezTo>
                    <a:cubicBezTo>
                      <a:pt x="40" y="229"/>
                      <a:pt x="40" y="229"/>
                      <a:pt x="40" y="229"/>
                    </a:cubicBezTo>
                    <a:cubicBezTo>
                      <a:pt x="39" y="220"/>
                      <a:pt x="39" y="220"/>
                      <a:pt x="39" y="220"/>
                    </a:cubicBezTo>
                    <a:cubicBezTo>
                      <a:pt x="37" y="211"/>
                      <a:pt x="37" y="211"/>
                      <a:pt x="37" y="211"/>
                    </a:cubicBezTo>
                    <a:cubicBezTo>
                      <a:pt x="35" y="209"/>
                      <a:pt x="35" y="209"/>
                      <a:pt x="35" y="209"/>
                    </a:cubicBezTo>
                    <a:cubicBezTo>
                      <a:pt x="33" y="206"/>
                      <a:pt x="33" y="206"/>
                      <a:pt x="33" y="206"/>
                    </a:cubicBezTo>
                    <a:cubicBezTo>
                      <a:pt x="31" y="202"/>
                      <a:pt x="31" y="202"/>
                      <a:pt x="31" y="202"/>
                    </a:cubicBezTo>
                    <a:cubicBezTo>
                      <a:pt x="36" y="202"/>
                      <a:pt x="36" y="202"/>
                      <a:pt x="36" y="202"/>
                    </a:cubicBezTo>
                    <a:cubicBezTo>
                      <a:pt x="37" y="196"/>
                      <a:pt x="37" y="196"/>
                      <a:pt x="37" y="196"/>
                    </a:cubicBezTo>
                    <a:cubicBezTo>
                      <a:pt x="36" y="186"/>
                      <a:pt x="36" y="186"/>
                      <a:pt x="36" y="186"/>
                    </a:cubicBezTo>
                    <a:cubicBezTo>
                      <a:pt x="34" y="182"/>
                      <a:pt x="34" y="182"/>
                      <a:pt x="34" y="182"/>
                    </a:cubicBezTo>
                    <a:cubicBezTo>
                      <a:pt x="31" y="165"/>
                      <a:pt x="31" y="165"/>
                      <a:pt x="31" y="165"/>
                    </a:cubicBezTo>
                    <a:cubicBezTo>
                      <a:pt x="28" y="163"/>
                      <a:pt x="28" y="163"/>
                      <a:pt x="28" y="163"/>
                    </a:cubicBezTo>
                    <a:cubicBezTo>
                      <a:pt x="32" y="159"/>
                      <a:pt x="32" y="159"/>
                      <a:pt x="32" y="159"/>
                    </a:cubicBezTo>
                    <a:cubicBezTo>
                      <a:pt x="46" y="138"/>
                      <a:pt x="46" y="138"/>
                      <a:pt x="46" y="138"/>
                    </a:cubicBezTo>
                    <a:cubicBezTo>
                      <a:pt x="46" y="119"/>
                      <a:pt x="46" y="119"/>
                      <a:pt x="46" y="119"/>
                    </a:cubicBezTo>
                    <a:cubicBezTo>
                      <a:pt x="43" y="115"/>
                      <a:pt x="43" y="115"/>
                      <a:pt x="43" y="115"/>
                    </a:cubicBezTo>
                    <a:cubicBezTo>
                      <a:pt x="42" y="110"/>
                      <a:pt x="42" y="110"/>
                      <a:pt x="42" y="110"/>
                    </a:cubicBezTo>
                    <a:cubicBezTo>
                      <a:pt x="43" y="105"/>
                      <a:pt x="43" y="105"/>
                      <a:pt x="43" y="105"/>
                    </a:cubicBezTo>
                    <a:cubicBezTo>
                      <a:pt x="43" y="105"/>
                      <a:pt x="45" y="99"/>
                      <a:pt x="44" y="98"/>
                    </a:cubicBezTo>
                    <a:cubicBezTo>
                      <a:pt x="43" y="97"/>
                      <a:pt x="42" y="95"/>
                      <a:pt x="41" y="94"/>
                    </a:cubicBezTo>
                    <a:cubicBezTo>
                      <a:pt x="40" y="93"/>
                      <a:pt x="33" y="92"/>
                      <a:pt x="33" y="92"/>
                    </a:cubicBezTo>
                    <a:cubicBezTo>
                      <a:pt x="33" y="92"/>
                      <a:pt x="25" y="89"/>
                      <a:pt x="24" y="89"/>
                    </a:cubicBezTo>
                    <a:cubicBezTo>
                      <a:pt x="23" y="89"/>
                      <a:pt x="2" y="89"/>
                      <a:pt x="2" y="89"/>
                    </a:cubicBezTo>
                    <a:cubicBezTo>
                      <a:pt x="3" y="76"/>
                      <a:pt x="3" y="76"/>
                      <a:pt x="3" y="76"/>
                    </a:cubicBezTo>
                    <a:cubicBezTo>
                      <a:pt x="0" y="71"/>
                      <a:pt x="0" y="71"/>
                      <a:pt x="0" y="71"/>
                    </a:cubicBezTo>
                    <a:cubicBezTo>
                      <a:pt x="2" y="64"/>
                      <a:pt x="2" y="64"/>
                      <a:pt x="2" y="64"/>
                    </a:cubicBezTo>
                    <a:lnTo>
                      <a:pt x="2" y="36"/>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8" name="Freeform 17"/>
              <p:cNvSpPr>
                <a:spLocks/>
              </p:cNvSpPr>
              <p:nvPr/>
            </p:nvSpPr>
            <p:spPr bwMode="auto">
              <a:xfrm>
                <a:off x="8677275" y="3325813"/>
                <a:ext cx="700087" cy="668338"/>
              </a:xfrm>
              <a:custGeom>
                <a:avLst/>
                <a:gdLst>
                  <a:gd name="T0" fmla="*/ 11 w 186"/>
                  <a:gd name="T1" fmla="*/ 16 h 178"/>
                  <a:gd name="T2" fmla="*/ 15 w 186"/>
                  <a:gd name="T3" fmla="*/ 28 h 178"/>
                  <a:gd name="T4" fmla="*/ 10 w 186"/>
                  <a:gd name="T5" fmla="*/ 42 h 178"/>
                  <a:gd name="T6" fmla="*/ 6 w 186"/>
                  <a:gd name="T7" fmla="*/ 56 h 178"/>
                  <a:gd name="T8" fmla="*/ 1 w 186"/>
                  <a:gd name="T9" fmla="*/ 66 h 178"/>
                  <a:gd name="T10" fmla="*/ 2 w 186"/>
                  <a:gd name="T11" fmla="*/ 77 h 178"/>
                  <a:gd name="T12" fmla="*/ 1 w 186"/>
                  <a:gd name="T13" fmla="*/ 87 h 178"/>
                  <a:gd name="T14" fmla="*/ 6 w 186"/>
                  <a:gd name="T15" fmla="*/ 100 h 178"/>
                  <a:gd name="T16" fmla="*/ 7 w 186"/>
                  <a:gd name="T17" fmla="*/ 120 h 178"/>
                  <a:gd name="T18" fmla="*/ 16 w 186"/>
                  <a:gd name="T19" fmla="*/ 128 h 178"/>
                  <a:gd name="T20" fmla="*/ 30 w 186"/>
                  <a:gd name="T21" fmla="*/ 129 h 178"/>
                  <a:gd name="T22" fmla="*/ 53 w 186"/>
                  <a:gd name="T23" fmla="*/ 130 h 178"/>
                  <a:gd name="T24" fmla="*/ 62 w 186"/>
                  <a:gd name="T25" fmla="*/ 136 h 178"/>
                  <a:gd name="T26" fmla="*/ 66 w 186"/>
                  <a:gd name="T27" fmla="*/ 149 h 178"/>
                  <a:gd name="T28" fmla="*/ 69 w 186"/>
                  <a:gd name="T29" fmla="*/ 158 h 178"/>
                  <a:gd name="T30" fmla="*/ 72 w 186"/>
                  <a:gd name="T31" fmla="*/ 168 h 178"/>
                  <a:gd name="T32" fmla="*/ 75 w 186"/>
                  <a:gd name="T33" fmla="*/ 178 h 178"/>
                  <a:gd name="T34" fmla="*/ 87 w 186"/>
                  <a:gd name="T35" fmla="*/ 175 h 178"/>
                  <a:gd name="T36" fmla="*/ 97 w 186"/>
                  <a:gd name="T37" fmla="*/ 173 h 178"/>
                  <a:gd name="T38" fmla="*/ 103 w 186"/>
                  <a:gd name="T39" fmla="*/ 177 h 178"/>
                  <a:gd name="T40" fmla="*/ 106 w 186"/>
                  <a:gd name="T41" fmla="*/ 166 h 178"/>
                  <a:gd name="T42" fmla="*/ 113 w 186"/>
                  <a:gd name="T43" fmla="*/ 158 h 178"/>
                  <a:gd name="T44" fmla="*/ 120 w 186"/>
                  <a:gd name="T45" fmla="*/ 148 h 178"/>
                  <a:gd name="T46" fmla="*/ 138 w 186"/>
                  <a:gd name="T47" fmla="*/ 137 h 178"/>
                  <a:gd name="T48" fmla="*/ 158 w 186"/>
                  <a:gd name="T49" fmla="*/ 120 h 178"/>
                  <a:gd name="T50" fmla="*/ 162 w 186"/>
                  <a:gd name="T51" fmla="*/ 110 h 178"/>
                  <a:gd name="T52" fmla="*/ 167 w 186"/>
                  <a:gd name="T53" fmla="*/ 97 h 178"/>
                  <a:gd name="T54" fmla="*/ 179 w 186"/>
                  <a:gd name="T55" fmla="*/ 81 h 178"/>
                  <a:gd name="T56" fmla="*/ 186 w 186"/>
                  <a:gd name="T57" fmla="*/ 76 h 178"/>
                  <a:gd name="T58" fmla="*/ 179 w 186"/>
                  <a:gd name="T59" fmla="*/ 55 h 178"/>
                  <a:gd name="T60" fmla="*/ 157 w 186"/>
                  <a:gd name="T61" fmla="*/ 45 h 178"/>
                  <a:gd name="T62" fmla="*/ 142 w 186"/>
                  <a:gd name="T63" fmla="*/ 40 h 178"/>
                  <a:gd name="T64" fmla="*/ 135 w 186"/>
                  <a:gd name="T65" fmla="*/ 29 h 178"/>
                  <a:gd name="T66" fmla="*/ 128 w 186"/>
                  <a:gd name="T67" fmla="*/ 22 h 178"/>
                  <a:gd name="T68" fmla="*/ 111 w 186"/>
                  <a:gd name="T69" fmla="*/ 21 h 178"/>
                  <a:gd name="T70" fmla="*/ 112 w 186"/>
                  <a:gd name="T71" fmla="*/ 12 h 178"/>
                  <a:gd name="T72" fmla="*/ 115 w 186"/>
                  <a:gd name="T73" fmla="*/ 4 h 178"/>
                  <a:gd name="T74" fmla="*/ 111 w 186"/>
                  <a:gd name="T75" fmla="*/ 6 h 178"/>
                  <a:gd name="T76" fmla="*/ 99 w 186"/>
                  <a:gd name="T77" fmla="*/ 8 h 178"/>
                  <a:gd name="T78" fmla="*/ 85 w 186"/>
                  <a:gd name="T79" fmla="*/ 9 h 178"/>
                  <a:gd name="T80" fmla="*/ 71 w 186"/>
                  <a:gd name="T81" fmla="*/ 8 h 178"/>
                  <a:gd name="T82" fmla="*/ 57 w 186"/>
                  <a:gd name="T83" fmla="*/ 1 h 178"/>
                  <a:gd name="T84" fmla="*/ 46 w 186"/>
                  <a:gd name="T85" fmla="*/ 1 h 178"/>
                  <a:gd name="T86" fmla="*/ 34 w 186"/>
                  <a:gd name="T87" fmla="*/ 6 h 178"/>
                  <a:gd name="T88" fmla="*/ 26 w 186"/>
                  <a:gd name="T89" fmla="*/ 14 h 178"/>
                  <a:gd name="T90" fmla="*/ 16 w 186"/>
                  <a:gd name="T91" fmla="*/ 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78">
                    <a:moveTo>
                      <a:pt x="9" y="9"/>
                    </a:moveTo>
                    <a:cubicBezTo>
                      <a:pt x="11" y="16"/>
                      <a:pt x="11" y="16"/>
                      <a:pt x="11" y="16"/>
                    </a:cubicBezTo>
                    <a:cubicBezTo>
                      <a:pt x="11" y="16"/>
                      <a:pt x="14" y="21"/>
                      <a:pt x="14" y="22"/>
                    </a:cubicBezTo>
                    <a:cubicBezTo>
                      <a:pt x="15" y="23"/>
                      <a:pt x="15" y="28"/>
                      <a:pt x="15" y="28"/>
                    </a:cubicBezTo>
                    <a:cubicBezTo>
                      <a:pt x="10" y="34"/>
                      <a:pt x="10" y="34"/>
                      <a:pt x="10" y="34"/>
                    </a:cubicBezTo>
                    <a:cubicBezTo>
                      <a:pt x="10" y="42"/>
                      <a:pt x="10" y="42"/>
                      <a:pt x="10" y="42"/>
                    </a:cubicBezTo>
                    <a:cubicBezTo>
                      <a:pt x="10" y="42"/>
                      <a:pt x="11" y="48"/>
                      <a:pt x="11" y="49"/>
                    </a:cubicBezTo>
                    <a:cubicBezTo>
                      <a:pt x="11" y="50"/>
                      <a:pt x="6" y="56"/>
                      <a:pt x="6" y="56"/>
                    </a:cubicBezTo>
                    <a:cubicBezTo>
                      <a:pt x="1" y="61"/>
                      <a:pt x="1" y="61"/>
                      <a:pt x="1" y="61"/>
                    </a:cubicBezTo>
                    <a:cubicBezTo>
                      <a:pt x="1" y="66"/>
                      <a:pt x="1" y="66"/>
                      <a:pt x="1" y="66"/>
                    </a:cubicBezTo>
                    <a:cubicBezTo>
                      <a:pt x="5" y="71"/>
                      <a:pt x="5" y="71"/>
                      <a:pt x="5" y="71"/>
                    </a:cubicBezTo>
                    <a:cubicBezTo>
                      <a:pt x="2" y="77"/>
                      <a:pt x="2" y="77"/>
                      <a:pt x="2" y="77"/>
                    </a:cubicBezTo>
                    <a:cubicBezTo>
                      <a:pt x="2" y="77"/>
                      <a:pt x="0" y="80"/>
                      <a:pt x="0" y="81"/>
                    </a:cubicBezTo>
                    <a:cubicBezTo>
                      <a:pt x="0" y="82"/>
                      <a:pt x="1" y="85"/>
                      <a:pt x="1" y="87"/>
                    </a:cubicBezTo>
                    <a:cubicBezTo>
                      <a:pt x="1" y="88"/>
                      <a:pt x="4" y="94"/>
                      <a:pt x="4" y="95"/>
                    </a:cubicBezTo>
                    <a:cubicBezTo>
                      <a:pt x="4" y="96"/>
                      <a:pt x="6" y="100"/>
                      <a:pt x="6" y="100"/>
                    </a:cubicBezTo>
                    <a:cubicBezTo>
                      <a:pt x="6" y="108"/>
                      <a:pt x="6" y="108"/>
                      <a:pt x="6" y="108"/>
                    </a:cubicBezTo>
                    <a:cubicBezTo>
                      <a:pt x="7" y="120"/>
                      <a:pt x="7" y="120"/>
                      <a:pt x="7" y="120"/>
                    </a:cubicBezTo>
                    <a:cubicBezTo>
                      <a:pt x="7" y="127"/>
                      <a:pt x="7" y="127"/>
                      <a:pt x="7" y="127"/>
                    </a:cubicBezTo>
                    <a:cubicBezTo>
                      <a:pt x="16" y="128"/>
                      <a:pt x="16" y="128"/>
                      <a:pt x="16" y="128"/>
                    </a:cubicBezTo>
                    <a:cubicBezTo>
                      <a:pt x="18" y="129"/>
                      <a:pt x="18" y="129"/>
                      <a:pt x="18" y="129"/>
                    </a:cubicBezTo>
                    <a:cubicBezTo>
                      <a:pt x="30" y="129"/>
                      <a:pt x="30" y="129"/>
                      <a:pt x="30" y="129"/>
                    </a:cubicBezTo>
                    <a:cubicBezTo>
                      <a:pt x="44" y="128"/>
                      <a:pt x="44" y="128"/>
                      <a:pt x="44" y="128"/>
                    </a:cubicBezTo>
                    <a:cubicBezTo>
                      <a:pt x="53" y="130"/>
                      <a:pt x="53" y="130"/>
                      <a:pt x="53" y="130"/>
                    </a:cubicBezTo>
                    <a:cubicBezTo>
                      <a:pt x="59" y="132"/>
                      <a:pt x="59" y="132"/>
                      <a:pt x="59" y="132"/>
                    </a:cubicBezTo>
                    <a:cubicBezTo>
                      <a:pt x="62" y="136"/>
                      <a:pt x="62" y="136"/>
                      <a:pt x="62" y="136"/>
                    </a:cubicBezTo>
                    <a:cubicBezTo>
                      <a:pt x="65" y="141"/>
                      <a:pt x="65" y="141"/>
                      <a:pt x="65" y="141"/>
                    </a:cubicBezTo>
                    <a:cubicBezTo>
                      <a:pt x="66" y="149"/>
                      <a:pt x="66" y="149"/>
                      <a:pt x="66" y="149"/>
                    </a:cubicBezTo>
                    <a:cubicBezTo>
                      <a:pt x="66" y="156"/>
                      <a:pt x="66" y="156"/>
                      <a:pt x="66" y="156"/>
                    </a:cubicBezTo>
                    <a:cubicBezTo>
                      <a:pt x="69" y="158"/>
                      <a:pt x="69" y="158"/>
                      <a:pt x="69" y="158"/>
                    </a:cubicBezTo>
                    <a:cubicBezTo>
                      <a:pt x="71" y="162"/>
                      <a:pt x="71" y="162"/>
                      <a:pt x="71" y="162"/>
                    </a:cubicBezTo>
                    <a:cubicBezTo>
                      <a:pt x="72" y="168"/>
                      <a:pt x="72" y="168"/>
                      <a:pt x="72" y="168"/>
                    </a:cubicBezTo>
                    <a:cubicBezTo>
                      <a:pt x="73" y="175"/>
                      <a:pt x="73" y="175"/>
                      <a:pt x="73" y="175"/>
                    </a:cubicBezTo>
                    <a:cubicBezTo>
                      <a:pt x="75" y="178"/>
                      <a:pt x="75" y="178"/>
                      <a:pt x="75" y="178"/>
                    </a:cubicBezTo>
                    <a:cubicBezTo>
                      <a:pt x="83" y="178"/>
                      <a:pt x="83" y="178"/>
                      <a:pt x="83" y="178"/>
                    </a:cubicBezTo>
                    <a:cubicBezTo>
                      <a:pt x="87" y="175"/>
                      <a:pt x="87" y="175"/>
                      <a:pt x="87" y="175"/>
                    </a:cubicBezTo>
                    <a:cubicBezTo>
                      <a:pt x="91" y="173"/>
                      <a:pt x="91" y="173"/>
                      <a:pt x="91" y="173"/>
                    </a:cubicBezTo>
                    <a:cubicBezTo>
                      <a:pt x="97" y="173"/>
                      <a:pt x="97" y="173"/>
                      <a:pt x="97" y="173"/>
                    </a:cubicBezTo>
                    <a:cubicBezTo>
                      <a:pt x="99" y="176"/>
                      <a:pt x="99" y="176"/>
                      <a:pt x="99" y="176"/>
                    </a:cubicBezTo>
                    <a:cubicBezTo>
                      <a:pt x="103" y="177"/>
                      <a:pt x="103" y="177"/>
                      <a:pt x="103" y="177"/>
                    </a:cubicBezTo>
                    <a:cubicBezTo>
                      <a:pt x="105" y="174"/>
                      <a:pt x="105" y="174"/>
                      <a:pt x="105" y="174"/>
                    </a:cubicBezTo>
                    <a:cubicBezTo>
                      <a:pt x="106" y="166"/>
                      <a:pt x="106" y="166"/>
                      <a:pt x="106" y="166"/>
                    </a:cubicBezTo>
                    <a:cubicBezTo>
                      <a:pt x="112" y="162"/>
                      <a:pt x="112" y="162"/>
                      <a:pt x="112" y="162"/>
                    </a:cubicBezTo>
                    <a:cubicBezTo>
                      <a:pt x="113" y="158"/>
                      <a:pt x="113" y="158"/>
                      <a:pt x="113" y="158"/>
                    </a:cubicBezTo>
                    <a:cubicBezTo>
                      <a:pt x="116" y="153"/>
                      <a:pt x="116" y="153"/>
                      <a:pt x="116" y="153"/>
                    </a:cubicBezTo>
                    <a:cubicBezTo>
                      <a:pt x="120" y="148"/>
                      <a:pt x="120" y="148"/>
                      <a:pt x="120" y="148"/>
                    </a:cubicBezTo>
                    <a:cubicBezTo>
                      <a:pt x="133" y="142"/>
                      <a:pt x="133" y="142"/>
                      <a:pt x="133" y="142"/>
                    </a:cubicBezTo>
                    <a:cubicBezTo>
                      <a:pt x="138" y="137"/>
                      <a:pt x="138" y="137"/>
                      <a:pt x="138" y="137"/>
                    </a:cubicBezTo>
                    <a:cubicBezTo>
                      <a:pt x="146" y="130"/>
                      <a:pt x="146" y="130"/>
                      <a:pt x="146" y="130"/>
                    </a:cubicBezTo>
                    <a:cubicBezTo>
                      <a:pt x="158" y="120"/>
                      <a:pt x="158" y="120"/>
                      <a:pt x="158" y="120"/>
                    </a:cubicBezTo>
                    <a:cubicBezTo>
                      <a:pt x="158" y="120"/>
                      <a:pt x="158" y="116"/>
                      <a:pt x="159" y="115"/>
                    </a:cubicBezTo>
                    <a:cubicBezTo>
                      <a:pt x="159" y="114"/>
                      <a:pt x="162" y="110"/>
                      <a:pt x="162" y="110"/>
                    </a:cubicBezTo>
                    <a:cubicBezTo>
                      <a:pt x="163" y="104"/>
                      <a:pt x="163" y="104"/>
                      <a:pt x="163" y="104"/>
                    </a:cubicBezTo>
                    <a:cubicBezTo>
                      <a:pt x="167" y="97"/>
                      <a:pt x="167" y="97"/>
                      <a:pt x="167" y="97"/>
                    </a:cubicBezTo>
                    <a:cubicBezTo>
                      <a:pt x="174" y="88"/>
                      <a:pt x="174" y="88"/>
                      <a:pt x="174" y="88"/>
                    </a:cubicBezTo>
                    <a:cubicBezTo>
                      <a:pt x="179" y="81"/>
                      <a:pt x="179" y="81"/>
                      <a:pt x="179" y="81"/>
                    </a:cubicBezTo>
                    <a:cubicBezTo>
                      <a:pt x="184" y="77"/>
                      <a:pt x="184" y="77"/>
                      <a:pt x="184" y="77"/>
                    </a:cubicBezTo>
                    <a:cubicBezTo>
                      <a:pt x="186" y="76"/>
                      <a:pt x="186" y="76"/>
                      <a:pt x="186" y="76"/>
                    </a:cubicBezTo>
                    <a:cubicBezTo>
                      <a:pt x="186" y="57"/>
                      <a:pt x="186" y="57"/>
                      <a:pt x="186" y="57"/>
                    </a:cubicBezTo>
                    <a:cubicBezTo>
                      <a:pt x="179" y="55"/>
                      <a:pt x="179" y="55"/>
                      <a:pt x="179" y="55"/>
                    </a:cubicBezTo>
                    <a:cubicBezTo>
                      <a:pt x="169" y="52"/>
                      <a:pt x="169" y="52"/>
                      <a:pt x="169" y="52"/>
                    </a:cubicBezTo>
                    <a:cubicBezTo>
                      <a:pt x="169" y="52"/>
                      <a:pt x="159" y="46"/>
                      <a:pt x="157" y="45"/>
                    </a:cubicBezTo>
                    <a:cubicBezTo>
                      <a:pt x="156" y="44"/>
                      <a:pt x="151" y="42"/>
                      <a:pt x="150" y="41"/>
                    </a:cubicBezTo>
                    <a:cubicBezTo>
                      <a:pt x="149" y="40"/>
                      <a:pt x="144" y="40"/>
                      <a:pt x="142" y="40"/>
                    </a:cubicBezTo>
                    <a:cubicBezTo>
                      <a:pt x="140" y="40"/>
                      <a:pt x="137" y="40"/>
                      <a:pt x="135" y="39"/>
                    </a:cubicBezTo>
                    <a:cubicBezTo>
                      <a:pt x="134" y="38"/>
                      <a:pt x="135" y="29"/>
                      <a:pt x="135" y="29"/>
                    </a:cubicBezTo>
                    <a:cubicBezTo>
                      <a:pt x="135" y="29"/>
                      <a:pt x="130" y="27"/>
                      <a:pt x="129" y="26"/>
                    </a:cubicBezTo>
                    <a:cubicBezTo>
                      <a:pt x="128" y="25"/>
                      <a:pt x="130" y="23"/>
                      <a:pt x="128" y="22"/>
                    </a:cubicBezTo>
                    <a:cubicBezTo>
                      <a:pt x="126" y="21"/>
                      <a:pt x="121" y="21"/>
                      <a:pt x="119" y="21"/>
                    </a:cubicBezTo>
                    <a:cubicBezTo>
                      <a:pt x="117" y="21"/>
                      <a:pt x="111" y="21"/>
                      <a:pt x="111" y="21"/>
                    </a:cubicBezTo>
                    <a:cubicBezTo>
                      <a:pt x="109" y="15"/>
                      <a:pt x="109" y="15"/>
                      <a:pt x="109" y="15"/>
                    </a:cubicBezTo>
                    <a:cubicBezTo>
                      <a:pt x="112" y="12"/>
                      <a:pt x="112" y="12"/>
                      <a:pt x="112" y="12"/>
                    </a:cubicBezTo>
                    <a:cubicBezTo>
                      <a:pt x="113" y="8"/>
                      <a:pt x="113" y="8"/>
                      <a:pt x="113" y="8"/>
                    </a:cubicBezTo>
                    <a:cubicBezTo>
                      <a:pt x="115" y="4"/>
                      <a:pt x="115" y="4"/>
                      <a:pt x="115" y="4"/>
                    </a:cubicBezTo>
                    <a:cubicBezTo>
                      <a:pt x="112" y="5"/>
                      <a:pt x="112" y="5"/>
                      <a:pt x="112" y="5"/>
                    </a:cubicBezTo>
                    <a:cubicBezTo>
                      <a:pt x="111" y="6"/>
                      <a:pt x="111" y="6"/>
                      <a:pt x="111" y="6"/>
                    </a:cubicBezTo>
                    <a:cubicBezTo>
                      <a:pt x="105" y="8"/>
                      <a:pt x="105" y="8"/>
                      <a:pt x="105" y="8"/>
                    </a:cubicBezTo>
                    <a:cubicBezTo>
                      <a:pt x="99" y="8"/>
                      <a:pt x="99" y="8"/>
                      <a:pt x="99" y="8"/>
                    </a:cubicBezTo>
                    <a:cubicBezTo>
                      <a:pt x="99" y="8"/>
                      <a:pt x="93" y="8"/>
                      <a:pt x="92" y="8"/>
                    </a:cubicBezTo>
                    <a:cubicBezTo>
                      <a:pt x="91" y="8"/>
                      <a:pt x="85" y="9"/>
                      <a:pt x="85" y="9"/>
                    </a:cubicBezTo>
                    <a:cubicBezTo>
                      <a:pt x="85" y="9"/>
                      <a:pt x="80" y="9"/>
                      <a:pt x="78" y="9"/>
                    </a:cubicBezTo>
                    <a:cubicBezTo>
                      <a:pt x="76" y="9"/>
                      <a:pt x="73" y="9"/>
                      <a:pt x="71" y="8"/>
                    </a:cubicBezTo>
                    <a:cubicBezTo>
                      <a:pt x="69" y="7"/>
                      <a:pt x="66" y="6"/>
                      <a:pt x="65" y="5"/>
                    </a:cubicBezTo>
                    <a:cubicBezTo>
                      <a:pt x="64" y="5"/>
                      <a:pt x="57" y="1"/>
                      <a:pt x="57" y="1"/>
                    </a:cubicBezTo>
                    <a:cubicBezTo>
                      <a:pt x="57" y="1"/>
                      <a:pt x="55" y="0"/>
                      <a:pt x="53" y="0"/>
                    </a:cubicBezTo>
                    <a:cubicBezTo>
                      <a:pt x="52" y="0"/>
                      <a:pt x="47" y="1"/>
                      <a:pt x="46" y="1"/>
                    </a:cubicBezTo>
                    <a:cubicBezTo>
                      <a:pt x="45" y="1"/>
                      <a:pt x="38" y="3"/>
                      <a:pt x="38" y="3"/>
                    </a:cubicBezTo>
                    <a:cubicBezTo>
                      <a:pt x="34" y="6"/>
                      <a:pt x="34" y="6"/>
                      <a:pt x="34" y="6"/>
                    </a:cubicBezTo>
                    <a:cubicBezTo>
                      <a:pt x="30" y="9"/>
                      <a:pt x="30" y="9"/>
                      <a:pt x="30" y="9"/>
                    </a:cubicBezTo>
                    <a:cubicBezTo>
                      <a:pt x="26" y="14"/>
                      <a:pt x="26" y="14"/>
                      <a:pt x="26" y="14"/>
                    </a:cubicBezTo>
                    <a:cubicBezTo>
                      <a:pt x="22" y="14"/>
                      <a:pt x="22" y="14"/>
                      <a:pt x="22" y="14"/>
                    </a:cubicBezTo>
                    <a:cubicBezTo>
                      <a:pt x="22" y="14"/>
                      <a:pt x="18" y="13"/>
                      <a:pt x="16" y="13"/>
                    </a:cubicBezTo>
                    <a:cubicBezTo>
                      <a:pt x="15" y="13"/>
                      <a:pt x="9" y="9"/>
                      <a:pt x="9" y="9"/>
                    </a:cubicBez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9" name="Freeform 18"/>
              <p:cNvSpPr>
                <a:spLocks/>
              </p:cNvSpPr>
              <p:nvPr/>
            </p:nvSpPr>
            <p:spPr bwMode="auto">
              <a:xfrm>
                <a:off x="9185275" y="2878138"/>
                <a:ext cx="706437" cy="654050"/>
              </a:xfrm>
              <a:custGeom>
                <a:avLst/>
                <a:gdLst>
                  <a:gd name="T0" fmla="*/ 78 w 188"/>
                  <a:gd name="T1" fmla="*/ 3 h 174"/>
                  <a:gd name="T2" fmla="*/ 89 w 188"/>
                  <a:gd name="T3" fmla="*/ 8 h 174"/>
                  <a:gd name="T4" fmla="*/ 101 w 188"/>
                  <a:gd name="T5" fmla="*/ 15 h 174"/>
                  <a:gd name="T6" fmla="*/ 107 w 188"/>
                  <a:gd name="T7" fmla="*/ 4 h 174"/>
                  <a:gd name="T8" fmla="*/ 117 w 188"/>
                  <a:gd name="T9" fmla="*/ 9 h 174"/>
                  <a:gd name="T10" fmla="*/ 122 w 188"/>
                  <a:gd name="T11" fmla="*/ 14 h 174"/>
                  <a:gd name="T12" fmla="*/ 134 w 188"/>
                  <a:gd name="T13" fmla="*/ 14 h 174"/>
                  <a:gd name="T14" fmla="*/ 141 w 188"/>
                  <a:gd name="T15" fmla="*/ 18 h 174"/>
                  <a:gd name="T16" fmla="*/ 148 w 188"/>
                  <a:gd name="T17" fmla="*/ 15 h 174"/>
                  <a:gd name="T18" fmla="*/ 159 w 188"/>
                  <a:gd name="T19" fmla="*/ 10 h 174"/>
                  <a:gd name="T20" fmla="*/ 173 w 188"/>
                  <a:gd name="T21" fmla="*/ 7 h 174"/>
                  <a:gd name="T22" fmla="*/ 182 w 188"/>
                  <a:gd name="T23" fmla="*/ 6 h 174"/>
                  <a:gd name="T24" fmla="*/ 180 w 188"/>
                  <a:gd name="T25" fmla="*/ 17 h 174"/>
                  <a:gd name="T26" fmla="*/ 183 w 188"/>
                  <a:gd name="T27" fmla="*/ 37 h 174"/>
                  <a:gd name="T28" fmla="*/ 188 w 188"/>
                  <a:gd name="T29" fmla="*/ 42 h 174"/>
                  <a:gd name="T30" fmla="*/ 187 w 188"/>
                  <a:gd name="T31" fmla="*/ 54 h 174"/>
                  <a:gd name="T32" fmla="*/ 181 w 188"/>
                  <a:gd name="T33" fmla="*/ 51 h 174"/>
                  <a:gd name="T34" fmla="*/ 173 w 188"/>
                  <a:gd name="T35" fmla="*/ 50 h 174"/>
                  <a:gd name="T36" fmla="*/ 172 w 188"/>
                  <a:gd name="T37" fmla="*/ 57 h 174"/>
                  <a:gd name="T38" fmla="*/ 162 w 188"/>
                  <a:gd name="T39" fmla="*/ 59 h 174"/>
                  <a:gd name="T40" fmla="*/ 162 w 188"/>
                  <a:gd name="T41" fmla="*/ 72 h 174"/>
                  <a:gd name="T42" fmla="*/ 163 w 188"/>
                  <a:gd name="T43" fmla="*/ 77 h 174"/>
                  <a:gd name="T44" fmla="*/ 160 w 188"/>
                  <a:gd name="T45" fmla="*/ 81 h 174"/>
                  <a:gd name="T46" fmla="*/ 150 w 188"/>
                  <a:gd name="T47" fmla="*/ 88 h 174"/>
                  <a:gd name="T48" fmla="*/ 149 w 188"/>
                  <a:gd name="T49" fmla="*/ 99 h 174"/>
                  <a:gd name="T50" fmla="*/ 152 w 188"/>
                  <a:gd name="T51" fmla="*/ 105 h 174"/>
                  <a:gd name="T52" fmla="*/ 155 w 188"/>
                  <a:gd name="T53" fmla="*/ 112 h 174"/>
                  <a:gd name="T54" fmla="*/ 147 w 188"/>
                  <a:gd name="T55" fmla="*/ 119 h 174"/>
                  <a:gd name="T56" fmla="*/ 147 w 188"/>
                  <a:gd name="T57" fmla="*/ 126 h 174"/>
                  <a:gd name="T58" fmla="*/ 151 w 188"/>
                  <a:gd name="T59" fmla="*/ 129 h 174"/>
                  <a:gd name="T60" fmla="*/ 151 w 188"/>
                  <a:gd name="T61" fmla="*/ 138 h 174"/>
                  <a:gd name="T62" fmla="*/ 142 w 188"/>
                  <a:gd name="T63" fmla="*/ 143 h 174"/>
                  <a:gd name="T64" fmla="*/ 138 w 188"/>
                  <a:gd name="T65" fmla="*/ 150 h 174"/>
                  <a:gd name="T66" fmla="*/ 128 w 188"/>
                  <a:gd name="T67" fmla="*/ 147 h 174"/>
                  <a:gd name="T68" fmla="*/ 113 w 188"/>
                  <a:gd name="T69" fmla="*/ 146 h 174"/>
                  <a:gd name="T70" fmla="*/ 102 w 188"/>
                  <a:gd name="T71" fmla="*/ 149 h 174"/>
                  <a:gd name="T72" fmla="*/ 91 w 188"/>
                  <a:gd name="T73" fmla="*/ 151 h 174"/>
                  <a:gd name="T74" fmla="*/ 75 w 188"/>
                  <a:gd name="T75" fmla="*/ 154 h 174"/>
                  <a:gd name="T76" fmla="*/ 65 w 188"/>
                  <a:gd name="T77" fmla="*/ 164 h 174"/>
                  <a:gd name="T78" fmla="*/ 56 w 188"/>
                  <a:gd name="T79" fmla="*/ 174 h 174"/>
                  <a:gd name="T80" fmla="*/ 43 w 188"/>
                  <a:gd name="T81" fmla="*/ 167 h 174"/>
                  <a:gd name="T82" fmla="*/ 29 w 188"/>
                  <a:gd name="T83" fmla="*/ 160 h 174"/>
                  <a:gd name="T84" fmla="*/ 17 w 188"/>
                  <a:gd name="T85" fmla="*/ 153 h 174"/>
                  <a:gd name="T86" fmla="*/ 8 w 188"/>
                  <a:gd name="T87" fmla="*/ 148 h 174"/>
                  <a:gd name="T88" fmla="*/ 3 w 188"/>
                  <a:gd name="T89" fmla="*/ 141 h 174"/>
                  <a:gd name="T90" fmla="*/ 2 w 188"/>
                  <a:gd name="T91" fmla="*/ 131 h 174"/>
                  <a:gd name="T92" fmla="*/ 0 w 188"/>
                  <a:gd name="T93" fmla="*/ 117 h 174"/>
                  <a:gd name="T94" fmla="*/ 9 w 188"/>
                  <a:gd name="T95" fmla="*/ 106 h 174"/>
                  <a:gd name="T96" fmla="*/ 16 w 188"/>
                  <a:gd name="T97" fmla="*/ 95 h 174"/>
                  <a:gd name="T98" fmla="*/ 30 w 188"/>
                  <a:gd name="T99" fmla="*/ 82 h 174"/>
                  <a:gd name="T100" fmla="*/ 37 w 188"/>
                  <a:gd name="T101" fmla="*/ 76 h 174"/>
                  <a:gd name="T102" fmla="*/ 44 w 188"/>
                  <a:gd name="T103" fmla="*/ 63 h 174"/>
                  <a:gd name="T104" fmla="*/ 54 w 188"/>
                  <a:gd name="T105" fmla="*/ 56 h 174"/>
                  <a:gd name="T106" fmla="*/ 59 w 188"/>
                  <a:gd name="T107" fmla="*/ 39 h 174"/>
                  <a:gd name="T108" fmla="*/ 64 w 188"/>
                  <a:gd name="T109" fmla="*/ 25 h 174"/>
                  <a:gd name="T110" fmla="*/ 68 w 188"/>
                  <a:gd name="T111" fmla="*/ 9 h 174"/>
                  <a:gd name="T112" fmla="*/ 73 w 188"/>
                  <a:gd name="T11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174">
                    <a:moveTo>
                      <a:pt x="73" y="0"/>
                    </a:moveTo>
                    <a:cubicBezTo>
                      <a:pt x="78" y="3"/>
                      <a:pt x="78" y="3"/>
                      <a:pt x="78" y="3"/>
                    </a:cubicBezTo>
                    <a:cubicBezTo>
                      <a:pt x="84" y="7"/>
                      <a:pt x="84" y="7"/>
                      <a:pt x="84" y="7"/>
                    </a:cubicBezTo>
                    <a:cubicBezTo>
                      <a:pt x="89" y="8"/>
                      <a:pt x="89" y="8"/>
                      <a:pt x="89" y="8"/>
                    </a:cubicBezTo>
                    <a:cubicBezTo>
                      <a:pt x="95" y="13"/>
                      <a:pt x="95" y="13"/>
                      <a:pt x="95" y="13"/>
                    </a:cubicBezTo>
                    <a:cubicBezTo>
                      <a:pt x="101" y="15"/>
                      <a:pt x="101" y="15"/>
                      <a:pt x="101" y="15"/>
                    </a:cubicBezTo>
                    <a:cubicBezTo>
                      <a:pt x="102" y="7"/>
                      <a:pt x="102" y="7"/>
                      <a:pt x="102" y="7"/>
                    </a:cubicBezTo>
                    <a:cubicBezTo>
                      <a:pt x="107" y="4"/>
                      <a:pt x="107" y="4"/>
                      <a:pt x="107" y="4"/>
                    </a:cubicBezTo>
                    <a:cubicBezTo>
                      <a:pt x="116" y="4"/>
                      <a:pt x="116" y="4"/>
                      <a:pt x="116" y="4"/>
                    </a:cubicBezTo>
                    <a:cubicBezTo>
                      <a:pt x="117" y="9"/>
                      <a:pt x="117" y="9"/>
                      <a:pt x="117" y="9"/>
                    </a:cubicBezTo>
                    <a:cubicBezTo>
                      <a:pt x="118" y="14"/>
                      <a:pt x="118" y="14"/>
                      <a:pt x="118" y="14"/>
                    </a:cubicBezTo>
                    <a:cubicBezTo>
                      <a:pt x="122" y="14"/>
                      <a:pt x="122" y="14"/>
                      <a:pt x="122" y="14"/>
                    </a:cubicBezTo>
                    <a:cubicBezTo>
                      <a:pt x="129" y="14"/>
                      <a:pt x="129" y="14"/>
                      <a:pt x="129" y="14"/>
                    </a:cubicBezTo>
                    <a:cubicBezTo>
                      <a:pt x="134" y="14"/>
                      <a:pt x="134" y="14"/>
                      <a:pt x="134" y="14"/>
                    </a:cubicBezTo>
                    <a:cubicBezTo>
                      <a:pt x="139" y="17"/>
                      <a:pt x="139" y="17"/>
                      <a:pt x="139" y="17"/>
                    </a:cubicBezTo>
                    <a:cubicBezTo>
                      <a:pt x="141" y="18"/>
                      <a:pt x="141" y="18"/>
                      <a:pt x="141" y="18"/>
                    </a:cubicBezTo>
                    <a:cubicBezTo>
                      <a:pt x="148" y="18"/>
                      <a:pt x="148" y="18"/>
                      <a:pt x="148" y="18"/>
                    </a:cubicBezTo>
                    <a:cubicBezTo>
                      <a:pt x="148" y="15"/>
                      <a:pt x="148" y="15"/>
                      <a:pt x="148" y="15"/>
                    </a:cubicBezTo>
                    <a:cubicBezTo>
                      <a:pt x="154" y="13"/>
                      <a:pt x="154" y="13"/>
                      <a:pt x="154" y="13"/>
                    </a:cubicBezTo>
                    <a:cubicBezTo>
                      <a:pt x="159" y="10"/>
                      <a:pt x="159" y="10"/>
                      <a:pt x="159" y="10"/>
                    </a:cubicBezTo>
                    <a:cubicBezTo>
                      <a:pt x="166" y="9"/>
                      <a:pt x="166" y="9"/>
                      <a:pt x="166" y="9"/>
                    </a:cubicBezTo>
                    <a:cubicBezTo>
                      <a:pt x="173" y="7"/>
                      <a:pt x="173" y="7"/>
                      <a:pt x="173" y="7"/>
                    </a:cubicBezTo>
                    <a:cubicBezTo>
                      <a:pt x="178" y="6"/>
                      <a:pt x="178" y="6"/>
                      <a:pt x="178" y="6"/>
                    </a:cubicBezTo>
                    <a:cubicBezTo>
                      <a:pt x="182" y="6"/>
                      <a:pt x="182" y="6"/>
                      <a:pt x="182" y="6"/>
                    </a:cubicBezTo>
                    <a:cubicBezTo>
                      <a:pt x="182" y="16"/>
                      <a:pt x="182" y="16"/>
                      <a:pt x="182" y="16"/>
                    </a:cubicBezTo>
                    <a:cubicBezTo>
                      <a:pt x="180" y="17"/>
                      <a:pt x="180" y="17"/>
                      <a:pt x="180" y="17"/>
                    </a:cubicBezTo>
                    <a:cubicBezTo>
                      <a:pt x="181" y="34"/>
                      <a:pt x="181" y="34"/>
                      <a:pt x="181" y="34"/>
                    </a:cubicBezTo>
                    <a:cubicBezTo>
                      <a:pt x="183" y="37"/>
                      <a:pt x="183" y="37"/>
                      <a:pt x="183" y="37"/>
                    </a:cubicBezTo>
                    <a:cubicBezTo>
                      <a:pt x="186" y="41"/>
                      <a:pt x="186" y="41"/>
                      <a:pt x="186" y="41"/>
                    </a:cubicBezTo>
                    <a:cubicBezTo>
                      <a:pt x="188" y="42"/>
                      <a:pt x="188" y="42"/>
                      <a:pt x="188" y="42"/>
                    </a:cubicBezTo>
                    <a:cubicBezTo>
                      <a:pt x="188" y="52"/>
                      <a:pt x="188" y="52"/>
                      <a:pt x="188" y="52"/>
                    </a:cubicBezTo>
                    <a:cubicBezTo>
                      <a:pt x="187" y="54"/>
                      <a:pt x="187" y="54"/>
                      <a:pt x="187" y="54"/>
                    </a:cubicBezTo>
                    <a:cubicBezTo>
                      <a:pt x="184" y="54"/>
                      <a:pt x="184" y="54"/>
                      <a:pt x="184" y="54"/>
                    </a:cubicBezTo>
                    <a:cubicBezTo>
                      <a:pt x="181" y="51"/>
                      <a:pt x="181" y="51"/>
                      <a:pt x="181" y="51"/>
                    </a:cubicBezTo>
                    <a:cubicBezTo>
                      <a:pt x="177" y="49"/>
                      <a:pt x="177" y="49"/>
                      <a:pt x="177" y="49"/>
                    </a:cubicBezTo>
                    <a:cubicBezTo>
                      <a:pt x="173" y="50"/>
                      <a:pt x="173" y="50"/>
                      <a:pt x="173" y="50"/>
                    </a:cubicBezTo>
                    <a:cubicBezTo>
                      <a:pt x="172" y="54"/>
                      <a:pt x="172" y="54"/>
                      <a:pt x="172" y="54"/>
                    </a:cubicBezTo>
                    <a:cubicBezTo>
                      <a:pt x="172" y="57"/>
                      <a:pt x="172" y="57"/>
                      <a:pt x="172" y="57"/>
                    </a:cubicBezTo>
                    <a:cubicBezTo>
                      <a:pt x="166" y="58"/>
                      <a:pt x="166" y="58"/>
                      <a:pt x="166" y="58"/>
                    </a:cubicBezTo>
                    <a:cubicBezTo>
                      <a:pt x="162" y="59"/>
                      <a:pt x="162" y="59"/>
                      <a:pt x="162" y="59"/>
                    </a:cubicBezTo>
                    <a:cubicBezTo>
                      <a:pt x="162" y="63"/>
                      <a:pt x="162" y="63"/>
                      <a:pt x="162" y="63"/>
                    </a:cubicBezTo>
                    <a:cubicBezTo>
                      <a:pt x="162" y="72"/>
                      <a:pt x="162" y="72"/>
                      <a:pt x="162" y="72"/>
                    </a:cubicBezTo>
                    <a:cubicBezTo>
                      <a:pt x="163" y="75"/>
                      <a:pt x="163" y="75"/>
                      <a:pt x="163" y="75"/>
                    </a:cubicBezTo>
                    <a:cubicBezTo>
                      <a:pt x="163" y="77"/>
                      <a:pt x="163" y="77"/>
                      <a:pt x="163" y="77"/>
                    </a:cubicBezTo>
                    <a:cubicBezTo>
                      <a:pt x="164" y="81"/>
                      <a:pt x="164" y="81"/>
                      <a:pt x="164" y="81"/>
                    </a:cubicBezTo>
                    <a:cubicBezTo>
                      <a:pt x="160" y="81"/>
                      <a:pt x="160" y="81"/>
                      <a:pt x="160" y="81"/>
                    </a:cubicBezTo>
                    <a:cubicBezTo>
                      <a:pt x="154" y="82"/>
                      <a:pt x="154" y="82"/>
                      <a:pt x="154" y="82"/>
                    </a:cubicBezTo>
                    <a:cubicBezTo>
                      <a:pt x="150" y="88"/>
                      <a:pt x="150" y="88"/>
                      <a:pt x="150" y="88"/>
                    </a:cubicBezTo>
                    <a:cubicBezTo>
                      <a:pt x="149" y="94"/>
                      <a:pt x="149" y="94"/>
                      <a:pt x="149" y="94"/>
                    </a:cubicBezTo>
                    <a:cubicBezTo>
                      <a:pt x="149" y="99"/>
                      <a:pt x="149" y="99"/>
                      <a:pt x="149" y="99"/>
                    </a:cubicBezTo>
                    <a:cubicBezTo>
                      <a:pt x="150" y="103"/>
                      <a:pt x="150" y="103"/>
                      <a:pt x="150" y="103"/>
                    </a:cubicBezTo>
                    <a:cubicBezTo>
                      <a:pt x="152" y="105"/>
                      <a:pt x="152" y="105"/>
                      <a:pt x="152" y="105"/>
                    </a:cubicBezTo>
                    <a:cubicBezTo>
                      <a:pt x="154" y="109"/>
                      <a:pt x="154" y="109"/>
                      <a:pt x="154" y="109"/>
                    </a:cubicBezTo>
                    <a:cubicBezTo>
                      <a:pt x="155" y="112"/>
                      <a:pt x="155" y="112"/>
                      <a:pt x="155" y="112"/>
                    </a:cubicBezTo>
                    <a:cubicBezTo>
                      <a:pt x="151" y="115"/>
                      <a:pt x="151" y="115"/>
                      <a:pt x="151" y="115"/>
                    </a:cubicBezTo>
                    <a:cubicBezTo>
                      <a:pt x="147" y="119"/>
                      <a:pt x="147" y="119"/>
                      <a:pt x="147" y="119"/>
                    </a:cubicBezTo>
                    <a:cubicBezTo>
                      <a:pt x="146" y="122"/>
                      <a:pt x="146" y="122"/>
                      <a:pt x="146" y="122"/>
                    </a:cubicBezTo>
                    <a:cubicBezTo>
                      <a:pt x="147" y="126"/>
                      <a:pt x="147" y="126"/>
                      <a:pt x="147" y="126"/>
                    </a:cubicBezTo>
                    <a:cubicBezTo>
                      <a:pt x="150" y="127"/>
                      <a:pt x="150" y="127"/>
                      <a:pt x="150" y="127"/>
                    </a:cubicBezTo>
                    <a:cubicBezTo>
                      <a:pt x="151" y="129"/>
                      <a:pt x="151" y="129"/>
                      <a:pt x="151" y="129"/>
                    </a:cubicBezTo>
                    <a:cubicBezTo>
                      <a:pt x="151" y="135"/>
                      <a:pt x="151" y="135"/>
                      <a:pt x="151" y="135"/>
                    </a:cubicBezTo>
                    <a:cubicBezTo>
                      <a:pt x="151" y="138"/>
                      <a:pt x="151" y="138"/>
                      <a:pt x="151" y="138"/>
                    </a:cubicBezTo>
                    <a:cubicBezTo>
                      <a:pt x="147" y="141"/>
                      <a:pt x="147" y="141"/>
                      <a:pt x="147" y="141"/>
                    </a:cubicBezTo>
                    <a:cubicBezTo>
                      <a:pt x="142" y="143"/>
                      <a:pt x="142" y="143"/>
                      <a:pt x="142" y="143"/>
                    </a:cubicBezTo>
                    <a:cubicBezTo>
                      <a:pt x="139" y="147"/>
                      <a:pt x="139" y="147"/>
                      <a:pt x="139" y="147"/>
                    </a:cubicBezTo>
                    <a:cubicBezTo>
                      <a:pt x="138" y="150"/>
                      <a:pt x="138" y="150"/>
                      <a:pt x="138" y="150"/>
                    </a:cubicBezTo>
                    <a:cubicBezTo>
                      <a:pt x="134" y="148"/>
                      <a:pt x="134" y="148"/>
                      <a:pt x="134" y="148"/>
                    </a:cubicBezTo>
                    <a:cubicBezTo>
                      <a:pt x="128" y="147"/>
                      <a:pt x="128" y="147"/>
                      <a:pt x="128" y="147"/>
                    </a:cubicBezTo>
                    <a:cubicBezTo>
                      <a:pt x="121" y="147"/>
                      <a:pt x="121" y="147"/>
                      <a:pt x="121" y="147"/>
                    </a:cubicBezTo>
                    <a:cubicBezTo>
                      <a:pt x="113" y="146"/>
                      <a:pt x="113" y="146"/>
                      <a:pt x="113" y="146"/>
                    </a:cubicBezTo>
                    <a:cubicBezTo>
                      <a:pt x="113" y="146"/>
                      <a:pt x="109" y="147"/>
                      <a:pt x="108" y="147"/>
                    </a:cubicBezTo>
                    <a:cubicBezTo>
                      <a:pt x="107" y="147"/>
                      <a:pt x="102" y="149"/>
                      <a:pt x="102" y="149"/>
                    </a:cubicBezTo>
                    <a:cubicBezTo>
                      <a:pt x="98" y="152"/>
                      <a:pt x="98" y="152"/>
                      <a:pt x="98" y="152"/>
                    </a:cubicBezTo>
                    <a:cubicBezTo>
                      <a:pt x="91" y="151"/>
                      <a:pt x="91" y="151"/>
                      <a:pt x="91" y="151"/>
                    </a:cubicBezTo>
                    <a:cubicBezTo>
                      <a:pt x="81" y="153"/>
                      <a:pt x="81" y="153"/>
                      <a:pt x="81" y="153"/>
                    </a:cubicBezTo>
                    <a:cubicBezTo>
                      <a:pt x="81" y="153"/>
                      <a:pt x="76" y="154"/>
                      <a:pt x="75" y="154"/>
                    </a:cubicBezTo>
                    <a:cubicBezTo>
                      <a:pt x="74" y="154"/>
                      <a:pt x="70" y="158"/>
                      <a:pt x="70" y="158"/>
                    </a:cubicBezTo>
                    <a:cubicBezTo>
                      <a:pt x="65" y="164"/>
                      <a:pt x="65" y="164"/>
                      <a:pt x="65" y="164"/>
                    </a:cubicBezTo>
                    <a:cubicBezTo>
                      <a:pt x="62" y="168"/>
                      <a:pt x="62" y="168"/>
                      <a:pt x="62" y="168"/>
                    </a:cubicBezTo>
                    <a:cubicBezTo>
                      <a:pt x="56" y="174"/>
                      <a:pt x="56" y="174"/>
                      <a:pt x="56" y="174"/>
                    </a:cubicBezTo>
                    <a:cubicBezTo>
                      <a:pt x="50" y="170"/>
                      <a:pt x="50" y="170"/>
                      <a:pt x="50" y="170"/>
                    </a:cubicBezTo>
                    <a:cubicBezTo>
                      <a:pt x="43" y="167"/>
                      <a:pt x="43" y="167"/>
                      <a:pt x="43" y="167"/>
                    </a:cubicBezTo>
                    <a:cubicBezTo>
                      <a:pt x="43" y="167"/>
                      <a:pt x="39" y="164"/>
                      <a:pt x="38" y="164"/>
                    </a:cubicBezTo>
                    <a:cubicBezTo>
                      <a:pt x="36" y="164"/>
                      <a:pt x="30" y="160"/>
                      <a:pt x="29" y="160"/>
                    </a:cubicBezTo>
                    <a:cubicBezTo>
                      <a:pt x="28" y="160"/>
                      <a:pt x="23" y="157"/>
                      <a:pt x="23" y="157"/>
                    </a:cubicBezTo>
                    <a:cubicBezTo>
                      <a:pt x="22" y="156"/>
                      <a:pt x="20" y="154"/>
                      <a:pt x="17" y="153"/>
                    </a:cubicBezTo>
                    <a:cubicBezTo>
                      <a:pt x="14" y="152"/>
                      <a:pt x="11" y="151"/>
                      <a:pt x="11" y="151"/>
                    </a:cubicBezTo>
                    <a:cubicBezTo>
                      <a:pt x="8" y="148"/>
                      <a:pt x="8" y="148"/>
                      <a:pt x="8" y="148"/>
                    </a:cubicBezTo>
                    <a:cubicBezTo>
                      <a:pt x="8" y="144"/>
                      <a:pt x="8" y="144"/>
                      <a:pt x="8" y="144"/>
                    </a:cubicBezTo>
                    <a:cubicBezTo>
                      <a:pt x="3" y="141"/>
                      <a:pt x="3" y="141"/>
                      <a:pt x="3" y="141"/>
                    </a:cubicBezTo>
                    <a:cubicBezTo>
                      <a:pt x="2" y="136"/>
                      <a:pt x="2" y="136"/>
                      <a:pt x="2" y="136"/>
                    </a:cubicBezTo>
                    <a:cubicBezTo>
                      <a:pt x="2" y="131"/>
                      <a:pt x="2" y="131"/>
                      <a:pt x="2" y="131"/>
                    </a:cubicBezTo>
                    <a:cubicBezTo>
                      <a:pt x="1" y="126"/>
                      <a:pt x="1" y="126"/>
                      <a:pt x="1" y="126"/>
                    </a:cubicBezTo>
                    <a:cubicBezTo>
                      <a:pt x="0" y="117"/>
                      <a:pt x="0" y="117"/>
                      <a:pt x="0" y="117"/>
                    </a:cubicBezTo>
                    <a:cubicBezTo>
                      <a:pt x="4" y="108"/>
                      <a:pt x="4" y="108"/>
                      <a:pt x="4" y="108"/>
                    </a:cubicBezTo>
                    <a:cubicBezTo>
                      <a:pt x="9" y="106"/>
                      <a:pt x="9" y="106"/>
                      <a:pt x="9" y="106"/>
                    </a:cubicBezTo>
                    <a:cubicBezTo>
                      <a:pt x="13" y="101"/>
                      <a:pt x="13" y="101"/>
                      <a:pt x="13" y="101"/>
                    </a:cubicBezTo>
                    <a:cubicBezTo>
                      <a:pt x="16" y="95"/>
                      <a:pt x="16" y="95"/>
                      <a:pt x="16" y="95"/>
                    </a:cubicBezTo>
                    <a:cubicBezTo>
                      <a:pt x="25" y="84"/>
                      <a:pt x="25" y="84"/>
                      <a:pt x="25" y="84"/>
                    </a:cubicBezTo>
                    <a:cubicBezTo>
                      <a:pt x="30" y="82"/>
                      <a:pt x="30" y="82"/>
                      <a:pt x="30" y="82"/>
                    </a:cubicBezTo>
                    <a:cubicBezTo>
                      <a:pt x="36" y="80"/>
                      <a:pt x="36" y="80"/>
                      <a:pt x="36" y="80"/>
                    </a:cubicBezTo>
                    <a:cubicBezTo>
                      <a:pt x="37" y="76"/>
                      <a:pt x="37" y="76"/>
                      <a:pt x="37" y="76"/>
                    </a:cubicBezTo>
                    <a:cubicBezTo>
                      <a:pt x="40" y="69"/>
                      <a:pt x="40" y="69"/>
                      <a:pt x="40" y="69"/>
                    </a:cubicBezTo>
                    <a:cubicBezTo>
                      <a:pt x="44" y="63"/>
                      <a:pt x="44" y="63"/>
                      <a:pt x="44" y="63"/>
                    </a:cubicBezTo>
                    <a:cubicBezTo>
                      <a:pt x="49" y="61"/>
                      <a:pt x="49" y="61"/>
                      <a:pt x="49" y="61"/>
                    </a:cubicBezTo>
                    <a:cubicBezTo>
                      <a:pt x="54" y="56"/>
                      <a:pt x="54" y="56"/>
                      <a:pt x="54" y="56"/>
                    </a:cubicBezTo>
                    <a:cubicBezTo>
                      <a:pt x="56" y="51"/>
                      <a:pt x="56" y="51"/>
                      <a:pt x="56" y="51"/>
                    </a:cubicBezTo>
                    <a:cubicBezTo>
                      <a:pt x="59" y="39"/>
                      <a:pt x="59" y="39"/>
                      <a:pt x="59" y="39"/>
                    </a:cubicBezTo>
                    <a:cubicBezTo>
                      <a:pt x="62" y="32"/>
                      <a:pt x="62" y="32"/>
                      <a:pt x="62" y="32"/>
                    </a:cubicBezTo>
                    <a:cubicBezTo>
                      <a:pt x="64" y="25"/>
                      <a:pt x="64" y="25"/>
                      <a:pt x="64" y="25"/>
                    </a:cubicBezTo>
                    <a:cubicBezTo>
                      <a:pt x="64" y="25"/>
                      <a:pt x="64" y="21"/>
                      <a:pt x="65" y="19"/>
                    </a:cubicBezTo>
                    <a:cubicBezTo>
                      <a:pt x="67" y="16"/>
                      <a:pt x="67" y="10"/>
                      <a:pt x="68" y="9"/>
                    </a:cubicBezTo>
                    <a:cubicBezTo>
                      <a:pt x="69" y="9"/>
                      <a:pt x="71" y="3"/>
                      <a:pt x="71" y="3"/>
                    </a:cubicBezTo>
                    <a:lnTo>
                      <a:pt x="73"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2" name="Grupo 16"/>
            <p:cNvGrpSpPr/>
            <p:nvPr/>
          </p:nvGrpSpPr>
          <p:grpSpPr>
            <a:xfrm>
              <a:off x="9383716" y="3789587"/>
              <a:ext cx="1304924" cy="1079501"/>
              <a:chOff x="9215438" y="3032125"/>
              <a:chExt cx="1304924" cy="1079501"/>
            </a:xfrm>
            <a:solidFill>
              <a:srgbClr val="ED7D31"/>
            </a:solidFill>
          </p:grpSpPr>
          <p:sp>
            <p:nvSpPr>
              <p:cNvPr id="103" name="Freeform 20"/>
              <p:cNvSpPr>
                <a:spLocks/>
              </p:cNvSpPr>
              <p:nvPr/>
            </p:nvSpPr>
            <p:spPr bwMode="auto">
              <a:xfrm>
                <a:off x="9215438" y="3595688"/>
                <a:ext cx="838200" cy="515938"/>
              </a:xfrm>
              <a:custGeom>
                <a:avLst/>
                <a:gdLst>
                  <a:gd name="T0" fmla="*/ 9 w 223"/>
                  <a:gd name="T1" fmla="*/ 69 h 137"/>
                  <a:gd name="T2" fmla="*/ 26 w 223"/>
                  <a:gd name="T3" fmla="*/ 69 h 137"/>
                  <a:gd name="T4" fmla="*/ 39 w 223"/>
                  <a:gd name="T5" fmla="*/ 71 h 137"/>
                  <a:gd name="T6" fmla="*/ 49 w 223"/>
                  <a:gd name="T7" fmla="*/ 76 h 137"/>
                  <a:gd name="T8" fmla="*/ 65 w 223"/>
                  <a:gd name="T9" fmla="*/ 76 h 137"/>
                  <a:gd name="T10" fmla="*/ 78 w 223"/>
                  <a:gd name="T11" fmla="*/ 77 h 137"/>
                  <a:gd name="T12" fmla="*/ 83 w 223"/>
                  <a:gd name="T13" fmla="*/ 83 h 137"/>
                  <a:gd name="T14" fmla="*/ 87 w 223"/>
                  <a:gd name="T15" fmla="*/ 89 h 137"/>
                  <a:gd name="T16" fmla="*/ 87 w 223"/>
                  <a:gd name="T17" fmla="*/ 98 h 137"/>
                  <a:gd name="T18" fmla="*/ 88 w 223"/>
                  <a:gd name="T19" fmla="*/ 105 h 137"/>
                  <a:gd name="T20" fmla="*/ 91 w 223"/>
                  <a:gd name="T21" fmla="*/ 109 h 137"/>
                  <a:gd name="T22" fmla="*/ 93 w 223"/>
                  <a:gd name="T23" fmla="*/ 115 h 137"/>
                  <a:gd name="T24" fmla="*/ 93 w 223"/>
                  <a:gd name="T25" fmla="*/ 123 h 137"/>
                  <a:gd name="T26" fmla="*/ 109 w 223"/>
                  <a:gd name="T27" fmla="*/ 124 h 137"/>
                  <a:gd name="T28" fmla="*/ 113 w 223"/>
                  <a:gd name="T29" fmla="*/ 127 h 137"/>
                  <a:gd name="T30" fmla="*/ 115 w 223"/>
                  <a:gd name="T31" fmla="*/ 134 h 137"/>
                  <a:gd name="T32" fmla="*/ 124 w 223"/>
                  <a:gd name="T33" fmla="*/ 136 h 137"/>
                  <a:gd name="T34" fmla="*/ 128 w 223"/>
                  <a:gd name="T35" fmla="*/ 136 h 137"/>
                  <a:gd name="T36" fmla="*/ 138 w 223"/>
                  <a:gd name="T37" fmla="*/ 127 h 137"/>
                  <a:gd name="T38" fmla="*/ 151 w 223"/>
                  <a:gd name="T39" fmla="*/ 118 h 137"/>
                  <a:gd name="T40" fmla="*/ 161 w 223"/>
                  <a:gd name="T41" fmla="*/ 109 h 137"/>
                  <a:gd name="T42" fmla="*/ 172 w 223"/>
                  <a:gd name="T43" fmla="*/ 105 h 137"/>
                  <a:gd name="T44" fmla="*/ 179 w 223"/>
                  <a:gd name="T45" fmla="*/ 100 h 137"/>
                  <a:gd name="T46" fmla="*/ 198 w 223"/>
                  <a:gd name="T47" fmla="*/ 96 h 137"/>
                  <a:gd name="T48" fmla="*/ 209 w 223"/>
                  <a:gd name="T49" fmla="*/ 90 h 137"/>
                  <a:gd name="T50" fmla="*/ 219 w 223"/>
                  <a:gd name="T51" fmla="*/ 88 h 137"/>
                  <a:gd name="T52" fmla="*/ 219 w 223"/>
                  <a:gd name="T53" fmla="*/ 82 h 137"/>
                  <a:gd name="T54" fmla="*/ 223 w 223"/>
                  <a:gd name="T55" fmla="*/ 73 h 137"/>
                  <a:gd name="T56" fmla="*/ 214 w 223"/>
                  <a:gd name="T57" fmla="*/ 70 h 137"/>
                  <a:gd name="T58" fmla="*/ 203 w 223"/>
                  <a:gd name="T59" fmla="*/ 72 h 137"/>
                  <a:gd name="T60" fmla="*/ 193 w 223"/>
                  <a:gd name="T61" fmla="*/ 76 h 137"/>
                  <a:gd name="T62" fmla="*/ 187 w 223"/>
                  <a:gd name="T63" fmla="*/ 81 h 137"/>
                  <a:gd name="T64" fmla="*/ 170 w 223"/>
                  <a:gd name="T65" fmla="*/ 81 h 137"/>
                  <a:gd name="T66" fmla="*/ 164 w 223"/>
                  <a:gd name="T67" fmla="*/ 74 h 137"/>
                  <a:gd name="T68" fmla="*/ 161 w 223"/>
                  <a:gd name="T69" fmla="*/ 65 h 137"/>
                  <a:gd name="T70" fmla="*/ 160 w 223"/>
                  <a:gd name="T71" fmla="*/ 51 h 137"/>
                  <a:gd name="T72" fmla="*/ 161 w 223"/>
                  <a:gd name="T73" fmla="*/ 42 h 137"/>
                  <a:gd name="T74" fmla="*/ 151 w 223"/>
                  <a:gd name="T75" fmla="*/ 39 h 137"/>
                  <a:gd name="T76" fmla="*/ 146 w 223"/>
                  <a:gd name="T77" fmla="*/ 26 h 137"/>
                  <a:gd name="T78" fmla="*/ 145 w 223"/>
                  <a:gd name="T79" fmla="*/ 14 h 137"/>
                  <a:gd name="T80" fmla="*/ 139 w 223"/>
                  <a:gd name="T81" fmla="*/ 5 h 137"/>
                  <a:gd name="T82" fmla="*/ 131 w 223"/>
                  <a:gd name="T83" fmla="*/ 6 h 137"/>
                  <a:gd name="T84" fmla="*/ 112 w 223"/>
                  <a:gd name="T85" fmla="*/ 7 h 137"/>
                  <a:gd name="T86" fmla="*/ 106 w 223"/>
                  <a:gd name="T87" fmla="*/ 12 h 137"/>
                  <a:gd name="T88" fmla="*/ 100 w 223"/>
                  <a:gd name="T89" fmla="*/ 13 h 137"/>
                  <a:gd name="T90" fmla="*/ 91 w 223"/>
                  <a:gd name="T91" fmla="*/ 6 h 137"/>
                  <a:gd name="T92" fmla="*/ 79 w 223"/>
                  <a:gd name="T93" fmla="*/ 2 h 137"/>
                  <a:gd name="T94" fmla="*/ 61 w 223"/>
                  <a:gd name="T95" fmla="*/ 0 h 137"/>
                  <a:gd name="T96" fmla="*/ 54 w 223"/>
                  <a:gd name="T97" fmla="*/ 2 h 137"/>
                  <a:gd name="T98" fmla="*/ 44 w 223"/>
                  <a:gd name="T99" fmla="*/ 10 h 137"/>
                  <a:gd name="T100" fmla="*/ 31 w 223"/>
                  <a:gd name="T101" fmla="*/ 22 h 137"/>
                  <a:gd name="T102" fmla="*/ 26 w 223"/>
                  <a:gd name="T103" fmla="*/ 33 h 137"/>
                  <a:gd name="T104" fmla="*/ 22 w 223"/>
                  <a:gd name="T105" fmla="*/ 43 h 137"/>
                  <a:gd name="T106" fmla="*/ 19 w 223"/>
                  <a:gd name="T107" fmla="*/ 52 h 137"/>
                  <a:gd name="T108" fmla="*/ 7 w 223"/>
                  <a:gd name="T109" fmla="*/ 6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3" h="137">
                    <a:moveTo>
                      <a:pt x="0" y="68"/>
                    </a:moveTo>
                    <a:cubicBezTo>
                      <a:pt x="9" y="69"/>
                      <a:pt x="9" y="69"/>
                      <a:pt x="9" y="69"/>
                    </a:cubicBezTo>
                    <a:cubicBezTo>
                      <a:pt x="18" y="69"/>
                      <a:pt x="18" y="69"/>
                      <a:pt x="18" y="69"/>
                    </a:cubicBezTo>
                    <a:cubicBezTo>
                      <a:pt x="26" y="69"/>
                      <a:pt x="26" y="69"/>
                      <a:pt x="26" y="69"/>
                    </a:cubicBezTo>
                    <a:cubicBezTo>
                      <a:pt x="33" y="70"/>
                      <a:pt x="33" y="70"/>
                      <a:pt x="33" y="70"/>
                    </a:cubicBezTo>
                    <a:cubicBezTo>
                      <a:pt x="39" y="71"/>
                      <a:pt x="39" y="71"/>
                      <a:pt x="39" y="71"/>
                    </a:cubicBezTo>
                    <a:cubicBezTo>
                      <a:pt x="45" y="75"/>
                      <a:pt x="45" y="75"/>
                      <a:pt x="45" y="75"/>
                    </a:cubicBezTo>
                    <a:cubicBezTo>
                      <a:pt x="49" y="76"/>
                      <a:pt x="49" y="76"/>
                      <a:pt x="49" y="76"/>
                    </a:cubicBezTo>
                    <a:cubicBezTo>
                      <a:pt x="58" y="76"/>
                      <a:pt x="58" y="76"/>
                      <a:pt x="58" y="76"/>
                    </a:cubicBezTo>
                    <a:cubicBezTo>
                      <a:pt x="65" y="76"/>
                      <a:pt x="65" y="76"/>
                      <a:pt x="65" y="76"/>
                    </a:cubicBezTo>
                    <a:cubicBezTo>
                      <a:pt x="74" y="76"/>
                      <a:pt x="74" y="76"/>
                      <a:pt x="74" y="76"/>
                    </a:cubicBezTo>
                    <a:cubicBezTo>
                      <a:pt x="78" y="77"/>
                      <a:pt x="78" y="77"/>
                      <a:pt x="78" y="77"/>
                    </a:cubicBezTo>
                    <a:cubicBezTo>
                      <a:pt x="80" y="80"/>
                      <a:pt x="80" y="80"/>
                      <a:pt x="80" y="80"/>
                    </a:cubicBezTo>
                    <a:cubicBezTo>
                      <a:pt x="83" y="83"/>
                      <a:pt x="83" y="83"/>
                      <a:pt x="83" y="83"/>
                    </a:cubicBezTo>
                    <a:cubicBezTo>
                      <a:pt x="85" y="86"/>
                      <a:pt x="85" y="86"/>
                      <a:pt x="85" y="86"/>
                    </a:cubicBezTo>
                    <a:cubicBezTo>
                      <a:pt x="87" y="89"/>
                      <a:pt x="87" y="89"/>
                      <a:pt x="87" y="89"/>
                    </a:cubicBezTo>
                    <a:cubicBezTo>
                      <a:pt x="87" y="94"/>
                      <a:pt x="87" y="94"/>
                      <a:pt x="87" y="94"/>
                    </a:cubicBezTo>
                    <a:cubicBezTo>
                      <a:pt x="87" y="98"/>
                      <a:pt x="87" y="98"/>
                      <a:pt x="87" y="98"/>
                    </a:cubicBezTo>
                    <a:cubicBezTo>
                      <a:pt x="87" y="102"/>
                      <a:pt x="87" y="102"/>
                      <a:pt x="87" y="102"/>
                    </a:cubicBezTo>
                    <a:cubicBezTo>
                      <a:pt x="88" y="105"/>
                      <a:pt x="88" y="105"/>
                      <a:pt x="88" y="105"/>
                    </a:cubicBezTo>
                    <a:cubicBezTo>
                      <a:pt x="90" y="106"/>
                      <a:pt x="90" y="106"/>
                      <a:pt x="90" y="106"/>
                    </a:cubicBezTo>
                    <a:cubicBezTo>
                      <a:pt x="91" y="109"/>
                      <a:pt x="91" y="109"/>
                      <a:pt x="91" y="109"/>
                    </a:cubicBezTo>
                    <a:cubicBezTo>
                      <a:pt x="93" y="112"/>
                      <a:pt x="93" y="112"/>
                      <a:pt x="93" y="112"/>
                    </a:cubicBezTo>
                    <a:cubicBezTo>
                      <a:pt x="93" y="115"/>
                      <a:pt x="93" y="115"/>
                      <a:pt x="93" y="115"/>
                    </a:cubicBezTo>
                    <a:cubicBezTo>
                      <a:pt x="93" y="120"/>
                      <a:pt x="93" y="120"/>
                      <a:pt x="93" y="120"/>
                    </a:cubicBezTo>
                    <a:cubicBezTo>
                      <a:pt x="93" y="123"/>
                      <a:pt x="93" y="123"/>
                      <a:pt x="93" y="123"/>
                    </a:cubicBezTo>
                    <a:cubicBezTo>
                      <a:pt x="100" y="124"/>
                      <a:pt x="100" y="124"/>
                      <a:pt x="100" y="124"/>
                    </a:cubicBezTo>
                    <a:cubicBezTo>
                      <a:pt x="109" y="124"/>
                      <a:pt x="109" y="124"/>
                      <a:pt x="109" y="124"/>
                    </a:cubicBezTo>
                    <a:cubicBezTo>
                      <a:pt x="112" y="124"/>
                      <a:pt x="112" y="124"/>
                      <a:pt x="112" y="124"/>
                    </a:cubicBezTo>
                    <a:cubicBezTo>
                      <a:pt x="113" y="127"/>
                      <a:pt x="113" y="127"/>
                      <a:pt x="113" y="127"/>
                    </a:cubicBezTo>
                    <a:cubicBezTo>
                      <a:pt x="114" y="132"/>
                      <a:pt x="114" y="132"/>
                      <a:pt x="114" y="132"/>
                    </a:cubicBezTo>
                    <a:cubicBezTo>
                      <a:pt x="115" y="134"/>
                      <a:pt x="115" y="134"/>
                      <a:pt x="115" y="134"/>
                    </a:cubicBezTo>
                    <a:cubicBezTo>
                      <a:pt x="119" y="134"/>
                      <a:pt x="119" y="134"/>
                      <a:pt x="119" y="134"/>
                    </a:cubicBezTo>
                    <a:cubicBezTo>
                      <a:pt x="124" y="136"/>
                      <a:pt x="124" y="136"/>
                      <a:pt x="124" y="136"/>
                    </a:cubicBezTo>
                    <a:cubicBezTo>
                      <a:pt x="125" y="137"/>
                      <a:pt x="125" y="137"/>
                      <a:pt x="125" y="137"/>
                    </a:cubicBezTo>
                    <a:cubicBezTo>
                      <a:pt x="128" y="136"/>
                      <a:pt x="128" y="136"/>
                      <a:pt x="128" y="136"/>
                    </a:cubicBezTo>
                    <a:cubicBezTo>
                      <a:pt x="131" y="131"/>
                      <a:pt x="131" y="131"/>
                      <a:pt x="131" y="131"/>
                    </a:cubicBezTo>
                    <a:cubicBezTo>
                      <a:pt x="138" y="127"/>
                      <a:pt x="138" y="127"/>
                      <a:pt x="138" y="127"/>
                    </a:cubicBezTo>
                    <a:cubicBezTo>
                      <a:pt x="138" y="127"/>
                      <a:pt x="141" y="125"/>
                      <a:pt x="141" y="124"/>
                    </a:cubicBezTo>
                    <a:cubicBezTo>
                      <a:pt x="142" y="123"/>
                      <a:pt x="151" y="118"/>
                      <a:pt x="151" y="118"/>
                    </a:cubicBezTo>
                    <a:cubicBezTo>
                      <a:pt x="157" y="112"/>
                      <a:pt x="157" y="112"/>
                      <a:pt x="157" y="112"/>
                    </a:cubicBezTo>
                    <a:cubicBezTo>
                      <a:pt x="161" y="109"/>
                      <a:pt x="161" y="109"/>
                      <a:pt x="161" y="109"/>
                    </a:cubicBezTo>
                    <a:cubicBezTo>
                      <a:pt x="167" y="107"/>
                      <a:pt x="167" y="107"/>
                      <a:pt x="167" y="107"/>
                    </a:cubicBezTo>
                    <a:cubicBezTo>
                      <a:pt x="172" y="105"/>
                      <a:pt x="172" y="105"/>
                      <a:pt x="172" y="105"/>
                    </a:cubicBezTo>
                    <a:cubicBezTo>
                      <a:pt x="175" y="105"/>
                      <a:pt x="175" y="105"/>
                      <a:pt x="175" y="105"/>
                    </a:cubicBezTo>
                    <a:cubicBezTo>
                      <a:pt x="179" y="100"/>
                      <a:pt x="179" y="100"/>
                      <a:pt x="179" y="100"/>
                    </a:cubicBezTo>
                    <a:cubicBezTo>
                      <a:pt x="195" y="100"/>
                      <a:pt x="195" y="100"/>
                      <a:pt x="195" y="100"/>
                    </a:cubicBezTo>
                    <a:cubicBezTo>
                      <a:pt x="198" y="96"/>
                      <a:pt x="198" y="96"/>
                      <a:pt x="198" y="96"/>
                    </a:cubicBezTo>
                    <a:cubicBezTo>
                      <a:pt x="205" y="91"/>
                      <a:pt x="205" y="91"/>
                      <a:pt x="205" y="91"/>
                    </a:cubicBezTo>
                    <a:cubicBezTo>
                      <a:pt x="209" y="90"/>
                      <a:pt x="209" y="90"/>
                      <a:pt x="209" y="90"/>
                    </a:cubicBezTo>
                    <a:cubicBezTo>
                      <a:pt x="215" y="89"/>
                      <a:pt x="215" y="89"/>
                      <a:pt x="215" y="89"/>
                    </a:cubicBezTo>
                    <a:cubicBezTo>
                      <a:pt x="219" y="88"/>
                      <a:pt x="219" y="88"/>
                      <a:pt x="219" y="88"/>
                    </a:cubicBezTo>
                    <a:cubicBezTo>
                      <a:pt x="219" y="85"/>
                      <a:pt x="219" y="85"/>
                      <a:pt x="219" y="85"/>
                    </a:cubicBezTo>
                    <a:cubicBezTo>
                      <a:pt x="219" y="82"/>
                      <a:pt x="219" y="82"/>
                      <a:pt x="219" y="82"/>
                    </a:cubicBezTo>
                    <a:cubicBezTo>
                      <a:pt x="223" y="79"/>
                      <a:pt x="223" y="79"/>
                      <a:pt x="223" y="79"/>
                    </a:cubicBezTo>
                    <a:cubicBezTo>
                      <a:pt x="223" y="73"/>
                      <a:pt x="223" y="73"/>
                      <a:pt x="223" y="73"/>
                    </a:cubicBezTo>
                    <a:cubicBezTo>
                      <a:pt x="218" y="73"/>
                      <a:pt x="218" y="73"/>
                      <a:pt x="218" y="73"/>
                    </a:cubicBezTo>
                    <a:cubicBezTo>
                      <a:pt x="214" y="70"/>
                      <a:pt x="214" y="70"/>
                      <a:pt x="214" y="70"/>
                    </a:cubicBezTo>
                    <a:cubicBezTo>
                      <a:pt x="208" y="70"/>
                      <a:pt x="208" y="70"/>
                      <a:pt x="208" y="70"/>
                    </a:cubicBezTo>
                    <a:cubicBezTo>
                      <a:pt x="203" y="72"/>
                      <a:pt x="203" y="72"/>
                      <a:pt x="203" y="72"/>
                    </a:cubicBezTo>
                    <a:cubicBezTo>
                      <a:pt x="198" y="74"/>
                      <a:pt x="198" y="74"/>
                      <a:pt x="198" y="74"/>
                    </a:cubicBezTo>
                    <a:cubicBezTo>
                      <a:pt x="193" y="76"/>
                      <a:pt x="193" y="76"/>
                      <a:pt x="193" y="76"/>
                    </a:cubicBezTo>
                    <a:cubicBezTo>
                      <a:pt x="188" y="78"/>
                      <a:pt x="188" y="78"/>
                      <a:pt x="188" y="78"/>
                    </a:cubicBezTo>
                    <a:cubicBezTo>
                      <a:pt x="188" y="78"/>
                      <a:pt x="188" y="81"/>
                      <a:pt x="187" y="81"/>
                    </a:cubicBezTo>
                    <a:cubicBezTo>
                      <a:pt x="186" y="81"/>
                      <a:pt x="178" y="81"/>
                      <a:pt x="178" y="81"/>
                    </a:cubicBezTo>
                    <a:cubicBezTo>
                      <a:pt x="170" y="81"/>
                      <a:pt x="170" y="81"/>
                      <a:pt x="170" y="81"/>
                    </a:cubicBezTo>
                    <a:cubicBezTo>
                      <a:pt x="167" y="80"/>
                      <a:pt x="167" y="80"/>
                      <a:pt x="167" y="80"/>
                    </a:cubicBezTo>
                    <a:cubicBezTo>
                      <a:pt x="164" y="74"/>
                      <a:pt x="164" y="74"/>
                      <a:pt x="164" y="74"/>
                    </a:cubicBezTo>
                    <a:cubicBezTo>
                      <a:pt x="163" y="70"/>
                      <a:pt x="163" y="70"/>
                      <a:pt x="163" y="70"/>
                    </a:cubicBezTo>
                    <a:cubicBezTo>
                      <a:pt x="163" y="70"/>
                      <a:pt x="161" y="66"/>
                      <a:pt x="161" y="65"/>
                    </a:cubicBezTo>
                    <a:cubicBezTo>
                      <a:pt x="160" y="64"/>
                      <a:pt x="160" y="58"/>
                      <a:pt x="160" y="58"/>
                    </a:cubicBezTo>
                    <a:cubicBezTo>
                      <a:pt x="160" y="51"/>
                      <a:pt x="160" y="51"/>
                      <a:pt x="160" y="51"/>
                    </a:cubicBezTo>
                    <a:cubicBezTo>
                      <a:pt x="160" y="47"/>
                      <a:pt x="160" y="47"/>
                      <a:pt x="160" y="47"/>
                    </a:cubicBezTo>
                    <a:cubicBezTo>
                      <a:pt x="161" y="42"/>
                      <a:pt x="161" y="42"/>
                      <a:pt x="161" y="42"/>
                    </a:cubicBezTo>
                    <a:cubicBezTo>
                      <a:pt x="157" y="41"/>
                      <a:pt x="157" y="41"/>
                      <a:pt x="157" y="41"/>
                    </a:cubicBezTo>
                    <a:cubicBezTo>
                      <a:pt x="157" y="41"/>
                      <a:pt x="152" y="41"/>
                      <a:pt x="151" y="39"/>
                    </a:cubicBezTo>
                    <a:cubicBezTo>
                      <a:pt x="150" y="37"/>
                      <a:pt x="147" y="33"/>
                      <a:pt x="147" y="32"/>
                    </a:cubicBezTo>
                    <a:cubicBezTo>
                      <a:pt x="147" y="31"/>
                      <a:pt x="146" y="28"/>
                      <a:pt x="146" y="26"/>
                    </a:cubicBezTo>
                    <a:cubicBezTo>
                      <a:pt x="146" y="24"/>
                      <a:pt x="145" y="21"/>
                      <a:pt x="145" y="19"/>
                    </a:cubicBezTo>
                    <a:cubicBezTo>
                      <a:pt x="145" y="16"/>
                      <a:pt x="145" y="15"/>
                      <a:pt x="145" y="14"/>
                    </a:cubicBezTo>
                    <a:cubicBezTo>
                      <a:pt x="145" y="13"/>
                      <a:pt x="143" y="8"/>
                      <a:pt x="143" y="8"/>
                    </a:cubicBezTo>
                    <a:cubicBezTo>
                      <a:pt x="139" y="5"/>
                      <a:pt x="139" y="5"/>
                      <a:pt x="139" y="5"/>
                    </a:cubicBezTo>
                    <a:cubicBezTo>
                      <a:pt x="134" y="5"/>
                      <a:pt x="134" y="5"/>
                      <a:pt x="134" y="5"/>
                    </a:cubicBezTo>
                    <a:cubicBezTo>
                      <a:pt x="131" y="6"/>
                      <a:pt x="131" y="6"/>
                      <a:pt x="131" y="6"/>
                    </a:cubicBezTo>
                    <a:cubicBezTo>
                      <a:pt x="122" y="7"/>
                      <a:pt x="122" y="7"/>
                      <a:pt x="122" y="7"/>
                    </a:cubicBezTo>
                    <a:cubicBezTo>
                      <a:pt x="112" y="7"/>
                      <a:pt x="112" y="7"/>
                      <a:pt x="112" y="7"/>
                    </a:cubicBezTo>
                    <a:cubicBezTo>
                      <a:pt x="108" y="8"/>
                      <a:pt x="108" y="8"/>
                      <a:pt x="108" y="8"/>
                    </a:cubicBezTo>
                    <a:cubicBezTo>
                      <a:pt x="106" y="12"/>
                      <a:pt x="106" y="12"/>
                      <a:pt x="106" y="12"/>
                    </a:cubicBezTo>
                    <a:cubicBezTo>
                      <a:pt x="105" y="15"/>
                      <a:pt x="105" y="15"/>
                      <a:pt x="105" y="15"/>
                    </a:cubicBezTo>
                    <a:cubicBezTo>
                      <a:pt x="100" y="13"/>
                      <a:pt x="100" y="13"/>
                      <a:pt x="100" y="13"/>
                    </a:cubicBezTo>
                    <a:cubicBezTo>
                      <a:pt x="94" y="10"/>
                      <a:pt x="94" y="10"/>
                      <a:pt x="94" y="10"/>
                    </a:cubicBezTo>
                    <a:cubicBezTo>
                      <a:pt x="91" y="6"/>
                      <a:pt x="91" y="6"/>
                      <a:pt x="91" y="6"/>
                    </a:cubicBezTo>
                    <a:cubicBezTo>
                      <a:pt x="91" y="6"/>
                      <a:pt x="89" y="3"/>
                      <a:pt x="87" y="2"/>
                    </a:cubicBezTo>
                    <a:cubicBezTo>
                      <a:pt x="85" y="2"/>
                      <a:pt x="82" y="2"/>
                      <a:pt x="79" y="2"/>
                    </a:cubicBezTo>
                    <a:cubicBezTo>
                      <a:pt x="76" y="2"/>
                      <a:pt x="67" y="2"/>
                      <a:pt x="67" y="2"/>
                    </a:cubicBezTo>
                    <a:cubicBezTo>
                      <a:pt x="61" y="0"/>
                      <a:pt x="61" y="0"/>
                      <a:pt x="61" y="0"/>
                    </a:cubicBezTo>
                    <a:cubicBezTo>
                      <a:pt x="57" y="0"/>
                      <a:pt x="57" y="0"/>
                      <a:pt x="57" y="0"/>
                    </a:cubicBezTo>
                    <a:cubicBezTo>
                      <a:pt x="54" y="2"/>
                      <a:pt x="54" y="2"/>
                      <a:pt x="54" y="2"/>
                    </a:cubicBezTo>
                    <a:cubicBezTo>
                      <a:pt x="48" y="5"/>
                      <a:pt x="48" y="5"/>
                      <a:pt x="48" y="5"/>
                    </a:cubicBezTo>
                    <a:cubicBezTo>
                      <a:pt x="44" y="10"/>
                      <a:pt x="44" y="10"/>
                      <a:pt x="44" y="10"/>
                    </a:cubicBezTo>
                    <a:cubicBezTo>
                      <a:pt x="37" y="15"/>
                      <a:pt x="37" y="15"/>
                      <a:pt x="37" y="15"/>
                    </a:cubicBezTo>
                    <a:cubicBezTo>
                      <a:pt x="31" y="22"/>
                      <a:pt x="31" y="22"/>
                      <a:pt x="31" y="22"/>
                    </a:cubicBezTo>
                    <a:cubicBezTo>
                      <a:pt x="30" y="27"/>
                      <a:pt x="30" y="27"/>
                      <a:pt x="30" y="27"/>
                    </a:cubicBezTo>
                    <a:cubicBezTo>
                      <a:pt x="26" y="33"/>
                      <a:pt x="26" y="33"/>
                      <a:pt x="26" y="33"/>
                    </a:cubicBezTo>
                    <a:cubicBezTo>
                      <a:pt x="25" y="38"/>
                      <a:pt x="25" y="38"/>
                      <a:pt x="25" y="38"/>
                    </a:cubicBezTo>
                    <a:cubicBezTo>
                      <a:pt x="22" y="43"/>
                      <a:pt x="22" y="43"/>
                      <a:pt x="22" y="43"/>
                    </a:cubicBezTo>
                    <a:cubicBezTo>
                      <a:pt x="22" y="47"/>
                      <a:pt x="22" y="47"/>
                      <a:pt x="22" y="47"/>
                    </a:cubicBezTo>
                    <a:cubicBezTo>
                      <a:pt x="19" y="52"/>
                      <a:pt x="19" y="52"/>
                      <a:pt x="19" y="52"/>
                    </a:cubicBezTo>
                    <a:cubicBezTo>
                      <a:pt x="13" y="56"/>
                      <a:pt x="13" y="56"/>
                      <a:pt x="13" y="56"/>
                    </a:cubicBezTo>
                    <a:cubicBezTo>
                      <a:pt x="7" y="61"/>
                      <a:pt x="7" y="61"/>
                      <a:pt x="7" y="61"/>
                    </a:cubicBezTo>
                    <a:lnTo>
                      <a:pt x="0" y="68"/>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4" name="Freeform 21"/>
              <p:cNvSpPr>
                <a:spLocks/>
              </p:cNvSpPr>
              <p:nvPr/>
            </p:nvSpPr>
            <p:spPr bwMode="auto">
              <a:xfrm>
                <a:off x="10045700" y="3702050"/>
                <a:ext cx="346075" cy="198438"/>
              </a:xfrm>
              <a:custGeom>
                <a:avLst/>
                <a:gdLst>
                  <a:gd name="T0" fmla="*/ 0 w 92"/>
                  <a:gd name="T1" fmla="*/ 39 h 53"/>
                  <a:gd name="T2" fmla="*/ 8 w 92"/>
                  <a:gd name="T3" fmla="*/ 34 h 53"/>
                  <a:gd name="T4" fmla="*/ 13 w 92"/>
                  <a:gd name="T5" fmla="*/ 33 h 53"/>
                  <a:gd name="T6" fmla="*/ 23 w 92"/>
                  <a:gd name="T7" fmla="*/ 33 h 53"/>
                  <a:gd name="T8" fmla="*/ 29 w 92"/>
                  <a:gd name="T9" fmla="*/ 31 h 53"/>
                  <a:gd name="T10" fmla="*/ 33 w 92"/>
                  <a:gd name="T11" fmla="*/ 31 h 53"/>
                  <a:gd name="T12" fmla="*/ 37 w 92"/>
                  <a:gd name="T13" fmla="*/ 31 h 53"/>
                  <a:gd name="T14" fmla="*/ 44 w 92"/>
                  <a:gd name="T15" fmla="*/ 29 h 53"/>
                  <a:gd name="T16" fmla="*/ 49 w 92"/>
                  <a:gd name="T17" fmla="*/ 26 h 53"/>
                  <a:gd name="T18" fmla="*/ 52 w 92"/>
                  <a:gd name="T19" fmla="*/ 25 h 53"/>
                  <a:gd name="T20" fmla="*/ 56 w 92"/>
                  <a:gd name="T21" fmla="*/ 24 h 53"/>
                  <a:gd name="T22" fmla="*/ 58 w 92"/>
                  <a:gd name="T23" fmla="*/ 21 h 53"/>
                  <a:gd name="T24" fmla="*/ 62 w 92"/>
                  <a:gd name="T25" fmla="*/ 17 h 53"/>
                  <a:gd name="T26" fmla="*/ 63 w 92"/>
                  <a:gd name="T27" fmla="*/ 11 h 53"/>
                  <a:gd name="T28" fmla="*/ 64 w 92"/>
                  <a:gd name="T29" fmla="*/ 7 h 53"/>
                  <a:gd name="T30" fmla="*/ 64 w 92"/>
                  <a:gd name="T31" fmla="*/ 3 h 53"/>
                  <a:gd name="T32" fmla="*/ 69 w 92"/>
                  <a:gd name="T33" fmla="*/ 0 h 53"/>
                  <a:gd name="T34" fmla="*/ 71 w 92"/>
                  <a:gd name="T35" fmla="*/ 2 h 53"/>
                  <a:gd name="T36" fmla="*/ 72 w 92"/>
                  <a:gd name="T37" fmla="*/ 5 h 53"/>
                  <a:gd name="T38" fmla="*/ 76 w 92"/>
                  <a:gd name="T39" fmla="*/ 7 h 53"/>
                  <a:gd name="T40" fmla="*/ 81 w 92"/>
                  <a:gd name="T41" fmla="*/ 8 h 53"/>
                  <a:gd name="T42" fmla="*/ 88 w 92"/>
                  <a:gd name="T43" fmla="*/ 8 h 53"/>
                  <a:gd name="T44" fmla="*/ 90 w 92"/>
                  <a:gd name="T45" fmla="*/ 8 h 53"/>
                  <a:gd name="T46" fmla="*/ 91 w 92"/>
                  <a:gd name="T47" fmla="*/ 19 h 53"/>
                  <a:gd name="T48" fmla="*/ 92 w 92"/>
                  <a:gd name="T49" fmla="*/ 21 h 53"/>
                  <a:gd name="T50" fmla="*/ 92 w 92"/>
                  <a:gd name="T51" fmla="*/ 24 h 53"/>
                  <a:gd name="T52" fmla="*/ 89 w 92"/>
                  <a:gd name="T53" fmla="*/ 26 h 53"/>
                  <a:gd name="T54" fmla="*/ 84 w 92"/>
                  <a:gd name="T55" fmla="*/ 29 h 53"/>
                  <a:gd name="T56" fmla="*/ 82 w 92"/>
                  <a:gd name="T57" fmla="*/ 30 h 53"/>
                  <a:gd name="T58" fmla="*/ 77 w 92"/>
                  <a:gd name="T59" fmla="*/ 32 h 53"/>
                  <a:gd name="T60" fmla="*/ 73 w 92"/>
                  <a:gd name="T61" fmla="*/ 35 h 53"/>
                  <a:gd name="T62" fmla="*/ 71 w 92"/>
                  <a:gd name="T63" fmla="*/ 39 h 53"/>
                  <a:gd name="T64" fmla="*/ 68 w 92"/>
                  <a:gd name="T65" fmla="*/ 43 h 53"/>
                  <a:gd name="T66" fmla="*/ 67 w 92"/>
                  <a:gd name="T67" fmla="*/ 46 h 53"/>
                  <a:gd name="T68" fmla="*/ 67 w 92"/>
                  <a:gd name="T69" fmla="*/ 49 h 53"/>
                  <a:gd name="T70" fmla="*/ 61 w 92"/>
                  <a:gd name="T71" fmla="*/ 50 h 53"/>
                  <a:gd name="T72" fmla="*/ 51 w 92"/>
                  <a:gd name="T73" fmla="*/ 50 h 53"/>
                  <a:gd name="T74" fmla="*/ 43 w 92"/>
                  <a:gd name="T75" fmla="*/ 50 h 53"/>
                  <a:gd name="T76" fmla="*/ 41 w 92"/>
                  <a:gd name="T77" fmla="*/ 47 h 53"/>
                  <a:gd name="T78" fmla="*/ 41 w 92"/>
                  <a:gd name="T79" fmla="*/ 44 h 53"/>
                  <a:gd name="T80" fmla="*/ 36 w 92"/>
                  <a:gd name="T81" fmla="*/ 44 h 53"/>
                  <a:gd name="T82" fmla="*/ 33 w 92"/>
                  <a:gd name="T83" fmla="*/ 45 h 53"/>
                  <a:gd name="T84" fmla="*/ 33 w 92"/>
                  <a:gd name="T85" fmla="*/ 50 h 53"/>
                  <a:gd name="T86" fmla="*/ 31 w 92"/>
                  <a:gd name="T87" fmla="*/ 52 h 53"/>
                  <a:gd name="T88" fmla="*/ 22 w 92"/>
                  <a:gd name="T89" fmla="*/ 52 h 53"/>
                  <a:gd name="T90" fmla="*/ 18 w 92"/>
                  <a:gd name="T91" fmla="*/ 51 h 53"/>
                  <a:gd name="T92" fmla="*/ 13 w 92"/>
                  <a:gd name="T93" fmla="*/ 49 h 53"/>
                  <a:gd name="T94" fmla="*/ 10 w 92"/>
                  <a:gd name="T95" fmla="*/ 52 h 53"/>
                  <a:gd name="T96" fmla="*/ 8 w 92"/>
                  <a:gd name="T97" fmla="*/ 53 h 53"/>
                  <a:gd name="T98" fmla="*/ 6 w 92"/>
                  <a:gd name="T99" fmla="*/ 50 h 53"/>
                  <a:gd name="T100" fmla="*/ 8 w 92"/>
                  <a:gd name="T101" fmla="*/ 46 h 53"/>
                  <a:gd name="T102" fmla="*/ 7 w 92"/>
                  <a:gd name="T103" fmla="*/ 42 h 53"/>
                  <a:gd name="T104" fmla="*/ 4 w 92"/>
                  <a:gd name="T105" fmla="*/ 41 h 53"/>
                  <a:gd name="T106" fmla="*/ 0 w 92"/>
                  <a:gd name="T10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53">
                    <a:moveTo>
                      <a:pt x="0" y="39"/>
                    </a:moveTo>
                    <a:cubicBezTo>
                      <a:pt x="8" y="34"/>
                      <a:pt x="8" y="34"/>
                      <a:pt x="8" y="34"/>
                    </a:cubicBezTo>
                    <a:cubicBezTo>
                      <a:pt x="13" y="33"/>
                      <a:pt x="13" y="33"/>
                      <a:pt x="13" y="33"/>
                    </a:cubicBezTo>
                    <a:cubicBezTo>
                      <a:pt x="23" y="33"/>
                      <a:pt x="23" y="33"/>
                      <a:pt x="23" y="33"/>
                    </a:cubicBezTo>
                    <a:cubicBezTo>
                      <a:pt x="29" y="31"/>
                      <a:pt x="29" y="31"/>
                      <a:pt x="29" y="31"/>
                    </a:cubicBezTo>
                    <a:cubicBezTo>
                      <a:pt x="33" y="31"/>
                      <a:pt x="33" y="31"/>
                      <a:pt x="33" y="31"/>
                    </a:cubicBezTo>
                    <a:cubicBezTo>
                      <a:pt x="37" y="31"/>
                      <a:pt x="37" y="31"/>
                      <a:pt x="37" y="31"/>
                    </a:cubicBezTo>
                    <a:cubicBezTo>
                      <a:pt x="44" y="29"/>
                      <a:pt x="44" y="29"/>
                      <a:pt x="44" y="29"/>
                    </a:cubicBezTo>
                    <a:cubicBezTo>
                      <a:pt x="49" y="26"/>
                      <a:pt x="49" y="26"/>
                      <a:pt x="49" y="26"/>
                    </a:cubicBezTo>
                    <a:cubicBezTo>
                      <a:pt x="52" y="25"/>
                      <a:pt x="52" y="25"/>
                      <a:pt x="52" y="25"/>
                    </a:cubicBezTo>
                    <a:cubicBezTo>
                      <a:pt x="56" y="24"/>
                      <a:pt x="56" y="24"/>
                      <a:pt x="56" y="24"/>
                    </a:cubicBezTo>
                    <a:cubicBezTo>
                      <a:pt x="58" y="21"/>
                      <a:pt x="58" y="21"/>
                      <a:pt x="58" y="21"/>
                    </a:cubicBezTo>
                    <a:cubicBezTo>
                      <a:pt x="62" y="17"/>
                      <a:pt x="62" y="17"/>
                      <a:pt x="62" y="17"/>
                    </a:cubicBezTo>
                    <a:cubicBezTo>
                      <a:pt x="63" y="11"/>
                      <a:pt x="63" y="11"/>
                      <a:pt x="63" y="11"/>
                    </a:cubicBezTo>
                    <a:cubicBezTo>
                      <a:pt x="64" y="7"/>
                      <a:pt x="64" y="7"/>
                      <a:pt x="64" y="7"/>
                    </a:cubicBezTo>
                    <a:cubicBezTo>
                      <a:pt x="64" y="3"/>
                      <a:pt x="64" y="3"/>
                      <a:pt x="64" y="3"/>
                    </a:cubicBezTo>
                    <a:cubicBezTo>
                      <a:pt x="69" y="0"/>
                      <a:pt x="69" y="0"/>
                      <a:pt x="69" y="0"/>
                    </a:cubicBezTo>
                    <a:cubicBezTo>
                      <a:pt x="71" y="2"/>
                      <a:pt x="71" y="2"/>
                      <a:pt x="71" y="2"/>
                    </a:cubicBezTo>
                    <a:cubicBezTo>
                      <a:pt x="72" y="5"/>
                      <a:pt x="72" y="5"/>
                      <a:pt x="72" y="5"/>
                    </a:cubicBezTo>
                    <a:cubicBezTo>
                      <a:pt x="72" y="5"/>
                      <a:pt x="75" y="7"/>
                      <a:pt x="76" y="7"/>
                    </a:cubicBezTo>
                    <a:cubicBezTo>
                      <a:pt x="77" y="8"/>
                      <a:pt x="81" y="8"/>
                      <a:pt x="81" y="8"/>
                    </a:cubicBezTo>
                    <a:cubicBezTo>
                      <a:pt x="88" y="8"/>
                      <a:pt x="88" y="8"/>
                      <a:pt x="88" y="8"/>
                    </a:cubicBezTo>
                    <a:cubicBezTo>
                      <a:pt x="90" y="8"/>
                      <a:pt x="90" y="8"/>
                      <a:pt x="90" y="8"/>
                    </a:cubicBezTo>
                    <a:cubicBezTo>
                      <a:pt x="91" y="19"/>
                      <a:pt x="91" y="19"/>
                      <a:pt x="91" y="19"/>
                    </a:cubicBezTo>
                    <a:cubicBezTo>
                      <a:pt x="92" y="21"/>
                      <a:pt x="92" y="21"/>
                      <a:pt x="92" y="21"/>
                    </a:cubicBezTo>
                    <a:cubicBezTo>
                      <a:pt x="92" y="24"/>
                      <a:pt x="92" y="24"/>
                      <a:pt x="92" y="24"/>
                    </a:cubicBezTo>
                    <a:cubicBezTo>
                      <a:pt x="89" y="26"/>
                      <a:pt x="89" y="26"/>
                      <a:pt x="89" y="26"/>
                    </a:cubicBezTo>
                    <a:cubicBezTo>
                      <a:pt x="84" y="29"/>
                      <a:pt x="84" y="29"/>
                      <a:pt x="84" y="29"/>
                    </a:cubicBezTo>
                    <a:cubicBezTo>
                      <a:pt x="82" y="30"/>
                      <a:pt x="82" y="30"/>
                      <a:pt x="82" y="30"/>
                    </a:cubicBezTo>
                    <a:cubicBezTo>
                      <a:pt x="77" y="32"/>
                      <a:pt x="77" y="32"/>
                      <a:pt x="77" y="32"/>
                    </a:cubicBezTo>
                    <a:cubicBezTo>
                      <a:pt x="73" y="35"/>
                      <a:pt x="73" y="35"/>
                      <a:pt x="73" y="35"/>
                    </a:cubicBezTo>
                    <a:cubicBezTo>
                      <a:pt x="71" y="39"/>
                      <a:pt x="71" y="39"/>
                      <a:pt x="71" y="39"/>
                    </a:cubicBezTo>
                    <a:cubicBezTo>
                      <a:pt x="68" y="43"/>
                      <a:pt x="68" y="43"/>
                      <a:pt x="68" y="43"/>
                    </a:cubicBezTo>
                    <a:cubicBezTo>
                      <a:pt x="67" y="46"/>
                      <a:pt x="67" y="46"/>
                      <a:pt x="67" y="46"/>
                    </a:cubicBezTo>
                    <a:cubicBezTo>
                      <a:pt x="67" y="49"/>
                      <a:pt x="67" y="49"/>
                      <a:pt x="67" y="49"/>
                    </a:cubicBezTo>
                    <a:cubicBezTo>
                      <a:pt x="61" y="50"/>
                      <a:pt x="61" y="50"/>
                      <a:pt x="61" y="50"/>
                    </a:cubicBezTo>
                    <a:cubicBezTo>
                      <a:pt x="61" y="50"/>
                      <a:pt x="52" y="50"/>
                      <a:pt x="51" y="50"/>
                    </a:cubicBezTo>
                    <a:cubicBezTo>
                      <a:pt x="50" y="50"/>
                      <a:pt x="43" y="50"/>
                      <a:pt x="43" y="50"/>
                    </a:cubicBezTo>
                    <a:cubicBezTo>
                      <a:pt x="41" y="47"/>
                      <a:pt x="41" y="47"/>
                      <a:pt x="41" y="47"/>
                    </a:cubicBezTo>
                    <a:cubicBezTo>
                      <a:pt x="41" y="44"/>
                      <a:pt x="41" y="44"/>
                      <a:pt x="41" y="44"/>
                    </a:cubicBezTo>
                    <a:cubicBezTo>
                      <a:pt x="36" y="44"/>
                      <a:pt x="36" y="44"/>
                      <a:pt x="36" y="44"/>
                    </a:cubicBezTo>
                    <a:cubicBezTo>
                      <a:pt x="33" y="45"/>
                      <a:pt x="33" y="45"/>
                      <a:pt x="33" y="45"/>
                    </a:cubicBezTo>
                    <a:cubicBezTo>
                      <a:pt x="33" y="50"/>
                      <a:pt x="33" y="50"/>
                      <a:pt x="33" y="50"/>
                    </a:cubicBezTo>
                    <a:cubicBezTo>
                      <a:pt x="31" y="52"/>
                      <a:pt x="31" y="52"/>
                      <a:pt x="31" y="52"/>
                    </a:cubicBezTo>
                    <a:cubicBezTo>
                      <a:pt x="31" y="52"/>
                      <a:pt x="23" y="52"/>
                      <a:pt x="22" y="52"/>
                    </a:cubicBezTo>
                    <a:cubicBezTo>
                      <a:pt x="21" y="52"/>
                      <a:pt x="18" y="51"/>
                      <a:pt x="18" y="51"/>
                    </a:cubicBezTo>
                    <a:cubicBezTo>
                      <a:pt x="13" y="49"/>
                      <a:pt x="13" y="49"/>
                      <a:pt x="13" y="49"/>
                    </a:cubicBezTo>
                    <a:cubicBezTo>
                      <a:pt x="10" y="52"/>
                      <a:pt x="10" y="52"/>
                      <a:pt x="10" y="52"/>
                    </a:cubicBezTo>
                    <a:cubicBezTo>
                      <a:pt x="8" y="53"/>
                      <a:pt x="8" y="53"/>
                      <a:pt x="8" y="53"/>
                    </a:cubicBezTo>
                    <a:cubicBezTo>
                      <a:pt x="6" y="50"/>
                      <a:pt x="6" y="50"/>
                      <a:pt x="6" y="50"/>
                    </a:cubicBezTo>
                    <a:cubicBezTo>
                      <a:pt x="8" y="46"/>
                      <a:pt x="8" y="46"/>
                      <a:pt x="8" y="46"/>
                    </a:cubicBezTo>
                    <a:cubicBezTo>
                      <a:pt x="7" y="42"/>
                      <a:pt x="7" y="42"/>
                      <a:pt x="7" y="42"/>
                    </a:cubicBezTo>
                    <a:cubicBezTo>
                      <a:pt x="4" y="41"/>
                      <a:pt x="4" y="41"/>
                      <a:pt x="4" y="41"/>
                    </a:cubicBezTo>
                    <a:lnTo>
                      <a:pt x="0" y="39"/>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5" name="Freeform 22"/>
              <p:cNvSpPr>
                <a:spLocks/>
              </p:cNvSpPr>
              <p:nvPr/>
            </p:nvSpPr>
            <p:spPr bwMode="auto">
              <a:xfrm>
                <a:off x="10325100" y="3405188"/>
                <a:ext cx="195262" cy="311150"/>
              </a:xfrm>
              <a:custGeom>
                <a:avLst/>
                <a:gdLst>
                  <a:gd name="T0" fmla="*/ 2 w 52"/>
                  <a:gd name="T1" fmla="*/ 80 h 83"/>
                  <a:gd name="T2" fmla="*/ 6 w 52"/>
                  <a:gd name="T3" fmla="*/ 82 h 83"/>
                  <a:gd name="T4" fmla="*/ 9 w 52"/>
                  <a:gd name="T5" fmla="*/ 83 h 83"/>
                  <a:gd name="T6" fmla="*/ 19 w 52"/>
                  <a:gd name="T7" fmla="*/ 82 h 83"/>
                  <a:gd name="T8" fmla="*/ 22 w 52"/>
                  <a:gd name="T9" fmla="*/ 79 h 83"/>
                  <a:gd name="T10" fmla="*/ 25 w 52"/>
                  <a:gd name="T11" fmla="*/ 76 h 83"/>
                  <a:gd name="T12" fmla="*/ 28 w 52"/>
                  <a:gd name="T13" fmla="*/ 72 h 83"/>
                  <a:gd name="T14" fmla="*/ 32 w 52"/>
                  <a:gd name="T15" fmla="*/ 67 h 83"/>
                  <a:gd name="T16" fmla="*/ 35 w 52"/>
                  <a:gd name="T17" fmla="*/ 62 h 83"/>
                  <a:gd name="T18" fmla="*/ 37 w 52"/>
                  <a:gd name="T19" fmla="*/ 59 h 83"/>
                  <a:gd name="T20" fmla="*/ 40 w 52"/>
                  <a:gd name="T21" fmla="*/ 52 h 83"/>
                  <a:gd name="T22" fmla="*/ 41 w 52"/>
                  <a:gd name="T23" fmla="*/ 46 h 83"/>
                  <a:gd name="T24" fmla="*/ 48 w 52"/>
                  <a:gd name="T25" fmla="*/ 43 h 83"/>
                  <a:gd name="T26" fmla="*/ 50 w 52"/>
                  <a:gd name="T27" fmla="*/ 40 h 83"/>
                  <a:gd name="T28" fmla="*/ 51 w 52"/>
                  <a:gd name="T29" fmla="*/ 32 h 83"/>
                  <a:gd name="T30" fmla="*/ 52 w 52"/>
                  <a:gd name="T31" fmla="*/ 21 h 83"/>
                  <a:gd name="T32" fmla="*/ 52 w 52"/>
                  <a:gd name="T33" fmla="*/ 13 h 83"/>
                  <a:gd name="T34" fmla="*/ 49 w 52"/>
                  <a:gd name="T35" fmla="*/ 7 h 83"/>
                  <a:gd name="T36" fmla="*/ 45 w 52"/>
                  <a:gd name="T37" fmla="*/ 4 h 83"/>
                  <a:gd name="T38" fmla="*/ 41 w 52"/>
                  <a:gd name="T39" fmla="*/ 1 h 83"/>
                  <a:gd name="T40" fmla="*/ 37 w 52"/>
                  <a:gd name="T41" fmla="*/ 0 h 83"/>
                  <a:gd name="T42" fmla="*/ 29 w 52"/>
                  <a:gd name="T43" fmla="*/ 0 h 83"/>
                  <a:gd name="T44" fmla="*/ 26 w 52"/>
                  <a:gd name="T45" fmla="*/ 1 h 83"/>
                  <a:gd name="T46" fmla="*/ 23 w 52"/>
                  <a:gd name="T47" fmla="*/ 3 h 83"/>
                  <a:gd name="T48" fmla="*/ 21 w 52"/>
                  <a:gd name="T49" fmla="*/ 5 h 83"/>
                  <a:gd name="T50" fmla="*/ 21 w 52"/>
                  <a:gd name="T51" fmla="*/ 9 h 83"/>
                  <a:gd name="T52" fmla="*/ 21 w 52"/>
                  <a:gd name="T53" fmla="*/ 13 h 83"/>
                  <a:gd name="T54" fmla="*/ 22 w 52"/>
                  <a:gd name="T55" fmla="*/ 17 h 83"/>
                  <a:gd name="T56" fmla="*/ 23 w 52"/>
                  <a:gd name="T57" fmla="*/ 21 h 83"/>
                  <a:gd name="T58" fmla="*/ 22 w 52"/>
                  <a:gd name="T59" fmla="*/ 24 h 83"/>
                  <a:gd name="T60" fmla="*/ 21 w 52"/>
                  <a:gd name="T61" fmla="*/ 27 h 83"/>
                  <a:gd name="T62" fmla="*/ 21 w 52"/>
                  <a:gd name="T63" fmla="*/ 32 h 83"/>
                  <a:gd name="T64" fmla="*/ 20 w 52"/>
                  <a:gd name="T65" fmla="*/ 38 h 83"/>
                  <a:gd name="T66" fmla="*/ 18 w 52"/>
                  <a:gd name="T67" fmla="*/ 45 h 83"/>
                  <a:gd name="T68" fmla="*/ 16 w 52"/>
                  <a:gd name="T69" fmla="*/ 49 h 83"/>
                  <a:gd name="T70" fmla="*/ 13 w 52"/>
                  <a:gd name="T71" fmla="*/ 53 h 83"/>
                  <a:gd name="T72" fmla="*/ 12 w 52"/>
                  <a:gd name="T73" fmla="*/ 57 h 83"/>
                  <a:gd name="T74" fmla="*/ 10 w 52"/>
                  <a:gd name="T75" fmla="*/ 60 h 83"/>
                  <a:gd name="T76" fmla="*/ 5 w 52"/>
                  <a:gd name="T77" fmla="*/ 61 h 83"/>
                  <a:gd name="T78" fmla="*/ 1 w 52"/>
                  <a:gd name="T79" fmla="*/ 63 h 83"/>
                  <a:gd name="T80" fmla="*/ 1 w 52"/>
                  <a:gd name="T81" fmla="*/ 68 h 83"/>
                  <a:gd name="T82" fmla="*/ 1 w 52"/>
                  <a:gd name="T83" fmla="*/ 73 h 83"/>
                  <a:gd name="T84" fmla="*/ 0 w 52"/>
                  <a:gd name="T85" fmla="*/ 79 h 83"/>
                  <a:gd name="T86" fmla="*/ 2 w 52"/>
                  <a:gd name="T87" fmla="*/ 8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3">
                    <a:moveTo>
                      <a:pt x="2" y="80"/>
                    </a:moveTo>
                    <a:cubicBezTo>
                      <a:pt x="6" y="82"/>
                      <a:pt x="6" y="82"/>
                      <a:pt x="6" y="82"/>
                    </a:cubicBezTo>
                    <a:cubicBezTo>
                      <a:pt x="9" y="83"/>
                      <a:pt x="9" y="83"/>
                      <a:pt x="9" y="83"/>
                    </a:cubicBezTo>
                    <a:cubicBezTo>
                      <a:pt x="19" y="82"/>
                      <a:pt x="19" y="82"/>
                      <a:pt x="19" y="82"/>
                    </a:cubicBezTo>
                    <a:cubicBezTo>
                      <a:pt x="22" y="79"/>
                      <a:pt x="22" y="79"/>
                      <a:pt x="22" y="79"/>
                    </a:cubicBezTo>
                    <a:cubicBezTo>
                      <a:pt x="25" y="76"/>
                      <a:pt x="25" y="76"/>
                      <a:pt x="25" y="76"/>
                    </a:cubicBezTo>
                    <a:cubicBezTo>
                      <a:pt x="28" y="72"/>
                      <a:pt x="28" y="72"/>
                      <a:pt x="28" y="72"/>
                    </a:cubicBezTo>
                    <a:cubicBezTo>
                      <a:pt x="32" y="67"/>
                      <a:pt x="32" y="67"/>
                      <a:pt x="32" y="67"/>
                    </a:cubicBezTo>
                    <a:cubicBezTo>
                      <a:pt x="35" y="62"/>
                      <a:pt x="35" y="62"/>
                      <a:pt x="35" y="62"/>
                    </a:cubicBezTo>
                    <a:cubicBezTo>
                      <a:pt x="37" y="59"/>
                      <a:pt x="37" y="59"/>
                      <a:pt x="37" y="59"/>
                    </a:cubicBezTo>
                    <a:cubicBezTo>
                      <a:pt x="40" y="52"/>
                      <a:pt x="40" y="52"/>
                      <a:pt x="40" y="52"/>
                    </a:cubicBezTo>
                    <a:cubicBezTo>
                      <a:pt x="41" y="46"/>
                      <a:pt x="41" y="46"/>
                      <a:pt x="41" y="46"/>
                    </a:cubicBezTo>
                    <a:cubicBezTo>
                      <a:pt x="48" y="43"/>
                      <a:pt x="48" y="43"/>
                      <a:pt x="48" y="43"/>
                    </a:cubicBezTo>
                    <a:cubicBezTo>
                      <a:pt x="48" y="43"/>
                      <a:pt x="50" y="41"/>
                      <a:pt x="50" y="40"/>
                    </a:cubicBezTo>
                    <a:cubicBezTo>
                      <a:pt x="50" y="39"/>
                      <a:pt x="51" y="32"/>
                      <a:pt x="51" y="32"/>
                    </a:cubicBezTo>
                    <a:cubicBezTo>
                      <a:pt x="52" y="21"/>
                      <a:pt x="52" y="21"/>
                      <a:pt x="52" y="21"/>
                    </a:cubicBezTo>
                    <a:cubicBezTo>
                      <a:pt x="52" y="13"/>
                      <a:pt x="52" y="13"/>
                      <a:pt x="52" y="13"/>
                    </a:cubicBezTo>
                    <a:cubicBezTo>
                      <a:pt x="49" y="7"/>
                      <a:pt x="49" y="7"/>
                      <a:pt x="49" y="7"/>
                    </a:cubicBezTo>
                    <a:cubicBezTo>
                      <a:pt x="45" y="4"/>
                      <a:pt x="45" y="4"/>
                      <a:pt x="45" y="4"/>
                    </a:cubicBezTo>
                    <a:cubicBezTo>
                      <a:pt x="41" y="1"/>
                      <a:pt x="41" y="1"/>
                      <a:pt x="41" y="1"/>
                    </a:cubicBezTo>
                    <a:cubicBezTo>
                      <a:pt x="37" y="0"/>
                      <a:pt x="37" y="0"/>
                      <a:pt x="37" y="0"/>
                    </a:cubicBezTo>
                    <a:cubicBezTo>
                      <a:pt x="29" y="0"/>
                      <a:pt x="29" y="0"/>
                      <a:pt x="29" y="0"/>
                    </a:cubicBezTo>
                    <a:cubicBezTo>
                      <a:pt x="26" y="1"/>
                      <a:pt x="26" y="1"/>
                      <a:pt x="26" y="1"/>
                    </a:cubicBezTo>
                    <a:cubicBezTo>
                      <a:pt x="23" y="3"/>
                      <a:pt x="23" y="3"/>
                      <a:pt x="23" y="3"/>
                    </a:cubicBezTo>
                    <a:cubicBezTo>
                      <a:pt x="21" y="5"/>
                      <a:pt x="21" y="5"/>
                      <a:pt x="21" y="5"/>
                    </a:cubicBezTo>
                    <a:cubicBezTo>
                      <a:pt x="21" y="9"/>
                      <a:pt x="21" y="9"/>
                      <a:pt x="21" y="9"/>
                    </a:cubicBezTo>
                    <a:cubicBezTo>
                      <a:pt x="21" y="13"/>
                      <a:pt x="21" y="13"/>
                      <a:pt x="21" y="13"/>
                    </a:cubicBezTo>
                    <a:cubicBezTo>
                      <a:pt x="22" y="17"/>
                      <a:pt x="22" y="17"/>
                      <a:pt x="22" y="17"/>
                    </a:cubicBezTo>
                    <a:cubicBezTo>
                      <a:pt x="23" y="21"/>
                      <a:pt x="23" y="21"/>
                      <a:pt x="23" y="21"/>
                    </a:cubicBezTo>
                    <a:cubicBezTo>
                      <a:pt x="22" y="24"/>
                      <a:pt x="22" y="24"/>
                      <a:pt x="22" y="24"/>
                    </a:cubicBezTo>
                    <a:cubicBezTo>
                      <a:pt x="21" y="27"/>
                      <a:pt x="21" y="27"/>
                      <a:pt x="21" y="27"/>
                    </a:cubicBezTo>
                    <a:cubicBezTo>
                      <a:pt x="21" y="32"/>
                      <a:pt x="21" y="32"/>
                      <a:pt x="21" y="32"/>
                    </a:cubicBezTo>
                    <a:cubicBezTo>
                      <a:pt x="20" y="38"/>
                      <a:pt x="20" y="38"/>
                      <a:pt x="20" y="38"/>
                    </a:cubicBezTo>
                    <a:cubicBezTo>
                      <a:pt x="18" y="45"/>
                      <a:pt x="18" y="45"/>
                      <a:pt x="18" y="45"/>
                    </a:cubicBezTo>
                    <a:cubicBezTo>
                      <a:pt x="16" y="49"/>
                      <a:pt x="16" y="49"/>
                      <a:pt x="16" y="49"/>
                    </a:cubicBezTo>
                    <a:cubicBezTo>
                      <a:pt x="13" y="53"/>
                      <a:pt x="13" y="53"/>
                      <a:pt x="13" y="53"/>
                    </a:cubicBezTo>
                    <a:cubicBezTo>
                      <a:pt x="12" y="57"/>
                      <a:pt x="12" y="57"/>
                      <a:pt x="12" y="57"/>
                    </a:cubicBezTo>
                    <a:cubicBezTo>
                      <a:pt x="10" y="60"/>
                      <a:pt x="10" y="60"/>
                      <a:pt x="10" y="60"/>
                    </a:cubicBezTo>
                    <a:cubicBezTo>
                      <a:pt x="5" y="61"/>
                      <a:pt x="5" y="61"/>
                      <a:pt x="5" y="61"/>
                    </a:cubicBezTo>
                    <a:cubicBezTo>
                      <a:pt x="1" y="63"/>
                      <a:pt x="1" y="63"/>
                      <a:pt x="1" y="63"/>
                    </a:cubicBezTo>
                    <a:cubicBezTo>
                      <a:pt x="1" y="68"/>
                      <a:pt x="1" y="68"/>
                      <a:pt x="1" y="68"/>
                    </a:cubicBezTo>
                    <a:cubicBezTo>
                      <a:pt x="1" y="73"/>
                      <a:pt x="1" y="73"/>
                      <a:pt x="1" y="73"/>
                    </a:cubicBezTo>
                    <a:cubicBezTo>
                      <a:pt x="0" y="79"/>
                      <a:pt x="0" y="79"/>
                      <a:pt x="0" y="79"/>
                    </a:cubicBezTo>
                    <a:lnTo>
                      <a:pt x="2" y="80"/>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6" name="Freeform 23"/>
              <p:cNvSpPr>
                <a:spLocks/>
              </p:cNvSpPr>
              <p:nvPr/>
            </p:nvSpPr>
            <p:spPr bwMode="auto">
              <a:xfrm>
                <a:off x="9402763" y="3032125"/>
                <a:ext cx="1087437" cy="854075"/>
              </a:xfrm>
              <a:custGeom>
                <a:avLst/>
                <a:gdLst>
                  <a:gd name="T0" fmla="*/ 9 w 289"/>
                  <a:gd name="T1" fmla="*/ 146 h 227"/>
                  <a:gd name="T2" fmla="*/ 37 w 289"/>
                  <a:gd name="T3" fmla="*/ 147 h 227"/>
                  <a:gd name="T4" fmla="*/ 48 w 289"/>
                  <a:gd name="T5" fmla="*/ 155 h 227"/>
                  <a:gd name="T6" fmla="*/ 57 w 289"/>
                  <a:gd name="T7" fmla="*/ 152 h 227"/>
                  <a:gd name="T8" fmla="*/ 76 w 289"/>
                  <a:gd name="T9" fmla="*/ 150 h 227"/>
                  <a:gd name="T10" fmla="*/ 93 w 289"/>
                  <a:gd name="T11" fmla="*/ 150 h 227"/>
                  <a:gd name="T12" fmla="*/ 99 w 289"/>
                  <a:gd name="T13" fmla="*/ 160 h 227"/>
                  <a:gd name="T14" fmla="*/ 101 w 289"/>
                  <a:gd name="T15" fmla="*/ 175 h 227"/>
                  <a:gd name="T16" fmla="*/ 107 w 289"/>
                  <a:gd name="T17" fmla="*/ 184 h 227"/>
                  <a:gd name="T18" fmla="*/ 117 w 289"/>
                  <a:gd name="T19" fmla="*/ 189 h 227"/>
                  <a:gd name="T20" fmla="*/ 117 w 289"/>
                  <a:gd name="T21" fmla="*/ 200 h 227"/>
                  <a:gd name="T22" fmla="*/ 116 w 289"/>
                  <a:gd name="T23" fmla="*/ 212 h 227"/>
                  <a:gd name="T24" fmla="*/ 121 w 289"/>
                  <a:gd name="T25" fmla="*/ 222 h 227"/>
                  <a:gd name="T26" fmla="*/ 125 w 289"/>
                  <a:gd name="T27" fmla="*/ 227 h 227"/>
                  <a:gd name="T28" fmla="*/ 135 w 289"/>
                  <a:gd name="T29" fmla="*/ 221 h 227"/>
                  <a:gd name="T30" fmla="*/ 145 w 289"/>
                  <a:gd name="T31" fmla="*/ 220 h 227"/>
                  <a:gd name="T32" fmla="*/ 157 w 289"/>
                  <a:gd name="T33" fmla="*/ 215 h 227"/>
                  <a:gd name="T34" fmla="*/ 171 w 289"/>
                  <a:gd name="T35" fmla="*/ 211 h 227"/>
                  <a:gd name="T36" fmla="*/ 184 w 289"/>
                  <a:gd name="T37" fmla="*/ 207 h 227"/>
                  <a:gd name="T38" fmla="*/ 197 w 289"/>
                  <a:gd name="T39" fmla="*/ 205 h 227"/>
                  <a:gd name="T40" fmla="*/ 214 w 289"/>
                  <a:gd name="T41" fmla="*/ 203 h 227"/>
                  <a:gd name="T42" fmla="*/ 228 w 289"/>
                  <a:gd name="T43" fmla="*/ 192 h 227"/>
                  <a:gd name="T44" fmla="*/ 234 w 289"/>
                  <a:gd name="T45" fmla="*/ 176 h 227"/>
                  <a:gd name="T46" fmla="*/ 241 w 289"/>
                  <a:gd name="T47" fmla="*/ 164 h 227"/>
                  <a:gd name="T48" fmla="*/ 252 w 289"/>
                  <a:gd name="T49" fmla="*/ 155 h 227"/>
                  <a:gd name="T50" fmla="*/ 260 w 289"/>
                  <a:gd name="T51" fmla="*/ 142 h 227"/>
                  <a:gd name="T52" fmla="*/ 261 w 289"/>
                  <a:gd name="T53" fmla="*/ 125 h 227"/>
                  <a:gd name="T54" fmla="*/ 262 w 289"/>
                  <a:gd name="T55" fmla="*/ 117 h 227"/>
                  <a:gd name="T56" fmla="*/ 260 w 289"/>
                  <a:gd name="T57" fmla="*/ 106 h 227"/>
                  <a:gd name="T58" fmla="*/ 265 w 289"/>
                  <a:gd name="T59" fmla="*/ 95 h 227"/>
                  <a:gd name="T60" fmla="*/ 272 w 289"/>
                  <a:gd name="T61" fmla="*/ 94 h 227"/>
                  <a:gd name="T62" fmla="*/ 282 w 289"/>
                  <a:gd name="T63" fmla="*/ 92 h 227"/>
                  <a:gd name="T64" fmla="*/ 274 w 289"/>
                  <a:gd name="T65" fmla="*/ 74 h 227"/>
                  <a:gd name="T66" fmla="*/ 282 w 289"/>
                  <a:gd name="T67" fmla="*/ 66 h 227"/>
                  <a:gd name="T68" fmla="*/ 287 w 289"/>
                  <a:gd name="T69" fmla="*/ 54 h 227"/>
                  <a:gd name="T70" fmla="*/ 283 w 289"/>
                  <a:gd name="T71" fmla="*/ 43 h 227"/>
                  <a:gd name="T72" fmla="*/ 270 w 289"/>
                  <a:gd name="T73" fmla="*/ 39 h 227"/>
                  <a:gd name="T74" fmla="*/ 258 w 289"/>
                  <a:gd name="T75" fmla="*/ 40 h 227"/>
                  <a:gd name="T76" fmla="*/ 253 w 289"/>
                  <a:gd name="T77" fmla="*/ 32 h 227"/>
                  <a:gd name="T78" fmla="*/ 244 w 289"/>
                  <a:gd name="T79" fmla="*/ 25 h 227"/>
                  <a:gd name="T80" fmla="*/ 232 w 289"/>
                  <a:gd name="T81" fmla="*/ 24 h 227"/>
                  <a:gd name="T82" fmla="*/ 214 w 289"/>
                  <a:gd name="T83" fmla="*/ 13 h 227"/>
                  <a:gd name="T84" fmla="*/ 202 w 289"/>
                  <a:gd name="T85" fmla="*/ 10 h 227"/>
                  <a:gd name="T86" fmla="*/ 192 w 289"/>
                  <a:gd name="T87" fmla="*/ 13 h 227"/>
                  <a:gd name="T88" fmla="*/ 186 w 289"/>
                  <a:gd name="T89" fmla="*/ 3 h 227"/>
                  <a:gd name="T90" fmla="*/ 174 w 289"/>
                  <a:gd name="T91" fmla="*/ 0 h 227"/>
                  <a:gd name="T92" fmla="*/ 138 w 289"/>
                  <a:gd name="T93" fmla="*/ 22 h 227"/>
                  <a:gd name="T94" fmla="*/ 128 w 289"/>
                  <a:gd name="T95" fmla="*/ 19 h 227"/>
                  <a:gd name="T96" fmla="*/ 117 w 289"/>
                  <a:gd name="T97" fmla="*/ 19 h 227"/>
                  <a:gd name="T98" fmla="*/ 111 w 289"/>
                  <a:gd name="T99" fmla="*/ 28 h 227"/>
                  <a:gd name="T100" fmla="*/ 111 w 289"/>
                  <a:gd name="T101" fmla="*/ 43 h 227"/>
                  <a:gd name="T102" fmla="*/ 99 w 289"/>
                  <a:gd name="T103" fmla="*/ 47 h 227"/>
                  <a:gd name="T104" fmla="*/ 100 w 289"/>
                  <a:gd name="T105" fmla="*/ 61 h 227"/>
                  <a:gd name="T106" fmla="*/ 101 w 289"/>
                  <a:gd name="T107" fmla="*/ 74 h 227"/>
                  <a:gd name="T108" fmla="*/ 96 w 289"/>
                  <a:gd name="T109" fmla="*/ 83 h 227"/>
                  <a:gd name="T110" fmla="*/ 98 w 289"/>
                  <a:gd name="T111" fmla="*/ 94 h 227"/>
                  <a:gd name="T112" fmla="*/ 92 w 289"/>
                  <a:gd name="T113" fmla="*/ 106 h 227"/>
                  <a:gd name="T114" fmla="*/ 79 w 289"/>
                  <a:gd name="T115" fmla="*/ 116 h 227"/>
                  <a:gd name="T116" fmla="*/ 67 w 289"/>
                  <a:gd name="T117" fmla="*/ 110 h 227"/>
                  <a:gd name="T118" fmla="*/ 49 w 289"/>
                  <a:gd name="T119" fmla="*/ 110 h 227"/>
                  <a:gd name="T120" fmla="*/ 37 w 289"/>
                  <a:gd name="T121" fmla="*/ 115 h 227"/>
                  <a:gd name="T122" fmla="*/ 21 w 289"/>
                  <a:gd name="T123" fmla="*/ 117 h 227"/>
                  <a:gd name="T124" fmla="*/ 6 w 289"/>
                  <a:gd name="T125" fmla="*/ 1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 h="227">
                    <a:moveTo>
                      <a:pt x="0" y="144"/>
                    </a:moveTo>
                    <a:cubicBezTo>
                      <a:pt x="1" y="146"/>
                      <a:pt x="1" y="146"/>
                      <a:pt x="1" y="146"/>
                    </a:cubicBezTo>
                    <a:cubicBezTo>
                      <a:pt x="9" y="146"/>
                      <a:pt x="9" y="146"/>
                      <a:pt x="9" y="146"/>
                    </a:cubicBezTo>
                    <a:cubicBezTo>
                      <a:pt x="17" y="146"/>
                      <a:pt x="17" y="146"/>
                      <a:pt x="17" y="146"/>
                    </a:cubicBezTo>
                    <a:cubicBezTo>
                      <a:pt x="26" y="147"/>
                      <a:pt x="26" y="147"/>
                      <a:pt x="26" y="147"/>
                    </a:cubicBezTo>
                    <a:cubicBezTo>
                      <a:pt x="37" y="147"/>
                      <a:pt x="37" y="147"/>
                      <a:pt x="37" y="147"/>
                    </a:cubicBezTo>
                    <a:cubicBezTo>
                      <a:pt x="43" y="150"/>
                      <a:pt x="43" y="150"/>
                      <a:pt x="43" y="150"/>
                    </a:cubicBezTo>
                    <a:cubicBezTo>
                      <a:pt x="45" y="153"/>
                      <a:pt x="45" y="153"/>
                      <a:pt x="45" y="153"/>
                    </a:cubicBezTo>
                    <a:cubicBezTo>
                      <a:pt x="48" y="155"/>
                      <a:pt x="48" y="155"/>
                      <a:pt x="48" y="155"/>
                    </a:cubicBezTo>
                    <a:cubicBezTo>
                      <a:pt x="52" y="155"/>
                      <a:pt x="52" y="155"/>
                      <a:pt x="52" y="155"/>
                    </a:cubicBezTo>
                    <a:cubicBezTo>
                      <a:pt x="54" y="154"/>
                      <a:pt x="54" y="154"/>
                      <a:pt x="54" y="154"/>
                    </a:cubicBezTo>
                    <a:cubicBezTo>
                      <a:pt x="54" y="154"/>
                      <a:pt x="55" y="152"/>
                      <a:pt x="57" y="152"/>
                    </a:cubicBezTo>
                    <a:cubicBezTo>
                      <a:pt x="58" y="152"/>
                      <a:pt x="63" y="152"/>
                      <a:pt x="64" y="152"/>
                    </a:cubicBezTo>
                    <a:cubicBezTo>
                      <a:pt x="66" y="152"/>
                      <a:pt x="68" y="150"/>
                      <a:pt x="69" y="150"/>
                    </a:cubicBezTo>
                    <a:cubicBezTo>
                      <a:pt x="70" y="150"/>
                      <a:pt x="76" y="150"/>
                      <a:pt x="76" y="150"/>
                    </a:cubicBezTo>
                    <a:cubicBezTo>
                      <a:pt x="76" y="150"/>
                      <a:pt x="81" y="149"/>
                      <a:pt x="82" y="149"/>
                    </a:cubicBezTo>
                    <a:cubicBezTo>
                      <a:pt x="83" y="149"/>
                      <a:pt x="88" y="149"/>
                      <a:pt x="88" y="149"/>
                    </a:cubicBezTo>
                    <a:cubicBezTo>
                      <a:pt x="93" y="150"/>
                      <a:pt x="93" y="150"/>
                      <a:pt x="93" y="150"/>
                    </a:cubicBezTo>
                    <a:cubicBezTo>
                      <a:pt x="95" y="153"/>
                      <a:pt x="95" y="153"/>
                      <a:pt x="95" y="153"/>
                    </a:cubicBezTo>
                    <a:cubicBezTo>
                      <a:pt x="97" y="155"/>
                      <a:pt x="97" y="155"/>
                      <a:pt x="97" y="155"/>
                    </a:cubicBezTo>
                    <a:cubicBezTo>
                      <a:pt x="99" y="160"/>
                      <a:pt x="99" y="160"/>
                      <a:pt x="99" y="160"/>
                    </a:cubicBezTo>
                    <a:cubicBezTo>
                      <a:pt x="100" y="166"/>
                      <a:pt x="100" y="166"/>
                      <a:pt x="100" y="166"/>
                    </a:cubicBezTo>
                    <a:cubicBezTo>
                      <a:pt x="100" y="171"/>
                      <a:pt x="100" y="171"/>
                      <a:pt x="100" y="171"/>
                    </a:cubicBezTo>
                    <a:cubicBezTo>
                      <a:pt x="101" y="175"/>
                      <a:pt x="101" y="175"/>
                      <a:pt x="101" y="175"/>
                    </a:cubicBezTo>
                    <a:cubicBezTo>
                      <a:pt x="102" y="178"/>
                      <a:pt x="102" y="178"/>
                      <a:pt x="102" y="178"/>
                    </a:cubicBezTo>
                    <a:cubicBezTo>
                      <a:pt x="104" y="181"/>
                      <a:pt x="104" y="181"/>
                      <a:pt x="104" y="181"/>
                    </a:cubicBezTo>
                    <a:cubicBezTo>
                      <a:pt x="107" y="184"/>
                      <a:pt x="107" y="184"/>
                      <a:pt x="107" y="184"/>
                    </a:cubicBezTo>
                    <a:cubicBezTo>
                      <a:pt x="110" y="186"/>
                      <a:pt x="110" y="186"/>
                      <a:pt x="110" y="186"/>
                    </a:cubicBezTo>
                    <a:cubicBezTo>
                      <a:pt x="113" y="187"/>
                      <a:pt x="113" y="187"/>
                      <a:pt x="113" y="187"/>
                    </a:cubicBezTo>
                    <a:cubicBezTo>
                      <a:pt x="117" y="189"/>
                      <a:pt x="117" y="189"/>
                      <a:pt x="117" y="189"/>
                    </a:cubicBezTo>
                    <a:cubicBezTo>
                      <a:pt x="118" y="192"/>
                      <a:pt x="118" y="192"/>
                      <a:pt x="118" y="192"/>
                    </a:cubicBezTo>
                    <a:cubicBezTo>
                      <a:pt x="117" y="196"/>
                      <a:pt x="117" y="196"/>
                      <a:pt x="117" y="196"/>
                    </a:cubicBezTo>
                    <a:cubicBezTo>
                      <a:pt x="117" y="200"/>
                      <a:pt x="117" y="200"/>
                      <a:pt x="117" y="200"/>
                    </a:cubicBezTo>
                    <a:cubicBezTo>
                      <a:pt x="116" y="203"/>
                      <a:pt x="116" y="203"/>
                      <a:pt x="116" y="203"/>
                    </a:cubicBezTo>
                    <a:cubicBezTo>
                      <a:pt x="116" y="208"/>
                      <a:pt x="116" y="208"/>
                      <a:pt x="116" y="208"/>
                    </a:cubicBezTo>
                    <a:cubicBezTo>
                      <a:pt x="116" y="212"/>
                      <a:pt x="116" y="212"/>
                      <a:pt x="116" y="212"/>
                    </a:cubicBezTo>
                    <a:cubicBezTo>
                      <a:pt x="117" y="216"/>
                      <a:pt x="117" y="216"/>
                      <a:pt x="117" y="216"/>
                    </a:cubicBezTo>
                    <a:cubicBezTo>
                      <a:pt x="118" y="218"/>
                      <a:pt x="118" y="218"/>
                      <a:pt x="118" y="218"/>
                    </a:cubicBezTo>
                    <a:cubicBezTo>
                      <a:pt x="121" y="222"/>
                      <a:pt x="121" y="222"/>
                      <a:pt x="121" y="222"/>
                    </a:cubicBezTo>
                    <a:cubicBezTo>
                      <a:pt x="121" y="225"/>
                      <a:pt x="121" y="225"/>
                      <a:pt x="121" y="225"/>
                    </a:cubicBezTo>
                    <a:cubicBezTo>
                      <a:pt x="121" y="227"/>
                      <a:pt x="121" y="227"/>
                      <a:pt x="121" y="227"/>
                    </a:cubicBezTo>
                    <a:cubicBezTo>
                      <a:pt x="125" y="227"/>
                      <a:pt x="125" y="227"/>
                      <a:pt x="125" y="227"/>
                    </a:cubicBezTo>
                    <a:cubicBezTo>
                      <a:pt x="131" y="227"/>
                      <a:pt x="131" y="227"/>
                      <a:pt x="131" y="227"/>
                    </a:cubicBezTo>
                    <a:cubicBezTo>
                      <a:pt x="132" y="224"/>
                      <a:pt x="132" y="224"/>
                      <a:pt x="132" y="224"/>
                    </a:cubicBezTo>
                    <a:cubicBezTo>
                      <a:pt x="135" y="221"/>
                      <a:pt x="135" y="221"/>
                      <a:pt x="135" y="221"/>
                    </a:cubicBezTo>
                    <a:cubicBezTo>
                      <a:pt x="139" y="219"/>
                      <a:pt x="139" y="219"/>
                      <a:pt x="139" y="219"/>
                    </a:cubicBezTo>
                    <a:cubicBezTo>
                      <a:pt x="141" y="221"/>
                      <a:pt x="141" y="221"/>
                      <a:pt x="141" y="221"/>
                    </a:cubicBezTo>
                    <a:cubicBezTo>
                      <a:pt x="141" y="221"/>
                      <a:pt x="144" y="221"/>
                      <a:pt x="145" y="220"/>
                    </a:cubicBezTo>
                    <a:cubicBezTo>
                      <a:pt x="145" y="220"/>
                      <a:pt x="147" y="219"/>
                      <a:pt x="147" y="219"/>
                    </a:cubicBezTo>
                    <a:cubicBezTo>
                      <a:pt x="153" y="217"/>
                      <a:pt x="153" y="217"/>
                      <a:pt x="153" y="217"/>
                    </a:cubicBezTo>
                    <a:cubicBezTo>
                      <a:pt x="157" y="215"/>
                      <a:pt x="157" y="215"/>
                      <a:pt x="157" y="215"/>
                    </a:cubicBezTo>
                    <a:cubicBezTo>
                      <a:pt x="160" y="213"/>
                      <a:pt x="160" y="213"/>
                      <a:pt x="160" y="213"/>
                    </a:cubicBezTo>
                    <a:cubicBezTo>
                      <a:pt x="166" y="212"/>
                      <a:pt x="166" y="212"/>
                      <a:pt x="166" y="212"/>
                    </a:cubicBezTo>
                    <a:cubicBezTo>
                      <a:pt x="171" y="211"/>
                      <a:pt x="171" y="211"/>
                      <a:pt x="171" y="211"/>
                    </a:cubicBezTo>
                    <a:cubicBezTo>
                      <a:pt x="175" y="209"/>
                      <a:pt x="175" y="209"/>
                      <a:pt x="175" y="209"/>
                    </a:cubicBezTo>
                    <a:cubicBezTo>
                      <a:pt x="178" y="208"/>
                      <a:pt x="178" y="208"/>
                      <a:pt x="178" y="208"/>
                    </a:cubicBezTo>
                    <a:cubicBezTo>
                      <a:pt x="184" y="207"/>
                      <a:pt x="184" y="207"/>
                      <a:pt x="184" y="207"/>
                    </a:cubicBezTo>
                    <a:cubicBezTo>
                      <a:pt x="189" y="206"/>
                      <a:pt x="189" y="206"/>
                      <a:pt x="189" y="206"/>
                    </a:cubicBezTo>
                    <a:cubicBezTo>
                      <a:pt x="193" y="205"/>
                      <a:pt x="193" y="205"/>
                      <a:pt x="193" y="205"/>
                    </a:cubicBezTo>
                    <a:cubicBezTo>
                      <a:pt x="197" y="205"/>
                      <a:pt x="197" y="205"/>
                      <a:pt x="197" y="205"/>
                    </a:cubicBezTo>
                    <a:cubicBezTo>
                      <a:pt x="204" y="205"/>
                      <a:pt x="204" y="205"/>
                      <a:pt x="204" y="205"/>
                    </a:cubicBezTo>
                    <a:cubicBezTo>
                      <a:pt x="209" y="205"/>
                      <a:pt x="209" y="205"/>
                      <a:pt x="209" y="205"/>
                    </a:cubicBezTo>
                    <a:cubicBezTo>
                      <a:pt x="214" y="203"/>
                      <a:pt x="214" y="203"/>
                      <a:pt x="214" y="203"/>
                    </a:cubicBezTo>
                    <a:cubicBezTo>
                      <a:pt x="214" y="203"/>
                      <a:pt x="220" y="200"/>
                      <a:pt x="220" y="200"/>
                    </a:cubicBezTo>
                    <a:cubicBezTo>
                      <a:pt x="220" y="199"/>
                      <a:pt x="225" y="196"/>
                      <a:pt x="225" y="196"/>
                    </a:cubicBezTo>
                    <a:cubicBezTo>
                      <a:pt x="228" y="192"/>
                      <a:pt x="228" y="192"/>
                      <a:pt x="228" y="192"/>
                    </a:cubicBezTo>
                    <a:cubicBezTo>
                      <a:pt x="230" y="186"/>
                      <a:pt x="230" y="186"/>
                      <a:pt x="230" y="186"/>
                    </a:cubicBezTo>
                    <a:cubicBezTo>
                      <a:pt x="232" y="180"/>
                      <a:pt x="232" y="180"/>
                      <a:pt x="232" y="180"/>
                    </a:cubicBezTo>
                    <a:cubicBezTo>
                      <a:pt x="234" y="176"/>
                      <a:pt x="234" y="176"/>
                      <a:pt x="234" y="176"/>
                    </a:cubicBezTo>
                    <a:cubicBezTo>
                      <a:pt x="236" y="172"/>
                      <a:pt x="236" y="172"/>
                      <a:pt x="236" y="172"/>
                    </a:cubicBezTo>
                    <a:cubicBezTo>
                      <a:pt x="239" y="169"/>
                      <a:pt x="239" y="169"/>
                      <a:pt x="239" y="169"/>
                    </a:cubicBezTo>
                    <a:cubicBezTo>
                      <a:pt x="241" y="164"/>
                      <a:pt x="241" y="164"/>
                      <a:pt x="241" y="164"/>
                    </a:cubicBezTo>
                    <a:cubicBezTo>
                      <a:pt x="242" y="159"/>
                      <a:pt x="242" y="159"/>
                      <a:pt x="242" y="159"/>
                    </a:cubicBezTo>
                    <a:cubicBezTo>
                      <a:pt x="245" y="155"/>
                      <a:pt x="245" y="155"/>
                      <a:pt x="245" y="155"/>
                    </a:cubicBezTo>
                    <a:cubicBezTo>
                      <a:pt x="252" y="155"/>
                      <a:pt x="252" y="155"/>
                      <a:pt x="252" y="155"/>
                    </a:cubicBezTo>
                    <a:cubicBezTo>
                      <a:pt x="254" y="151"/>
                      <a:pt x="254" y="151"/>
                      <a:pt x="254" y="151"/>
                    </a:cubicBezTo>
                    <a:cubicBezTo>
                      <a:pt x="257" y="146"/>
                      <a:pt x="257" y="146"/>
                      <a:pt x="257" y="146"/>
                    </a:cubicBezTo>
                    <a:cubicBezTo>
                      <a:pt x="260" y="142"/>
                      <a:pt x="260" y="142"/>
                      <a:pt x="260" y="142"/>
                    </a:cubicBezTo>
                    <a:cubicBezTo>
                      <a:pt x="260" y="142"/>
                      <a:pt x="260" y="139"/>
                      <a:pt x="260" y="137"/>
                    </a:cubicBezTo>
                    <a:cubicBezTo>
                      <a:pt x="260" y="136"/>
                      <a:pt x="262" y="129"/>
                      <a:pt x="262" y="129"/>
                    </a:cubicBezTo>
                    <a:cubicBezTo>
                      <a:pt x="261" y="125"/>
                      <a:pt x="261" y="125"/>
                      <a:pt x="261" y="125"/>
                    </a:cubicBezTo>
                    <a:cubicBezTo>
                      <a:pt x="259" y="123"/>
                      <a:pt x="259" y="123"/>
                      <a:pt x="259" y="123"/>
                    </a:cubicBezTo>
                    <a:cubicBezTo>
                      <a:pt x="260" y="118"/>
                      <a:pt x="260" y="118"/>
                      <a:pt x="260" y="118"/>
                    </a:cubicBezTo>
                    <a:cubicBezTo>
                      <a:pt x="262" y="117"/>
                      <a:pt x="262" y="117"/>
                      <a:pt x="262" y="117"/>
                    </a:cubicBezTo>
                    <a:cubicBezTo>
                      <a:pt x="262" y="112"/>
                      <a:pt x="262" y="112"/>
                      <a:pt x="262" y="112"/>
                    </a:cubicBezTo>
                    <a:cubicBezTo>
                      <a:pt x="259" y="111"/>
                      <a:pt x="259" y="111"/>
                      <a:pt x="259" y="111"/>
                    </a:cubicBezTo>
                    <a:cubicBezTo>
                      <a:pt x="259" y="111"/>
                      <a:pt x="260" y="107"/>
                      <a:pt x="260" y="106"/>
                    </a:cubicBezTo>
                    <a:cubicBezTo>
                      <a:pt x="260" y="105"/>
                      <a:pt x="262" y="101"/>
                      <a:pt x="262" y="101"/>
                    </a:cubicBezTo>
                    <a:cubicBezTo>
                      <a:pt x="263" y="100"/>
                      <a:pt x="263" y="100"/>
                      <a:pt x="263" y="100"/>
                    </a:cubicBezTo>
                    <a:cubicBezTo>
                      <a:pt x="263" y="100"/>
                      <a:pt x="263" y="96"/>
                      <a:pt x="265" y="95"/>
                    </a:cubicBezTo>
                    <a:cubicBezTo>
                      <a:pt x="266" y="94"/>
                      <a:pt x="268" y="94"/>
                      <a:pt x="268" y="94"/>
                    </a:cubicBezTo>
                    <a:cubicBezTo>
                      <a:pt x="270" y="94"/>
                      <a:pt x="270" y="94"/>
                      <a:pt x="270" y="94"/>
                    </a:cubicBezTo>
                    <a:cubicBezTo>
                      <a:pt x="272" y="94"/>
                      <a:pt x="272" y="94"/>
                      <a:pt x="272" y="94"/>
                    </a:cubicBezTo>
                    <a:cubicBezTo>
                      <a:pt x="278" y="94"/>
                      <a:pt x="278" y="94"/>
                      <a:pt x="278" y="94"/>
                    </a:cubicBezTo>
                    <a:cubicBezTo>
                      <a:pt x="281" y="94"/>
                      <a:pt x="281" y="94"/>
                      <a:pt x="281" y="94"/>
                    </a:cubicBezTo>
                    <a:cubicBezTo>
                      <a:pt x="282" y="92"/>
                      <a:pt x="282" y="92"/>
                      <a:pt x="282" y="92"/>
                    </a:cubicBezTo>
                    <a:cubicBezTo>
                      <a:pt x="277" y="87"/>
                      <a:pt x="277" y="87"/>
                      <a:pt x="277" y="87"/>
                    </a:cubicBezTo>
                    <a:cubicBezTo>
                      <a:pt x="277" y="87"/>
                      <a:pt x="274" y="83"/>
                      <a:pt x="273" y="82"/>
                    </a:cubicBezTo>
                    <a:cubicBezTo>
                      <a:pt x="273" y="81"/>
                      <a:pt x="274" y="74"/>
                      <a:pt x="274" y="74"/>
                    </a:cubicBezTo>
                    <a:cubicBezTo>
                      <a:pt x="275" y="67"/>
                      <a:pt x="275" y="67"/>
                      <a:pt x="275" y="67"/>
                    </a:cubicBezTo>
                    <a:cubicBezTo>
                      <a:pt x="278" y="66"/>
                      <a:pt x="278" y="66"/>
                      <a:pt x="278" y="66"/>
                    </a:cubicBezTo>
                    <a:cubicBezTo>
                      <a:pt x="282" y="66"/>
                      <a:pt x="282" y="66"/>
                      <a:pt x="282" y="66"/>
                    </a:cubicBezTo>
                    <a:cubicBezTo>
                      <a:pt x="282" y="62"/>
                      <a:pt x="282" y="62"/>
                      <a:pt x="282" y="62"/>
                    </a:cubicBezTo>
                    <a:cubicBezTo>
                      <a:pt x="284" y="57"/>
                      <a:pt x="284" y="57"/>
                      <a:pt x="284" y="57"/>
                    </a:cubicBezTo>
                    <a:cubicBezTo>
                      <a:pt x="287" y="54"/>
                      <a:pt x="287" y="54"/>
                      <a:pt x="287" y="54"/>
                    </a:cubicBezTo>
                    <a:cubicBezTo>
                      <a:pt x="289" y="51"/>
                      <a:pt x="289" y="51"/>
                      <a:pt x="289" y="51"/>
                    </a:cubicBezTo>
                    <a:cubicBezTo>
                      <a:pt x="289" y="46"/>
                      <a:pt x="289" y="46"/>
                      <a:pt x="289" y="46"/>
                    </a:cubicBezTo>
                    <a:cubicBezTo>
                      <a:pt x="283" y="43"/>
                      <a:pt x="283" y="43"/>
                      <a:pt x="283" y="43"/>
                    </a:cubicBezTo>
                    <a:cubicBezTo>
                      <a:pt x="279" y="41"/>
                      <a:pt x="279" y="41"/>
                      <a:pt x="279" y="41"/>
                    </a:cubicBezTo>
                    <a:cubicBezTo>
                      <a:pt x="274" y="39"/>
                      <a:pt x="274" y="39"/>
                      <a:pt x="274" y="39"/>
                    </a:cubicBezTo>
                    <a:cubicBezTo>
                      <a:pt x="274" y="39"/>
                      <a:pt x="271" y="39"/>
                      <a:pt x="270" y="39"/>
                    </a:cubicBezTo>
                    <a:cubicBezTo>
                      <a:pt x="270" y="39"/>
                      <a:pt x="265" y="39"/>
                      <a:pt x="265" y="39"/>
                    </a:cubicBezTo>
                    <a:cubicBezTo>
                      <a:pt x="262" y="39"/>
                      <a:pt x="262" y="39"/>
                      <a:pt x="262" y="39"/>
                    </a:cubicBezTo>
                    <a:cubicBezTo>
                      <a:pt x="258" y="40"/>
                      <a:pt x="258" y="40"/>
                      <a:pt x="258" y="40"/>
                    </a:cubicBezTo>
                    <a:cubicBezTo>
                      <a:pt x="255" y="40"/>
                      <a:pt x="255" y="40"/>
                      <a:pt x="255" y="40"/>
                    </a:cubicBezTo>
                    <a:cubicBezTo>
                      <a:pt x="254" y="37"/>
                      <a:pt x="254" y="37"/>
                      <a:pt x="254" y="37"/>
                    </a:cubicBezTo>
                    <a:cubicBezTo>
                      <a:pt x="253" y="32"/>
                      <a:pt x="253" y="32"/>
                      <a:pt x="253" y="32"/>
                    </a:cubicBezTo>
                    <a:cubicBezTo>
                      <a:pt x="249" y="29"/>
                      <a:pt x="249" y="29"/>
                      <a:pt x="249" y="29"/>
                    </a:cubicBezTo>
                    <a:cubicBezTo>
                      <a:pt x="247" y="26"/>
                      <a:pt x="247" y="26"/>
                      <a:pt x="247" y="26"/>
                    </a:cubicBezTo>
                    <a:cubicBezTo>
                      <a:pt x="244" y="25"/>
                      <a:pt x="244" y="25"/>
                      <a:pt x="244" y="25"/>
                    </a:cubicBezTo>
                    <a:cubicBezTo>
                      <a:pt x="244" y="25"/>
                      <a:pt x="241" y="24"/>
                      <a:pt x="240" y="24"/>
                    </a:cubicBezTo>
                    <a:cubicBezTo>
                      <a:pt x="239" y="24"/>
                      <a:pt x="235" y="24"/>
                      <a:pt x="235" y="24"/>
                    </a:cubicBezTo>
                    <a:cubicBezTo>
                      <a:pt x="232" y="24"/>
                      <a:pt x="232" y="24"/>
                      <a:pt x="232" y="24"/>
                    </a:cubicBezTo>
                    <a:cubicBezTo>
                      <a:pt x="228" y="22"/>
                      <a:pt x="228" y="22"/>
                      <a:pt x="228" y="22"/>
                    </a:cubicBezTo>
                    <a:cubicBezTo>
                      <a:pt x="220" y="18"/>
                      <a:pt x="220" y="18"/>
                      <a:pt x="220" y="18"/>
                    </a:cubicBezTo>
                    <a:cubicBezTo>
                      <a:pt x="214" y="13"/>
                      <a:pt x="214" y="13"/>
                      <a:pt x="214" y="13"/>
                    </a:cubicBezTo>
                    <a:cubicBezTo>
                      <a:pt x="210" y="10"/>
                      <a:pt x="210" y="10"/>
                      <a:pt x="210" y="10"/>
                    </a:cubicBezTo>
                    <a:cubicBezTo>
                      <a:pt x="210" y="10"/>
                      <a:pt x="207" y="10"/>
                      <a:pt x="206" y="10"/>
                    </a:cubicBezTo>
                    <a:cubicBezTo>
                      <a:pt x="206" y="10"/>
                      <a:pt x="202" y="10"/>
                      <a:pt x="202" y="10"/>
                    </a:cubicBezTo>
                    <a:cubicBezTo>
                      <a:pt x="201" y="13"/>
                      <a:pt x="201" y="13"/>
                      <a:pt x="201" y="13"/>
                    </a:cubicBezTo>
                    <a:cubicBezTo>
                      <a:pt x="198" y="13"/>
                      <a:pt x="198" y="13"/>
                      <a:pt x="198" y="13"/>
                    </a:cubicBezTo>
                    <a:cubicBezTo>
                      <a:pt x="192" y="13"/>
                      <a:pt x="192" y="13"/>
                      <a:pt x="192" y="13"/>
                    </a:cubicBezTo>
                    <a:cubicBezTo>
                      <a:pt x="188" y="8"/>
                      <a:pt x="188" y="8"/>
                      <a:pt x="188" y="8"/>
                    </a:cubicBezTo>
                    <a:cubicBezTo>
                      <a:pt x="187" y="6"/>
                      <a:pt x="187" y="6"/>
                      <a:pt x="187" y="6"/>
                    </a:cubicBezTo>
                    <a:cubicBezTo>
                      <a:pt x="186" y="3"/>
                      <a:pt x="186" y="3"/>
                      <a:pt x="186" y="3"/>
                    </a:cubicBezTo>
                    <a:cubicBezTo>
                      <a:pt x="183" y="1"/>
                      <a:pt x="183" y="1"/>
                      <a:pt x="183" y="1"/>
                    </a:cubicBezTo>
                    <a:cubicBezTo>
                      <a:pt x="178" y="0"/>
                      <a:pt x="178" y="0"/>
                      <a:pt x="178" y="0"/>
                    </a:cubicBezTo>
                    <a:cubicBezTo>
                      <a:pt x="174" y="0"/>
                      <a:pt x="174" y="0"/>
                      <a:pt x="174" y="0"/>
                    </a:cubicBezTo>
                    <a:cubicBezTo>
                      <a:pt x="166" y="6"/>
                      <a:pt x="166" y="6"/>
                      <a:pt x="166" y="6"/>
                    </a:cubicBezTo>
                    <a:cubicBezTo>
                      <a:pt x="151" y="16"/>
                      <a:pt x="151" y="16"/>
                      <a:pt x="151" y="16"/>
                    </a:cubicBezTo>
                    <a:cubicBezTo>
                      <a:pt x="138" y="22"/>
                      <a:pt x="138" y="22"/>
                      <a:pt x="138" y="22"/>
                    </a:cubicBezTo>
                    <a:cubicBezTo>
                      <a:pt x="132" y="24"/>
                      <a:pt x="132" y="24"/>
                      <a:pt x="132" y="24"/>
                    </a:cubicBezTo>
                    <a:cubicBezTo>
                      <a:pt x="128" y="26"/>
                      <a:pt x="128" y="26"/>
                      <a:pt x="128" y="26"/>
                    </a:cubicBezTo>
                    <a:cubicBezTo>
                      <a:pt x="128" y="19"/>
                      <a:pt x="128" y="19"/>
                      <a:pt x="128" y="19"/>
                    </a:cubicBezTo>
                    <a:cubicBezTo>
                      <a:pt x="128" y="19"/>
                      <a:pt x="125" y="16"/>
                      <a:pt x="124" y="16"/>
                    </a:cubicBezTo>
                    <a:cubicBezTo>
                      <a:pt x="123" y="16"/>
                      <a:pt x="120" y="16"/>
                      <a:pt x="120" y="16"/>
                    </a:cubicBezTo>
                    <a:cubicBezTo>
                      <a:pt x="117" y="19"/>
                      <a:pt x="117" y="19"/>
                      <a:pt x="117" y="19"/>
                    </a:cubicBezTo>
                    <a:cubicBezTo>
                      <a:pt x="113" y="21"/>
                      <a:pt x="113" y="21"/>
                      <a:pt x="113" y="21"/>
                    </a:cubicBezTo>
                    <a:cubicBezTo>
                      <a:pt x="110" y="22"/>
                      <a:pt x="110" y="22"/>
                      <a:pt x="110" y="22"/>
                    </a:cubicBezTo>
                    <a:cubicBezTo>
                      <a:pt x="111" y="28"/>
                      <a:pt x="111" y="28"/>
                      <a:pt x="111" y="28"/>
                    </a:cubicBezTo>
                    <a:cubicBezTo>
                      <a:pt x="112" y="33"/>
                      <a:pt x="112" y="33"/>
                      <a:pt x="112" y="33"/>
                    </a:cubicBezTo>
                    <a:cubicBezTo>
                      <a:pt x="112" y="39"/>
                      <a:pt x="112" y="39"/>
                      <a:pt x="112" y="39"/>
                    </a:cubicBezTo>
                    <a:cubicBezTo>
                      <a:pt x="111" y="43"/>
                      <a:pt x="111" y="43"/>
                      <a:pt x="111" y="43"/>
                    </a:cubicBezTo>
                    <a:cubicBezTo>
                      <a:pt x="107" y="45"/>
                      <a:pt x="107" y="45"/>
                      <a:pt x="107" y="45"/>
                    </a:cubicBezTo>
                    <a:cubicBezTo>
                      <a:pt x="103" y="45"/>
                      <a:pt x="103" y="45"/>
                      <a:pt x="103" y="45"/>
                    </a:cubicBezTo>
                    <a:cubicBezTo>
                      <a:pt x="99" y="47"/>
                      <a:pt x="99" y="47"/>
                      <a:pt x="99" y="47"/>
                    </a:cubicBezTo>
                    <a:cubicBezTo>
                      <a:pt x="98" y="51"/>
                      <a:pt x="98" y="51"/>
                      <a:pt x="98" y="51"/>
                    </a:cubicBezTo>
                    <a:cubicBezTo>
                      <a:pt x="98" y="58"/>
                      <a:pt x="98" y="58"/>
                      <a:pt x="98" y="58"/>
                    </a:cubicBezTo>
                    <a:cubicBezTo>
                      <a:pt x="100" y="61"/>
                      <a:pt x="100" y="61"/>
                      <a:pt x="100" y="61"/>
                    </a:cubicBezTo>
                    <a:cubicBezTo>
                      <a:pt x="101" y="66"/>
                      <a:pt x="101" y="66"/>
                      <a:pt x="101" y="66"/>
                    </a:cubicBezTo>
                    <a:cubicBezTo>
                      <a:pt x="101" y="70"/>
                      <a:pt x="101" y="70"/>
                      <a:pt x="101" y="70"/>
                    </a:cubicBezTo>
                    <a:cubicBezTo>
                      <a:pt x="101" y="74"/>
                      <a:pt x="101" y="74"/>
                      <a:pt x="101" y="74"/>
                    </a:cubicBezTo>
                    <a:cubicBezTo>
                      <a:pt x="97" y="76"/>
                      <a:pt x="97" y="76"/>
                      <a:pt x="97" y="76"/>
                    </a:cubicBezTo>
                    <a:cubicBezTo>
                      <a:pt x="95" y="80"/>
                      <a:pt x="95" y="80"/>
                      <a:pt x="95" y="80"/>
                    </a:cubicBezTo>
                    <a:cubicBezTo>
                      <a:pt x="96" y="83"/>
                      <a:pt x="96" y="83"/>
                      <a:pt x="96" y="83"/>
                    </a:cubicBezTo>
                    <a:cubicBezTo>
                      <a:pt x="98" y="84"/>
                      <a:pt x="98" y="84"/>
                      <a:pt x="98" y="84"/>
                    </a:cubicBezTo>
                    <a:cubicBezTo>
                      <a:pt x="99" y="88"/>
                      <a:pt x="99" y="88"/>
                      <a:pt x="99" y="88"/>
                    </a:cubicBezTo>
                    <a:cubicBezTo>
                      <a:pt x="98" y="94"/>
                      <a:pt x="98" y="94"/>
                      <a:pt x="98" y="94"/>
                    </a:cubicBezTo>
                    <a:cubicBezTo>
                      <a:pt x="98" y="98"/>
                      <a:pt x="98" y="98"/>
                      <a:pt x="98" y="98"/>
                    </a:cubicBezTo>
                    <a:cubicBezTo>
                      <a:pt x="98" y="98"/>
                      <a:pt x="97" y="100"/>
                      <a:pt x="97" y="101"/>
                    </a:cubicBezTo>
                    <a:cubicBezTo>
                      <a:pt x="96" y="103"/>
                      <a:pt x="92" y="106"/>
                      <a:pt x="92" y="106"/>
                    </a:cubicBezTo>
                    <a:cubicBezTo>
                      <a:pt x="87" y="109"/>
                      <a:pt x="87" y="109"/>
                      <a:pt x="87" y="109"/>
                    </a:cubicBezTo>
                    <a:cubicBezTo>
                      <a:pt x="82" y="113"/>
                      <a:pt x="82" y="113"/>
                      <a:pt x="82" y="113"/>
                    </a:cubicBezTo>
                    <a:cubicBezTo>
                      <a:pt x="79" y="116"/>
                      <a:pt x="79" y="116"/>
                      <a:pt x="79" y="116"/>
                    </a:cubicBezTo>
                    <a:cubicBezTo>
                      <a:pt x="76" y="112"/>
                      <a:pt x="76" y="112"/>
                      <a:pt x="76" y="112"/>
                    </a:cubicBezTo>
                    <a:cubicBezTo>
                      <a:pt x="76" y="112"/>
                      <a:pt x="73" y="110"/>
                      <a:pt x="71" y="110"/>
                    </a:cubicBezTo>
                    <a:cubicBezTo>
                      <a:pt x="70" y="110"/>
                      <a:pt x="67" y="110"/>
                      <a:pt x="67" y="110"/>
                    </a:cubicBezTo>
                    <a:cubicBezTo>
                      <a:pt x="59" y="110"/>
                      <a:pt x="59" y="110"/>
                      <a:pt x="59" y="110"/>
                    </a:cubicBezTo>
                    <a:cubicBezTo>
                      <a:pt x="53" y="109"/>
                      <a:pt x="53" y="109"/>
                      <a:pt x="53" y="109"/>
                    </a:cubicBezTo>
                    <a:cubicBezTo>
                      <a:pt x="49" y="110"/>
                      <a:pt x="49" y="110"/>
                      <a:pt x="49" y="110"/>
                    </a:cubicBezTo>
                    <a:cubicBezTo>
                      <a:pt x="47" y="113"/>
                      <a:pt x="47" y="113"/>
                      <a:pt x="47" y="113"/>
                    </a:cubicBezTo>
                    <a:cubicBezTo>
                      <a:pt x="43" y="115"/>
                      <a:pt x="43" y="115"/>
                      <a:pt x="43" y="115"/>
                    </a:cubicBezTo>
                    <a:cubicBezTo>
                      <a:pt x="37" y="115"/>
                      <a:pt x="37" y="115"/>
                      <a:pt x="37" y="115"/>
                    </a:cubicBezTo>
                    <a:cubicBezTo>
                      <a:pt x="32" y="116"/>
                      <a:pt x="32" y="116"/>
                      <a:pt x="32" y="116"/>
                    </a:cubicBezTo>
                    <a:cubicBezTo>
                      <a:pt x="26" y="117"/>
                      <a:pt x="26" y="117"/>
                      <a:pt x="26" y="117"/>
                    </a:cubicBezTo>
                    <a:cubicBezTo>
                      <a:pt x="21" y="117"/>
                      <a:pt x="21" y="117"/>
                      <a:pt x="21" y="117"/>
                    </a:cubicBezTo>
                    <a:cubicBezTo>
                      <a:pt x="21" y="117"/>
                      <a:pt x="18" y="117"/>
                      <a:pt x="18" y="118"/>
                    </a:cubicBezTo>
                    <a:cubicBezTo>
                      <a:pt x="17" y="119"/>
                      <a:pt x="14" y="120"/>
                      <a:pt x="13" y="122"/>
                    </a:cubicBezTo>
                    <a:cubicBezTo>
                      <a:pt x="13" y="125"/>
                      <a:pt x="6" y="132"/>
                      <a:pt x="6" y="132"/>
                    </a:cubicBezTo>
                    <a:cubicBezTo>
                      <a:pt x="6" y="132"/>
                      <a:pt x="2" y="137"/>
                      <a:pt x="1" y="139"/>
                    </a:cubicBezTo>
                    <a:cubicBezTo>
                      <a:pt x="0" y="140"/>
                      <a:pt x="0" y="144"/>
                      <a:pt x="0" y="144"/>
                    </a:cubicBez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3" name="Grupo 17"/>
            <p:cNvGrpSpPr/>
            <p:nvPr/>
          </p:nvGrpSpPr>
          <p:grpSpPr>
            <a:xfrm>
              <a:off x="8905878" y="4635726"/>
              <a:ext cx="931862" cy="1101725"/>
              <a:chOff x="8737600" y="3878263"/>
              <a:chExt cx="931862" cy="1101725"/>
            </a:xfrm>
            <a:solidFill>
              <a:srgbClr val="0060AA"/>
            </a:solidFill>
          </p:grpSpPr>
          <p:sp>
            <p:nvSpPr>
              <p:cNvPr id="100" name="Freeform 19"/>
              <p:cNvSpPr>
                <a:spLocks/>
              </p:cNvSpPr>
              <p:nvPr/>
            </p:nvSpPr>
            <p:spPr bwMode="auto">
              <a:xfrm>
                <a:off x="9048750" y="3878263"/>
                <a:ext cx="620712" cy="384175"/>
              </a:xfrm>
              <a:custGeom>
                <a:avLst/>
                <a:gdLst>
                  <a:gd name="T0" fmla="*/ 17 w 391"/>
                  <a:gd name="T1" fmla="*/ 109 h 242"/>
                  <a:gd name="T2" fmla="*/ 15 w 391"/>
                  <a:gd name="T3" fmla="*/ 156 h 242"/>
                  <a:gd name="T4" fmla="*/ 0 w 391"/>
                  <a:gd name="T5" fmla="*/ 171 h 242"/>
                  <a:gd name="T6" fmla="*/ 12 w 391"/>
                  <a:gd name="T7" fmla="*/ 173 h 242"/>
                  <a:gd name="T8" fmla="*/ 22 w 391"/>
                  <a:gd name="T9" fmla="*/ 171 h 242"/>
                  <a:gd name="T10" fmla="*/ 36 w 391"/>
                  <a:gd name="T11" fmla="*/ 197 h 242"/>
                  <a:gd name="T12" fmla="*/ 55 w 391"/>
                  <a:gd name="T13" fmla="*/ 218 h 242"/>
                  <a:gd name="T14" fmla="*/ 88 w 391"/>
                  <a:gd name="T15" fmla="*/ 223 h 242"/>
                  <a:gd name="T16" fmla="*/ 124 w 391"/>
                  <a:gd name="T17" fmla="*/ 225 h 242"/>
                  <a:gd name="T18" fmla="*/ 147 w 391"/>
                  <a:gd name="T19" fmla="*/ 235 h 242"/>
                  <a:gd name="T20" fmla="*/ 190 w 391"/>
                  <a:gd name="T21" fmla="*/ 242 h 242"/>
                  <a:gd name="T22" fmla="*/ 195 w 391"/>
                  <a:gd name="T23" fmla="*/ 227 h 242"/>
                  <a:gd name="T24" fmla="*/ 218 w 391"/>
                  <a:gd name="T25" fmla="*/ 216 h 242"/>
                  <a:gd name="T26" fmla="*/ 235 w 391"/>
                  <a:gd name="T27" fmla="*/ 206 h 242"/>
                  <a:gd name="T28" fmla="*/ 259 w 391"/>
                  <a:gd name="T29" fmla="*/ 201 h 242"/>
                  <a:gd name="T30" fmla="*/ 294 w 391"/>
                  <a:gd name="T31" fmla="*/ 201 h 242"/>
                  <a:gd name="T32" fmla="*/ 306 w 391"/>
                  <a:gd name="T33" fmla="*/ 213 h 242"/>
                  <a:gd name="T34" fmla="*/ 325 w 391"/>
                  <a:gd name="T35" fmla="*/ 206 h 242"/>
                  <a:gd name="T36" fmla="*/ 344 w 391"/>
                  <a:gd name="T37" fmla="*/ 204 h 242"/>
                  <a:gd name="T38" fmla="*/ 363 w 391"/>
                  <a:gd name="T39" fmla="*/ 208 h 242"/>
                  <a:gd name="T40" fmla="*/ 372 w 391"/>
                  <a:gd name="T41" fmla="*/ 199 h 242"/>
                  <a:gd name="T42" fmla="*/ 384 w 391"/>
                  <a:gd name="T43" fmla="*/ 182 h 242"/>
                  <a:gd name="T44" fmla="*/ 391 w 391"/>
                  <a:gd name="T45" fmla="*/ 171 h 242"/>
                  <a:gd name="T46" fmla="*/ 384 w 391"/>
                  <a:gd name="T47" fmla="*/ 154 h 242"/>
                  <a:gd name="T48" fmla="*/ 365 w 391"/>
                  <a:gd name="T49" fmla="*/ 154 h 242"/>
                  <a:gd name="T50" fmla="*/ 363 w 391"/>
                  <a:gd name="T51" fmla="*/ 140 h 242"/>
                  <a:gd name="T52" fmla="*/ 320 w 391"/>
                  <a:gd name="T53" fmla="*/ 130 h 242"/>
                  <a:gd name="T54" fmla="*/ 316 w 391"/>
                  <a:gd name="T55" fmla="*/ 97 h 242"/>
                  <a:gd name="T56" fmla="*/ 299 w 391"/>
                  <a:gd name="T57" fmla="*/ 78 h 242"/>
                  <a:gd name="T58" fmla="*/ 294 w 391"/>
                  <a:gd name="T59" fmla="*/ 47 h 242"/>
                  <a:gd name="T60" fmla="*/ 285 w 391"/>
                  <a:gd name="T61" fmla="*/ 21 h 242"/>
                  <a:gd name="T62" fmla="*/ 226 w 391"/>
                  <a:gd name="T63" fmla="*/ 19 h 242"/>
                  <a:gd name="T64" fmla="*/ 207 w 391"/>
                  <a:gd name="T65" fmla="*/ 7 h 242"/>
                  <a:gd name="T66" fmla="*/ 190 w 391"/>
                  <a:gd name="T67" fmla="*/ 2 h 242"/>
                  <a:gd name="T68" fmla="*/ 145 w 391"/>
                  <a:gd name="T69" fmla="*/ 0 h 242"/>
                  <a:gd name="T70" fmla="*/ 119 w 391"/>
                  <a:gd name="T71" fmla="*/ 0 h 242"/>
                  <a:gd name="T72" fmla="*/ 93 w 391"/>
                  <a:gd name="T73" fmla="*/ 0 h 242"/>
                  <a:gd name="T74" fmla="*/ 72 w 391"/>
                  <a:gd name="T75" fmla="*/ 7 h 242"/>
                  <a:gd name="T76" fmla="*/ 45 w 391"/>
                  <a:gd name="T77" fmla="*/ 28 h 242"/>
                  <a:gd name="T78" fmla="*/ 27 w 391"/>
                  <a:gd name="T79" fmla="*/ 57 h 242"/>
                  <a:gd name="T80" fmla="*/ 17 w 391"/>
                  <a:gd name="T81" fmla="*/ 8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1" h="242">
                    <a:moveTo>
                      <a:pt x="17" y="81"/>
                    </a:moveTo>
                    <a:lnTo>
                      <a:pt x="17" y="109"/>
                    </a:lnTo>
                    <a:lnTo>
                      <a:pt x="15" y="133"/>
                    </a:lnTo>
                    <a:lnTo>
                      <a:pt x="15" y="156"/>
                    </a:lnTo>
                    <a:lnTo>
                      <a:pt x="5" y="168"/>
                    </a:lnTo>
                    <a:lnTo>
                      <a:pt x="0" y="171"/>
                    </a:lnTo>
                    <a:lnTo>
                      <a:pt x="5" y="173"/>
                    </a:lnTo>
                    <a:lnTo>
                      <a:pt x="12" y="173"/>
                    </a:lnTo>
                    <a:lnTo>
                      <a:pt x="17" y="168"/>
                    </a:lnTo>
                    <a:lnTo>
                      <a:pt x="22" y="171"/>
                    </a:lnTo>
                    <a:lnTo>
                      <a:pt x="31" y="185"/>
                    </a:lnTo>
                    <a:lnTo>
                      <a:pt x="36" y="197"/>
                    </a:lnTo>
                    <a:lnTo>
                      <a:pt x="41" y="211"/>
                    </a:lnTo>
                    <a:lnTo>
                      <a:pt x="55" y="218"/>
                    </a:lnTo>
                    <a:lnTo>
                      <a:pt x="72" y="220"/>
                    </a:lnTo>
                    <a:lnTo>
                      <a:pt x="88" y="223"/>
                    </a:lnTo>
                    <a:lnTo>
                      <a:pt x="107" y="223"/>
                    </a:lnTo>
                    <a:lnTo>
                      <a:pt x="124" y="225"/>
                    </a:lnTo>
                    <a:lnTo>
                      <a:pt x="131" y="230"/>
                    </a:lnTo>
                    <a:lnTo>
                      <a:pt x="147" y="235"/>
                    </a:lnTo>
                    <a:lnTo>
                      <a:pt x="171" y="239"/>
                    </a:lnTo>
                    <a:lnTo>
                      <a:pt x="190" y="242"/>
                    </a:lnTo>
                    <a:lnTo>
                      <a:pt x="195" y="235"/>
                    </a:lnTo>
                    <a:lnTo>
                      <a:pt x="195" y="227"/>
                    </a:lnTo>
                    <a:lnTo>
                      <a:pt x="199" y="218"/>
                    </a:lnTo>
                    <a:lnTo>
                      <a:pt x="218" y="216"/>
                    </a:lnTo>
                    <a:lnTo>
                      <a:pt x="228" y="216"/>
                    </a:lnTo>
                    <a:lnTo>
                      <a:pt x="235" y="206"/>
                    </a:lnTo>
                    <a:lnTo>
                      <a:pt x="242" y="201"/>
                    </a:lnTo>
                    <a:lnTo>
                      <a:pt x="259" y="201"/>
                    </a:lnTo>
                    <a:lnTo>
                      <a:pt x="280" y="201"/>
                    </a:lnTo>
                    <a:lnTo>
                      <a:pt x="294" y="201"/>
                    </a:lnTo>
                    <a:lnTo>
                      <a:pt x="299" y="211"/>
                    </a:lnTo>
                    <a:lnTo>
                      <a:pt x="306" y="213"/>
                    </a:lnTo>
                    <a:lnTo>
                      <a:pt x="313" y="213"/>
                    </a:lnTo>
                    <a:lnTo>
                      <a:pt x="325" y="206"/>
                    </a:lnTo>
                    <a:lnTo>
                      <a:pt x="334" y="204"/>
                    </a:lnTo>
                    <a:lnTo>
                      <a:pt x="344" y="204"/>
                    </a:lnTo>
                    <a:lnTo>
                      <a:pt x="356" y="204"/>
                    </a:lnTo>
                    <a:lnTo>
                      <a:pt x="363" y="208"/>
                    </a:lnTo>
                    <a:lnTo>
                      <a:pt x="370" y="208"/>
                    </a:lnTo>
                    <a:lnTo>
                      <a:pt x="372" y="199"/>
                    </a:lnTo>
                    <a:lnTo>
                      <a:pt x="377" y="190"/>
                    </a:lnTo>
                    <a:lnTo>
                      <a:pt x="384" y="182"/>
                    </a:lnTo>
                    <a:lnTo>
                      <a:pt x="387" y="175"/>
                    </a:lnTo>
                    <a:lnTo>
                      <a:pt x="391" y="171"/>
                    </a:lnTo>
                    <a:lnTo>
                      <a:pt x="391" y="159"/>
                    </a:lnTo>
                    <a:lnTo>
                      <a:pt x="384" y="154"/>
                    </a:lnTo>
                    <a:lnTo>
                      <a:pt x="375" y="154"/>
                    </a:lnTo>
                    <a:lnTo>
                      <a:pt x="365" y="154"/>
                    </a:lnTo>
                    <a:lnTo>
                      <a:pt x="361" y="152"/>
                    </a:lnTo>
                    <a:lnTo>
                      <a:pt x="363" y="140"/>
                    </a:lnTo>
                    <a:lnTo>
                      <a:pt x="363" y="130"/>
                    </a:lnTo>
                    <a:lnTo>
                      <a:pt x="320" y="130"/>
                    </a:lnTo>
                    <a:lnTo>
                      <a:pt x="316" y="114"/>
                    </a:lnTo>
                    <a:lnTo>
                      <a:pt x="316" y="97"/>
                    </a:lnTo>
                    <a:lnTo>
                      <a:pt x="308" y="85"/>
                    </a:lnTo>
                    <a:lnTo>
                      <a:pt x="299" y="78"/>
                    </a:lnTo>
                    <a:lnTo>
                      <a:pt x="297" y="69"/>
                    </a:lnTo>
                    <a:lnTo>
                      <a:pt x="294" y="47"/>
                    </a:lnTo>
                    <a:lnTo>
                      <a:pt x="294" y="31"/>
                    </a:lnTo>
                    <a:lnTo>
                      <a:pt x="285" y="21"/>
                    </a:lnTo>
                    <a:lnTo>
                      <a:pt x="271" y="19"/>
                    </a:lnTo>
                    <a:lnTo>
                      <a:pt x="226" y="19"/>
                    </a:lnTo>
                    <a:lnTo>
                      <a:pt x="214" y="12"/>
                    </a:lnTo>
                    <a:lnTo>
                      <a:pt x="207" y="7"/>
                    </a:lnTo>
                    <a:lnTo>
                      <a:pt x="197" y="5"/>
                    </a:lnTo>
                    <a:lnTo>
                      <a:pt x="190" y="2"/>
                    </a:lnTo>
                    <a:lnTo>
                      <a:pt x="169" y="0"/>
                    </a:lnTo>
                    <a:lnTo>
                      <a:pt x="145" y="0"/>
                    </a:lnTo>
                    <a:lnTo>
                      <a:pt x="135" y="0"/>
                    </a:lnTo>
                    <a:lnTo>
                      <a:pt x="119" y="0"/>
                    </a:lnTo>
                    <a:lnTo>
                      <a:pt x="107" y="0"/>
                    </a:lnTo>
                    <a:lnTo>
                      <a:pt x="93" y="0"/>
                    </a:lnTo>
                    <a:lnTo>
                      <a:pt x="86" y="0"/>
                    </a:lnTo>
                    <a:lnTo>
                      <a:pt x="72" y="7"/>
                    </a:lnTo>
                    <a:lnTo>
                      <a:pt x="60" y="17"/>
                    </a:lnTo>
                    <a:lnTo>
                      <a:pt x="45" y="28"/>
                    </a:lnTo>
                    <a:lnTo>
                      <a:pt x="43" y="40"/>
                    </a:lnTo>
                    <a:lnTo>
                      <a:pt x="27" y="57"/>
                    </a:lnTo>
                    <a:lnTo>
                      <a:pt x="22" y="66"/>
                    </a:lnTo>
                    <a:lnTo>
                      <a:pt x="17" y="81"/>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1" name="Freeform 24"/>
              <p:cNvSpPr>
                <a:spLocks/>
              </p:cNvSpPr>
              <p:nvPr/>
            </p:nvSpPr>
            <p:spPr bwMode="auto">
              <a:xfrm>
                <a:off x="9124950" y="4213225"/>
                <a:ext cx="508000" cy="315913"/>
              </a:xfrm>
              <a:custGeom>
                <a:avLst/>
                <a:gdLst>
                  <a:gd name="T0" fmla="*/ 0 w 135"/>
                  <a:gd name="T1" fmla="*/ 15 h 84"/>
                  <a:gd name="T2" fmla="*/ 1 w 135"/>
                  <a:gd name="T3" fmla="*/ 26 h 84"/>
                  <a:gd name="T4" fmla="*/ 13 w 135"/>
                  <a:gd name="T5" fmla="*/ 27 h 84"/>
                  <a:gd name="T6" fmla="*/ 27 w 135"/>
                  <a:gd name="T7" fmla="*/ 28 h 84"/>
                  <a:gd name="T8" fmla="*/ 42 w 135"/>
                  <a:gd name="T9" fmla="*/ 33 h 84"/>
                  <a:gd name="T10" fmla="*/ 52 w 135"/>
                  <a:gd name="T11" fmla="*/ 36 h 84"/>
                  <a:gd name="T12" fmla="*/ 61 w 135"/>
                  <a:gd name="T13" fmla="*/ 39 h 84"/>
                  <a:gd name="T14" fmla="*/ 88 w 135"/>
                  <a:gd name="T15" fmla="*/ 62 h 84"/>
                  <a:gd name="T16" fmla="*/ 102 w 135"/>
                  <a:gd name="T17" fmla="*/ 62 h 84"/>
                  <a:gd name="T18" fmla="*/ 106 w 135"/>
                  <a:gd name="T19" fmla="*/ 67 h 84"/>
                  <a:gd name="T20" fmla="*/ 104 w 135"/>
                  <a:gd name="T21" fmla="*/ 74 h 84"/>
                  <a:gd name="T22" fmla="*/ 98 w 135"/>
                  <a:gd name="T23" fmla="*/ 82 h 84"/>
                  <a:gd name="T24" fmla="*/ 106 w 135"/>
                  <a:gd name="T25" fmla="*/ 84 h 84"/>
                  <a:gd name="T26" fmla="*/ 114 w 135"/>
                  <a:gd name="T27" fmla="*/ 76 h 84"/>
                  <a:gd name="T28" fmla="*/ 127 w 135"/>
                  <a:gd name="T29" fmla="*/ 67 h 84"/>
                  <a:gd name="T30" fmla="*/ 132 w 135"/>
                  <a:gd name="T31" fmla="*/ 55 h 84"/>
                  <a:gd name="T32" fmla="*/ 135 w 135"/>
                  <a:gd name="T33" fmla="*/ 40 h 84"/>
                  <a:gd name="T34" fmla="*/ 135 w 135"/>
                  <a:gd name="T35" fmla="*/ 24 h 84"/>
                  <a:gd name="T36" fmla="*/ 134 w 135"/>
                  <a:gd name="T37" fmla="*/ 9 h 84"/>
                  <a:gd name="T38" fmla="*/ 128 w 135"/>
                  <a:gd name="T39" fmla="*/ 0 h 84"/>
                  <a:gd name="T40" fmla="*/ 118 w 135"/>
                  <a:gd name="T41" fmla="*/ 2 h 84"/>
                  <a:gd name="T42" fmla="*/ 113 w 135"/>
                  <a:gd name="T43" fmla="*/ 5 h 84"/>
                  <a:gd name="T44" fmla="*/ 105 w 135"/>
                  <a:gd name="T45" fmla="*/ 5 h 84"/>
                  <a:gd name="T46" fmla="*/ 101 w 135"/>
                  <a:gd name="T47" fmla="*/ 1 h 84"/>
                  <a:gd name="T48" fmla="*/ 92 w 135"/>
                  <a:gd name="T49" fmla="*/ 1 h 84"/>
                  <a:gd name="T50" fmla="*/ 82 w 135"/>
                  <a:gd name="T51" fmla="*/ 2 h 84"/>
                  <a:gd name="T52" fmla="*/ 75 w 135"/>
                  <a:gd name="T53" fmla="*/ 8 h 84"/>
                  <a:gd name="T54" fmla="*/ 68 w 135"/>
                  <a:gd name="T55" fmla="*/ 10 h 84"/>
                  <a:gd name="T56" fmla="*/ 64 w 135"/>
                  <a:gd name="T57" fmla="*/ 17 h 84"/>
                  <a:gd name="T58" fmla="*/ 55 w 135"/>
                  <a:gd name="T59" fmla="*/ 17 h 84"/>
                  <a:gd name="T60" fmla="*/ 44 w 135"/>
                  <a:gd name="T61" fmla="*/ 16 h 84"/>
                  <a:gd name="T62" fmla="*/ 32 w 135"/>
                  <a:gd name="T63" fmla="*/ 12 h 84"/>
                  <a:gd name="T64" fmla="*/ 22 w 135"/>
                  <a:gd name="T65" fmla="*/ 10 h 84"/>
                  <a:gd name="T66" fmla="*/ 11 w 135"/>
                  <a:gd name="T67" fmla="*/ 9 h 84"/>
                  <a:gd name="T68" fmla="*/ 0 w 135"/>
                  <a:gd name="T69"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84">
                    <a:moveTo>
                      <a:pt x="0" y="9"/>
                    </a:moveTo>
                    <a:cubicBezTo>
                      <a:pt x="0" y="15"/>
                      <a:pt x="0" y="15"/>
                      <a:pt x="0" y="15"/>
                    </a:cubicBezTo>
                    <a:cubicBezTo>
                      <a:pt x="0" y="22"/>
                      <a:pt x="0" y="22"/>
                      <a:pt x="0" y="22"/>
                    </a:cubicBezTo>
                    <a:cubicBezTo>
                      <a:pt x="1" y="26"/>
                      <a:pt x="1" y="26"/>
                      <a:pt x="1" y="26"/>
                    </a:cubicBezTo>
                    <a:cubicBezTo>
                      <a:pt x="6" y="27"/>
                      <a:pt x="6" y="27"/>
                      <a:pt x="6" y="27"/>
                    </a:cubicBezTo>
                    <a:cubicBezTo>
                      <a:pt x="13" y="27"/>
                      <a:pt x="13" y="27"/>
                      <a:pt x="13" y="27"/>
                    </a:cubicBezTo>
                    <a:cubicBezTo>
                      <a:pt x="20" y="27"/>
                      <a:pt x="20" y="27"/>
                      <a:pt x="20" y="27"/>
                    </a:cubicBezTo>
                    <a:cubicBezTo>
                      <a:pt x="27" y="28"/>
                      <a:pt x="27" y="28"/>
                      <a:pt x="27" y="28"/>
                    </a:cubicBezTo>
                    <a:cubicBezTo>
                      <a:pt x="36" y="30"/>
                      <a:pt x="36" y="30"/>
                      <a:pt x="36" y="30"/>
                    </a:cubicBezTo>
                    <a:cubicBezTo>
                      <a:pt x="42" y="33"/>
                      <a:pt x="42" y="33"/>
                      <a:pt x="42" y="33"/>
                    </a:cubicBezTo>
                    <a:cubicBezTo>
                      <a:pt x="46" y="34"/>
                      <a:pt x="46" y="34"/>
                      <a:pt x="46" y="34"/>
                    </a:cubicBezTo>
                    <a:cubicBezTo>
                      <a:pt x="52" y="36"/>
                      <a:pt x="52" y="36"/>
                      <a:pt x="52" y="36"/>
                    </a:cubicBezTo>
                    <a:cubicBezTo>
                      <a:pt x="57" y="37"/>
                      <a:pt x="57" y="37"/>
                      <a:pt x="57" y="37"/>
                    </a:cubicBezTo>
                    <a:cubicBezTo>
                      <a:pt x="61" y="39"/>
                      <a:pt x="61" y="39"/>
                      <a:pt x="61" y="39"/>
                    </a:cubicBezTo>
                    <a:cubicBezTo>
                      <a:pt x="84" y="61"/>
                      <a:pt x="84" y="61"/>
                      <a:pt x="84" y="61"/>
                    </a:cubicBezTo>
                    <a:cubicBezTo>
                      <a:pt x="88" y="62"/>
                      <a:pt x="88" y="62"/>
                      <a:pt x="88" y="62"/>
                    </a:cubicBezTo>
                    <a:cubicBezTo>
                      <a:pt x="95" y="62"/>
                      <a:pt x="95" y="62"/>
                      <a:pt x="95" y="62"/>
                    </a:cubicBezTo>
                    <a:cubicBezTo>
                      <a:pt x="102" y="62"/>
                      <a:pt x="102" y="62"/>
                      <a:pt x="102" y="62"/>
                    </a:cubicBezTo>
                    <a:cubicBezTo>
                      <a:pt x="102" y="62"/>
                      <a:pt x="104" y="61"/>
                      <a:pt x="104" y="63"/>
                    </a:cubicBezTo>
                    <a:cubicBezTo>
                      <a:pt x="105" y="65"/>
                      <a:pt x="106" y="67"/>
                      <a:pt x="106" y="67"/>
                    </a:cubicBezTo>
                    <a:cubicBezTo>
                      <a:pt x="105" y="71"/>
                      <a:pt x="105" y="71"/>
                      <a:pt x="105" y="71"/>
                    </a:cubicBezTo>
                    <a:cubicBezTo>
                      <a:pt x="104" y="74"/>
                      <a:pt x="104" y="74"/>
                      <a:pt x="104" y="74"/>
                    </a:cubicBezTo>
                    <a:cubicBezTo>
                      <a:pt x="100" y="78"/>
                      <a:pt x="100" y="78"/>
                      <a:pt x="100" y="78"/>
                    </a:cubicBezTo>
                    <a:cubicBezTo>
                      <a:pt x="98" y="82"/>
                      <a:pt x="98" y="82"/>
                      <a:pt x="98" y="82"/>
                    </a:cubicBezTo>
                    <a:cubicBezTo>
                      <a:pt x="102" y="83"/>
                      <a:pt x="102" y="83"/>
                      <a:pt x="102" y="83"/>
                    </a:cubicBezTo>
                    <a:cubicBezTo>
                      <a:pt x="106" y="84"/>
                      <a:pt x="106" y="84"/>
                      <a:pt x="106" y="84"/>
                    </a:cubicBezTo>
                    <a:cubicBezTo>
                      <a:pt x="109" y="81"/>
                      <a:pt x="109" y="81"/>
                      <a:pt x="109" y="81"/>
                    </a:cubicBezTo>
                    <a:cubicBezTo>
                      <a:pt x="114" y="76"/>
                      <a:pt x="114" y="76"/>
                      <a:pt x="114" y="76"/>
                    </a:cubicBezTo>
                    <a:cubicBezTo>
                      <a:pt x="119" y="72"/>
                      <a:pt x="119" y="72"/>
                      <a:pt x="119" y="72"/>
                    </a:cubicBezTo>
                    <a:cubicBezTo>
                      <a:pt x="127" y="67"/>
                      <a:pt x="127" y="67"/>
                      <a:pt x="127" y="67"/>
                    </a:cubicBezTo>
                    <a:cubicBezTo>
                      <a:pt x="127" y="67"/>
                      <a:pt x="130" y="65"/>
                      <a:pt x="130" y="64"/>
                    </a:cubicBezTo>
                    <a:cubicBezTo>
                      <a:pt x="130" y="63"/>
                      <a:pt x="132" y="55"/>
                      <a:pt x="132" y="55"/>
                    </a:cubicBezTo>
                    <a:cubicBezTo>
                      <a:pt x="134" y="48"/>
                      <a:pt x="134" y="48"/>
                      <a:pt x="134" y="48"/>
                    </a:cubicBezTo>
                    <a:cubicBezTo>
                      <a:pt x="135" y="40"/>
                      <a:pt x="135" y="40"/>
                      <a:pt x="135" y="40"/>
                    </a:cubicBezTo>
                    <a:cubicBezTo>
                      <a:pt x="135" y="33"/>
                      <a:pt x="135" y="33"/>
                      <a:pt x="135" y="33"/>
                    </a:cubicBezTo>
                    <a:cubicBezTo>
                      <a:pt x="135" y="24"/>
                      <a:pt x="135" y="24"/>
                      <a:pt x="135" y="24"/>
                    </a:cubicBezTo>
                    <a:cubicBezTo>
                      <a:pt x="135" y="24"/>
                      <a:pt x="135" y="18"/>
                      <a:pt x="135" y="17"/>
                    </a:cubicBezTo>
                    <a:cubicBezTo>
                      <a:pt x="135" y="16"/>
                      <a:pt x="134" y="9"/>
                      <a:pt x="134" y="9"/>
                    </a:cubicBezTo>
                    <a:cubicBezTo>
                      <a:pt x="133" y="5"/>
                      <a:pt x="133" y="5"/>
                      <a:pt x="133" y="5"/>
                    </a:cubicBezTo>
                    <a:cubicBezTo>
                      <a:pt x="128" y="0"/>
                      <a:pt x="128" y="0"/>
                      <a:pt x="128" y="0"/>
                    </a:cubicBezTo>
                    <a:cubicBezTo>
                      <a:pt x="123" y="0"/>
                      <a:pt x="123" y="0"/>
                      <a:pt x="123" y="0"/>
                    </a:cubicBezTo>
                    <a:cubicBezTo>
                      <a:pt x="118" y="2"/>
                      <a:pt x="118" y="2"/>
                      <a:pt x="118" y="2"/>
                    </a:cubicBezTo>
                    <a:cubicBezTo>
                      <a:pt x="116" y="4"/>
                      <a:pt x="116" y="4"/>
                      <a:pt x="116" y="4"/>
                    </a:cubicBezTo>
                    <a:cubicBezTo>
                      <a:pt x="113" y="5"/>
                      <a:pt x="113" y="5"/>
                      <a:pt x="113" y="5"/>
                    </a:cubicBezTo>
                    <a:cubicBezTo>
                      <a:pt x="108" y="6"/>
                      <a:pt x="108" y="6"/>
                      <a:pt x="108" y="6"/>
                    </a:cubicBezTo>
                    <a:cubicBezTo>
                      <a:pt x="105" y="5"/>
                      <a:pt x="105" y="5"/>
                      <a:pt x="105" y="5"/>
                    </a:cubicBezTo>
                    <a:cubicBezTo>
                      <a:pt x="103" y="3"/>
                      <a:pt x="103" y="3"/>
                      <a:pt x="103" y="3"/>
                    </a:cubicBezTo>
                    <a:cubicBezTo>
                      <a:pt x="101" y="1"/>
                      <a:pt x="101" y="1"/>
                      <a:pt x="101" y="1"/>
                    </a:cubicBezTo>
                    <a:cubicBezTo>
                      <a:pt x="96" y="1"/>
                      <a:pt x="96" y="1"/>
                      <a:pt x="96" y="1"/>
                    </a:cubicBezTo>
                    <a:cubicBezTo>
                      <a:pt x="92" y="1"/>
                      <a:pt x="92" y="1"/>
                      <a:pt x="92" y="1"/>
                    </a:cubicBezTo>
                    <a:cubicBezTo>
                      <a:pt x="86" y="2"/>
                      <a:pt x="86" y="2"/>
                      <a:pt x="86" y="2"/>
                    </a:cubicBezTo>
                    <a:cubicBezTo>
                      <a:pt x="82" y="2"/>
                      <a:pt x="82" y="2"/>
                      <a:pt x="82" y="2"/>
                    </a:cubicBezTo>
                    <a:cubicBezTo>
                      <a:pt x="78" y="6"/>
                      <a:pt x="78" y="6"/>
                      <a:pt x="78" y="6"/>
                    </a:cubicBezTo>
                    <a:cubicBezTo>
                      <a:pt x="75" y="8"/>
                      <a:pt x="75" y="8"/>
                      <a:pt x="75" y="8"/>
                    </a:cubicBezTo>
                    <a:cubicBezTo>
                      <a:pt x="70" y="8"/>
                      <a:pt x="70" y="8"/>
                      <a:pt x="70" y="8"/>
                    </a:cubicBezTo>
                    <a:cubicBezTo>
                      <a:pt x="68" y="10"/>
                      <a:pt x="68" y="10"/>
                      <a:pt x="68" y="10"/>
                    </a:cubicBezTo>
                    <a:cubicBezTo>
                      <a:pt x="65" y="14"/>
                      <a:pt x="65" y="14"/>
                      <a:pt x="65" y="14"/>
                    </a:cubicBezTo>
                    <a:cubicBezTo>
                      <a:pt x="64" y="17"/>
                      <a:pt x="64" y="17"/>
                      <a:pt x="64" y="17"/>
                    </a:cubicBezTo>
                    <a:cubicBezTo>
                      <a:pt x="60" y="17"/>
                      <a:pt x="60" y="17"/>
                      <a:pt x="60" y="17"/>
                    </a:cubicBezTo>
                    <a:cubicBezTo>
                      <a:pt x="55" y="17"/>
                      <a:pt x="55" y="17"/>
                      <a:pt x="55" y="17"/>
                    </a:cubicBezTo>
                    <a:cubicBezTo>
                      <a:pt x="51" y="16"/>
                      <a:pt x="51" y="16"/>
                      <a:pt x="51" y="16"/>
                    </a:cubicBezTo>
                    <a:cubicBezTo>
                      <a:pt x="44" y="16"/>
                      <a:pt x="44" y="16"/>
                      <a:pt x="44" y="16"/>
                    </a:cubicBezTo>
                    <a:cubicBezTo>
                      <a:pt x="38" y="14"/>
                      <a:pt x="38" y="14"/>
                      <a:pt x="38" y="14"/>
                    </a:cubicBezTo>
                    <a:cubicBezTo>
                      <a:pt x="32" y="12"/>
                      <a:pt x="32" y="12"/>
                      <a:pt x="32" y="12"/>
                    </a:cubicBezTo>
                    <a:cubicBezTo>
                      <a:pt x="27" y="11"/>
                      <a:pt x="27" y="11"/>
                      <a:pt x="27" y="11"/>
                    </a:cubicBezTo>
                    <a:cubicBezTo>
                      <a:pt x="22" y="10"/>
                      <a:pt x="22" y="10"/>
                      <a:pt x="22" y="10"/>
                    </a:cubicBezTo>
                    <a:cubicBezTo>
                      <a:pt x="19" y="10"/>
                      <a:pt x="19" y="10"/>
                      <a:pt x="19" y="10"/>
                    </a:cubicBezTo>
                    <a:cubicBezTo>
                      <a:pt x="11" y="9"/>
                      <a:pt x="11" y="9"/>
                      <a:pt x="11" y="9"/>
                    </a:cubicBezTo>
                    <a:cubicBezTo>
                      <a:pt x="5" y="8"/>
                      <a:pt x="5" y="8"/>
                      <a:pt x="5" y="8"/>
                    </a:cubicBezTo>
                    <a:lnTo>
                      <a:pt x="0" y="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2" name="Freeform 25"/>
              <p:cNvSpPr>
                <a:spLocks/>
              </p:cNvSpPr>
              <p:nvPr/>
            </p:nvSpPr>
            <p:spPr bwMode="auto">
              <a:xfrm>
                <a:off x="8737600" y="4333875"/>
                <a:ext cx="769937" cy="646113"/>
              </a:xfrm>
              <a:custGeom>
                <a:avLst/>
                <a:gdLst>
                  <a:gd name="T0" fmla="*/ 7 w 205"/>
                  <a:gd name="T1" fmla="*/ 78 h 172"/>
                  <a:gd name="T2" fmla="*/ 16 w 205"/>
                  <a:gd name="T3" fmla="*/ 73 h 172"/>
                  <a:gd name="T4" fmla="*/ 25 w 205"/>
                  <a:gd name="T5" fmla="*/ 79 h 172"/>
                  <a:gd name="T6" fmla="*/ 39 w 205"/>
                  <a:gd name="T7" fmla="*/ 92 h 172"/>
                  <a:gd name="T8" fmla="*/ 41 w 205"/>
                  <a:gd name="T9" fmla="*/ 99 h 172"/>
                  <a:gd name="T10" fmla="*/ 49 w 205"/>
                  <a:gd name="T11" fmla="*/ 96 h 172"/>
                  <a:gd name="T12" fmla="*/ 55 w 205"/>
                  <a:gd name="T13" fmla="*/ 97 h 172"/>
                  <a:gd name="T14" fmla="*/ 60 w 205"/>
                  <a:gd name="T15" fmla="*/ 103 h 172"/>
                  <a:gd name="T16" fmla="*/ 69 w 205"/>
                  <a:gd name="T17" fmla="*/ 106 h 172"/>
                  <a:gd name="T18" fmla="*/ 77 w 205"/>
                  <a:gd name="T19" fmla="*/ 112 h 172"/>
                  <a:gd name="T20" fmla="*/ 85 w 205"/>
                  <a:gd name="T21" fmla="*/ 119 h 172"/>
                  <a:gd name="T22" fmla="*/ 93 w 205"/>
                  <a:gd name="T23" fmla="*/ 123 h 172"/>
                  <a:gd name="T24" fmla="*/ 99 w 205"/>
                  <a:gd name="T25" fmla="*/ 130 h 172"/>
                  <a:gd name="T26" fmla="*/ 106 w 205"/>
                  <a:gd name="T27" fmla="*/ 138 h 172"/>
                  <a:gd name="T28" fmla="*/ 113 w 205"/>
                  <a:gd name="T29" fmla="*/ 142 h 172"/>
                  <a:gd name="T30" fmla="*/ 115 w 205"/>
                  <a:gd name="T31" fmla="*/ 152 h 172"/>
                  <a:gd name="T32" fmla="*/ 109 w 205"/>
                  <a:gd name="T33" fmla="*/ 159 h 172"/>
                  <a:gd name="T34" fmla="*/ 111 w 205"/>
                  <a:gd name="T35" fmla="*/ 169 h 172"/>
                  <a:gd name="T36" fmla="*/ 123 w 205"/>
                  <a:gd name="T37" fmla="*/ 162 h 172"/>
                  <a:gd name="T38" fmla="*/ 131 w 205"/>
                  <a:gd name="T39" fmla="*/ 151 h 172"/>
                  <a:gd name="T40" fmla="*/ 136 w 205"/>
                  <a:gd name="T41" fmla="*/ 135 h 172"/>
                  <a:gd name="T42" fmla="*/ 139 w 205"/>
                  <a:gd name="T43" fmla="*/ 122 h 172"/>
                  <a:gd name="T44" fmla="*/ 145 w 205"/>
                  <a:gd name="T45" fmla="*/ 114 h 172"/>
                  <a:gd name="T46" fmla="*/ 153 w 205"/>
                  <a:gd name="T47" fmla="*/ 105 h 172"/>
                  <a:gd name="T48" fmla="*/ 157 w 205"/>
                  <a:gd name="T49" fmla="*/ 95 h 172"/>
                  <a:gd name="T50" fmla="*/ 165 w 205"/>
                  <a:gd name="T51" fmla="*/ 79 h 172"/>
                  <a:gd name="T52" fmla="*/ 172 w 205"/>
                  <a:gd name="T53" fmla="*/ 78 h 172"/>
                  <a:gd name="T54" fmla="*/ 176 w 205"/>
                  <a:gd name="T55" fmla="*/ 82 h 172"/>
                  <a:gd name="T56" fmla="*/ 182 w 205"/>
                  <a:gd name="T57" fmla="*/ 78 h 172"/>
                  <a:gd name="T58" fmla="*/ 186 w 205"/>
                  <a:gd name="T59" fmla="*/ 86 h 172"/>
                  <a:gd name="T60" fmla="*/ 179 w 205"/>
                  <a:gd name="T61" fmla="*/ 94 h 172"/>
                  <a:gd name="T62" fmla="*/ 169 w 205"/>
                  <a:gd name="T63" fmla="*/ 106 h 172"/>
                  <a:gd name="T64" fmla="*/ 160 w 205"/>
                  <a:gd name="T65" fmla="*/ 115 h 172"/>
                  <a:gd name="T66" fmla="*/ 148 w 205"/>
                  <a:gd name="T67" fmla="*/ 121 h 172"/>
                  <a:gd name="T68" fmla="*/ 145 w 205"/>
                  <a:gd name="T69" fmla="*/ 128 h 172"/>
                  <a:gd name="T70" fmla="*/ 151 w 205"/>
                  <a:gd name="T71" fmla="*/ 127 h 172"/>
                  <a:gd name="T72" fmla="*/ 163 w 205"/>
                  <a:gd name="T73" fmla="*/ 120 h 172"/>
                  <a:gd name="T74" fmla="*/ 175 w 205"/>
                  <a:gd name="T75" fmla="*/ 108 h 172"/>
                  <a:gd name="T76" fmla="*/ 189 w 205"/>
                  <a:gd name="T77" fmla="*/ 90 h 172"/>
                  <a:gd name="T78" fmla="*/ 199 w 205"/>
                  <a:gd name="T79" fmla="*/ 70 h 172"/>
                  <a:gd name="T80" fmla="*/ 205 w 205"/>
                  <a:gd name="T81" fmla="*/ 57 h 172"/>
                  <a:gd name="T82" fmla="*/ 198 w 205"/>
                  <a:gd name="T83" fmla="*/ 54 h 172"/>
                  <a:gd name="T84" fmla="*/ 200 w 205"/>
                  <a:gd name="T85" fmla="*/ 42 h 172"/>
                  <a:gd name="T86" fmla="*/ 203 w 205"/>
                  <a:gd name="T87" fmla="*/ 34 h 172"/>
                  <a:gd name="T88" fmla="*/ 188 w 205"/>
                  <a:gd name="T89" fmla="*/ 33 h 172"/>
                  <a:gd name="T90" fmla="*/ 176 w 205"/>
                  <a:gd name="T91" fmla="*/ 25 h 172"/>
                  <a:gd name="T92" fmla="*/ 167 w 205"/>
                  <a:gd name="T93" fmla="*/ 16 h 172"/>
                  <a:gd name="T94" fmla="*/ 153 w 205"/>
                  <a:gd name="T95" fmla="*/ 9 h 172"/>
                  <a:gd name="T96" fmla="*/ 135 w 205"/>
                  <a:gd name="T97" fmla="*/ 5 h 172"/>
                  <a:gd name="T98" fmla="*/ 112 w 205"/>
                  <a:gd name="T99" fmla="*/ 0 h 172"/>
                  <a:gd name="T100" fmla="*/ 89 w 205"/>
                  <a:gd name="T101" fmla="*/ 0 h 172"/>
                  <a:gd name="T102" fmla="*/ 79 w 205"/>
                  <a:gd name="T103" fmla="*/ 8 h 172"/>
                  <a:gd name="T104" fmla="*/ 66 w 205"/>
                  <a:gd name="T105" fmla="*/ 15 h 172"/>
                  <a:gd name="T106" fmla="*/ 56 w 205"/>
                  <a:gd name="T107" fmla="*/ 21 h 172"/>
                  <a:gd name="T108" fmla="*/ 2 w 205"/>
                  <a:gd name="T109"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172">
                    <a:moveTo>
                      <a:pt x="2" y="79"/>
                    </a:moveTo>
                    <a:cubicBezTo>
                      <a:pt x="7" y="78"/>
                      <a:pt x="7" y="78"/>
                      <a:pt x="7" y="78"/>
                    </a:cubicBezTo>
                    <a:cubicBezTo>
                      <a:pt x="11" y="75"/>
                      <a:pt x="11" y="75"/>
                      <a:pt x="11" y="75"/>
                    </a:cubicBezTo>
                    <a:cubicBezTo>
                      <a:pt x="16" y="73"/>
                      <a:pt x="16" y="73"/>
                      <a:pt x="16" y="73"/>
                    </a:cubicBezTo>
                    <a:cubicBezTo>
                      <a:pt x="21" y="74"/>
                      <a:pt x="21" y="74"/>
                      <a:pt x="21" y="74"/>
                    </a:cubicBezTo>
                    <a:cubicBezTo>
                      <a:pt x="25" y="79"/>
                      <a:pt x="25" y="79"/>
                      <a:pt x="25" y="79"/>
                    </a:cubicBezTo>
                    <a:cubicBezTo>
                      <a:pt x="33" y="85"/>
                      <a:pt x="33" y="85"/>
                      <a:pt x="33" y="85"/>
                    </a:cubicBezTo>
                    <a:cubicBezTo>
                      <a:pt x="39" y="92"/>
                      <a:pt x="39" y="92"/>
                      <a:pt x="39" y="92"/>
                    </a:cubicBezTo>
                    <a:cubicBezTo>
                      <a:pt x="39" y="96"/>
                      <a:pt x="39" y="96"/>
                      <a:pt x="39" y="96"/>
                    </a:cubicBezTo>
                    <a:cubicBezTo>
                      <a:pt x="41" y="99"/>
                      <a:pt x="41" y="99"/>
                      <a:pt x="41" y="99"/>
                    </a:cubicBezTo>
                    <a:cubicBezTo>
                      <a:pt x="45" y="98"/>
                      <a:pt x="45" y="98"/>
                      <a:pt x="45" y="98"/>
                    </a:cubicBezTo>
                    <a:cubicBezTo>
                      <a:pt x="49" y="96"/>
                      <a:pt x="49" y="96"/>
                      <a:pt x="49" y="96"/>
                    </a:cubicBezTo>
                    <a:cubicBezTo>
                      <a:pt x="52" y="94"/>
                      <a:pt x="52" y="94"/>
                      <a:pt x="52" y="94"/>
                    </a:cubicBezTo>
                    <a:cubicBezTo>
                      <a:pt x="55" y="97"/>
                      <a:pt x="55" y="97"/>
                      <a:pt x="55" y="97"/>
                    </a:cubicBezTo>
                    <a:cubicBezTo>
                      <a:pt x="57" y="99"/>
                      <a:pt x="57" y="99"/>
                      <a:pt x="57" y="99"/>
                    </a:cubicBezTo>
                    <a:cubicBezTo>
                      <a:pt x="60" y="103"/>
                      <a:pt x="60" y="103"/>
                      <a:pt x="60" y="103"/>
                    </a:cubicBezTo>
                    <a:cubicBezTo>
                      <a:pt x="64" y="107"/>
                      <a:pt x="64" y="107"/>
                      <a:pt x="64" y="107"/>
                    </a:cubicBezTo>
                    <a:cubicBezTo>
                      <a:pt x="69" y="106"/>
                      <a:pt x="69" y="106"/>
                      <a:pt x="69" y="106"/>
                    </a:cubicBezTo>
                    <a:cubicBezTo>
                      <a:pt x="73" y="110"/>
                      <a:pt x="73" y="110"/>
                      <a:pt x="73" y="110"/>
                    </a:cubicBezTo>
                    <a:cubicBezTo>
                      <a:pt x="77" y="112"/>
                      <a:pt x="77" y="112"/>
                      <a:pt x="77" y="112"/>
                    </a:cubicBezTo>
                    <a:cubicBezTo>
                      <a:pt x="81" y="115"/>
                      <a:pt x="81" y="115"/>
                      <a:pt x="81" y="115"/>
                    </a:cubicBezTo>
                    <a:cubicBezTo>
                      <a:pt x="85" y="119"/>
                      <a:pt x="85" y="119"/>
                      <a:pt x="85" y="119"/>
                    </a:cubicBezTo>
                    <a:cubicBezTo>
                      <a:pt x="88" y="123"/>
                      <a:pt x="88" y="123"/>
                      <a:pt x="88" y="123"/>
                    </a:cubicBezTo>
                    <a:cubicBezTo>
                      <a:pt x="93" y="123"/>
                      <a:pt x="93" y="123"/>
                      <a:pt x="93" y="123"/>
                    </a:cubicBezTo>
                    <a:cubicBezTo>
                      <a:pt x="98" y="127"/>
                      <a:pt x="98" y="127"/>
                      <a:pt x="98" y="127"/>
                    </a:cubicBezTo>
                    <a:cubicBezTo>
                      <a:pt x="99" y="130"/>
                      <a:pt x="99" y="130"/>
                      <a:pt x="99" y="130"/>
                    </a:cubicBezTo>
                    <a:cubicBezTo>
                      <a:pt x="102" y="133"/>
                      <a:pt x="102" y="133"/>
                      <a:pt x="102" y="133"/>
                    </a:cubicBezTo>
                    <a:cubicBezTo>
                      <a:pt x="106" y="138"/>
                      <a:pt x="106" y="138"/>
                      <a:pt x="106" y="138"/>
                    </a:cubicBezTo>
                    <a:cubicBezTo>
                      <a:pt x="106" y="138"/>
                      <a:pt x="107" y="138"/>
                      <a:pt x="108" y="139"/>
                    </a:cubicBezTo>
                    <a:cubicBezTo>
                      <a:pt x="109" y="139"/>
                      <a:pt x="113" y="142"/>
                      <a:pt x="113" y="142"/>
                    </a:cubicBezTo>
                    <a:cubicBezTo>
                      <a:pt x="115" y="145"/>
                      <a:pt x="115" y="145"/>
                      <a:pt x="115" y="145"/>
                    </a:cubicBezTo>
                    <a:cubicBezTo>
                      <a:pt x="115" y="152"/>
                      <a:pt x="115" y="152"/>
                      <a:pt x="115" y="152"/>
                    </a:cubicBezTo>
                    <a:cubicBezTo>
                      <a:pt x="113" y="155"/>
                      <a:pt x="113" y="155"/>
                      <a:pt x="113" y="155"/>
                    </a:cubicBezTo>
                    <a:cubicBezTo>
                      <a:pt x="113" y="155"/>
                      <a:pt x="109" y="158"/>
                      <a:pt x="109" y="159"/>
                    </a:cubicBezTo>
                    <a:cubicBezTo>
                      <a:pt x="109" y="160"/>
                      <a:pt x="108" y="172"/>
                      <a:pt x="108" y="172"/>
                    </a:cubicBezTo>
                    <a:cubicBezTo>
                      <a:pt x="111" y="169"/>
                      <a:pt x="111" y="169"/>
                      <a:pt x="111" y="169"/>
                    </a:cubicBezTo>
                    <a:cubicBezTo>
                      <a:pt x="116" y="166"/>
                      <a:pt x="116" y="166"/>
                      <a:pt x="116" y="166"/>
                    </a:cubicBezTo>
                    <a:cubicBezTo>
                      <a:pt x="123" y="162"/>
                      <a:pt x="123" y="162"/>
                      <a:pt x="123" y="162"/>
                    </a:cubicBezTo>
                    <a:cubicBezTo>
                      <a:pt x="126" y="157"/>
                      <a:pt x="126" y="157"/>
                      <a:pt x="126" y="157"/>
                    </a:cubicBezTo>
                    <a:cubicBezTo>
                      <a:pt x="131" y="151"/>
                      <a:pt x="131" y="151"/>
                      <a:pt x="131" y="151"/>
                    </a:cubicBezTo>
                    <a:cubicBezTo>
                      <a:pt x="133" y="143"/>
                      <a:pt x="133" y="143"/>
                      <a:pt x="133" y="143"/>
                    </a:cubicBezTo>
                    <a:cubicBezTo>
                      <a:pt x="136" y="135"/>
                      <a:pt x="136" y="135"/>
                      <a:pt x="136" y="135"/>
                    </a:cubicBezTo>
                    <a:cubicBezTo>
                      <a:pt x="139" y="130"/>
                      <a:pt x="139" y="130"/>
                      <a:pt x="139" y="130"/>
                    </a:cubicBezTo>
                    <a:cubicBezTo>
                      <a:pt x="139" y="122"/>
                      <a:pt x="139" y="122"/>
                      <a:pt x="139" y="122"/>
                    </a:cubicBezTo>
                    <a:cubicBezTo>
                      <a:pt x="142" y="117"/>
                      <a:pt x="142" y="117"/>
                      <a:pt x="142" y="117"/>
                    </a:cubicBezTo>
                    <a:cubicBezTo>
                      <a:pt x="145" y="114"/>
                      <a:pt x="145" y="114"/>
                      <a:pt x="145" y="114"/>
                    </a:cubicBezTo>
                    <a:cubicBezTo>
                      <a:pt x="146" y="107"/>
                      <a:pt x="146" y="107"/>
                      <a:pt x="146" y="107"/>
                    </a:cubicBezTo>
                    <a:cubicBezTo>
                      <a:pt x="153" y="105"/>
                      <a:pt x="153" y="105"/>
                      <a:pt x="153" y="105"/>
                    </a:cubicBezTo>
                    <a:cubicBezTo>
                      <a:pt x="156" y="103"/>
                      <a:pt x="156" y="103"/>
                      <a:pt x="156" y="103"/>
                    </a:cubicBezTo>
                    <a:cubicBezTo>
                      <a:pt x="157" y="95"/>
                      <a:pt x="157" y="95"/>
                      <a:pt x="157" y="95"/>
                    </a:cubicBezTo>
                    <a:cubicBezTo>
                      <a:pt x="161" y="92"/>
                      <a:pt x="161" y="92"/>
                      <a:pt x="161" y="92"/>
                    </a:cubicBezTo>
                    <a:cubicBezTo>
                      <a:pt x="165" y="79"/>
                      <a:pt x="165" y="79"/>
                      <a:pt x="165" y="79"/>
                    </a:cubicBezTo>
                    <a:cubicBezTo>
                      <a:pt x="168" y="77"/>
                      <a:pt x="168" y="77"/>
                      <a:pt x="168" y="77"/>
                    </a:cubicBezTo>
                    <a:cubicBezTo>
                      <a:pt x="172" y="78"/>
                      <a:pt x="172" y="78"/>
                      <a:pt x="172" y="78"/>
                    </a:cubicBezTo>
                    <a:cubicBezTo>
                      <a:pt x="172" y="81"/>
                      <a:pt x="172" y="81"/>
                      <a:pt x="172" y="81"/>
                    </a:cubicBezTo>
                    <a:cubicBezTo>
                      <a:pt x="176" y="82"/>
                      <a:pt x="176" y="82"/>
                      <a:pt x="176" y="82"/>
                    </a:cubicBezTo>
                    <a:cubicBezTo>
                      <a:pt x="178" y="79"/>
                      <a:pt x="178" y="79"/>
                      <a:pt x="178" y="79"/>
                    </a:cubicBezTo>
                    <a:cubicBezTo>
                      <a:pt x="182" y="78"/>
                      <a:pt x="182" y="78"/>
                      <a:pt x="182" y="78"/>
                    </a:cubicBezTo>
                    <a:cubicBezTo>
                      <a:pt x="187" y="78"/>
                      <a:pt x="187" y="78"/>
                      <a:pt x="187" y="78"/>
                    </a:cubicBezTo>
                    <a:cubicBezTo>
                      <a:pt x="186" y="86"/>
                      <a:pt x="186" y="86"/>
                      <a:pt x="186" y="86"/>
                    </a:cubicBezTo>
                    <a:cubicBezTo>
                      <a:pt x="183" y="89"/>
                      <a:pt x="183" y="89"/>
                      <a:pt x="183" y="89"/>
                    </a:cubicBezTo>
                    <a:cubicBezTo>
                      <a:pt x="179" y="94"/>
                      <a:pt x="179" y="94"/>
                      <a:pt x="179" y="94"/>
                    </a:cubicBezTo>
                    <a:cubicBezTo>
                      <a:pt x="173" y="100"/>
                      <a:pt x="173" y="100"/>
                      <a:pt x="173" y="100"/>
                    </a:cubicBezTo>
                    <a:cubicBezTo>
                      <a:pt x="169" y="106"/>
                      <a:pt x="169" y="106"/>
                      <a:pt x="169" y="106"/>
                    </a:cubicBezTo>
                    <a:cubicBezTo>
                      <a:pt x="167" y="110"/>
                      <a:pt x="167" y="110"/>
                      <a:pt x="167" y="110"/>
                    </a:cubicBezTo>
                    <a:cubicBezTo>
                      <a:pt x="160" y="115"/>
                      <a:pt x="160" y="115"/>
                      <a:pt x="160" y="115"/>
                    </a:cubicBezTo>
                    <a:cubicBezTo>
                      <a:pt x="153" y="119"/>
                      <a:pt x="153" y="119"/>
                      <a:pt x="153" y="119"/>
                    </a:cubicBezTo>
                    <a:cubicBezTo>
                      <a:pt x="153" y="119"/>
                      <a:pt x="149" y="121"/>
                      <a:pt x="148" y="121"/>
                    </a:cubicBezTo>
                    <a:cubicBezTo>
                      <a:pt x="147" y="122"/>
                      <a:pt x="145" y="124"/>
                      <a:pt x="145" y="124"/>
                    </a:cubicBezTo>
                    <a:cubicBezTo>
                      <a:pt x="145" y="128"/>
                      <a:pt x="145" y="128"/>
                      <a:pt x="145" y="128"/>
                    </a:cubicBezTo>
                    <a:cubicBezTo>
                      <a:pt x="148" y="127"/>
                      <a:pt x="148" y="127"/>
                      <a:pt x="148" y="127"/>
                    </a:cubicBezTo>
                    <a:cubicBezTo>
                      <a:pt x="151" y="127"/>
                      <a:pt x="151" y="127"/>
                      <a:pt x="151" y="127"/>
                    </a:cubicBezTo>
                    <a:cubicBezTo>
                      <a:pt x="156" y="124"/>
                      <a:pt x="156" y="124"/>
                      <a:pt x="156" y="124"/>
                    </a:cubicBezTo>
                    <a:cubicBezTo>
                      <a:pt x="163" y="120"/>
                      <a:pt x="163" y="120"/>
                      <a:pt x="163" y="120"/>
                    </a:cubicBezTo>
                    <a:cubicBezTo>
                      <a:pt x="169" y="114"/>
                      <a:pt x="169" y="114"/>
                      <a:pt x="169" y="114"/>
                    </a:cubicBezTo>
                    <a:cubicBezTo>
                      <a:pt x="175" y="108"/>
                      <a:pt x="175" y="108"/>
                      <a:pt x="175" y="108"/>
                    </a:cubicBezTo>
                    <a:cubicBezTo>
                      <a:pt x="181" y="101"/>
                      <a:pt x="181" y="101"/>
                      <a:pt x="181" y="101"/>
                    </a:cubicBezTo>
                    <a:cubicBezTo>
                      <a:pt x="189" y="90"/>
                      <a:pt x="189" y="90"/>
                      <a:pt x="189" y="90"/>
                    </a:cubicBezTo>
                    <a:cubicBezTo>
                      <a:pt x="194" y="81"/>
                      <a:pt x="194" y="81"/>
                      <a:pt x="194" y="81"/>
                    </a:cubicBezTo>
                    <a:cubicBezTo>
                      <a:pt x="199" y="70"/>
                      <a:pt x="199" y="70"/>
                      <a:pt x="199" y="70"/>
                    </a:cubicBezTo>
                    <a:cubicBezTo>
                      <a:pt x="201" y="64"/>
                      <a:pt x="201" y="64"/>
                      <a:pt x="201" y="64"/>
                    </a:cubicBezTo>
                    <a:cubicBezTo>
                      <a:pt x="205" y="57"/>
                      <a:pt x="205" y="57"/>
                      <a:pt x="205" y="57"/>
                    </a:cubicBezTo>
                    <a:cubicBezTo>
                      <a:pt x="202" y="55"/>
                      <a:pt x="202" y="55"/>
                      <a:pt x="202" y="55"/>
                    </a:cubicBezTo>
                    <a:cubicBezTo>
                      <a:pt x="198" y="54"/>
                      <a:pt x="198" y="54"/>
                      <a:pt x="198" y="54"/>
                    </a:cubicBezTo>
                    <a:cubicBezTo>
                      <a:pt x="197" y="48"/>
                      <a:pt x="197" y="48"/>
                      <a:pt x="197" y="48"/>
                    </a:cubicBezTo>
                    <a:cubicBezTo>
                      <a:pt x="200" y="42"/>
                      <a:pt x="200" y="42"/>
                      <a:pt x="200" y="42"/>
                    </a:cubicBezTo>
                    <a:cubicBezTo>
                      <a:pt x="203" y="36"/>
                      <a:pt x="203" y="36"/>
                      <a:pt x="203" y="36"/>
                    </a:cubicBezTo>
                    <a:cubicBezTo>
                      <a:pt x="203" y="34"/>
                      <a:pt x="203" y="34"/>
                      <a:pt x="203" y="34"/>
                    </a:cubicBezTo>
                    <a:cubicBezTo>
                      <a:pt x="194" y="34"/>
                      <a:pt x="194" y="34"/>
                      <a:pt x="194" y="34"/>
                    </a:cubicBezTo>
                    <a:cubicBezTo>
                      <a:pt x="188" y="33"/>
                      <a:pt x="188" y="33"/>
                      <a:pt x="188" y="33"/>
                    </a:cubicBezTo>
                    <a:cubicBezTo>
                      <a:pt x="182" y="31"/>
                      <a:pt x="182" y="31"/>
                      <a:pt x="182" y="31"/>
                    </a:cubicBezTo>
                    <a:cubicBezTo>
                      <a:pt x="176" y="25"/>
                      <a:pt x="176" y="25"/>
                      <a:pt x="176" y="25"/>
                    </a:cubicBezTo>
                    <a:cubicBezTo>
                      <a:pt x="172" y="20"/>
                      <a:pt x="172" y="20"/>
                      <a:pt x="172" y="20"/>
                    </a:cubicBezTo>
                    <a:cubicBezTo>
                      <a:pt x="167" y="16"/>
                      <a:pt x="167" y="16"/>
                      <a:pt x="167" y="16"/>
                    </a:cubicBezTo>
                    <a:cubicBezTo>
                      <a:pt x="167" y="16"/>
                      <a:pt x="161" y="12"/>
                      <a:pt x="160" y="11"/>
                    </a:cubicBezTo>
                    <a:cubicBezTo>
                      <a:pt x="159" y="10"/>
                      <a:pt x="153" y="9"/>
                      <a:pt x="153" y="9"/>
                    </a:cubicBezTo>
                    <a:cubicBezTo>
                      <a:pt x="153" y="9"/>
                      <a:pt x="146" y="6"/>
                      <a:pt x="144" y="6"/>
                    </a:cubicBezTo>
                    <a:cubicBezTo>
                      <a:pt x="142" y="6"/>
                      <a:pt x="137" y="6"/>
                      <a:pt x="135" y="5"/>
                    </a:cubicBezTo>
                    <a:cubicBezTo>
                      <a:pt x="133" y="4"/>
                      <a:pt x="125" y="3"/>
                      <a:pt x="124" y="2"/>
                    </a:cubicBezTo>
                    <a:cubicBezTo>
                      <a:pt x="123" y="2"/>
                      <a:pt x="118" y="0"/>
                      <a:pt x="112" y="0"/>
                    </a:cubicBezTo>
                    <a:cubicBezTo>
                      <a:pt x="106" y="0"/>
                      <a:pt x="99" y="0"/>
                      <a:pt x="96" y="0"/>
                    </a:cubicBezTo>
                    <a:cubicBezTo>
                      <a:pt x="94" y="0"/>
                      <a:pt x="89" y="0"/>
                      <a:pt x="89" y="0"/>
                    </a:cubicBezTo>
                    <a:cubicBezTo>
                      <a:pt x="85" y="4"/>
                      <a:pt x="85" y="4"/>
                      <a:pt x="85" y="4"/>
                    </a:cubicBezTo>
                    <a:cubicBezTo>
                      <a:pt x="79" y="8"/>
                      <a:pt x="79" y="8"/>
                      <a:pt x="79" y="8"/>
                    </a:cubicBezTo>
                    <a:cubicBezTo>
                      <a:pt x="72" y="11"/>
                      <a:pt x="72" y="11"/>
                      <a:pt x="72" y="11"/>
                    </a:cubicBezTo>
                    <a:cubicBezTo>
                      <a:pt x="66" y="15"/>
                      <a:pt x="66" y="15"/>
                      <a:pt x="66" y="15"/>
                    </a:cubicBezTo>
                    <a:cubicBezTo>
                      <a:pt x="61" y="18"/>
                      <a:pt x="61" y="18"/>
                      <a:pt x="61" y="18"/>
                    </a:cubicBezTo>
                    <a:cubicBezTo>
                      <a:pt x="56" y="21"/>
                      <a:pt x="56" y="21"/>
                      <a:pt x="56" y="21"/>
                    </a:cubicBezTo>
                    <a:cubicBezTo>
                      <a:pt x="0" y="78"/>
                      <a:pt x="0" y="78"/>
                      <a:pt x="0" y="78"/>
                    </a:cubicBezTo>
                    <a:lnTo>
                      <a:pt x="2" y="7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4" name="Grupo 18"/>
            <p:cNvGrpSpPr/>
            <p:nvPr/>
          </p:nvGrpSpPr>
          <p:grpSpPr>
            <a:xfrm>
              <a:off x="9842502" y="2476726"/>
              <a:ext cx="1330325" cy="1692275"/>
              <a:chOff x="9674225" y="1719263"/>
              <a:chExt cx="1330325" cy="1692275"/>
            </a:xfrm>
            <a:solidFill>
              <a:srgbClr val="0099FF"/>
            </a:solidFill>
          </p:grpSpPr>
          <p:sp>
            <p:nvSpPr>
              <p:cNvPr id="91" name="Freeform 14"/>
              <p:cNvSpPr>
                <a:spLocks/>
              </p:cNvSpPr>
              <p:nvPr/>
            </p:nvSpPr>
            <p:spPr bwMode="auto">
              <a:xfrm>
                <a:off x="9674225" y="1719263"/>
                <a:ext cx="631825" cy="892175"/>
              </a:xfrm>
              <a:custGeom>
                <a:avLst/>
                <a:gdLst>
                  <a:gd name="T0" fmla="*/ 65 w 168"/>
                  <a:gd name="T1" fmla="*/ 0 h 237"/>
                  <a:gd name="T2" fmla="*/ 74 w 168"/>
                  <a:gd name="T3" fmla="*/ 5 h 237"/>
                  <a:gd name="T4" fmla="*/ 85 w 168"/>
                  <a:gd name="T5" fmla="*/ 7 h 237"/>
                  <a:gd name="T6" fmla="*/ 95 w 168"/>
                  <a:gd name="T7" fmla="*/ 16 h 237"/>
                  <a:gd name="T8" fmla="*/ 100 w 168"/>
                  <a:gd name="T9" fmla="*/ 27 h 237"/>
                  <a:gd name="T10" fmla="*/ 94 w 168"/>
                  <a:gd name="T11" fmla="*/ 37 h 237"/>
                  <a:gd name="T12" fmla="*/ 93 w 168"/>
                  <a:gd name="T13" fmla="*/ 47 h 237"/>
                  <a:gd name="T14" fmla="*/ 100 w 168"/>
                  <a:gd name="T15" fmla="*/ 49 h 237"/>
                  <a:gd name="T16" fmla="*/ 108 w 168"/>
                  <a:gd name="T17" fmla="*/ 41 h 237"/>
                  <a:gd name="T18" fmla="*/ 114 w 168"/>
                  <a:gd name="T19" fmla="*/ 38 h 237"/>
                  <a:gd name="T20" fmla="*/ 127 w 168"/>
                  <a:gd name="T21" fmla="*/ 35 h 237"/>
                  <a:gd name="T22" fmla="*/ 134 w 168"/>
                  <a:gd name="T23" fmla="*/ 32 h 237"/>
                  <a:gd name="T24" fmla="*/ 145 w 168"/>
                  <a:gd name="T25" fmla="*/ 36 h 237"/>
                  <a:gd name="T26" fmla="*/ 155 w 168"/>
                  <a:gd name="T27" fmla="*/ 41 h 237"/>
                  <a:gd name="T28" fmla="*/ 168 w 168"/>
                  <a:gd name="T29" fmla="*/ 44 h 237"/>
                  <a:gd name="T30" fmla="*/ 164 w 168"/>
                  <a:gd name="T31" fmla="*/ 52 h 237"/>
                  <a:gd name="T32" fmla="*/ 157 w 168"/>
                  <a:gd name="T33" fmla="*/ 56 h 237"/>
                  <a:gd name="T34" fmla="*/ 146 w 168"/>
                  <a:gd name="T35" fmla="*/ 64 h 237"/>
                  <a:gd name="T36" fmla="*/ 139 w 168"/>
                  <a:gd name="T37" fmla="*/ 76 h 237"/>
                  <a:gd name="T38" fmla="*/ 141 w 168"/>
                  <a:gd name="T39" fmla="*/ 99 h 237"/>
                  <a:gd name="T40" fmla="*/ 136 w 168"/>
                  <a:gd name="T41" fmla="*/ 116 h 237"/>
                  <a:gd name="T42" fmla="*/ 135 w 168"/>
                  <a:gd name="T43" fmla="*/ 128 h 237"/>
                  <a:gd name="T44" fmla="*/ 139 w 168"/>
                  <a:gd name="T45" fmla="*/ 140 h 237"/>
                  <a:gd name="T46" fmla="*/ 130 w 168"/>
                  <a:gd name="T47" fmla="*/ 144 h 237"/>
                  <a:gd name="T48" fmla="*/ 119 w 168"/>
                  <a:gd name="T49" fmla="*/ 143 h 237"/>
                  <a:gd name="T50" fmla="*/ 110 w 168"/>
                  <a:gd name="T51" fmla="*/ 145 h 237"/>
                  <a:gd name="T52" fmla="*/ 100 w 168"/>
                  <a:gd name="T53" fmla="*/ 155 h 237"/>
                  <a:gd name="T54" fmla="*/ 88 w 168"/>
                  <a:gd name="T55" fmla="*/ 163 h 237"/>
                  <a:gd name="T56" fmla="*/ 71 w 168"/>
                  <a:gd name="T57" fmla="*/ 172 h 237"/>
                  <a:gd name="T58" fmla="*/ 67 w 168"/>
                  <a:gd name="T59" fmla="*/ 184 h 237"/>
                  <a:gd name="T60" fmla="*/ 61 w 168"/>
                  <a:gd name="T61" fmla="*/ 197 h 237"/>
                  <a:gd name="T62" fmla="*/ 59 w 168"/>
                  <a:gd name="T63" fmla="*/ 215 h 237"/>
                  <a:gd name="T64" fmla="*/ 62 w 168"/>
                  <a:gd name="T65" fmla="*/ 223 h 237"/>
                  <a:gd name="T66" fmla="*/ 58 w 168"/>
                  <a:gd name="T67" fmla="*/ 237 h 237"/>
                  <a:gd name="T68" fmla="*/ 49 w 168"/>
                  <a:gd name="T69" fmla="*/ 233 h 237"/>
                  <a:gd name="T70" fmla="*/ 45 w 168"/>
                  <a:gd name="T71" fmla="*/ 218 h 237"/>
                  <a:gd name="T72" fmla="*/ 36 w 168"/>
                  <a:gd name="T73" fmla="*/ 207 h 237"/>
                  <a:gd name="T74" fmla="*/ 40 w 168"/>
                  <a:gd name="T75" fmla="*/ 194 h 237"/>
                  <a:gd name="T76" fmla="*/ 48 w 168"/>
                  <a:gd name="T77" fmla="*/ 184 h 237"/>
                  <a:gd name="T78" fmla="*/ 46 w 168"/>
                  <a:gd name="T79" fmla="*/ 175 h 237"/>
                  <a:gd name="T80" fmla="*/ 28 w 168"/>
                  <a:gd name="T81" fmla="*/ 171 h 237"/>
                  <a:gd name="T82" fmla="*/ 19 w 168"/>
                  <a:gd name="T83" fmla="*/ 158 h 237"/>
                  <a:gd name="T84" fmla="*/ 23 w 168"/>
                  <a:gd name="T85" fmla="*/ 125 h 237"/>
                  <a:gd name="T86" fmla="*/ 20 w 168"/>
                  <a:gd name="T87" fmla="*/ 112 h 237"/>
                  <a:gd name="T88" fmla="*/ 1 w 168"/>
                  <a:gd name="T89" fmla="*/ 104 h 237"/>
                  <a:gd name="T90" fmla="*/ 7 w 168"/>
                  <a:gd name="T91" fmla="*/ 92 h 237"/>
                  <a:gd name="T92" fmla="*/ 21 w 168"/>
                  <a:gd name="T93" fmla="*/ 83 h 237"/>
                  <a:gd name="T94" fmla="*/ 33 w 168"/>
                  <a:gd name="T95" fmla="*/ 63 h 237"/>
                  <a:gd name="T96" fmla="*/ 44 w 168"/>
                  <a:gd name="T97" fmla="*/ 47 h 237"/>
                  <a:gd name="T98" fmla="*/ 47 w 168"/>
                  <a:gd name="T99" fmla="*/ 38 h 237"/>
                  <a:gd name="T100" fmla="*/ 49 w 168"/>
                  <a:gd name="T101" fmla="*/ 30 h 237"/>
                  <a:gd name="T102" fmla="*/ 54 w 168"/>
                  <a:gd name="T103" fmla="*/ 16 h 237"/>
                  <a:gd name="T104" fmla="*/ 58 w 168"/>
                  <a:gd name="T105" fmla="*/ 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237">
                    <a:moveTo>
                      <a:pt x="59" y="0"/>
                    </a:moveTo>
                    <a:cubicBezTo>
                      <a:pt x="65" y="0"/>
                      <a:pt x="65" y="0"/>
                      <a:pt x="65" y="0"/>
                    </a:cubicBezTo>
                    <a:cubicBezTo>
                      <a:pt x="70" y="4"/>
                      <a:pt x="70" y="4"/>
                      <a:pt x="70" y="4"/>
                    </a:cubicBezTo>
                    <a:cubicBezTo>
                      <a:pt x="74" y="5"/>
                      <a:pt x="74" y="5"/>
                      <a:pt x="74" y="5"/>
                    </a:cubicBezTo>
                    <a:cubicBezTo>
                      <a:pt x="80" y="5"/>
                      <a:pt x="80" y="5"/>
                      <a:pt x="80" y="5"/>
                    </a:cubicBezTo>
                    <a:cubicBezTo>
                      <a:pt x="85" y="7"/>
                      <a:pt x="85" y="7"/>
                      <a:pt x="85" y="7"/>
                    </a:cubicBezTo>
                    <a:cubicBezTo>
                      <a:pt x="89" y="11"/>
                      <a:pt x="89" y="11"/>
                      <a:pt x="89" y="11"/>
                    </a:cubicBezTo>
                    <a:cubicBezTo>
                      <a:pt x="95" y="16"/>
                      <a:pt x="95" y="16"/>
                      <a:pt x="95" y="16"/>
                    </a:cubicBezTo>
                    <a:cubicBezTo>
                      <a:pt x="95" y="16"/>
                      <a:pt x="99" y="21"/>
                      <a:pt x="99" y="22"/>
                    </a:cubicBezTo>
                    <a:cubicBezTo>
                      <a:pt x="99" y="22"/>
                      <a:pt x="100" y="26"/>
                      <a:pt x="100" y="27"/>
                    </a:cubicBezTo>
                    <a:cubicBezTo>
                      <a:pt x="100" y="28"/>
                      <a:pt x="100" y="32"/>
                      <a:pt x="99" y="32"/>
                    </a:cubicBezTo>
                    <a:cubicBezTo>
                      <a:pt x="98" y="32"/>
                      <a:pt x="94" y="37"/>
                      <a:pt x="94" y="37"/>
                    </a:cubicBezTo>
                    <a:cubicBezTo>
                      <a:pt x="92" y="41"/>
                      <a:pt x="92" y="41"/>
                      <a:pt x="92" y="41"/>
                    </a:cubicBezTo>
                    <a:cubicBezTo>
                      <a:pt x="93" y="47"/>
                      <a:pt x="93" y="47"/>
                      <a:pt x="93" y="47"/>
                    </a:cubicBezTo>
                    <a:cubicBezTo>
                      <a:pt x="96" y="50"/>
                      <a:pt x="96" y="50"/>
                      <a:pt x="96" y="50"/>
                    </a:cubicBezTo>
                    <a:cubicBezTo>
                      <a:pt x="100" y="49"/>
                      <a:pt x="100" y="49"/>
                      <a:pt x="100" y="49"/>
                    </a:cubicBezTo>
                    <a:cubicBezTo>
                      <a:pt x="103" y="44"/>
                      <a:pt x="103" y="44"/>
                      <a:pt x="103" y="44"/>
                    </a:cubicBezTo>
                    <a:cubicBezTo>
                      <a:pt x="108" y="41"/>
                      <a:pt x="108" y="41"/>
                      <a:pt x="108" y="41"/>
                    </a:cubicBezTo>
                    <a:cubicBezTo>
                      <a:pt x="112" y="41"/>
                      <a:pt x="112" y="41"/>
                      <a:pt x="112" y="41"/>
                    </a:cubicBezTo>
                    <a:cubicBezTo>
                      <a:pt x="114" y="38"/>
                      <a:pt x="114" y="38"/>
                      <a:pt x="114" y="38"/>
                    </a:cubicBezTo>
                    <a:cubicBezTo>
                      <a:pt x="114" y="38"/>
                      <a:pt x="116" y="36"/>
                      <a:pt x="118" y="36"/>
                    </a:cubicBezTo>
                    <a:cubicBezTo>
                      <a:pt x="120" y="36"/>
                      <a:pt x="127" y="35"/>
                      <a:pt x="127" y="35"/>
                    </a:cubicBezTo>
                    <a:cubicBezTo>
                      <a:pt x="131" y="33"/>
                      <a:pt x="131" y="33"/>
                      <a:pt x="131" y="33"/>
                    </a:cubicBezTo>
                    <a:cubicBezTo>
                      <a:pt x="134" y="32"/>
                      <a:pt x="134" y="32"/>
                      <a:pt x="134" y="32"/>
                    </a:cubicBezTo>
                    <a:cubicBezTo>
                      <a:pt x="140" y="33"/>
                      <a:pt x="140" y="33"/>
                      <a:pt x="140" y="33"/>
                    </a:cubicBezTo>
                    <a:cubicBezTo>
                      <a:pt x="145" y="36"/>
                      <a:pt x="145" y="36"/>
                      <a:pt x="145" y="36"/>
                    </a:cubicBezTo>
                    <a:cubicBezTo>
                      <a:pt x="151" y="39"/>
                      <a:pt x="151" y="39"/>
                      <a:pt x="151" y="39"/>
                    </a:cubicBezTo>
                    <a:cubicBezTo>
                      <a:pt x="155" y="41"/>
                      <a:pt x="155" y="41"/>
                      <a:pt x="155" y="41"/>
                    </a:cubicBezTo>
                    <a:cubicBezTo>
                      <a:pt x="163" y="42"/>
                      <a:pt x="163" y="42"/>
                      <a:pt x="163" y="42"/>
                    </a:cubicBezTo>
                    <a:cubicBezTo>
                      <a:pt x="168" y="44"/>
                      <a:pt x="168" y="44"/>
                      <a:pt x="168" y="44"/>
                    </a:cubicBezTo>
                    <a:cubicBezTo>
                      <a:pt x="167" y="48"/>
                      <a:pt x="167" y="48"/>
                      <a:pt x="167" y="48"/>
                    </a:cubicBezTo>
                    <a:cubicBezTo>
                      <a:pt x="164" y="52"/>
                      <a:pt x="164" y="52"/>
                      <a:pt x="164" y="52"/>
                    </a:cubicBezTo>
                    <a:cubicBezTo>
                      <a:pt x="159" y="55"/>
                      <a:pt x="159" y="55"/>
                      <a:pt x="159" y="55"/>
                    </a:cubicBezTo>
                    <a:cubicBezTo>
                      <a:pt x="157" y="56"/>
                      <a:pt x="157" y="56"/>
                      <a:pt x="157" y="56"/>
                    </a:cubicBezTo>
                    <a:cubicBezTo>
                      <a:pt x="149" y="58"/>
                      <a:pt x="149" y="58"/>
                      <a:pt x="149" y="58"/>
                    </a:cubicBezTo>
                    <a:cubicBezTo>
                      <a:pt x="146" y="64"/>
                      <a:pt x="146" y="64"/>
                      <a:pt x="146" y="64"/>
                    </a:cubicBezTo>
                    <a:cubicBezTo>
                      <a:pt x="142" y="71"/>
                      <a:pt x="142" y="71"/>
                      <a:pt x="142" y="71"/>
                    </a:cubicBezTo>
                    <a:cubicBezTo>
                      <a:pt x="139" y="76"/>
                      <a:pt x="139" y="76"/>
                      <a:pt x="139" y="76"/>
                    </a:cubicBezTo>
                    <a:cubicBezTo>
                      <a:pt x="139" y="76"/>
                      <a:pt x="139" y="85"/>
                      <a:pt x="139" y="89"/>
                    </a:cubicBezTo>
                    <a:cubicBezTo>
                      <a:pt x="139" y="93"/>
                      <a:pt x="141" y="97"/>
                      <a:pt x="141" y="99"/>
                    </a:cubicBezTo>
                    <a:cubicBezTo>
                      <a:pt x="141" y="100"/>
                      <a:pt x="142" y="105"/>
                      <a:pt x="141" y="107"/>
                    </a:cubicBezTo>
                    <a:cubicBezTo>
                      <a:pt x="139" y="109"/>
                      <a:pt x="138" y="115"/>
                      <a:pt x="136" y="116"/>
                    </a:cubicBezTo>
                    <a:cubicBezTo>
                      <a:pt x="134" y="118"/>
                      <a:pt x="135" y="124"/>
                      <a:pt x="135" y="124"/>
                    </a:cubicBezTo>
                    <a:cubicBezTo>
                      <a:pt x="135" y="128"/>
                      <a:pt x="135" y="128"/>
                      <a:pt x="135" y="128"/>
                    </a:cubicBezTo>
                    <a:cubicBezTo>
                      <a:pt x="140" y="133"/>
                      <a:pt x="140" y="133"/>
                      <a:pt x="140" y="133"/>
                    </a:cubicBezTo>
                    <a:cubicBezTo>
                      <a:pt x="139" y="140"/>
                      <a:pt x="139" y="140"/>
                      <a:pt x="139" y="140"/>
                    </a:cubicBezTo>
                    <a:cubicBezTo>
                      <a:pt x="136" y="144"/>
                      <a:pt x="136" y="144"/>
                      <a:pt x="136" y="144"/>
                    </a:cubicBezTo>
                    <a:cubicBezTo>
                      <a:pt x="130" y="144"/>
                      <a:pt x="130" y="144"/>
                      <a:pt x="130" y="144"/>
                    </a:cubicBezTo>
                    <a:cubicBezTo>
                      <a:pt x="130" y="144"/>
                      <a:pt x="126" y="143"/>
                      <a:pt x="125" y="143"/>
                    </a:cubicBezTo>
                    <a:cubicBezTo>
                      <a:pt x="124" y="143"/>
                      <a:pt x="119" y="143"/>
                      <a:pt x="119" y="143"/>
                    </a:cubicBezTo>
                    <a:cubicBezTo>
                      <a:pt x="114" y="144"/>
                      <a:pt x="114" y="144"/>
                      <a:pt x="114" y="144"/>
                    </a:cubicBezTo>
                    <a:cubicBezTo>
                      <a:pt x="110" y="145"/>
                      <a:pt x="110" y="145"/>
                      <a:pt x="110" y="145"/>
                    </a:cubicBezTo>
                    <a:cubicBezTo>
                      <a:pt x="105" y="150"/>
                      <a:pt x="105" y="150"/>
                      <a:pt x="105" y="150"/>
                    </a:cubicBezTo>
                    <a:cubicBezTo>
                      <a:pt x="100" y="155"/>
                      <a:pt x="100" y="155"/>
                      <a:pt x="100" y="155"/>
                    </a:cubicBezTo>
                    <a:cubicBezTo>
                      <a:pt x="94" y="161"/>
                      <a:pt x="94" y="161"/>
                      <a:pt x="94" y="161"/>
                    </a:cubicBezTo>
                    <a:cubicBezTo>
                      <a:pt x="88" y="163"/>
                      <a:pt x="88" y="163"/>
                      <a:pt x="88" y="163"/>
                    </a:cubicBezTo>
                    <a:cubicBezTo>
                      <a:pt x="78" y="166"/>
                      <a:pt x="78" y="166"/>
                      <a:pt x="78" y="166"/>
                    </a:cubicBezTo>
                    <a:cubicBezTo>
                      <a:pt x="71" y="172"/>
                      <a:pt x="71" y="172"/>
                      <a:pt x="71" y="172"/>
                    </a:cubicBezTo>
                    <a:cubicBezTo>
                      <a:pt x="68" y="179"/>
                      <a:pt x="68" y="179"/>
                      <a:pt x="68" y="179"/>
                    </a:cubicBezTo>
                    <a:cubicBezTo>
                      <a:pt x="67" y="184"/>
                      <a:pt x="67" y="184"/>
                      <a:pt x="67" y="184"/>
                    </a:cubicBezTo>
                    <a:cubicBezTo>
                      <a:pt x="67" y="184"/>
                      <a:pt x="66" y="189"/>
                      <a:pt x="66" y="190"/>
                    </a:cubicBezTo>
                    <a:cubicBezTo>
                      <a:pt x="65" y="191"/>
                      <a:pt x="62" y="197"/>
                      <a:pt x="61" y="197"/>
                    </a:cubicBezTo>
                    <a:cubicBezTo>
                      <a:pt x="61" y="198"/>
                      <a:pt x="59" y="206"/>
                      <a:pt x="59" y="206"/>
                    </a:cubicBezTo>
                    <a:cubicBezTo>
                      <a:pt x="59" y="207"/>
                      <a:pt x="59" y="215"/>
                      <a:pt x="59" y="215"/>
                    </a:cubicBezTo>
                    <a:cubicBezTo>
                      <a:pt x="61" y="219"/>
                      <a:pt x="61" y="219"/>
                      <a:pt x="61" y="219"/>
                    </a:cubicBezTo>
                    <a:cubicBezTo>
                      <a:pt x="61" y="219"/>
                      <a:pt x="62" y="223"/>
                      <a:pt x="62" y="223"/>
                    </a:cubicBezTo>
                    <a:cubicBezTo>
                      <a:pt x="61" y="224"/>
                      <a:pt x="61" y="233"/>
                      <a:pt x="61" y="233"/>
                    </a:cubicBezTo>
                    <a:cubicBezTo>
                      <a:pt x="58" y="237"/>
                      <a:pt x="58" y="237"/>
                      <a:pt x="58" y="237"/>
                    </a:cubicBezTo>
                    <a:cubicBezTo>
                      <a:pt x="58" y="237"/>
                      <a:pt x="54" y="236"/>
                      <a:pt x="53" y="236"/>
                    </a:cubicBezTo>
                    <a:cubicBezTo>
                      <a:pt x="52" y="235"/>
                      <a:pt x="49" y="233"/>
                      <a:pt x="49" y="233"/>
                    </a:cubicBezTo>
                    <a:cubicBezTo>
                      <a:pt x="49" y="233"/>
                      <a:pt x="47" y="227"/>
                      <a:pt x="47" y="226"/>
                    </a:cubicBezTo>
                    <a:cubicBezTo>
                      <a:pt x="46" y="224"/>
                      <a:pt x="46" y="219"/>
                      <a:pt x="45" y="218"/>
                    </a:cubicBezTo>
                    <a:cubicBezTo>
                      <a:pt x="44" y="216"/>
                      <a:pt x="42" y="215"/>
                      <a:pt x="41" y="213"/>
                    </a:cubicBezTo>
                    <a:cubicBezTo>
                      <a:pt x="40" y="212"/>
                      <a:pt x="36" y="208"/>
                      <a:pt x="36" y="207"/>
                    </a:cubicBezTo>
                    <a:cubicBezTo>
                      <a:pt x="36" y="206"/>
                      <a:pt x="37" y="202"/>
                      <a:pt x="37" y="201"/>
                    </a:cubicBezTo>
                    <a:cubicBezTo>
                      <a:pt x="37" y="200"/>
                      <a:pt x="40" y="194"/>
                      <a:pt x="40" y="194"/>
                    </a:cubicBezTo>
                    <a:cubicBezTo>
                      <a:pt x="40" y="194"/>
                      <a:pt x="45" y="192"/>
                      <a:pt x="46" y="192"/>
                    </a:cubicBezTo>
                    <a:cubicBezTo>
                      <a:pt x="47" y="191"/>
                      <a:pt x="48" y="184"/>
                      <a:pt x="48" y="184"/>
                    </a:cubicBezTo>
                    <a:cubicBezTo>
                      <a:pt x="48" y="178"/>
                      <a:pt x="48" y="178"/>
                      <a:pt x="48" y="178"/>
                    </a:cubicBezTo>
                    <a:cubicBezTo>
                      <a:pt x="48" y="178"/>
                      <a:pt x="48" y="177"/>
                      <a:pt x="46" y="175"/>
                    </a:cubicBezTo>
                    <a:cubicBezTo>
                      <a:pt x="44" y="174"/>
                      <a:pt x="34" y="174"/>
                      <a:pt x="34" y="174"/>
                    </a:cubicBezTo>
                    <a:cubicBezTo>
                      <a:pt x="28" y="171"/>
                      <a:pt x="28" y="171"/>
                      <a:pt x="28" y="171"/>
                    </a:cubicBezTo>
                    <a:cubicBezTo>
                      <a:pt x="22" y="163"/>
                      <a:pt x="22" y="163"/>
                      <a:pt x="22" y="163"/>
                    </a:cubicBezTo>
                    <a:cubicBezTo>
                      <a:pt x="22" y="163"/>
                      <a:pt x="19" y="159"/>
                      <a:pt x="19" y="158"/>
                    </a:cubicBezTo>
                    <a:cubicBezTo>
                      <a:pt x="19" y="157"/>
                      <a:pt x="21" y="148"/>
                      <a:pt x="21" y="148"/>
                    </a:cubicBezTo>
                    <a:cubicBezTo>
                      <a:pt x="23" y="125"/>
                      <a:pt x="23" y="125"/>
                      <a:pt x="23" y="125"/>
                    </a:cubicBezTo>
                    <a:cubicBezTo>
                      <a:pt x="22" y="117"/>
                      <a:pt x="22" y="117"/>
                      <a:pt x="22" y="117"/>
                    </a:cubicBezTo>
                    <a:cubicBezTo>
                      <a:pt x="20" y="112"/>
                      <a:pt x="20" y="112"/>
                      <a:pt x="20" y="112"/>
                    </a:cubicBezTo>
                    <a:cubicBezTo>
                      <a:pt x="20" y="112"/>
                      <a:pt x="9" y="105"/>
                      <a:pt x="8" y="105"/>
                    </a:cubicBezTo>
                    <a:cubicBezTo>
                      <a:pt x="7" y="105"/>
                      <a:pt x="1" y="104"/>
                      <a:pt x="1" y="104"/>
                    </a:cubicBezTo>
                    <a:cubicBezTo>
                      <a:pt x="0" y="101"/>
                      <a:pt x="0" y="101"/>
                      <a:pt x="0" y="101"/>
                    </a:cubicBezTo>
                    <a:cubicBezTo>
                      <a:pt x="7" y="92"/>
                      <a:pt x="7" y="92"/>
                      <a:pt x="7" y="92"/>
                    </a:cubicBezTo>
                    <a:cubicBezTo>
                      <a:pt x="15" y="88"/>
                      <a:pt x="15" y="88"/>
                      <a:pt x="15" y="88"/>
                    </a:cubicBezTo>
                    <a:cubicBezTo>
                      <a:pt x="21" y="83"/>
                      <a:pt x="21" y="83"/>
                      <a:pt x="21" y="83"/>
                    </a:cubicBezTo>
                    <a:cubicBezTo>
                      <a:pt x="26" y="74"/>
                      <a:pt x="26" y="74"/>
                      <a:pt x="26" y="74"/>
                    </a:cubicBezTo>
                    <a:cubicBezTo>
                      <a:pt x="33" y="63"/>
                      <a:pt x="33" y="63"/>
                      <a:pt x="33" y="63"/>
                    </a:cubicBezTo>
                    <a:cubicBezTo>
                      <a:pt x="39" y="55"/>
                      <a:pt x="39" y="55"/>
                      <a:pt x="39" y="55"/>
                    </a:cubicBezTo>
                    <a:cubicBezTo>
                      <a:pt x="44" y="47"/>
                      <a:pt x="44" y="47"/>
                      <a:pt x="44" y="47"/>
                    </a:cubicBezTo>
                    <a:cubicBezTo>
                      <a:pt x="45" y="42"/>
                      <a:pt x="45" y="42"/>
                      <a:pt x="45" y="42"/>
                    </a:cubicBezTo>
                    <a:cubicBezTo>
                      <a:pt x="47" y="38"/>
                      <a:pt x="47" y="38"/>
                      <a:pt x="47" y="38"/>
                    </a:cubicBezTo>
                    <a:cubicBezTo>
                      <a:pt x="48" y="33"/>
                      <a:pt x="48" y="33"/>
                      <a:pt x="48" y="33"/>
                    </a:cubicBezTo>
                    <a:cubicBezTo>
                      <a:pt x="48" y="33"/>
                      <a:pt x="49" y="30"/>
                      <a:pt x="49" y="30"/>
                    </a:cubicBezTo>
                    <a:cubicBezTo>
                      <a:pt x="50" y="29"/>
                      <a:pt x="53" y="24"/>
                      <a:pt x="53" y="24"/>
                    </a:cubicBezTo>
                    <a:cubicBezTo>
                      <a:pt x="53" y="24"/>
                      <a:pt x="54" y="16"/>
                      <a:pt x="54" y="16"/>
                    </a:cubicBezTo>
                    <a:cubicBezTo>
                      <a:pt x="54" y="15"/>
                      <a:pt x="55" y="10"/>
                      <a:pt x="55" y="9"/>
                    </a:cubicBezTo>
                    <a:cubicBezTo>
                      <a:pt x="55" y="8"/>
                      <a:pt x="58" y="1"/>
                      <a:pt x="58" y="1"/>
                    </a:cubicBezTo>
                    <a:lnTo>
                      <a:pt x="59"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2" name="Freeform 27"/>
              <p:cNvSpPr>
                <a:spLocks/>
              </p:cNvSpPr>
              <p:nvPr/>
            </p:nvSpPr>
            <p:spPr bwMode="auto">
              <a:xfrm>
                <a:off x="9866313" y="2460625"/>
                <a:ext cx="871537" cy="950913"/>
              </a:xfrm>
              <a:custGeom>
                <a:avLst/>
                <a:gdLst>
                  <a:gd name="T0" fmla="*/ 4 w 232"/>
                  <a:gd name="T1" fmla="*/ 58 h 253"/>
                  <a:gd name="T2" fmla="*/ 17 w 232"/>
                  <a:gd name="T3" fmla="*/ 47 h 253"/>
                  <a:gd name="T4" fmla="*/ 27 w 232"/>
                  <a:gd name="T5" fmla="*/ 56 h 253"/>
                  <a:gd name="T6" fmla="*/ 41 w 232"/>
                  <a:gd name="T7" fmla="*/ 60 h 253"/>
                  <a:gd name="T8" fmla="*/ 58 w 232"/>
                  <a:gd name="T9" fmla="*/ 55 h 253"/>
                  <a:gd name="T10" fmla="*/ 72 w 232"/>
                  <a:gd name="T11" fmla="*/ 39 h 253"/>
                  <a:gd name="T12" fmla="*/ 73 w 232"/>
                  <a:gd name="T13" fmla="*/ 28 h 253"/>
                  <a:gd name="T14" fmla="*/ 79 w 232"/>
                  <a:gd name="T15" fmla="*/ 19 h 253"/>
                  <a:gd name="T16" fmla="*/ 92 w 232"/>
                  <a:gd name="T17" fmla="*/ 24 h 253"/>
                  <a:gd name="T18" fmla="*/ 111 w 232"/>
                  <a:gd name="T19" fmla="*/ 20 h 253"/>
                  <a:gd name="T20" fmla="*/ 129 w 232"/>
                  <a:gd name="T21" fmla="*/ 9 h 253"/>
                  <a:gd name="T22" fmla="*/ 143 w 232"/>
                  <a:gd name="T23" fmla="*/ 5 h 253"/>
                  <a:gd name="T24" fmla="*/ 146 w 232"/>
                  <a:gd name="T25" fmla="*/ 19 h 253"/>
                  <a:gd name="T26" fmla="*/ 163 w 232"/>
                  <a:gd name="T27" fmla="*/ 18 h 253"/>
                  <a:gd name="T28" fmla="*/ 177 w 232"/>
                  <a:gd name="T29" fmla="*/ 5 h 253"/>
                  <a:gd name="T30" fmla="*/ 188 w 232"/>
                  <a:gd name="T31" fmla="*/ 0 h 253"/>
                  <a:gd name="T32" fmla="*/ 200 w 232"/>
                  <a:gd name="T33" fmla="*/ 5 h 253"/>
                  <a:gd name="T34" fmla="*/ 213 w 232"/>
                  <a:gd name="T35" fmla="*/ 15 h 253"/>
                  <a:gd name="T36" fmla="*/ 218 w 232"/>
                  <a:gd name="T37" fmla="*/ 29 h 253"/>
                  <a:gd name="T38" fmla="*/ 224 w 232"/>
                  <a:gd name="T39" fmla="*/ 37 h 253"/>
                  <a:gd name="T40" fmla="*/ 216 w 232"/>
                  <a:gd name="T41" fmla="*/ 55 h 253"/>
                  <a:gd name="T42" fmla="*/ 219 w 232"/>
                  <a:gd name="T43" fmla="*/ 69 h 253"/>
                  <a:gd name="T44" fmla="*/ 232 w 232"/>
                  <a:gd name="T45" fmla="*/ 81 h 253"/>
                  <a:gd name="T46" fmla="*/ 216 w 232"/>
                  <a:gd name="T47" fmla="*/ 104 h 253"/>
                  <a:gd name="T48" fmla="*/ 206 w 232"/>
                  <a:gd name="T49" fmla="*/ 105 h 253"/>
                  <a:gd name="T50" fmla="*/ 195 w 232"/>
                  <a:gd name="T51" fmla="*/ 110 h 253"/>
                  <a:gd name="T52" fmla="*/ 193 w 232"/>
                  <a:gd name="T53" fmla="*/ 125 h 253"/>
                  <a:gd name="T54" fmla="*/ 191 w 232"/>
                  <a:gd name="T55" fmla="*/ 145 h 253"/>
                  <a:gd name="T56" fmla="*/ 191 w 232"/>
                  <a:gd name="T57" fmla="*/ 156 h 253"/>
                  <a:gd name="T58" fmla="*/ 192 w 232"/>
                  <a:gd name="T59" fmla="*/ 184 h 253"/>
                  <a:gd name="T60" fmla="*/ 193 w 232"/>
                  <a:gd name="T61" fmla="*/ 201 h 253"/>
                  <a:gd name="T62" fmla="*/ 188 w 232"/>
                  <a:gd name="T63" fmla="*/ 221 h 253"/>
                  <a:gd name="T64" fmla="*/ 187 w 232"/>
                  <a:gd name="T65" fmla="*/ 235 h 253"/>
                  <a:gd name="T66" fmla="*/ 175 w 232"/>
                  <a:gd name="T67" fmla="*/ 252 h 253"/>
                  <a:gd name="T68" fmla="*/ 164 w 232"/>
                  <a:gd name="T69" fmla="*/ 246 h 253"/>
                  <a:gd name="T70" fmla="*/ 157 w 232"/>
                  <a:gd name="T71" fmla="*/ 234 h 253"/>
                  <a:gd name="T72" fmla="*/ 161 w 232"/>
                  <a:gd name="T73" fmla="*/ 220 h 253"/>
                  <a:gd name="T74" fmla="*/ 172 w 232"/>
                  <a:gd name="T75" fmla="*/ 203 h 253"/>
                  <a:gd name="T76" fmla="*/ 157 w 232"/>
                  <a:gd name="T77" fmla="*/ 188 h 253"/>
                  <a:gd name="T78" fmla="*/ 137 w 232"/>
                  <a:gd name="T79" fmla="*/ 185 h 253"/>
                  <a:gd name="T80" fmla="*/ 127 w 232"/>
                  <a:gd name="T81" fmla="*/ 174 h 253"/>
                  <a:gd name="T82" fmla="*/ 111 w 232"/>
                  <a:gd name="T83" fmla="*/ 169 h 253"/>
                  <a:gd name="T84" fmla="*/ 92 w 232"/>
                  <a:gd name="T85" fmla="*/ 159 h 253"/>
                  <a:gd name="T86" fmla="*/ 77 w 232"/>
                  <a:gd name="T87" fmla="*/ 159 h 253"/>
                  <a:gd name="T88" fmla="*/ 69 w 232"/>
                  <a:gd name="T89" fmla="*/ 151 h 253"/>
                  <a:gd name="T90" fmla="*/ 54 w 232"/>
                  <a:gd name="T91" fmla="*/ 147 h 253"/>
                  <a:gd name="T92" fmla="*/ 31 w 232"/>
                  <a:gd name="T93" fmla="*/ 158 h 253"/>
                  <a:gd name="T94" fmla="*/ 13 w 232"/>
                  <a:gd name="T95" fmla="*/ 170 h 253"/>
                  <a:gd name="T96" fmla="*/ 9 w 232"/>
                  <a:gd name="T97" fmla="*/ 148 h 253"/>
                  <a:gd name="T98" fmla="*/ 6 w 232"/>
                  <a:gd name="T99" fmla="*/ 129 h 253"/>
                  <a:gd name="T100" fmla="*/ 5 w 232"/>
                  <a:gd name="T101" fmla="*/ 104 h 253"/>
                  <a:gd name="T102" fmla="*/ 8 w 232"/>
                  <a:gd name="T103" fmla="*/ 8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53">
                    <a:moveTo>
                      <a:pt x="0" y="73"/>
                    </a:moveTo>
                    <a:cubicBezTo>
                      <a:pt x="0" y="65"/>
                      <a:pt x="0" y="65"/>
                      <a:pt x="0" y="65"/>
                    </a:cubicBezTo>
                    <a:cubicBezTo>
                      <a:pt x="4" y="58"/>
                      <a:pt x="4" y="58"/>
                      <a:pt x="4" y="58"/>
                    </a:cubicBezTo>
                    <a:cubicBezTo>
                      <a:pt x="9" y="55"/>
                      <a:pt x="9" y="55"/>
                      <a:pt x="9" y="55"/>
                    </a:cubicBezTo>
                    <a:cubicBezTo>
                      <a:pt x="12" y="52"/>
                      <a:pt x="12" y="52"/>
                      <a:pt x="12" y="52"/>
                    </a:cubicBezTo>
                    <a:cubicBezTo>
                      <a:pt x="17" y="47"/>
                      <a:pt x="17" y="47"/>
                      <a:pt x="17" y="47"/>
                    </a:cubicBezTo>
                    <a:cubicBezTo>
                      <a:pt x="21" y="48"/>
                      <a:pt x="21" y="48"/>
                      <a:pt x="21" y="48"/>
                    </a:cubicBezTo>
                    <a:cubicBezTo>
                      <a:pt x="24" y="52"/>
                      <a:pt x="24" y="52"/>
                      <a:pt x="24" y="52"/>
                    </a:cubicBezTo>
                    <a:cubicBezTo>
                      <a:pt x="27" y="56"/>
                      <a:pt x="27" y="56"/>
                      <a:pt x="27" y="56"/>
                    </a:cubicBezTo>
                    <a:cubicBezTo>
                      <a:pt x="31" y="58"/>
                      <a:pt x="31" y="58"/>
                      <a:pt x="31" y="58"/>
                    </a:cubicBezTo>
                    <a:cubicBezTo>
                      <a:pt x="37" y="61"/>
                      <a:pt x="37" y="61"/>
                      <a:pt x="37" y="61"/>
                    </a:cubicBezTo>
                    <a:cubicBezTo>
                      <a:pt x="41" y="60"/>
                      <a:pt x="41" y="60"/>
                      <a:pt x="41" y="60"/>
                    </a:cubicBezTo>
                    <a:cubicBezTo>
                      <a:pt x="47" y="57"/>
                      <a:pt x="47" y="57"/>
                      <a:pt x="47" y="57"/>
                    </a:cubicBezTo>
                    <a:cubicBezTo>
                      <a:pt x="51" y="55"/>
                      <a:pt x="51" y="55"/>
                      <a:pt x="51" y="55"/>
                    </a:cubicBezTo>
                    <a:cubicBezTo>
                      <a:pt x="58" y="55"/>
                      <a:pt x="58" y="55"/>
                      <a:pt x="58" y="55"/>
                    </a:cubicBezTo>
                    <a:cubicBezTo>
                      <a:pt x="61" y="51"/>
                      <a:pt x="61" y="51"/>
                      <a:pt x="61" y="51"/>
                    </a:cubicBezTo>
                    <a:cubicBezTo>
                      <a:pt x="68" y="46"/>
                      <a:pt x="68" y="46"/>
                      <a:pt x="68" y="46"/>
                    </a:cubicBezTo>
                    <a:cubicBezTo>
                      <a:pt x="72" y="39"/>
                      <a:pt x="72" y="39"/>
                      <a:pt x="72" y="39"/>
                    </a:cubicBezTo>
                    <a:cubicBezTo>
                      <a:pt x="74" y="35"/>
                      <a:pt x="74" y="35"/>
                      <a:pt x="74" y="35"/>
                    </a:cubicBezTo>
                    <a:cubicBezTo>
                      <a:pt x="74" y="30"/>
                      <a:pt x="74" y="30"/>
                      <a:pt x="74" y="30"/>
                    </a:cubicBezTo>
                    <a:cubicBezTo>
                      <a:pt x="73" y="28"/>
                      <a:pt x="73" y="28"/>
                      <a:pt x="73" y="28"/>
                    </a:cubicBezTo>
                    <a:cubicBezTo>
                      <a:pt x="72" y="22"/>
                      <a:pt x="72" y="22"/>
                      <a:pt x="72" y="22"/>
                    </a:cubicBezTo>
                    <a:cubicBezTo>
                      <a:pt x="75" y="19"/>
                      <a:pt x="75" y="19"/>
                      <a:pt x="75" y="19"/>
                    </a:cubicBezTo>
                    <a:cubicBezTo>
                      <a:pt x="79" y="19"/>
                      <a:pt x="79" y="19"/>
                      <a:pt x="79" y="19"/>
                    </a:cubicBezTo>
                    <a:cubicBezTo>
                      <a:pt x="82" y="21"/>
                      <a:pt x="82" y="21"/>
                      <a:pt x="82" y="21"/>
                    </a:cubicBezTo>
                    <a:cubicBezTo>
                      <a:pt x="82" y="21"/>
                      <a:pt x="87" y="21"/>
                      <a:pt x="89" y="21"/>
                    </a:cubicBezTo>
                    <a:cubicBezTo>
                      <a:pt x="91" y="21"/>
                      <a:pt x="92" y="24"/>
                      <a:pt x="92" y="24"/>
                    </a:cubicBezTo>
                    <a:cubicBezTo>
                      <a:pt x="99" y="24"/>
                      <a:pt x="99" y="24"/>
                      <a:pt x="99" y="24"/>
                    </a:cubicBezTo>
                    <a:cubicBezTo>
                      <a:pt x="104" y="22"/>
                      <a:pt x="104" y="22"/>
                      <a:pt x="104" y="22"/>
                    </a:cubicBezTo>
                    <a:cubicBezTo>
                      <a:pt x="111" y="20"/>
                      <a:pt x="111" y="20"/>
                      <a:pt x="111" y="20"/>
                    </a:cubicBezTo>
                    <a:cubicBezTo>
                      <a:pt x="119" y="18"/>
                      <a:pt x="119" y="18"/>
                      <a:pt x="119" y="18"/>
                    </a:cubicBezTo>
                    <a:cubicBezTo>
                      <a:pt x="125" y="15"/>
                      <a:pt x="125" y="15"/>
                      <a:pt x="125" y="15"/>
                    </a:cubicBezTo>
                    <a:cubicBezTo>
                      <a:pt x="129" y="9"/>
                      <a:pt x="129" y="9"/>
                      <a:pt x="129" y="9"/>
                    </a:cubicBezTo>
                    <a:cubicBezTo>
                      <a:pt x="133" y="6"/>
                      <a:pt x="133" y="6"/>
                      <a:pt x="133" y="6"/>
                    </a:cubicBezTo>
                    <a:cubicBezTo>
                      <a:pt x="139" y="3"/>
                      <a:pt x="139" y="3"/>
                      <a:pt x="139" y="3"/>
                    </a:cubicBezTo>
                    <a:cubicBezTo>
                      <a:pt x="143" y="5"/>
                      <a:pt x="143" y="5"/>
                      <a:pt x="143" y="5"/>
                    </a:cubicBezTo>
                    <a:cubicBezTo>
                      <a:pt x="144" y="8"/>
                      <a:pt x="144" y="8"/>
                      <a:pt x="144" y="8"/>
                    </a:cubicBezTo>
                    <a:cubicBezTo>
                      <a:pt x="145" y="12"/>
                      <a:pt x="145" y="12"/>
                      <a:pt x="145" y="12"/>
                    </a:cubicBezTo>
                    <a:cubicBezTo>
                      <a:pt x="146" y="19"/>
                      <a:pt x="146" y="19"/>
                      <a:pt x="146" y="19"/>
                    </a:cubicBezTo>
                    <a:cubicBezTo>
                      <a:pt x="150" y="22"/>
                      <a:pt x="150" y="22"/>
                      <a:pt x="150" y="22"/>
                    </a:cubicBezTo>
                    <a:cubicBezTo>
                      <a:pt x="155" y="23"/>
                      <a:pt x="155" y="23"/>
                      <a:pt x="155" y="23"/>
                    </a:cubicBezTo>
                    <a:cubicBezTo>
                      <a:pt x="163" y="18"/>
                      <a:pt x="163" y="18"/>
                      <a:pt x="163" y="18"/>
                    </a:cubicBezTo>
                    <a:cubicBezTo>
                      <a:pt x="168" y="12"/>
                      <a:pt x="168" y="12"/>
                      <a:pt x="168" y="12"/>
                    </a:cubicBezTo>
                    <a:cubicBezTo>
                      <a:pt x="174" y="11"/>
                      <a:pt x="174" y="11"/>
                      <a:pt x="174" y="11"/>
                    </a:cubicBezTo>
                    <a:cubicBezTo>
                      <a:pt x="177" y="5"/>
                      <a:pt x="177" y="5"/>
                      <a:pt x="177" y="5"/>
                    </a:cubicBezTo>
                    <a:cubicBezTo>
                      <a:pt x="181" y="2"/>
                      <a:pt x="181" y="2"/>
                      <a:pt x="181" y="2"/>
                    </a:cubicBezTo>
                    <a:cubicBezTo>
                      <a:pt x="185" y="0"/>
                      <a:pt x="185" y="0"/>
                      <a:pt x="185" y="0"/>
                    </a:cubicBezTo>
                    <a:cubicBezTo>
                      <a:pt x="188" y="0"/>
                      <a:pt x="188" y="0"/>
                      <a:pt x="188" y="0"/>
                    </a:cubicBezTo>
                    <a:cubicBezTo>
                      <a:pt x="191" y="2"/>
                      <a:pt x="191" y="2"/>
                      <a:pt x="191" y="2"/>
                    </a:cubicBezTo>
                    <a:cubicBezTo>
                      <a:pt x="196" y="3"/>
                      <a:pt x="196" y="3"/>
                      <a:pt x="196" y="3"/>
                    </a:cubicBezTo>
                    <a:cubicBezTo>
                      <a:pt x="200" y="5"/>
                      <a:pt x="200" y="5"/>
                      <a:pt x="200" y="5"/>
                    </a:cubicBezTo>
                    <a:cubicBezTo>
                      <a:pt x="206" y="9"/>
                      <a:pt x="206" y="9"/>
                      <a:pt x="206" y="9"/>
                    </a:cubicBezTo>
                    <a:cubicBezTo>
                      <a:pt x="209" y="12"/>
                      <a:pt x="209" y="12"/>
                      <a:pt x="209" y="12"/>
                    </a:cubicBezTo>
                    <a:cubicBezTo>
                      <a:pt x="213" y="15"/>
                      <a:pt x="213" y="15"/>
                      <a:pt x="213" y="15"/>
                    </a:cubicBezTo>
                    <a:cubicBezTo>
                      <a:pt x="217" y="18"/>
                      <a:pt x="217" y="18"/>
                      <a:pt x="217" y="18"/>
                    </a:cubicBezTo>
                    <a:cubicBezTo>
                      <a:pt x="219" y="24"/>
                      <a:pt x="219" y="24"/>
                      <a:pt x="219" y="24"/>
                    </a:cubicBezTo>
                    <a:cubicBezTo>
                      <a:pt x="218" y="29"/>
                      <a:pt x="218" y="29"/>
                      <a:pt x="218" y="29"/>
                    </a:cubicBezTo>
                    <a:cubicBezTo>
                      <a:pt x="219" y="32"/>
                      <a:pt x="219" y="32"/>
                      <a:pt x="219" y="32"/>
                    </a:cubicBezTo>
                    <a:cubicBezTo>
                      <a:pt x="224" y="34"/>
                      <a:pt x="224" y="34"/>
                      <a:pt x="224" y="34"/>
                    </a:cubicBezTo>
                    <a:cubicBezTo>
                      <a:pt x="224" y="37"/>
                      <a:pt x="224" y="37"/>
                      <a:pt x="224" y="37"/>
                    </a:cubicBezTo>
                    <a:cubicBezTo>
                      <a:pt x="223" y="51"/>
                      <a:pt x="223" y="51"/>
                      <a:pt x="223" y="51"/>
                    </a:cubicBezTo>
                    <a:cubicBezTo>
                      <a:pt x="219" y="53"/>
                      <a:pt x="219" y="53"/>
                      <a:pt x="219" y="53"/>
                    </a:cubicBezTo>
                    <a:cubicBezTo>
                      <a:pt x="216" y="55"/>
                      <a:pt x="216" y="55"/>
                      <a:pt x="216" y="55"/>
                    </a:cubicBezTo>
                    <a:cubicBezTo>
                      <a:pt x="216" y="61"/>
                      <a:pt x="216" y="61"/>
                      <a:pt x="216" y="61"/>
                    </a:cubicBezTo>
                    <a:cubicBezTo>
                      <a:pt x="216" y="64"/>
                      <a:pt x="216" y="64"/>
                      <a:pt x="216" y="64"/>
                    </a:cubicBezTo>
                    <a:cubicBezTo>
                      <a:pt x="219" y="69"/>
                      <a:pt x="219" y="69"/>
                      <a:pt x="219" y="69"/>
                    </a:cubicBezTo>
                    <a:cubicBezTo>
                      <a:pt x="222" y="74"/>
                      <a:pt x="222" y="74"/>
                      <a:pt x="222" y="74"/>
                    </a:cubicBezTo>
                    <a:cubicBezTo>
                      <a:pt x="227" y="79"/>
                      <a:pt x="227" y="79"/>
                      <a:pt x="227" y="79"/>
                    </a:cubicBezTo>
                    <a:cubicBezTo>
                      <a:pt x="232" y="81"/>
                      <a:pt x="232" y="81"/>
                      <a:pt x="232" y="81"/>
                    </a:cubicBezTo>
                    <a:cubicBezTo>
                      <a:pt x="230" y="89"/>
                      <a:pt x="230" y="89"/>
                      <a:pt x="230" y="89"/>
                    </a:cubicBezTo>
                    <a:cubicBezTo>
                      <a:pt x="223" y="97"/>
                      <a:pt x="223" y="97"/>
                      <a:pt x="223" y="97"/>
                    </a:cubicBezTo>
                    <a:cubicBezTo>
                      <a:pt x="216" y="104"/>
                      <a:pt x="216" y="104"/>
                      <a:pt x="216" y="104"/>
                    </a:cubicBezTo>
                    <a:cubicBezTo>
                      <a:pt x="211" y="110"/>
                      <a:pt x="211" y="110"/>
                      <a:pt x="211" y="110"/>
                    </a:cubicBezTo>
                    <a:cubicBezTo>
                      <a:pt x="211" y="108"/>
                      <a:pt x="211" y="108"/>
                      <a:pt x="211" y="108"/>
                    </a:cubicBezTo>
                    <a:cubicBezTo>
                      <a:pt x="206" y="105"/>
                      <a:pt x="206" y="105"/>
                      <a:pt x="206" y="105"/>
                    </a:cubicBezTo>
                    <a:cubicBezTo>
                      <a:pt x="201" y="104"/>
                      <a:pt x="201" y="104"/>
                      <a:pt x="201" y="104"/>
                    </a:cubicBezTo>
                    <a:cubicBezTo>
                      <a:pt x="196" y="106"/>
                      <a:pt x="196" y="106"/>
                      <a:pt x="196" y="106"/>
                    </a:cubicBezTo>
                    <a:cubicBezTo>
                      <a:pt x="196" y="106"/>
                      <a:pt x="195" y="109"/>
                      <a:pt x="195" y="110"/>
                    </a:cubicBezTo>
                    <a:cubicBezTo>
                      <a:pt x="195" y="111"/>
                      <a:pt x="195" y="114"/>
                      <a:pt x="195" y="114"/>
                    </a:cubicBezTo>
                    <a:cubicBezTo>
                      <a:pt x="195" y="120"/>
                      <a:pt x="195" y="120"/>
                      <a:pt x="195" y="120"/>
                    </a:cubicBezTo>
                    <a:cubicBezTo>
                      <a:pt x="193" y="125"/>
                      <a:pt x="193" y="125"/>
                      <a:pt x="193" y="125"/>
                    </a:cubicBezTo>
                    <a:cubicBezTo>
                      <a:pt x="189" y="131"/>
                      <a:pt x="189" y="131"/>
                      <a:pt x="189" y="131"/>
                    </a:cubicBezTo>
                    <a:cubicBezTo>
                      <a:pt x="190" y="140"/>
                      <a:pt x="190" y="140"/>
                      <a:pt x="190" y="140"/>
                    </a:cubicBezTo>
                    <a:cubicBezTo>
                      <a:pt x="191" y="145"/>
                      <a:pt x="191" y="145"/>
                      <a:pt x="191" y="145"/>
                    </a:cubicBezTo>
                    <a:cubicBezTo>
                      <a:pt x="193" y="149"/>
                      <a:pt x="193" y="149"/>
                      <a:pt x="193" y="149"/>
                    </a:cubicBezTo>
                    <a:cubicBezTo>
                      <a:pt x="192" y="153"/>
                      <a:pt x="192" y="153"/>
                      <a:pt x="192" y="153"/>
                    </a:cubicBezTo>
                    <a:cubicBezTo>
                      <a:pt x="191" y="156"/>
                      <a:pt x="191" y="156"/>
                      <a:pt x="191" y="156"/>
                    </a:cubicBezTo>
                    <a:cubicBezTo>
                      <a:pt x="192" y="169"/>
                      <a:pt x="192" y="169"/>
                      <a:pt x="192" y="169"/>
                    </a:cubicBezTo>
                    <a:cubicBezTo>
                      <a:pt x="193" y="179"/>
                      <a:pt x="193" y="179"/>
                      <a:pt x="193" y="179"/>
                    </a:cubicBezTo>
                    <a:cubicBezTo>
                      <a:pt x="192" y="184"/>
                      <a:pt x="192" y="184"/>
                      <a:pt x="192" y="184"/>
                    </a:cubicBezTo>
                    <a:cubicBezTo>
                      <a:pt x="194" y="188"/>
                      <a:pt x="194" y="188"/>
                      <a:pt x="194" y="188"/>
                    </a:cubicBezTo>
                    <a:cubicBezTo>
                      <a:pt x="194" y="193"/>
                      <a:pt x="194" y="193"/>
                      <a:pt x="194" y="193"/>
                    </a:cubicBezTo>
                    <a:cubicBezTo>
                      <a:pt x="193" y="201"/>
                      <a:pt x="193" y="201"/>
                      <a:pt x="193" y="201"/>
                    </a:cubicBezTo>
                    <a:cubicBezTo>
                      <a:pt x="191" y="207"/>
                      <a:pt x="191" y="207"/>
                      <a:pt x="191" y="207"/>
                    </a:cubicBezTo>
                    <a:cubicBezTo>
                      <a:pt x="190" y="214"/>
                      <a:pt x="190" y="214"/>
                      <a:pt x="190" y="214"/>
                    </a:cubicBezTo>
                    <a:cubicBezTo>
                      <a:pt x="188" y="221"/>
                      <a:pt x="188" y="221"/>
                      <a:pt x="188" y="221"/>
                    </a:cubicBezTo>
                    <a:cubicBezTo>
                      <a:pt x="186" y="225"/>
                      <a:pt x="186" y="225"/>
                      <a:pt x="186" y="225"/>
                    </a:cubicBezTo>
                    <a:cubicBezTo>
                      <a:pt x="186" y="233"/>
                      <a:pt x="186" y="233"/>
                      <a:pt x="186" y="233"/>
                    </a:cubicBezTo>
                    <a:cubicBezTo>
                      <a:pt x="187" y="235"/>
                      <a:pt x="187" y="235"/>
                      <a:pt x="187" y="235"/>
                    </a:cubicBezTo>
                    <a:cubicBezTo>
                      <a:pt x="187" y="238"/>
                      <a:pt x="187" y="238"/>
                      <a:pt x="187" y="238"/>
                    </a:cubicBezTo>
                    <a:cubicBezTo>
                      <a:pt x="181" y="245"/>
                      <a:pt x="181" y="245"/>
                      <a:pt x="181" y="245"/>
                    </a:cubicBezTo>
                    <a:cubicBezTo>
                      <a:pt x="175" y="252"/>
                      <a:pt x="175" y="252"/>
                      <a:pt x="175" y="252"/>
                    </a:cubicBezTo>
                    <a:cubicBezTo>
                      <a:pt x="171" y="253"/>
                      <a:pt x="171" y="253"/>
                      <a:pt x="171" y="253"/>
                    </a:cubicBezTo>
                    <a:cubicBezTo>
                      <a:pt x="167" y="250"/>
                      <a:pt x="167" y="250"/>
                      <a:pt x="167" y="250"/>
                    </a:cubicBezTo>
                    <a:cubicBezTo>
                      <a:pt x="164" y="246"/>
                      <a:pt x="164" y="246"/>
                      <a:pt x="164" y="246"/>
                    </a:cubicBezTo>
                    <a:cubicBezTo>
                      <a:pt x="163" y="241"/>
                      <a:pt x="163" y="241"/>
                      <a:pt x="163" y="241"/>
                    </a:cubicBezTo>
                    <a:cubicBezTo>
                      <a:pt x="159" y="238"/>
                      <a:pt x="159" y="238"/>
                      <a:pt x="159" y="238"/>
                    </a:cubicBezTo>
                    <a:cubicBezTo>
                      <a:pt x="157" y="234"/>
                      <a:pt x="157" y="234"/>
                      <a:pt x="157" y="234"/>
                    </a:cubicBezTo>
                    <a:cubicBezTo>
                      <a:pt x="156" y="229"/>
                      <a:pt x="156" y="229"/>
                      <a:pt x="156" y="229"/>
                    </a:cubicBezTo>
                    <a:cubicBezTo>
                      <a:pt x="157" y="225"/>
                      <a:pt x="157" y="225"/>
                      <a:pt x="157" y="225"/>
                    </a:cubicBezTo>
                    <a:cubicBezTo>
                      <a:pt x="161" y="220"/>
                      <a:pt x="161" y="220"/>
                      <a:pt x="161" y="220"/>
                    </a:cubicBezTo>
                    <a:cubicBezTo>
                      <a:pt x="164" y="214"/>
                      <a:pt x="164" y="214"/>
                      <a:pt x="164" y="214"/>
                    </a:cubicBezTo>
                    <a:cubicBezTo>
                      <a:pt x="169" y="209"/>
                      <a:pt x="169" y="209"/>
                      <a:pt x="169" y="209"/>
                    </a:cubicBezTo>
                    <a:cubicBezTo>
                      <a:pt x="172" y="203"/>
                      <a:pt x="172" y="203"/>
                      <a:pt x="172" y="203"/>
                    </a:cubicBezTo>
                    <a:cubicBezTo>
                      <a:pt x="172" y="196"/>
                      <a:pt x="172" y="196"/>
                      <a:pt x="172" y="196"/>
                    </a:cubicBezTo>
                    <a:cubicBezTo>
                      <a:pt x="164" y="190"/>
                      <a:pt x="164" y="190"/>
                      <a:pt x="164" y="190"/>
                    </a:cubicBezTo>
                    <a:cubicBezTo>
                      <a:pt x="157" y="188"/>
                      <a:pt x="157" y="188"/>
                      <a:pt x="157" y="188"/>
                    </a:cubicBezTo>
                    <a:cubicBezTo>
                      <a:pt x="151" y="185"/>
                      <a:pt x="151" y="185"/>
                      <a:pt x="151" y="185"/>
                    </a:cubicBezTo>
                    <a:cubicBezTo>
                      <a:pt x="144" y="185"/>
                      <a:pt x="144" y="185"/>
                      <a:pt x="144" y="185"/>
                    </a:cubicBezTo>
                    <a:cubicBezTo>
                      <a:pt x="137" y="185"/>
                      <a:pt x="137" y="185"/>
                      <a:pt x="137" y="185"/>
                    </a:cubicBezTo>
                    <a:cubicBezTo>
                      <a:pt x="134" y="183"/>
                      <a:pt x="134" y="183"/>
                      <a:pt x="134" y="183"/>
                    </a:cubicBezTo>
                    <a:cubicBezTo>
                      <a:pt x="133" y="179"/>
                      <a:pt x="133" y="179"/>
                      <a:pt x="133" y="179"/>
                    </a:cubicBezTo>
                    <a:cubicBezTo>
                      <a:pt x="127" y="174"/>
                      <a:pt x="127" y="174"/>
                      <a:pt x="127" y="174"/>
                    </a:cubicBezTo>
                    <a:cubicBezTo>
                      <a:pt x="123" y="172"/>
                      <a:pt x="123" y="172"/>
                      <a:pt x="123" y="172"/>
                    </a:cubicBezTo>
                    <a:cubicBezTo>
                      <a:pt x="123" y="172"/>
                      <a:pt x="118" y="171"/>
                      <a:pt x="116" y="171"/>
                    </a:cubicBezTo>
                    <a:cubicBezTo>
                      <a:pt x="114" y="171"/>
                      <a:pt x="111" y="169"/>
                      <a:pt x="111" y="169"/>
                    </a:cubicBezTo>
                    <a:cubicBezTo>
                      <a:pt x="104" y="167"/>
                      <a:pt x="104" y="167"/>
                      <a:pt x="104" y="167"/>
                    </a:cubicBezTo>
                    <a:cubicBezTo>
                      <a:pt x="98" y="162"/>
                      <a:pt x="98" y="162"/>
                      <a:pt x="98" y="162"/>
                    </a:cubicBezTo>
                    <a:cubicBezTo>
                      <a:pt x="92" y="159"/>
                      <a:pt x="92" y="159"/>
                      <a:pt x="92" y="159"/>
                    </a:cubicBezTo>
                    <a:cubicBezTo>
                      <a:pt x="89" y="158"/>
                      <a:pt x="89" y="158"/>
                      <a:pt x="89" y="158"/>
                    </a:cubicBezTo>
                    <a:cubicBezTo>
                      <a:pt x="82" y="158"/>
                      <a:pt x="82" y="158"/>
                      <a:pt x="82" y="158"/>
                    </a:cubicBezTo>
                    <a:cubicBezTo>
                      <a:pt x="77" y="159"/>
                      <a:pt x="77" y="159"/>
                      <a:pt x="77" y="159"/>
                    </a:cubicBezTo>
                    <a:cubicBezTo>
                      <a:pt x="73" y="160"/>
                      <a:pt x="73" y="160"/>
                      <a:pt x="73" y="160"/>
                    </a:cubicBezTo>
                    <a:cubicBezTo>
                      <a:pt x="71" y="156"/>
                      <a:pt x="71" y="156"/>
                      <a:pt x="71" y="156"/>
                    </a:cubicBezTo>
                    <a:cubicBezTo>
                      <a:pt x="69" y="151"/>
                      <a:pt x="69" y="151"/>
                      <a:pt x="69" y="151"/>
                    </a:cubicBezTo>
                    <a:cubicBezTo>
                      <a:pt x="67" y="148"/>
                      <a:pt x="67" y="148"/>
                      <a:pt x="67" y="148"/>
                    </a:cubicBezTo>
                    <a:cubicBezTo>
                      <a:pt x="58" y="146"/>
                      <a:pt x="58" y="146"/>
                      <a:pt x="58" y="146"/>
                    </a:cubicBezTo>
                    <a:cubicBezTo>
                      <a:pt x="54" y="147"/>
                      <a:pt x="54" y="147"/>
                      <a:pt x="54" y="147"/>
                    </a:cubicBezTo>
                    <a:cubicBezTo>
                      <a:pt x="47" y="149"/>
                      <a:pt x="47" y="149"/>
                      <a:pt x="47" y="149"/>
                    </a:cubicBezTo>
                    <a:cubicBezTo>
                      <a:pt x="40" y="154"/>
                      <a:pt x="40" y="154"/>
                      <a:pt x="40" y="154"/>
                    </a:cubicBezTo>
                    <a:cubicBezTo>
                      <a:pt x="31" y="158"/>
                      <a:pt x="31" y="158"/>
                      <a:pt x="31" y="158"/>
                    </a:cubicBezTo>
                    <a:cubicBezTo>
                      <a:pt x="24" y="163"/>
                      <a:pt x="24" y="163"/>
                      <a:pt x="24" y="163"/>
                    </a:cubicBezTo>
                    <a:cubicBezTo>
                      <a:pt x="18" y="166"/>
                      <a:pt x="18" y="166"/>
                      <a:pt x="18" y="166"/>
                    </a:cubicBezTo>
                    <a:cubicBezTo>
                      <a:pt x="13" y="170"/>
                      <a:pt x="13" y="170"/>
                      <a:pt x="13" y="170"/>
                    </a:cubicBezTo>
                    <a:cubicBezTo>
                      <a:pt x="13" y="163"/>
                      <a:pt x="13" y="163"/>
                      <a:pt x="13" y="163"/>
                    </a:cubicBezTo>
                    <a:cubicBezTo>
                      <a:pt x="13" y="163"/>
                      <a:pt x="14" y="156"/>
                      <a:pt x="13" y="155"/>
                    </a:cubicBezTo>
                    <a:cubicBezTo>
                      <a:pt x="11" y="153"/>
                      <a:pt x="9" y="148"/>
                      <a:pt x="9" y="148"/>
                    </a:cubicBezTo>
                    <a:cubicBezTo>
                      <a:pt x="6" y="142"/>
                      <a:pt x="6" y="142"/>
                      <a:pt x="6" y="142"/>
                    </a:cubicBezTo>
                    <a:cubicBezTo>
                      <a:pt x="5" y="133"/>
                      <a:pt x="5" y="133"/>
                      <a:pt x="5" y="133"/>
                    </a:cubicBezTo>
                    <a:cubicBezTo>
                      <a:pt x="6" y="129"/>
                      <a:pt x="6" y="129"/>
                      <a:pt x="6" y="129"/>
                    </a:cubicBezTo>
                    <a:cubicBezTo>
                      <a:pt x="7" y="120"/>
                      <a:pt x="7" y="120"/>
                      <a:pt x="7" y="120"/>
                    </a:cubicBezTo>
                    <a:cubicBezTo>
                      <a:pt x="7" y="110"/>
                      <a:pt x="7" y="110"/>
                      <a:pt x="7" y="110"/>
                    </a:cubicBezTo>
                    <a:cubicBezTo>
                      <a:pt x="5" y="104"/>
                      <a:pt x="5" y="104"/>
                      <a:pt x="5" y="104"/>
                    </a:cubicBezTo>
                    <a:cubicBezTo>
                      <a:pt x="4" y="95"/>
                      <a:pt x="4" y="95"/>
                      <a:pt x="4" y="95"/>
                    </a:cubicBezTo>
                    <a:cubicBezTo>
                      <a:pt x="6" y="90"/>
                      <a:pt x="6" y="90"/>
                      <a:pt x="6" y="90"/>
                    </a:cubicBezTo>
                    <a:cubicBezTo>
                      <a:pt x="8" y="84"/>
                      <a:pt x="8" y="84"/>
                      <a:pt x="8" y="84"/>
                    </a:cubicBezTo>
                    <a:cubicBezTo>
                      <a:pt x="5" y="76"/>
                      <a:pt x="5" y="76"/>
                      <a:pt x="5" y="76"/>
                    </a:cubicBezTo>
                    <a:lnTo>
                      <a:pt x="0" y="73"/>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3" name="Freeform 28"/>
              <p:cNvSpPr>
                <a:spLocks/>
              </p:cNvSpPr>
              <p:nvPr/>
            </p:nvSpPr>
            <p:spPr bwMode="auto">
              <a:xfrm>
                <a:off x="10696575" y="2551113"/>
                <a:ext cx="134937" cy="187325"/>
              </a:xfrm>
              <a:custGeom>
                <a:avLst/>
                <a:gdLst>
                  <a:gd name="T0" fmla="*/ 10 w 85"/>
                  <a:gd name="T1" fmla="*/ 2 h 118"/>
                  <a:gd name="T2" fmla="*/ 19 w 85"/>
                  <a:gd name="T3" fmla="*/ 9 h 118"/>
                  <a:gd name="T4" fmla="*/ 33 w 85"/>
                  <a:gd name="T5" fmla="*/ 14 h 118"/>
                  <a:gd name="T6" fmla="*/ 47 w 85"/>
                  <a:gd name="T7" fmla="*/ 21 h 118"/>
                  <a:gd name="T8" fmla="*/ 64 w 85"/>
                  <a:gd name="T9" fmla="*/ 31 h 118"/>
                  <a:gd name="T10" fmla="*/ 83 w 85"/>
                  <a:gd name="T11" fmla="*/ 50 h 118"/>
                  <a:gd name="T12" fmla="*/ 85 w 85"/>
                  <a:gd name="T13" fmla="*/ 52 h 118"/>
                  <a:gd name="T14" fmla="*/ 81 w 85"/>
                  <a:gd name="T15" fmla="*/ 61 h 118"/>
                  <a:gd name="T16" fmla="*/ 62 w 85"/>
                  <a:gd name="T17" fmla="*/ 85 h 118"/>
                  <a:gd name="T18" fmla="*/ 50 w 85"/>
                  <a:gd name="T19" fmla="*/ 99 h 118"/>
                  <a:gd name="T20" fmla="*/ 38 w 85"/>
                  <a:gd name="T21" fmla="*/ 116 h 118"/>
                  <a:gd name="T22" fmla="*/ 28 w 85"/>
                  <a:gd name="T23" fmla="*/ 118 h 118"/>
                  <a:gd name="T24" fmla="*/ 17 w 85"/>
                  <a:gd name="T25" fmla="*/ 116 h 118"/>
                  <a:gd name="T26" fmla="*/ 12 w 85"/>
                  <a:gd name="T27" fmla="*/ 109 h 118"/>
                  <a:gd name="T28" fmla="*/ 5 w 85"/>
                  <a:gd name="T29" fmla="*/ 99 h 118"/>
                  <a:gd name="T30" fmla="*/ 0 w 85"/>
                  <a:gd name="T31" fmla="*/ 90 h 118"/>
                  <a:gd name="T32" fmla="*/ 0 w 85"/>
                  <a:gd name="T33" fmla="*/ 80 h 118"/>
                  <a:gd name="T34" fmla="*/ 12 w 85"/>
                  <a:gd name="T35" fmla="*/ 78 h 118"/>
                  <a:gd name="T36" fmla="*/ 17 w 85"/>
                  <a:gd name="T37" fmla="*/ 64 h 118"/>
                  <a:gd name="T38" fmla="*/ 17 w 85"/>
                  <a:gd name="T39" fmla="*/ 43 h 118"/>
                  <a:gd name="T40" fmla="*/ 17 w 85"/>
                  <a:gd name="T41" fmla="*/ 26 h 118"/>
                  <a:gd name="T42" fmla="*/ 12 w 85"/>
                  <a:gd name="T43" fmla="*/ 16 h 118"/>
                  <a:gd name="T44" fmla="*/ 5 w 85"/>
                  <a:gd name="T45" fmla="*/ 9 h 118"/>
                  <a:gd name="T46" fmla="*/ 5 w 85"/>
                  <a:gd name="T47" fmla="*/ 0 h 118"/>
                  <a:gd name="T48" fmla="*/ 10 w 85"/>
                  <a:gd name="T4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118">
                    <a:moveTo>
                      <a:pt x="10" y="2"/>
                    </a:moveTo>
                    <a:lnTo>
                      <a:pt x="19" y="9"/>
                    </a:lnTo>
                    <a:lnTo>
                      <a:pt x="33" y="14"/>
                    </a:lnTo>
                    <a:lnTo>
                      <a:pt x="47" y="21"/>
                    </a:lnTo>
                    <a:lnTo>
                      <a:pt x="64" y="31"/>
                    </a:lnTo>
                    <a:lnTo>
                      <a:pt x="83" y="50"/>
                    </a:lnTo>
                    <a:lnTo>
                      <a:pt x="85" y="52"/>
                    </a:lnTo>
                    <a:lnTo>
                      <a:pt x="81" y="61"/>
                    </a:lnTo>
                    <a:lnTo>
                      <a:pt x="62" y="85"/>
                    </a:lnTo>
                    <a:lnTo>
                      <a:pt x="50" y="99"/>
                    </a:lnTo>
                    <a:lnTo>
                      <a:pt x="38" y="116"/>
                    </a:lnTo>
                    <a:lnTo>
                      <a:pt x="28" y="118"/>
                    </a:lnTo>
                    <a:lnTo>
                      <a:pt x="17" y="116"/>
                    </a:lnTo>
                    <a:lnTo>
                      <a:pt x="12" y="109"/>
                    </a:lnTo>
                    <a:lnTo>
                      <a:pt x="5" y="99"/>
                    </a:lnTo>
                    <a:lnTo>
                      <a:pt x="0" y="90"/>
                    </a:lnTo>
                    <a:lnTo>
                      <a:pt x="0" y="80"/>
                    </a:lnTo>
                    <a:lnTo>
                      <a:pt x="12" y="78"/>
                    </a:lnTo>
                    <a:lnTo>
                      <a:pt x="17" y="64"/>
                    </a:lnTo>
                    <a:lnTo>
                      <a:pt x="17" y="43"/>
                    </a:lnTo>
                    <a:lnTo>
                      <a:pt x="17" y="26"/>
                    </a:lnTo>
                    <a:lnTo>
                      <a:pt x="12" y="16"/>
                    </a:lnTo>
                    <a:lnTo>
                      <a:pt x="5" y="9"/>
                    </a:lnTo>
                    <a:lnTo>
                      <a:pt x="5" y="0"/>
                    </a:lnTo>
                    <a:lnTo>
                      <a:pt x="10"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4" name="Freeform 29"/>
              <p:cNvSpPr>
                <a:spLocks/>
              </p:cNvSpPr>
              <p:nvPr/>
            </p:nvSpPr>
            <p:spPr bwMode="auto">
              <a:xfrm>
                <a:off x="10696575" y="2474913"/>
                <a:ext cx="263525" cy="139700"/>
              </a:xfrm>
              <a:custGeom>
                <a:avLst/>
                <a:gdLst>
                  <a:gd name="T0" fmla="*/ 0 w 166"/>
                  <a:gd name="T1" fmla="*/ 34 h 88"/>
                  <a:gd name="T2" fmla="*/ 10 w 166"/>
                  <a:gd name="T3" fmla="*/ 41 h 88"/>
                  <a:gd name="T4" fmla="*/ 21 w 166"/>
                  <a:gd name="T5" fmla="*/ 48 h 88"/>
                  <a:gd name="T6" fmla="*/ 36 w 166"/>
                  <a:gd name="T7" fmla="*/ 53 h 88"/>
                  <a:gd name="T8" fmla="*/ 47 w 166"/>
                  <a:gd name="T9" fmla="*/ 60 h 88"/>
                  <a:gd name="T10" fmla="*/ 57 w 166"/>
                  <a:gd name="T11" fmla="*/ 64 h 88"/>
                  <a:gd name="T12" fmla="*/ 66 w 166"/>
                  <a:gd name="T13" fmla="*/ 69 h 88"/>
                  <a:gd name="T14" fmla="*/ 78 w 166"/>
                  <a:gd name="T15" fmla="*/ 79 h 88"/>
                  <a:gd name="T16" fmla="*/ 88 w 166"/>
                  <a:gd name="T17" fmla="*/ 86 h 88"/>
                  <a:gd name="T18" fmla="*/ 100 w 166"/>
                  <a:gd name="T19" fmla="*/ 88 h 88"/>
                  <a:gd name="T20" fmla="*/ 109 w 166"/>
                  <a:gd name="T21" fmla="*/ 81 h 88"/>
                  <a:gd name="T22" fmla="*/ 126 w 166"/>
                  <a:gd name="T23" fmla="*/ 67 h 88"/>
                  <a:gd name="T24" fmla="*/ 140 w 166"/>
                  <a:gd name="T25" fmla="*/ 48 h 88"/>
                  <a:gd name="T26" fmla="*/ 152 w 166"/>
                  <a:gd name="T27" fmla="*/ 36 h 88"/>
                  <a:gd name="T28" fmla="*/ 159 w 166"/>
                  <a:gd name="T29" fmla="*/ 27 h 88"/>
                  <a:gd name="T30" fmla="*/ 163 w 166"/>
                  <a:gd name="T31" fmla="*/ 15 h 88"/>
                  <a:gd name="T32" fmla="*/ 166 w 166"/>
                  <a:gd name="T33" fmla="*/ 5 h 88"/>
                  <a:gd name="T34" fmla="*/ 149 w 166"/>
                  <a:gd name="T35" fmla="*/ 0 h 88"/>
                  <a:gd name="T36" fmla="*/ 135 w 166"/>
                  <a:gd name="T37" fmla="*/ 3 h 88"/>
                  <a:gd name="T38" fmla="*/ 126 w 166"/>
                  <a:gd name="T39" fmla="*/ 5 h 88"/>
                  <a:gd name="T40" fmla="*/ 118 w 166"/>
                  <a:gd name="T41" fmla="*/ 22 h 88"/>
                  <a:gd name="T42" fmla="*/ 107 w 166"/>
                  <a:gd name="T43" fmla="*/ 29 h 88"/>
                  <a:gd name="T44" fmla="*/ 90 w 166"/>
                  <a:gd name="T45" fmla="*/ 31 h 88"/>
                  <a:gd name="T46" fmla="*/ 73 w 166"/>
                  <a:gd name="T47" fmla="*/ 31 h 88"/>
                  <a:gd name="T48" fmla="*/ 57 w 166"/>
                  <a:gd name="T49" fmla="*/ 31 h 88"/>
                  <a:gd name="T50" fmla="*/ 45 w 166"/>
                  <a:gd name="T51" fmla="*/ 27 h 88"/>
                  <a:gd name="T52" fmla="*/ 36 w 166"/>
                  <a:gd name="T53" fmla="*/ 19 h 88"/>
                  <a:gd name="T54" fmla="*/ 28 w 166"/>
                  <a:gd name="T55" fmla="*/ 15 h 88"/>
                  <a:gd name="T56" fmla="*/ 19 w 166"/>
                  <a:gd name="T57" fmla="*/ 15 h 88"/>
                  <a:gd name="T58" fmla="*/ 10 w 166"/>
                  <a:gd name="T59" fmla="*/ 19 h 88"/>
                  <a:gd name="T60" fmla="*/ 2 w 166"/>
                  <a:gd name="T61" fmla="*/ 27 h 88"/>
                  <a:gd name="T62" fmla="*/ 0 w 166"/>
                  <a:gd name="T63"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88">
                    <a:moveTo>
                      <a:pt x="0" y="34"/>
                    </a:moveTo>
                    <a:lnTo>
                      <a:pt x="10" y="41"/>
                    </a:lnTo>
                    <a:lnTo>
                      <a:pt x="21" y="48"/>
                    </a:lnTo>
                    <a:lnTo>
                      <a:pt x="36" y="53"/>
                    </a:lnTo>
                    <a:lnTo>
                      <a:pt x="47" y="60"/>
                    </a:lnTo>
                    <a:lnTo>
                      <a:pt x="57" y="64"/>
                    </a:lnTo>
                    <a:lnTo>
                      <a:pt x="66" y="69"/>
                    </a:lnTo>
                    <a:lnTo>
                      <a:pt x="78" y="79"/>
                    </a:lnTo>
                    <a:lnTo>
                      <a:pt x="88" y="86"/>
                    </a:lnTo>
                    <a:lnTo>
                      <a:pt x="100" y="88"/>
                    </a:lnTo>
                    <a:lnTo>
                      <a:pt x="109" y="81"/>
                    </a:lnTo>
                    <a:lnTo>
                      <a:pt x="126" y="67"/>
                    </a:lnTo>
                    <a:lnTo>
                      <a:pt x="140" y="48"/>
                    </a:lnTo>
                    <a:lnTo>
                      <a:pt x="152" y="36"/>
                    </a:lnTo>
                    <a:lnTo>
                      <a:pt x="159" y="27"/>
                    </a:lnTo>
                    <a:lnTo>
                      <a:pt x="163" y="15"/>
                    </a:lnTo>
                    <a:lnTo>
                      <a:pt x="166" y="5"/>
                    </a:lnTo>
                    <a:lnTo>
                      <a:pt x="149" y="0"/>
                    </a:lnTo>
                    <a:lnTo>
                      <a:pt x="135" y="3"/>
                    </a:lnTo>
                    <a:lnTo>
                      <a:pt x="126" y="5"/>
                    </a:lnTo>
                    <a:lnTo>
                      <a:pt x="118" y="22"/>
                    </a:lnTo>
                    <a:lnTo>
                      <a:pt x="107" y="29"/>
                    </a:lnTo>
                    <a:lnTo>
                      <a:pt x="90" y="31"/>
                    </a:lnTo>
                    <a:lnTo>
                      <a:pt x="73" y="31"/>
                    </a:lnTo>
                    <a:lnTo>
                      <a:pt x="57" y="31"/>
                    </a:lnTo>
                    <a:lnTo>
                      <a:pt x="45" y="27"/>
                    </a:lnTo>
                    <a:lnTo>
                      <a:pt x="36" y="19"/>
                    </a:lnTo>
                    <a:lnTo>
                      <a:pt x="28" y="15"/>
                    </a:lnTo>
                    <a:lnTo>
                      <a:pt x="19" y="15"/>
                    </a:lnTo>
                    <a:lnTo>
                      <a:pt x="10" y="19"/>
                    </a:lnTo>
                    <a:lnTo>
                      <a:pt x="2" y="27"/>
                    </a:lnTo>
                    <a:lnTo>
                      <a:pt x="0" y="34"/>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5" name="Freeform 30"/>
              <p:cNvSpPr>
                <a:spLocks/>
              </p:cNvSpPr>
              <p:nvPr/>
            </p:nvSpPr>
            <p:spPr bwMode="auto">
              <a:xfrm>
                <a:off x="9910763" y="1885950"/>
                <a:ext cx="533400" cy="777875"/>
              </a:xfrm>
              <a:custGeom>
                <a:avLst/>
                <a:gdLst>
                  <a:gd name="T0" fmla="*/ 113 w 142"/>
                  <a:gd name="T1" fmla="*/ 0 h 207"/>
                  <a:gd name="T2" fmla="*/ 120 w 142"/>
                  <a:gd name="T3" fmla="*/ 4 h 207"/>
                  <a:gd name="T4" fmla="*/ 116 w 142"/>
                  <a:gd name="T5" fmla="*/ 11 h 207"/>
                  <a:gd name="T6" fmla="*/ 120 w 142"/>
                  <a:gd name="T7" fmla="*/ 20 h 207"/>
                  <a:gd name="T8" fmla="*/ 125 w 142"/>
                  <a:gd name="T9" fmla="*/ 31 h 207"/>
                  <a:gd name="T10" fmla="*/ 127 w 142"/>
                  <a:gd name="T11" fmla="*/ 42 h 207"/>
                  <a:gd name="T12" fmla="*/ 129 w 142"/>
                  <a:gd name="T13" fmla="*/ 70 h 207"/>
                  <a:gd name="T14" fmla="*/ 130 w 142"/>
                  <a:gd name="T15" fmla="*/ 82 h 207"/>
                  <a:gd name="T16" fmla="*/ 134 w 142"/>
                  <a:gd name="T17" fmla="*/ 97 h 207"/>
                  <a:gd name="T18" fmla="*/ 140 w 142"/>
                  <a:gd name="T19" fmla="*/ 104 h 207"/>
                  <a:gd name="T20" fmla="*/ 139 w 142"/>
                  <a:gd name="T21" fmla="*/ 112 h 207"/>
                  <a:gd name="T22" fmla="*/ 136 w 142"/>
                  <a:gd name="T23" fmla="*/ 124 h 207"/>
                  <a:gd name="T24" fmla="*/ 139 w 142"/>
                  <a:gd name="T25" fmla="*/ 134 h 207"/>
                  <a:gd name="T26" fmla="*/ 129 w 142"/>
                  <a:gd name="T27" fmla="*/ 144 h 207"/>
                  <a:gd name="T28" fmla="*/ 115 w 142"/>
                  <a:gd name="T29" fmla="*/ 155 h 207"/>
                  <a:gd name="T30" fmla="*/ 103 w 142"/>
                  <a:gd name="T31" fmla="*/ 166 h 207"/>
                  <a:gd name="T32" fmla="*/ 92 w 142"/>
                  <a:gd name="T33" fmla="*/ 169 h 207"/>
                  <a:gd name="T34" fmla="*/ 81 w 142"/>
                  <a:gd name="T35" fmla="*/ 171 h 207"/>
                  <a:gd name="T36" fmla="*/ 72 w 142"/>
                  <a:gd name="T37" fmla="*/ 168 h 207"/>
                  <a:gd name="T38" fmla="*/ 61 w 142"/>
                  <a:gd name="T39" fmla="*/ 167 h 207"/>
                  <a:gd name="T40" fmla="*/ 55 w 142"/>
                  <a:gd name="T41" fmla="*/ 174 h 207"/>
                  <a:gd name="T42" fmla="*/ 55 w 142"/>
                  <a:gd name="T43" fmla="*/ 184 h 207"/>
                  <a:gd name="T44" fmla="*/ 50 w 142"/>
                  <a:gd name="T45" fmla="*/ 194 h 207"/>
                  <a:gd name="T46" fmla="*/ 41 w 142"/>
                  <a:gd name="T47" fmla="*/ 199 h 207"/>
                  <a:gd name="T48" fmla="*/ 31 w 142"/>
                  <a:gd name="T49" fmla="*/ 205 h 207"/>
                  <a:gd name="T50" fmla="*/ 21 w 142"/>
                  <a:gd name="T51" fmla="*/ 205 h 207"/>
                  <a:gd name="T52" fmla="*/ 15 w 142"/>
                  <a:gd name="T53" fmla="*/ 200 h 207"/>
                  <a:gd name="T54" fmla="*/ 10 w 142"/>
                  <a:gd name="T55" fmla="*/ 195 h 207"/>
                  <a:gd name="T56" fmla="*/ 3 w 142"/>
                  <a:gd name="T57" fmla="*/ 188 h 207"/>
                  <a:gd name="T58" fmla="*/ 3 w 142"/>
                  <a:gd name="T59" fmla="*/ 175 h 207"/>
                  <a:gd name="T60" fmla="*/ 0 w 142"/>
                  <a:gd name="T61" fmla="*/ 162 h 207"/>
                  <a:gd name="T62" fmla="*/ 6 w 142"/>
                  <a:gd name="T63" fmla="*/ 151 h 207"/>
                  <a:gd name="T64" fmla="*/ 11 w 142"/>
                  <a:gd name="T65" fmla="*/ 135 h 207"/>
                  <a:gd name="T66" fmla="*/ 15 w 142"/>
                  <a:gd name="T67" fmla="*/ 127 h 207"/>
                  <a:gd name="T68" fmla="*/ 23 w 142"/>
                  <a:gd name="T69" fmla="*/ 123 h 207"/>
                  <a:gd name="T70" fmla="*/ 35 w 142"/>
                  <a:gd name="T71" fmla="*/ 119 h 207"/>
                  <a:gd name="T72" fmla="*/ 46 w 142"/>
                  <a:gd name="T73" fmla="*/ 108 h 207"/>
                  <a:gd name="T74" fmla="*/ 56 w 142"/>
                  <a:gd name="T75" fmla="*/ 104 h 207"/>
                  <a:gd name="T76" fmla="*/ 66 w 142"/>
                  <a:gd name="T77" fmla="*/ 104 h 207"/>
                  <a:gd name="T78" fmla="*/ 77 w 142"/>
                  <a:gd name="T79" fmla="*/ 102 h 207"/>
                  <a:gd name="T80" fmla="*/ 81 w 142"/>
                  <a:gd name="T81" fmla="*/ 89 h 207"/>
                  <a:gd name="T82" fmla="*/ 77 w 142"/>
                  <a:gd name="T83" fmla="*/ 81 h 207"/>
                  <a:gd name="T84" fmla="*/ 79 w 142"/>
                  <a:gd name="T85" fmla="*/ 70 h 207"/>
                  <a:gd name="T86" fmla="*/ 84 w 142"/>
                  <a:gd name="T87" fmla="*/ 62 h 207"/>
                  <a:gd name="T88" fmla="*/ 82 w 142"/>
                  <a:gd name="T89" fmla="*/ 50 h 207"/>
                  <a:gd name="T90" fmla="*/ 81 w 142"/>
                  <a:gd name="T91" fmla="*/ 36 h 207"/>
                  <a:gd name="T92" fmla="*/ 85 w 142"/>
                  <a:gd name="T93" fmla="*/ 25 h 207"/>
                  <a:gd name="T94" fmla="*/ 93 w 142"/>
                  <a:gd name="T95" fmla="*/ 17 h 207"/>
                  <a:gd name="T96" fmla="*/ 107 w 142"/>
                  <a:gd name="T97" fmla="*/ 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207">
                    <a:moveTo>
                      <a:pt x="109" y="0"/>
                    </a:moveTo>
                    <a:cubicBezTo>
                      <a:pt x="113" y="0"/>
                      <a:pt x="113" y="0"/>
                      <a:pt x="113" y="0"/>
                    </a:cubicBezTo>
                    <a:cubicBezTo>
                      <a:pt x="118" y="2"/>
                      <a:pt x="118" y="2"/>
                      <a:pt x="118" y="2"/>
                    </a:cubicBezTo>
                    <a:cubicBezTo>
                      <a:pt x="120" y="4"/>
                      <a:pt x="120" y="4"/>
                      <a:pt x="120" y="4"/>
                    </a:cubicBezTo>
                    <a:cubicBezTo>
                      <a:pt x="117" y="7"/>
                      <a:pt x="117" y="7"/>
                      <a:pt x="117" y="7"/>
                    </a:cubicBezTo>
                    <a:cubicBezTo>
                      <a:pt x="116" y="11"/>
                      <a:pt x="116" y="11"/>
                      <a:pt x="116" y="11"/>
                    </a:cubicBezTo>
                    <a:cubicBezTo>
                      <a:pt x="117" y="15"/>
                      <a:pt x="117" y="15"/>
                      <a:pt x="117" y="15"/>
                    </a:cubicBezTo>
                    <a:cubicBezTo>
                      <a:pt x="120" y="20"/>
                      <a:pt x="120" y="20"/>
                      <a:pt x="120" y="20"/>
                    </a:cubicBezTo>
                    <a:cubicBezTo>
                      <a:pt x="123" y="26"/>
                      <a:pt x="123" y="26"/>
                      <a:pt x="123" y="26"/>
                    </a:cubicBezTo>
                    <a:cubicBezTo>
                      <a:pt x="125" y="31"/>
                      <a:pt x="125" y="31"/>
                      <a:pt x="125" y="31"/>
                    </a:cubicBezTo>
                    <a:cubicBezTo>
                      <a:pt x="125" y="36"/>
                      <a:pt x="125" y="36"/>
                      <a:pt x="125" y="36"/>
                    </a:cubicBezTo>
                    <a:cubicBezTo>
                      <a:pt x="127" y="42"/>
                      <a:pt x="127" y="42"/>
                      <a:pt x="127" y="42"/>
                    </a:cubicBezTo>
                    <a:cubicBezTo>
                      <a:pt x="127" y="53"/>
                      <a:pt x="127" y="53"/>
                      <a:pt x="127" y="53"/>
                    </a:cubicBezTo>
                    <a:cubicBezTo>
                      <a:pt x="129" y="70"/>
                      <a:pt x="129" y="70"/>
                      <a:pt x="129" y="70"/>
                    </a:cubicBezTo>
                    <a:cubicBezTo>
                      <a:pt x="129" y="77"/>
                      <a:pt x="129" y="77"/>
                      <a:pt x="129" y="77"/>
                    </a:cubicBezTo>
                    <a:cubicBezTo>
                      <a:pt x="130" y="82"/>
                      <a:pt x="130" y="82"/>
                      <a:pt x="130" y="82"/>
                    </a:cubicBezTo>
                    <a:cubicBezTo>
                      <a:pt x="132" y="92"/>
                      <a:pt x="132" y="92"/>
                      <a:pt x="132" y="92"/>
                    </a:cubicBezTo>
                    <a:cubicBezTo>
                      <a:pt x="134" y="97"/>
                      <a:pt x="134" y="97"/>
                      <a:pt x="134" y="97"/>
                    </a:cubicBezTo>
                    <a:cubicBezTo>
                      <a:pt x="135" y="101"/>
                      <a:pt x="135" y="101"/>
                      <a:pt x="135" y="101"/>
                    </a:cubicBezTo>
                    <a:cubicBezTo>
                      <a:pt x="140" y="104"/>
                      <a:pt x="140" y="104"/>
                      <a:pt x="140" y="104"/>
                    </a:cubicBezTo>
                    <a:cubicBezTo>
                      <a:pt x="142" y="108"/>
                      <a:pt x="142" y="108"/>
                      <a:pt x="142" y="108"/>
                    </a:cubicBezTo>
                    <a:cubicBezTo>
                      <a:pt x="142" y="108"/>
                      <a:pt x="141" y="111"/>
                      <a:pt x="139" y="112"/>
                    </a:cubicBezTo>
                    <a:cubicBezTo>
                      <a:pt x="138" y="112"/>
                      <a:pt x="136" y="117"/>
                      <a:pt x="136" y="117"/>
                    </a:cubicBezTo>
                    <a:cubicBezTo>
                      <a:pt x="136" y="124"/>
                      <a:pt x="136" y="124"/>
                      <a:pt x="136" y="124"/>
                    </a:cubicBezTo>
                    <a:cubicBezTo>
                      <a:pt x="138" y="129"/>
                      <a:pt x="138" y="129"/>
                      <a:pt x="138" y="129"/>
                    </a:cubicBezTo>
                    <a:cubicBezTo>
                      <a:pt x="139" y="134"/>
                      <a:pt x="139" y="134"/>
                      <a:pt x="139" y="134"/>
                    </a:cubicBezTo>
                    <a:cubicBezTo>
                      <a:pt x="137" y="139"/>
                      <a:pt x="137" y="139"/>
                      <a:pt x="137" y="139"/>
                    </a:cubicBezTo>
                    <a:cubicBezTo>
                      <a:pt x="129" y="144"/>
                      <a:pt x="129" y="144"/>
                      <a:pt x="129" y="144"/>
                    </a:cubicBezTo>
                    <a:cubicBezTo>
                      <a:pt x="121" y="150"/>
                      <a:pt x="121" y="150"/>
                      <a:pt x="121" y="150"/>
                    </a:cubicBezTo>
                    <a:cubicBezTo>
                      <a:pt x="115" y="155"/>
                      <a:pt x="115" y="155"/>
                      <a:pt x="115" y="155"/>
                    </a:cubicBezTo>
                    <a:cubicBezTo>
                      <a:pt x="109" y="162"/>
                      <a:pt x="109" y="162"/>
                      <a:pt x="109" y="162"/>
                    </a:cubicBezTo>
                    <a:cubicBezTo>
                      <a:pt x="103" y="166"/>
                      <a:pt x="103" y="166"/>
                      <a:pt x="103" y="166"/>
                    </a:cubicBezTo>
                    <a:cubicBezTo>
                      <a:pt x="96" y="166"/>
                      <a:pt x="96" y="166"/>
                      <a:pt x="96" y="166"/>
                    </a:cubicBezTo>
                    <a:cubicBezTo>
                      <a:pt x="92" y="169"/>
                      <a:pt x="92" y="169"/>
                      <a:pt x="92" y="169"/>
                    </a:cubicBezTo>
                    <a:cubicBezTo>
                      <a:pt x="87" y="171"/>
                      <a:pt x="87" y="171"/>
                      <a:pt x="87" y="171"/>
                    </a:cubicBezTo>
                    <a:cubicBezTo>
                      <a:pt x="81" y="171"/>
                      <a:pt x="81" y="171"/>
                      <a:pt x="81" y="171"/>
                    </a:cubicBezTo>
                    <a:cubicBezTo>
                      <a:pt x="77" y="170"/>
                      <a:pt x="77" y="170"/>
                      <a:pt x="77" y="170"/>
                    </a:cubicBezTo>
                    <a:cubicBezTo>
                      <a:pt x="72" y="168"/>
                      <a:pt x="72" y="168"/>
                      <a:pt x="72" y="168"/>
                    </a:cubicBezTo>
                    <a:cubicBezTo>
                      <a:pt x="65" y="167"/>
                      <a:pt x="65" y="167"/>
                      <a:pt x="65" y="167"/>
                    </a:cubicBezTo>
                    <a:cubicBezTo>
                      <a:pt x="61" y="167"/>
                      <a:pt x="61" y="167"/>
                      <a:pt x="61" y="167"/>
                    </a:cubicBezTo>
                    <a:cubicBezTo>
                      <a:pt x="58" y="170"/>
                      <a:pt x="58" y="170"/>
                      <a:pt x="58" y="170"/>
                    </a:cubicBezTo>
                    <a:cubicBezTo>
                      <a:pt x="55" y="174"/>
                      <a:pt x="55" y="174"/>
                      <a:pt x="55" y="174"/>
                    </a:cubicBezTo>
                    <a:cubicBezTo>
                      <a:pt x="55" y="180"/>
                      <a:pt x="55" y="180"/>
                      <a:pt x="55" y="180"/>
                    </a:cubicBezTo>
                    <a:cubicBezTo>
                      <a:pt x="55" y="184"/>
                      <a:pt x="55" y="184"/>
                      <a:pt x="55" y="184"/>
                    </a:cubicBezTo>
                    <a:cubicBezTo>
                      <a:pt x="53" y="190"/>
                      <a:pt x="53" y="190"/>
                      <a:pt x="53" y="190"/>
                    </a:cubicBezTo>
                    <a:cubicBezTo>
                      <a:pt x="50" y="194"/>
                      <a:pt x="50" y="194"/>
                      <a:pt x="50" y="194"/>
                    </a:cubicBezTo>
                    <a:cubicBezTo>
                      <a:pt x="46" y="198"/>
                      <a:pt x="46" y="198"/>
                      <a:pt x="46" y="198"/>
                    </a:cubicBezTo>
                    <a:cubicBezTo>
                      <a:pt x="41" y="199"/>
                      <a:pt x="41" y="199"/>
                      <a:pt x="41" y="199"/>
                    </a:cubicBezTo>
                    <a:cubicBezTo>
                      <a:pt x="36" y="202"/>
                      <a:pt x="36" y="202"/>
                      <a:pt x="36" y="202"/>
                    </a:cubicBezTo>
                    <a:cubicBezTo>
                      <a:pt x="31" y="205"/>
                      <a:pt x="31" y="205"/>
                      <a:pt x="31" y="205"/>
                    </a:cubicBezTo>
                    <a:cubicBezTo>
                      <a:pt x="26" y="207"/>
                      <a:pt x="26" y="207"/>
                      <a:pt x="26" y="207"/>
                    </a:cubicBezTo>
                    <a:cubicBezTo>
                      <a:pt x="26" y="207"/>
                      <a:pt x="24" y="205"/>
                      <a:pt x="21" y="205"/>
                    </a:cubicBezTo>
                    <a:cubicBezTo>
                      <a:pt x="18" y="204"/>
                      <a:pt x="18" y="204"/>
                      <a:pt x="18" y="204"/>
                    </a:cubicBezTo>
                    <a:cubicBezTo>
                      <a:pt x="15" y="200"/>
                      <a:pt x="15" y="200"/>
                      <a:pt x="15" y="200"/>
                    </a:cubicBezTo>
                    <a:cubicBezTo>
                      <a:pt x="13" y="197"/>
                      <a:pt x="13" y="197"/>
                      <a:pt x="13" y="197"/>
                    </a:cubicBezTo>
                    <a:cubicBezTo>
                      <a:pt x="10" y="195"/>
                      <a:pt x="10" y="195"/>
                      <a:pt x="10" y="195"/>
                    </a:cubicBezTo>
                    <a:cubicBezTo>
                      <a:pt x="4" y="195"/>
                      <a:pt x="4" y="195"/>
                      <a:pt x="4" y="195"/>
                    </a:cubicBezTo>
                    <a:cubicBezTo>
                      <a:pt x="3" y="188"/>
                      <a:pt x="3" y="188"/>
                      <a:pt x="3" y="188"/>
                    </a:cubicBezTo>
                    <a:cubicBezTo>
                      <a:pt x="3" y="182"/>
                      <a:pt x="3" y="182"/>
                      <a:pt x="3" y="182"/>
                    </a:cubicBezTo>
                    <a:cubicBezTo>
                      <a:pt x="3" y="175"/>
                      <a:pt x="3" y="175"/>
                      <a:pt x="3" y="175"/>
                    </a:cubicBezTo>
                    <a:cubicBezTo>
                      <a:pt x="1" y="170"/>
                      <a:pt x="1" y="170"/>
                      <a:pt x="1" y="170"/>
                    </a:cubicBezTo>
                    <a:cubicBezTo>
                      <a:pt x="0" y="162"/>
                      <a:pt x="0" y="162"/>
                      <a:pt x="0" y="162"/>
                    </a:cubicBezTo>
                    <a:cubicBezTo>
                      <a:pt x="3" y="156"/>
                      <a:pt x="3" y="156"/>
                      <a:pt x="3" y="156"/>
                    </a:cubicBezTo>
                    <a:cubicBezTo>
                      <a:pt x="6" y="151"/>
                      <a:pt x="6" y="151"/>
                      <a:pt x="6" y="151"/>
                    </a:cubicBezTo>
                    <a:cubicBezTo>
                      <a:pt x="9" y="143"/>
                      <a:pt x="9" y="143"/>
                      <a:pt x="9" y="143"/>
                    </a:cubicBezTo>
                    <a:cubicBezTo>
                      <a:pt x="11" y="135"/>
                      <a:pt x="11" y="135"/>
                      <a:pt x="11" y="135"/>
                    </a:cubicBezTo>
                    <a:cubicBezTo>
                      <a:pt x="12" y="130"/>
                      <a:pt x="12" y="130"/>
                      <a:pt x="12" y="130"/>
                    </a:cubicBezTo>
                    <a:cubicBezTo>
                      <a:pt x="15" y="127"/>
                      <a:pt x="15" y="127"/>
                      <a:pt x="15" y="127"/>
                    </a:cubicBezTo>
                    <a:cubicBezTo>
                      <a:pt x="19" y="125"/>
                      <a:pt x="19" y="125"/>
                      <a:pt x="19" y="125"/>
                    </a:cubicBezTo>
                    <a:cubicBezTo>
                      <a:pt x="23" y="123"/>
                      <a:pt x="23" y="123"/>
                      <a:pt x="23" y="123"/>
                    </a:cubicBezTo>
                    <a:cubicBezTo>
                      <a:pt x="28" y="121"/>
                      <a:pt x="28" y="121"/>
                      <a:pt x="28" y="121"/>
                    </a:cubicBezTo>
                    <a:cubicBezTo>
                      <a:pt x="35" y="119"/>
                      <a:pt x="35" y="119"/>
                      <a:pt x="35" y="119"/>
                    </a:cubicBezTo>
                    <a:cubicBezTo>
                      <a:pt x="41" y="113"/>
                      <a:pt x="41" y="113"/>
                      <a:pt x="41" y="113"/>
                    </a:cubicBezTo>
                    <a:cubicBezTo>
                      <a:pt x="46" y="108"/>
                      <a:pt x="46" y="108"/>
                      <a:pt x="46" y="108"/>
                    </a:cubicBezTo>
                    <a:cubicBezTo>
                      <a:pt x="50" y="105"/>
                      <a:pt x="50" y="105"/>
                      <a:pt x="50" y="105"/>
                    </a:cubicBezTo>
                    <a:cubicBezTo>
                      <a:pt x="56" y="104"/>
                      <a:pt x="56" y="104"/>
                      <a:pt x="56" y="104"/>
                    </a:cubicBezTo>
                    <a:cubicBezTo>
                      <a:pt x="61" y="103"/>
                      <a:pt x="61" y="103"/>
                      <a:pt x="61" y="103"/>
                    </a:cubicBezTo>
                    <a:cubicBezTo>
                      <a:pt x="66" y="104"/>
                      <a:pt x="66" y="104"/>
                      <a:pt x="66" y="104"/>
                    </a:cubicBezTo>
                    <a:cubicBezTo>
                      <a:pt x="71" y="104"/>
                      <a:pt x="71" y="104"/>
                      <a:pt x="71" y="104"/>
                    </a:cubicBezTo>
                    <a:cubicBezTo>
                      <a:pt x="77" y="102"/>
                      <a:pt x="77" y="102"/>
                      <a:pt x="77" y="102"/>
                    </a:cubicBezTo>
                    <a:cubicBezTo>
                      <a:pt x="80" y="96"/>
                      <a:pt x="80" y="96"/>
                      <a:pt x="80" y="96"/>
                    </a:cubicBezTo>
                    <a:cubicBezTo>
                      <a:pt x="81" y="89"/>
                      <a:pt x="81" y="89"/>
                      <a:pt x="81" y="89"/>
                    </a:cubicBezTo>
                    <a:cubicBezTo>
                      <a:pt x="79" y="85"/>
                      <a:pt x="79" y="85"/>
                      <a:pt x="79" y="85"/>
                    </a:cubicBezTo>
                    <a:cubicBezTo>
                      <a:pt x="77" y="81"/>
                      <a:pt x="77" y="81"/>
                      <a:pt x="77" y="81"/>
                    </a:cubicBezTo>
                    <a:cubicBezTo>
                      <a:pt x="78" y="75"/>
                      <a:pt x="78" y="75"/>
                      <a:pt x="78" y="75"/>
                    </a:cubicBezTo>
                    <a:cubicBezTo>
                      <a:pt x="79" y="70"/>
                      <a:pt x="79" y="70"/>
                      <a:pt x="79" y="70"/>
                    </a:cubicBezTo>
                    <a:cubicBezTo>
                      <a:pt x="81" y="66"/>
                      <a:pt x="81" y="66"/>
                      <a:pt x="81" y="66"/>
                    </a:cubicBezTo>
                    <a:cubicBezTo>
                      <a:pt x="84" y="62"/>
                      <a:pt x="84" y="62"/>
                      <a:pt x="84" y="62"/>
                    </a:cubicBezTo>
                    <a:cubicBezTo>
                      <a:pt x="82" y="57"/>
                      <a:pt x="82" y="57"/>
                      <a:pt x="82" y="57"/>
                    </a:cubicBezTo>
                    <a:cubicBezTo>
                      <a:pt x="82" y="50"/>
                      <a:pt x="82" y="50"/>
                      <a:pt x="82" y="50"/>
                    </a:cubicBezTo>
                    <a:cubicBezTo>
                      <a:pt x="81" y="42"/>
                      <a:pt x="81" y="42"/>
                      <a:pt x="81" y="42"/>
                    </a:cubicBezTo>
                    <a:cubicBezTo>
                      <a:pt x="81" y="36"/>
                      <a:pt x="81" y="36"/>
                      <a:pt x="81" y="36"/>
                    </a:cubicBezTo>
                    <a:cubicBezTo>
                      <a:pt x="82" y="30"/>
                      <a:pt x="82" y="30"/>
                      <a:pt x="82" y="30"/>
                    </a:cubicBezTo>
                    <a:cubicBezTo>
                      <a:pt x="85" y="25"/>
                      <a:pt x="85" y="25"/>
                      <a:pt x="85" y="25"/>
                    </a:cubicBezTo>
                    <a:cubicBezTo>
                      <a:pt x="88" y="18"/>
                      <a:pt x="88" y="18"/>
                      <a:pt x="88" y="18"/>
                    </a:cubicBezTo>
                    <a:cubicBezTo>
                      <a:pt x="93" y="17"/>
                      <a:pt x="93" y="17"/>
                      <a:pt x="93" y="17"/>
                    </a:cubicBezTo>
                    <a:cubicBezTo>
                      <a:pt x="103" y="11"/>
                      <a:pt x="103" y="11"/>
                      <a:pt x="103" y="11"/>
                    </a:cubicBezTo>
                    <a:cubicBezTo>
                      <a:pt x="107" y="6"/>
                      <a:pt x="107" y="6"/>
                      <a:pt x="107" y="6"/>
                    </a:cubicBezTo>
                    <a:lnTo>
                      <a:pt x="109"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6" name="Freeform 31"/>
              <p:cNvSpPr>
                <a:spLocks/>
              </p:cNvSpPr>
              <p:nvPr/>
            </p:nvSpPr>
            <p:spPr bwMode="auto">
              <a:xfrm>
                <a:off x="10372725" y="1885950"/>
                <a:ext cx="381000" cy="473075"/>
              </a:xfrm>
              <a:custGeom>
                <a:avLst/>
                <a:gdLst>
                  <a:gd name="T0" fmla="*/ 3 w 101"/>
                  <a:gd name="T1" fmla="*/ 0 h 126"/>
                  <a:gd name="T2" fmla="*/ 2 w 101"/>
                  <a:gd name="T3" fmla="*/ 5 h 126"/>
                  <a:gd name="T4" fmla="*/ 0 w 101"/>
                  <a:gd name="T5" fmla="*/ 8 h 126"/>
                  <a:gd name="T6" fmla="*/ 1 w 101"/>
                  <a:gd name="T7" fmla="*/ 14 h 126"/>
                  <a:gd name="T8" fmla="*/ 1 w 101"/>
                  <a:gd name="T9" fmla="*/ 16 h 126"/>
                  <a:gd name="T10" fmla="*/ 3 w 101"/>
                  <a:gd name="T11" fmla="*/ 19 h 126"/>
                  <a:gd name="T12" fmla="*/ 5 w 101"/>
                  <a:gd name="T13" fmla="*/ 23 h 126"/>
                  <a:gd name="T14" fmla="*/ 6 w 101"/>
                  <a:gd name="T15" fmla="*/ 26 h 126"/>
                  <a:gd name="T16" fmla="*/ 6 w 101"/>
                  <a:gd name="T17" fmla="*/ 31 h 126"/>
                  <a:gd name="T18" fmla="*/ 9 w 101"/>
                  <a:gd name="T19" fmla="*/ 36 h 126"/>
                  <a:gd name="T20" fmla="*/ 9 w 101"/>
                  <a:gd name="T21" fmla="*/ 41 h 126"/>
                  <a:gd name="T22" fmla="*/ 9 w 101"/>
                  <a:gd name="T23" fmla="*/ 48 h 126"/>
                  <a:gd name="T24" fmla="*/ 10 w 101"/>
                  <a:gd name="T25" fmla="*/ 54 h 126"/>
                  <a:gd name="T26" fmla="*/ 10 w 101"/>
                  <a:gd name="T27" fmla="*/ 62 h 126"/>
                  <a:gd name="T28" fmla="*/ 11 w 101"/>
                  <a:gd name="T29" fmla="*/ 70 h 126"/>
                  <a:gd name="T30" fmla="*/ 12 w 101"/>
                  <a:gd name="T31" fmla="*/ 78 h 126"/>
                  <a:gd name="T32" fmla="*/ 12 w 101"/>
                  <a:gd name="T33" fmla="*/ 84 h 126"/>
                  <a:gd name="T34" fmla="*/ 13 w 101"/>
                  <a:gd name="T35" fmla="*/ 89 h 126"/>
                  <a:gd name="T36" fmla="*/ 17 w 101"/>
                  <a:gd name="T37" fmla="*/ 97 h 126"/>
                  <a:gd name="T38" fmla="*/ 22 w 101"/>
                  <a:gd name="T39" fmla="*/ 99 h 126"/>
                  <a:gd name="T40" fmla="*/ 23 w 101"/>
                  <a:gd name="T41" fmla="*/ 103 h 126"/>
                  <a:gd name="T42" fmla="*/ 22 w 101"/>
                  <a:gd name="T43" fmla="*/ 108 h 126"/>
                  <a:gd name="T44" fmla="*/ 22 w 101"/>
                  <a:gd name="T45" fmla="*/ 112 h 126"/>
                  <a:gd name="T46" fmla="*/ 21 w 101"/>
                  <a:gd name="T47" fmla="*/ 116 h 126"/>
                  <a:gd name="T48" fmla="*/ 26 w 101"/>
                  <a:gd name="T49" fmla="*/ 117 h 126"/>
                  <a:gd name="T50" fmla="*/ 32 w 101"/>
                  <a:gd name="T51" fmla="*/ 116 h 126"/>
                  <a:gd name="T52" fmla="*/ 39 w 101"/>
                  <a:gd name="T53" fmla="*/ 116 h 126"/>
                  <a:gd name="T54" fmla="*/ 44 w 101"/>
                  <a:gd name="T55" fmla="*/ 116 h 126"/>
                  <a:gd name="T56" fmla="*/ 48 w 101"/>
                  <a:gd name="T57" fmla="*/ 117 h 126"/>
                  <a:gd name="T58" fmla="*/ 53 w 101"/>
                  <a:gd name="T59" fmla="*/ 121 h 126"/>
                  <a:gd name="T60" fmla="*/ 58 w 101"/>
                  <a:gd name="T61" fmla="*/ 126 h 126"/>
                  <a:gd name="T62" fmla="*/ 61 w 101"/>
                  <a:gd name="T63" fmla="*/ 125 h 126"/>
                  <a:gd name="T64" fmla="*/ 66 w 101"/>
                  <a:gd name="T65" fmla="*/ 121 h 126"/>
                  <a:gd name="T66" fmla="*/ 69 w 101"/>
                  <a:gd name="T67" fmla="*/ 117 h 126"/>
                  <a:gd name="T68" fmla="*/ 68 w 101"/>
                  <a:gd name="T69" fmla="*/ 113 h 126"/>
                  <a:gd name="T70" fmla="*/ 66 w 101"/>
                  <a:gd name="T71" fmla="*/ 110 h 126"/>
                  <a:gd name="T72" fmla="*/ 66 w 101"/>
                  <a:gd name="T73" fmla="*/ 104 h 126"/>
                  <a:gd name="T74" fmla="*/ 69 w 101"/>
                  <a:gd name="T75" fmla="*/ 97 h 126"/>
                  <a:gd name="T76" fmla="*/ 70 w 101"/>
                  <a:gd name="T77" fmla="*/ 90 h 126"/>
                  <a:gd name="T78" fmla="*/ 75 w 101"/>
                  <a:gd name="T79" fmla="*/ 82 h 126"/>
                  <a:gd name="T80" fmla="*/ 81 w 101"/>
                  <a:gd name="T81" fmla="*/ 74 h 126"/>
                  <a:gd name="T82" fmla="*/ 86 w 101"/>
                  <a:gd name="T83" fmla="*/ 66 h 126"/>
                  <a:gd name="T84" fmla="*/ 91 w 101"/>
                  <a:gd name="T85" fmla="*/ 58 h 126"/>
                  <a:gd name="T86" fmla="*/ 94 w 101"/>
                  <a:gd name="T87" fmla="*/ 51 h 126"/>
                  <a:gd name="T88" fmla="*/ 101 w 101"/>
                  <a:gd name="T89" fmla="*/ 47 h 126"/>
                  <a:gd name="T90" fmla="*/ 89 w 101"/>
                  <a:gd name="T91" fmla="*/ 36 h 126"/>
                  <a:gd name="T92" fmla="*/ 78 w 101"/>
                  <a:gd name="T93" fmla="*/ 28 h 126"/>
                  <a:gd name="T94" fmla="*/ 75 w 101"/>
                  <a:gd name="T95" fmla="*/ 24 h 126"/>
                  <a:gd name="T96" fmla="*/ 70 w 101"/>
                  <a:gd name="T97" fmla="*/ 21 h 126"/>
                  <a:gd name="T98" fmla="*/ 63 w 101"/>
                  <a:gd name="T99" fmla="*/ 18 h 126"/>
                  <a:gd name="T100" fmla="*/ 57 w 101"/>
                  <a:gd name="T101" fmla="*/ 13 h 126"/>
                  <a:gd name="T102" fmla="*/ 50 w 101"/>
                  <a:gd name="T103" fmla="*/ 8 h 126"/>
                  <a:gd name="T104" fmla="*/ 42 w 101"/>
                  <a:gd name="T105" fmla="*/ 5 h 126"/>
                  <a:gd name="T106" fmla="*/ 35 w 101"/>
                  <a:gd name="T107" fmla="*/ 1 h 126"/>
                  <a:gd name="T108" fmla="*/ 28 w 101"/>
                  <a:gd name="T109" fmla="*/ 1 h 126"/>
                  <a:gd name="T110" fmla="*/ 18 w 101"/>
                  <a:gd name="T111" fmla="*/ 1 h 126"/>
                  <a:gd name="T112" fmla="*/ 13 w 101"/>
                  <a:gd name="T113" fmla="*/ 1 h 126"/>
                  <a:gd name="T114" fmla="*/ 3 w 101"/>
                  <a:gd name="T11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126">
                    <a:moveTo>
                      <a:pt x="3" y="0"/>
                    </a:moveTo>
                    <a:cubicBezTo>
                      <a:pt x="2" y="5"/>
                      <a:pt x="2" y="5"/>
                      <a:pt x="2" y="5"/>
                    </a:cubicBezTo>
                    <a:cubicBezTo>
                      <a:pt x="0" y="8"/>
                      <a:pt x="0" y="8"/>
                      <a:pt x="0" y="8"/>
                    </a:cubicBezTo>
                    <a:cubicBezTo>
                      <a:pt x="1" y="14"/>
                      <a:pt x="1" y="14"/>
                      <a:pt x="1" y="14"/>
                    </a:cubicBezTo>
                    <a:cubicBezTo>
                      <a:pt x="1" y="16"/>
                      <a:pt x="1" y="16"/>
                      <a:pt x="1" y="16"/>
                    </a:cubicBezTo>
                    <a:cubicBezTo>
                      <a:pt x="3" y="19"/>
                      <a:pt x="3" y="19"/>
                      <a:pt x="3" y="19"/>
                    </a:cubicBezTo>
                    <a:cubicBezTo>
                      <a:pt x="5" y="23"/>
                      <a:pt x="5" y="23"/>
                      <a:pt x="5" y="23"/>
                    </a:cubicBezTo>
                    <a:cubicBezTo>
                      <a:pt x="6" y="26"/>
                      <a:pt x="6" y="26"/>
                      <a:pt x="6" y="26"/>
                    </a:cubicBezTo>
                    <a:cubicBezTo>
                      <a:pt x="6" y="31"/>
                      <a:pt x="6" y="31"/>
                      <a:pt x="6" y="31"/>
                    </a:cubicBezTo>
                    <a:cubicBezTo>
                      <a:pt x="9" y="36"/>
                      <a:pt x="9" y="36"/>
                      <a:pt x="9" y="36"/>
                    </a:cubicBezTo>
                    <a:cubicBezTo>
                      <a:pt x="9" y="41"/>
                      <a:pt x="9" y="41"/>
                      <a:pt x="9" y="41"/>
                    </a:cubicBezTo>
                    <a:cubicBezTo>
                      <a:pt x="9" y="48"/>
                      <a:pt x="9" y="48"/>
                      <a:pt x="9" y="48"/>
                    </a:cubicBezTo>
                    <a:cubicBezTo>
                      <a:pt x="10" y="54"/>
                      <a:pt x="10" y="54"/>
                      <a:pt x="10" y="54"/>
                    </a:cubicBezTo>
                    <a:cubicBezTo>
                      <a:pt x="10" y="62"/>
                      <a:pt x="10" y="62"/>
                      <a:pt x="10" y="62"/>
                    </a:cubicBezTo>
                    <a:cubicBezTo>
                      <a:pt x="11" y="70"/>
                      <a:pt x="11" y="70"/>
                      <a:pt x="11" y="70"/>
                    </a:cubicBezTo>
                    <a:cubicBezTo>
                      <a:pt x="12" y="78"/>
                      <a:pt x="12" y="78"/>
                      <a:pt x="12" y="78"/>
                    </a:cubicBezTo>
                    <a:cubicBezTo>
                      <a:pt x="12" y="84"/>
                      <a:pt x="12" y="84"/>
                      <a:pt x="12" y="84"/>
                    </a:cubicBezTo>
                    <a:cubicBezTo>
                      <a:pt x="12" y="84"/>
                      <a:pt x="13" y="87"/>
                      <a:pt x="13" y="89"/>
                    </a:cubicBezTo>
                    <a:cubicBezTo>
                      <a:pt x="14" y="92"/>
                      <a:pt x="17" y="97"/>
                      <a:pt x="17" y="97"/>
                    </a:cubicBezTo>
                    <a:cubicBezTo>
                      <a:pt x="22" y="99"/>
                      <a:pt x="22" y="99"/>
                      <a:pt x="22" y="99"/>
                    </a:cubicBezTo>
                    <a:cubicBezTo>
                      <a:pt x="23" y="103"/>
                      <a:pt x="23" y="103"/>
                      <a:pt x="23" y="103"/>
                    </a:cubicBezTo>
                    <a:cubicBezTo>
                      <a:pt x="22" y="108"/>
                      <a:pt x="22" y="108"/>
                      <a:pt x="22" y="108"/>
                    </a:cubicBezTo>
                    <a:cubicBezTo>
                      <a:pt x="22" y="108"/>
                      <a:pt x="23" y="110"/>
                      <a:pt x="22" y="112"/>
                    </a:cubicBezTo>
                    <a:cubicBezTo>
                      <a:pt x="20" y="113"/>
                      <a:pt x="21" y="116"/>
                      <a:pt x="21" y="116"/>
                    </a:cubicBezTo>
                    <a:cubicBezTo>
                      <a:pt x="26" y="117"/>
                      <a:pt x="26" y="117"/>
                      <a:pt x="26" y="117"/>
                    </a:cubicBezTo>
                    <a:cubicBezTo>
                      <a:pt x="32" y="116"/>
                      <a:pt x="32" y="116"/>
                      <a:pt x="32" y="116"/>
                    </a:cubicBezTo>
                    <a:cubicBezTo>
                      <a:pt x="39" y="116"/>
                      <a:pt x="39" y="116"/>
                      <a:pt x="39" y="116"/>
                    </a:cubicBezTo>
                    <a:cubicBezTo>
                      <a:pt x="44" y="116"/>
                      <a:pt x="44" y="116"/>
                      <a:pt x="44" y="116"/>
                    </a:cubicBezTo>
                    <a:cubicBezTo>
                      <a:pt x="48" y="117"/>
                      <a:pt x="48" y="117"/>
                      <a:pt x="48" y="117"/>
                    </a:cubicBezTo>
                    <a:cubicBezTo>
                      <a:pt x="53" y="121"/>
                      <a:pt x="53" y="121"/>
                      <a:pt x="53" y="121"/>
                    </a:cubicBezTo>
                    <a:cubicBezTo>
                      <a:pt x="58" y="126"/>
                      <a:pt x="58" y="126"/>
                      <a:pt x="58" y="126"/>
                    </a:cubicBezTo>
                    <a:cubicBezTo>
                      <a:pt x="61" y="125"/>
                      <a:pt x="61" y="125"/>
                      <a:pt x="61" y="125"/>
                    </a:cubicBezTo>
                    <a:cubicBezTo>
                      <a:pt x="66" y="121"/>
                      <a:pt x="66" y="121"/>
                      <a:pt x="66" y="121"/>
                    </a:cubicBezTo>
                    <a:cubicBezTo>
                      <a:pt x="69" y="117"/>
                      <a:pt x="69" y="117"/>
                      <a:pt x="69" y="117"/>
                    </a:cubicBezTo>
                    <a:cubicBezTo>
                      <a:pt x="68" y="113"/>
                      <a:pt x="68" y="113"/>
                      <a:pt x="68" y="113"/>
                    </a:cubicBezTo>
                    <a:cubicBezTo>
                      <a:pt x="66" y="110"/>
                      <a:pt x="66" y="110"/>
                      <a:pt x="66" y="110"/>
                    </a:cubicBezTo>
                    <a:cubicBezTo>
                      <a:pt x="66" y="104"/>
                      <a:pt x="66" y="104"/>
                      <a:pt x="66" y="104"/>
                    </a:cubicBezTo>
                    <a:cubicBezTo>
                      <a:pt x="69" y="97"/>
                      <a:pt x="69" y="97"/>
                      <a:pt x="69" y="97"/>
                    </a:cubicBezTo>
                    <a:cubicBezTo>
                      <a:pt x="70" y="90"/>
                      <a:pt x="70" y="90"/>
                      <a:pt x="70" y="90"/>
                    </a:cubicBezTo>
                    <a:cubicBezTo>
                      <a:pt x="75" y="82"/>
                      <a:pt x="75" y="82"/>
                      <a:pt x="75" y="82"/>
                    </a:cubicBezTo>
                    <a:cubicBezTo>
                      <a:pt x="81" y="74"/>
                      <a:pt x="81" y="74"/>
                      <a:pt x="81" y="74"/>
                    </a:cubicBezTo>
                    <a:cubicBezTo>
                      <a:pt x="86" y="66"/>
                      <a:pt x="86" y="66"/>
                      <a:pt x="86" y="66"/>
                    </a:cubicBezTo>
                    <a:cubicBezTo>
                      <a:pt x="91" y="58"/>
                      <a:pt x="91" y="58"/>
                      <a:pt x="91" y="58"/>
                    </a:cubicBezTo>
                    <a:cubicBezTo>
                      <a:pt x="94" y="51"/>
                      <a:pt x="94" y="51"/>
                      <a:pt x="94" y="51"/>
                    </a:cubicBezTo>
                    <a:cubicBezTo>
                      <a:pt x="101" y="47"/>
                      <a:pt x="101" y="47"/>
                      <a:pt x="101" y="47"/>
                    </a:cubicBezTo>
                    <a:cubicBezTo>
                      <a:pt x="89" y="36"/>
                      <a:pt x="89" y="36"/>
                      <a:pt x="89" y="36"/>
                    </a:cubicBezTo>
                    <a:cubicBezTo>
                      <a:pt x="78" y="28"/>
                      <a:pt x="78" y="28"/>
                      <a:pt x="78" y="28"/>
                    </a:cubicBezTo>
                    <a:cubicBezTo>
                      <a:pt x="75" y="24"/>
                      <a:pt x="75" y="24"/>
                      <a:pt x="75" y="24"/>
                    </a:cubicBezTo>
                    <a:cubicBezTo>
                      <a:pt x="75" y="24"/>
                      <a:pt x="71" y="21"/>
                      <a:pt x="70" y="21"/>
                    </a:cubicBezTo>
                    <a:cubicBezTo>
                      <a:pt x="68" y="21"/>
                      <a:pt x="63" y="18"/>
                      <a:pt x="63" y="18"/>
                    </a:cubicBezTo>
                    <a:cubicBezTo>
                      <a:pt x="57" y="13"/>
                      <a:pt x="57" y="13"/>
                      <a:pt x="57" y="13"/>
                    </a:cubicBezTo>
                    <a:cubicBezTo>
                      <a:pt x="50" y="8"/>
                      <a:pt x="50" y="8"/>
                      <a:pt x="50" y="8"/>
                    </a:cubicBezTo>
                    <a:cubicBezTo>
                      <a:pt x="42" y="5"/>
                      <a:pt x="42" y="5"/>
                      <a:pt x="42" y="5"/>
                    </a:cubicBezTo>
                    <a:cubicBezTo>
                      <a:pt x="35" y="1"/>
                      <a:pt x="35" y="1"/>
                      <a:pt x="35" y="1"/>
                    </a:cubicBezTo>
                    <a:cubicBezTo>
                      <a:pt x="28" y="1"/>
                      <a:pt x="28" y="1"/>
                      <a:pt x="28" y="1"/>
                    </a:cubicBezTo>
                    <a:cubicBezTo>
                      <a:pt x="18" y="1"/>
                      <a:pt x="18" y="1"/>
                      <a:pt x="18" y="1"/>
                    </a:cubicBezTo>
                    <a:cubicBezTo>
                      <a:pt x="13" y="1"/>
                      <a:pt x="13" y="1"/>
                      <a:pt x="13" y="1"/>
                    </a:cubicBezTo>
                    <a:lnTo>
                      <a:pt x="3"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7" name="Freeform 32"/>
              <p:cNvSpPr>
                <a:spLocks/>
              </p:cNvSpPr>
              <p:nvPr/>
            </p:nvSpPr>
            <p:spPr bwMode="auto">
              <a:xfrm>
                <a:off x="10658475" y="2084388"/>
                <a:ext cx="315912" cy="184150"/>
              </a:xfrm>
              <a:custGeom>
                <a:avLst/>
                <a:gdLst>
                  <a:gd name="T0" fmla="*/ 25 w 84"/>
                  <a:gd name="T1" fmla="*/ 0 h 49"/>
                  <a:gd name="T2" fmla="*/ 29 w 84"/>
                  <a:gd name="T3" fmla="*/ 0 h 49"/>
                  <a:gd name="T4" fmla="*/ 35 w 84"/>
                  <a:gd name="T5" fmla="*/ 2 h 49"/>
                  <a:gd name="T6" fmla="*/ 41 w 84"/>
                  <a:gd name="T7" fmla="*/ 5 h 49"/>
                  <a:gd name="T8" fmla="*/ 49 w 84"/>
                  <a:gd name="T9" fmla="*/ 5 h 49"/>
                  <a:gd name="T10" fmla="*/ 58 w 84"/>
                  <a:gd name="T11" fmla="*/ 5 h 49"/>
                  <a:gd name="T12" fmla="*/ 65 w 84"/>
                  <a:gd name="T13" fmla="*/ 5 h 49"/>
                  <a:gd name="T14" fmla="*/ 72 w 84"/>
                  <a:gd name="T15" fmla="*/ 6 h 49"/>
                  <a:gd name="T16" fmla="*/ 77 w 84"/>
                  <a:gd name="T17" fmla="*/ 9 h 49"/>
                  <a:gd name="T18" fmla="*/ 81 w 84"/>
                  <a:gd name="T19" fmla="*/ 13 h 49"/>
                  <a:gd name="T20" fmla="*/ 81 w 84"/>
                  <a:gd name="T21" fmla="*/ 17 h 49"/>
                  <a:gd name="T22" fmla="*/ 84 w 84"/>
                  <a:gd name="T23" fmla="*/ 24 h 49"/>
                  <a:gd name="T24" fmla="*/ 84 w 84"/>
                  <a:gd name="T25" fmla="*/ 29 h 49"/>
                  <a:gd name="T26" fmla="*/ 84 w 84"/>
                  <a:gd name="T27" fmla="*/ 37 h 49"/>
                  <a:gd name="T28" fmla="*/ 83 w 84"/>
                  <a:gd name="T29" fmla="*/ 40 h 49"/>
                  <a:gd name="T30" fmla="*/ 75 w 84"/>
                  <a:gd name="T31" fmla="*/ 40 h 49"/>
                  <a:gd name="T32" fmla="*/ 65 w 84"/>
                  <a:gd name="T33" fmla="*/ 40 h 49"/>
                  <a:gd name="T34" fmla="*/ 59 w 84"/>
                  <a:gd name="T35" fmla="*/ 37 h 49"/>
                  <a:gd name="T36" fmla="*/ 55 w 84"/>
                  <a:gd name="T37" fmla="*/ 36 h 49"/>
                  <a:gd name="T38" fmla="*/ 52 w 84"/>
                  <a:gd name="T39" fmla="*/ 37 h 49"/>
                  <a:gd name="T40" fmla="*/ 49 w 84"/>
                  <a:gd name="T41" fmla="*/ 41 h 49"/>
                  <a:gd name="T42" fmla="*/ 48 w 84"/>
                  <a:gd name="T43" fmla="*/ 44 h 49"/>
                  <a:gd name="T44" fmla="*/ 47 w 84"/>
                  <a:gd name="T45" fmla="*/ 49 h 49"/>
                  <a:gd name="T46" fmla="*/ 43 w 84"/>
                  <a:gd name="T47" fmla="*/ 49 h 49"/>
                  <a:gd name="T48" fmla="*/ 40 w 84"/>
                  <a:gd name="T49" fmla="*/ 45 h 49"/>
                  <a:gd name="T50" fmla="*/ 34 w 84"/>
                  <a:gd name="T51" fmla="*/ 46 h 49"/>
                  <a:gd name="T52" fmla="*/ 32 w 84"/>
                  <a:gd name="T53" fmla="*/ 46 h 49"/>
                  <a:gd name="T54" fmla="*/ 30 w 84"/>
                  <a:gd name="T55" fmla="*/ 43 h 49"/>
                  <a:gd name="T56" fmla="*/ 34 w 84"/>
                  <a:gd name="T57" fmla="*/ 36 h 49"/>
                  <a:gd name="T58" fmla="*/ 34 w 84"/>
                  <a:gd name="T59" fmla="*/ 31 h 49"/>
                  <a:gd name="T60" fmla="*/ 27 w 84"/>
                  <a:gd name="T61" fmla="*/ 30 h 49"/>
                  <a:gd name="T62" fmla="*/ 20 w 84"/>
                  <a:gd name="T63" fmla="*/ 31 h 49"/>
                  <a:gd name="T64" fmla="*/ 16 w 84"/>
                  <a:gd name="T65" fmla="*/ 34 h 49"/>
                  <a:gd name="T66" fmla="*/ 10 w 84"/>
                  <a:gd name="T67" fmla="*/ 38 h 49"/>
                  <a:gd name="T68" fmla="*/ 5 w 84"/>
                  <a:gd name="T69" fmla="*/ 39 h 49"/>
                  <a:gd name="T70" fmla="*/ 0 w 84"/>
                  <a:gd name="T71" fmla="*/ 38 h 49"/>
                  <a:gd name="T72" fmla="*/ 5 w 84"/>
                  <a:gd name="T73" fmla="*/ 31 h 49"/>
                  <a:gd name="T74" fmla="*/ 8 w 84"/>
                  <a:gd name="T75" fmla="*/ 25 h 49"/>
                  <a:gd name="T76" fmla="*/ 15 w 84"/>
                  <a:gd name="T77" fmla="*/ 14 h 49"/>
                  <a:gd name="T78" fmla="*/ 25 w 84"/>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49">
                    <a:moveTo>
                      <a:pt x="25" y="0"/>
                    </a:moveTo>
                    <a:cubicBezTo>
                      <a:pt x="29" y="0"/>
                      <a:pt x="29" y="0"/>
                      <a:pt x="29" y="0"/>
                    </a:cubicBezTo>
                    <a:cubicBezTo>
                      <a:pt x="35" y="2"/>
                      <a:pt x="35" y="2"/>
                      <a:pt x="35" y="2"/>
                    </a:cubicBezTo>
                    <a:cubicBezTo>
                      <a:pt x="41" y="5"/>
                      <a:pt x="41" y="5"/>
                      <a:pt x="41" y="5"/>
                    </a:cubicBezTo>
                    <a:cubicBezTo>
                      <a:pt x="49" y="5"/>
                      <a:pt x="49" y="5"/>
                      <a:pt x="49" y="5"/>
                    </a:cubicBezTo>
                    <a:cubicBezTo>
                      <a:pt x="58" y="5"/>
                      <a:pt x="58" y="5"/>
                      <a:pt x="58" y="5"/>
                    </a:cubicBezTo>
                    <a:cubicBezTo>
                      <a:pt x="65" y="5"/>
                      <a:pt x="65" y="5"/>
                      <a:pt x="65" y="5"/>
                    </a:cubicBezTo>
                    <a:cubicBezTo>
                      <a:pt x="72" y="6"/>
                      <a:pt x="72" y="6"/>
                      <a:pt x="72" y="6"/>
                    </a:cubicBezTo>
                    <a:cubicBezTo>
                      <a:pt x="77" y="9"/>
                      <a:pt x="77" y="9"/>
                      <a:pt x="77" y="9"/>
                    </a:cubicBezTo>
                    <a:cubicBezTo>
                      <a:pt x="81" y="13"/>
                      <a:pt x="81" y="13"/>
                      <a:pt x="81" y="13"/>
                    </a:cubicBezTo>
                    <a:cubicBezTo>
                      <a:pt x="81" y="17"/>
                      <a:pt x="81" y="17"/>
                      <a:pt x="81" y="17"/>
                    </a:cubicBezTo>
                    <a:cubicBezTo>
                      <a:pt x="84" y="24"/>
                      <a:pt x="84" y="24"/>
                      <a:pt x="84" y="24"/>
                    </a:cubicBezTo>
                    <a:cubicBezTo>
                      <a:pt x="84" y="29"/>
                      <a:pt x="84" y="29"/>
                      <a:pt x="84" y="29"/>
                    </a:cubicBezTo>
                    <a:cubicBezTo>
                      <a:pt x="84" y="37"/>
                      <a:pt x="84" y="37"/>
                      <a:pt x="84" y="37"/>
                    </a:cubicBezTo>
                    <a:cubicBezTo>
                      <a:pt x="83" y="40"/>
                      <a:pt x="83" y="40"/>
                      <a:pt x="83" y="40"/>
                    </a:cubicBezTo>
                    <a:cubicBezTo>
                      <a:pt x="75" y="40"/>
                      <a:pt x="75" y="40"/>
                      <a:pt x="75" y="40"/>
                    </a:cubicBezTo>
                    <a:cubicBezTo>
                      <a:pt x="65" y="40"/>
                      <a:pt x="65" y="40"/>
                      <a:pt x="65" y="40"/>
                    </a:cubicBezTo>
                    <a:cubicBezTo>
                      <a:pt x="59" y="37"/>
                      <a:pt x="59" y="37"/>
                      <a:pt x="59" y="37"/>
                    </a:cubicBezTo>
                    <a:cubicBezTo>
                      <a:pt x="55" y="36"/>
                      <a:pt x="55" y="36"/>
                      <a:pt x="55" y="36"/>
                    </a:cubicBezTo>
                    <a:cubicBezTo>
                      <a:pt x="52" y="37"/>
                      <a:pt x="52" y="37"/>
                      <a:pt x="52" y="37"/>
                    </a:cubicBezTo>
                    <a:cubicBezTo>
                      <a:pt x="49" y="41"/>
                      <a:pt x="49" y="41"/>
                      <a:pt x="49" y="41"/>
                    </a:cubicBezTo>
                    <a:cubicBezTo>
                      <a:pt x="48" y="44"/>
                      <a:pt x="48" y="44"/>
                      <a:pt x="48" y="44"/>
                    </a:cubicBezTo>
                    <a:cubicBezTo>
                      <a:pt x="47" y="49"/>
                      <a:pt x="47" y="49"/>
                      <a:pt x="47" y="49"/>
                    </a:cubicBezTo>
                    <a:cubicBezTo>
                      <a:pt x="43" y="49"/>
                      <a:pt x="43" y="49"/>
                      <a:pt x="43" y="49"/>
                    </a:cubicBezTo>
                    <a:cubicBezTo>
                      <a:pt x="40" y="45"/>
                      <a:pt x="40" y="45"/>
                      <a:pt x="40" y="45"/>
                    </a:cubicBezTo>
                    <a:cubicBezTo>
                      <a:pt x="34" y="46"/>
                      <a:pt x="34" y="46"/>
                      <a:pt x="34" y="46"/>
                    </a:cubicBezTo>
                    <a:cubicBezTo>
                      <a:pt x="32" y="46"/>
                      <a:pt x="32" y="46"/>
                      <a:pt x="32" y="46"/>
                    </a:cubicBezTo>
                    <a:cubicBezTo>
                      <a:pt x="30" y="43"/>
                      <a:pt x="30" y="43"/>
                      <a:pt x="30" y="43"/>
                    </a:cubicBezTo>
                    <a:cubicBezTo>
                      <a:pt x="34" y="36"/>
                      <a:pt x="34" y="36"/>
                      <a:pt x="34" y="36"/>
                    </a:cubicBezTo>
                    <a:cubicBezTo>
                      <a:pt x="34" y="31"/>
                      <a:pt x="34" y="31"/>
                      <a:pt x="34" y="31"/>
                    </a:cubicBezTo>
                    <a:cubicBezTo>
                      <a:pt x="27" y="30"/>
                      <a:pt x="27" y="30"/>
                      <a:pt x="27" y="30"/>
                    </a:cubicBezTo>
                    <a:cubicBezTo>
                      <a:pt x="20" y="31"/>
                      <a:pt x="20" y="31"/>
                      <a:pt x="20" y="31"/>
                    </a:cubicBezTo>
                    <a:cubicBezTo>
                      <a:pt x="16" y="34"/>
                      <a:pt x="16" y="34"/>
                      <a:pt x="16" y="34"/>
                    </a:cubicBezTo>
                    <a:cubicBezTo>
                      <a:pt x="10" y="38"/>
                      <a:pt x="10" y="38"/>
                      <a:pt x="10" y="38"/>
                    </a:cubicBezTo>
                    <a:cubicBezTo>
                      <a:pt x="10" y="38"/>
                      <a:pt x="6" y="39"/>
                      <a:pt x="5" y="39"/>
                    </a:cubicBezTo>
                    <a:cubicBezTo>
                      <a:pt x="4" y="39"/>
                      <a:pt x="0" y="40"/>
                      <a:pt x="0" y="38"/>
                    </a:cubicBezTo>
                    <a:cubicBezTo>
                      <a:pt x="0" y="37"/>
                      <a:pt x="5" y="31"/>
                      <a:pt x="5" y="31"/>
                    </a:cubicBezTo>
                    <a:cubicBezTo>
                      <a:pt x="8" y="25"/>
                      <a:pt x="8" y="25"/>
                      <a:pt x="8" y="25"/>
                    </a:cubicBezTo>
                    <a:cubicBezTo>
                      <a:pt x="15" y="14"/>
                      <a:pt x="15" y="14"/>
                      <a:pt x="15" y="14"/>
                    </a:cubicBezTo>
                    <a:lnTo>
                      <a:pt x="25"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8" name="Freeform 33"/>
              <p:cNvSpPr>
                <a:spLocks/>
              </p:cNvSpPr>
              <p:nvPr/>
            </p:nvSpPr>
            <p:spPr bwMode="auto">
              <a:xfrm>
                <a:off x="10641013" y="2208213"/>
                <a:ext cx="363537" cy="192088"/>
              </a:xfrm>
              <a:custGeom>
                <a:avLst/>
                <a:gdLst>
                  <a:gd name="T0" fmla="*/ 2 w 97"/>
                  <a:gd name="T1" fmla="*/ 13 h 51"/>
                  <a:gd name="T2" fmla="*/ 0 w 97"/>
                  <a:gd name="T3" fmla="*/ 19 h 51"/>
                  <a:gd name="T4" fmla="*/ 1 w 97"/>
                  <a:gd name="T5" fmla="*/ 23 h 51"/>
                  <a:gd name="T6" fmla="*/ 3 w 97"/>
                  <a:gd name="T7" fmla="*/ 27 h 51"/>
                  <a:gd name="T8" fmla="*/ 2 w 97"/>
                  <a:gd name="T9" fmla="*/ 33 h 51"/>
                  <a:gd name="T10" fmla="*/ 1 w 97"/>
                  <a:gd name="T11" fmla="*/ 37 h 51"/>
                  <a:gd name="T12" fmla="*/ 4 w 97"/>
                  <a:gd name="T13" fmla="*/ 39 h 51"/>
                  <a:gd name="T14" fmla="*/ 10 w 97"/>
                  <a:gd name="T15" fmla="*/ 39 h 51"/>
                  <a:gd name="T16" fmla="*/ 18 w 97"/>
                  <a:gd name="T17" fmla="*/ 38 h 51"/>
                  <a:gd name="T18" fmla="*/ 24 w 97"/>
                  <a:gd name="T19" fmla="*/ 33 h 51"/>
                  <a:gd name="T20" fmla="*/ 31 w 97"/>
                  <a:gd name="T21" fmla="*/ 29 h 51"/>
                  <a:gd name="T22" fmla="*/ 34 w 97"/>
                  <a:gd name="T23" fmla="*/ 28 h 51"/>
                  <a:gd name="T24" fmla="*/ 42 w 97"/>
                  <a:gd name="T25" fmla="*/ 29 h 51"/>
                  <a:gd name="T26" fmla="*/ 43 w 97"/>
                  <a:gd name="T27" fmla="*/ 34 h 51"/>
                  <a:gd name="T28" fmla="*/ 41 w 97"/>
                  <a:gd name="T29" fmla="*/ 37 h 51"/>
                  <a:gd name="T30" fmla="*/ 39 w 97"/>
                  <a:gd name="T31" fmla="*/ 45 h 51"/>
                  <a:gd name="T32" fmla="*/ 39 w 97"/>
                  <a:gd name="T33" fmla="*/ 48 h 51"/>
                  <a:gd name="T34" fmla="*/ 40 w 97"/>
                  <a:gd name="T35" fmla="*/ 50 h 51"/>
                  <a:gd name="T36" fmla="*/ 44 w 97"/>
                  <a:gd name="T37" fmla="*/ 51 h 51"/>
                  <a:gd name="T38" fmla="*/ 48 w 97"/>
                  <a:gd name="T39" fmla="*/ 47 h 51"/>
                  <a:gd name="T40" fmla="*/ 54 w 97"/>
                  <a:gd name="T41" fmla="*/ 42 h 51"/>
                  <a:gd name="T42" fmla="*/ 58 w 97"/>
                  <a:gd name="T43" fmla="*/ 42 h 51"/>
                  <a:gd name="T44" fmla="*/ 67 w 97"/>
                  <a:gd name="T45" fmla="*/ 41 h 51"/>
                  <a:gd name="T46" fmla="*/ 75 w 97"/>
                  <a:gd name="T47" fmla="*/ 39 h 51"/>
                  <a:gd name="T48" fmla="*/ 80 w 97"/>
                  <a:gd name="T49" fmla="*/ 34 h 51"/>
                  <a:gd name="T50" fmla="*/ 84 w 97"/>
                  <a:gd name="T51" fmla="*/ 31 h 51"/>
                  <a:gd name="T52" fmla="*/ 89 w 97"/>
                  <a:gd name="T53" fmla="*/ 30 h 51"/>
                  <a:gd name="T54" fmla="*/ 97 w 97"/>
                  <a:gd name="T55" fmla="*/ 30 h 51"/>
                  <a:gd name="T56" fmla="*/ 97 w 97"/>
                  <a:gd name="T57" fmla="*/ 25 h 51"/>
                  <a:gd name="T58" fmla="*/ 96 w 97"/>
                  <a:gd name="T59" fmla="*/ 19 h 51"/>
                  <a:gd name="T60" fmla="*/ 93 w 97"/>
                  <a:gd name="T61" fmla="*/ 14 h 51"/>
                  <a:gd name="T62" fmla="*/ 90 w 97"/>
                  <a:gd name="T63" fmla="*/ 12 h 51"/>
                  <a:gd name="T64" fmla="*/ 79 w 97"/>
                  <a:gd name="T65" fmla="*/ 10 h 51"/>
                  <a:gd name="T66" fmla="*/ 71 w 97"/>
                  <a:gd name="T67" fmla="*/ 10 h 51"/>
                  <a:gd name="T68" fmla="*/ 65 w 97"/>
                  <a:gd name="T69" fmla="*/ 10 h 51"/>
                  <a:gd name="T70" fmla="*/ 59 w 97"/>
                  <a:gd name="T71" fmla="*/ 10 h 51"/>
                  <a:gd name="T72" fmla="*/ 57 w 97"/>
                  <a:gd name="T73" fmla="*/ 14 h 51"/>
                  <a:gd name="T74" fmla="*/ 53 w 97"/>
                  <a:gd name="T75" fmla="*/ 19 h 51"/>
                  <a:gd name="T76" fmla="*/ 47 w 97"/>
                  <a:gd name="T77" fmla="*/ 20 h 51"/>
                  <a:gd name="T78" fmla="*/ 43 w 97"/>
                  <a:gd name="T79" fmla="*/ 17 h 51"/>
                  <a:gd name="T80" fmla="*/ 38 w 97"/>
                  <a:gd name="T81" fmla="*/ 18 h 51"/>
                  <a:gd name="T82" fmla="*/ 35 w 97"/>
                  <a:gd name="T83" fmla="*/ 19 h 51"/>
                  <a:gd name="T84" fmla="*/ 31 w 97"/>
                  <a:gd name="T85" fmla="*/ 17 h 51"/>
                  <a:gd name="T86" fmla="*/ 28 w 97"/>
                  <a:gd name="T87" fmla="*/ 12 h 51"/>
                  <a:gd name="T88" fmla="*/ 30 w 97"/>
                  <a:gd name="T89" fmla="*/ 5 h 51"/>
                  <a:gd name="T90" fmla="*/ 34 w 97"/>
                  <a:gd name="T91" fmla="*/ 0 h 51"/>
                  <a:gd name="T92" fmla="*/ 30 w 97"/>
                  <a:gd name="T93" fmla="*/ 0 h 51"/>
                  <a:gd name="T94" fmla="*/ 24 w 97"/>
                  <a:gd name="T95" fmla="*/ 3 h 51"/>
                  <a:gd name="T96" fmla="*/ 22 w 97"/>
                  <a:gd name="T97" fmla="*/ 7 h 51"/>
                  <a:gd name="T98" fmla="*/ 18 w 97"/>
                  <a:gd name="T99" fmla="*/ 9 h 51"/>
                  <a:gd name="T100" fmla="*/ 15 w 97"/>
                  <a:gd name="T101" fmla="*/ 9 h 51"/>
                  <a:gd name="T102" fmla="*/ 8 w 97"/>
                  <a:gd name="T103" fmla="*/ 10 h 51"/>
                  <a:gd name="T104" fmla="*/ 2 w 97"/>
                  <a:gd name="T10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51">
                    <a:moveTo>
                      <a:pt x="2" y="13"/>
                    </a:moveTo>
                    <a:cubicBezTo>
                      <a:pt x="0" y="19"/>
                      <a:pt x="0" y="19"/>
                      <a:pt x="0" y="19"/>
                    </a:cubicBezTo>
                    <a:cubicBezTo>
                      <a:pt x="1" y="23"/>
                      <a:pt x="1" y="23"/>
                      <a:pt x="1" y="23"/>
                    </a:cubicBezTo>
                    <a:cubicBezTo>
                      <a:pt x="3" y="27"/>
                      <a:pt x="3" y="27"/>
                      <a:pt x="3" y="27"/>
                    </a:cubicBezTo>
                    <a:cubicBezTo>
                      <a:pt x="2" y="33"/>
                      <a:pt x="2" y="33"/>
                      <a:pt x="2" y="33"/>
                    </a:cubicBezTo>
                    <a:cubicBezTo>
                      <a:pt x="1" y="37"/>
                      <a:pt x="1" y="37"/>
                      <a:pt x="1" y="37"/>
                    </a:cubicBezTo>
                    <a:cubicBezTo>
                      <a:pt x="4" y="39"/>
                      <a:pt x="4" y="39"/>
                      <a:pt x="4" y="39"/>
                    </a:cubicBezTo>
                    <a:cubicBezTo>
                      <a:pt x="10" y="39"/>
                      <a:pt x="10" y="39"/>
                      <a:pt x="10" y="39"/>
                    </a:cubicBezTo>
                    <a:cubicBezTo>
                      <a:pt x="18" y="38"/>
                      <a:pt x="18" y="38"/>
                      <a:pt x="18" y="38"/>
                    </a:cubicBezTo>
                    <a:cubicBezTo>
                      <a:pt x="24" y="33"/>
                      <a:pt x="24" y="33"/>
                      <a:pt x="24" y="33"/>
                    </a:cubicBezTo>
                    <a:cubicBezTo>
                      <a:pt x="31" y="29"/>
                      <a:pt x="31" y="29"/>
                      <a:pt x="31" y="29"/>
                    </a:cubicBezTo>
                    <a:cubicBezTo>
                      <a:pt x="34" y="28"/>
                      <a:pt x="34" y="28"/>
                      <a:pt x="34" y="28"/>
                    </a:cubicBezTo>
                    <a:cubicBezTo>
                      <a:pt x="42" y="29"/>
                      <a:pt x="42" y="29"/>
                      <a:pt x="42" y="29"/>
                    </a:cubicBezTo>
                    <a:cubicBezTo>
                      <a:pt x="43" y="34"/>
                      <a:pt x="43" y="34"/>
                      <a:pt x="43" y="34"/>
                    </a:cubicBezTo>
                    <a:cubicBezTo>
                      <a:pt x="41" y="37"/>
                      <a:pt x="41" y="37"/>
                      <a:pt x="41" y="37"/>
                    </a:cubicBezTo>
                    <a:cubicBezTo>
                      <a:pt x="39" y="45"/>
                      <a:pt x="39" y="45"/>
                      <a:pt x="39" y="45"/>
                    </a:cubicBezTo>
                    <a:cubicBezTo>
                      <a:pt x="39" y="48"/>
                      <a:pt x="39" y="48"/>
                      <a:pt x="39" y="48"/>
                    </a:cubicBezTo>
                    <a:cubicBezTo>
                      <a:pt x="40" y="50"/>
                      <a:pt x="40" y="50"/>
                      <a:pt x="40" y="50"/>
                    </a:cubicBezTo>
                    <a:cubicBezTo>
                      <a:pt x="44" y="51"/>
                      <a:pt x="44" y="51"/>
                      <a:pt x="44" y="51"/>
                    </a:cubicBezTo>
                    <a:cubicBezTo>
                      <a:pt x="48" y="47"/>
                      <a:pt x="48" y="47"/>
                      <a:pt x="48" y="47"/>
                    </a:cubicBezTo>
                    <a:cubicBezTo>
                      <a:pt x="54" y="42"/>
                      <a:pt x="54" y="42"/>
                      <a:pt x="54" y="42"/>
                    </a:cubicBezTo>
                    <a:cubicBezTo>
                      <a:pt x="58" y="42"/>
                      <a:pt x="58" y="42"/>
                      <a:pt x="58" y="42"/>
                    </a:cubicBezTo>
                    <a:cubicBezTo>
                      <a:pt x="67" y="41"/>
                      <a:pt x="67" y="41"/>
                      <a:pt x="67" y="41"/>
                    </a:cubicBezTo>
                    <a:cubicBezTo>
                      <a:pt x="75" y="39"/>
                      <a:pt x="75" y="39"/>
                      <a:pt x="75" y="39"/>
                    </a:cubicBezTo>
                    <a:cubicBezTo>
                      <a:pt x="80" y="34"/>
                      <a:pt x="80" y="34"/>
                      <a:pt x="80" y="34"/>
                    </a:cubicBezTo>
                    <a:cubicBezTo>
                      <a:pt x="84" y="31"/>
                      <a:pt x="84" y="31"/>
                      <a:pt x="84" y="31"/>
                    </a:cubicBezTo>
                    <a:cubicBezTo>
                      <a:pt x="89" y="30"/>
                      <a:pt x="89" y="30"/>
                      <a:pt x="89" y="30"/>
                    </a:cubicBezTo>
                    <a:cubicBezTo>
                      <a:pt x="97" y="30"/>
                      <a:pt x="97" y="30"/>
                      <a:pt x="97" y="30"/>
                    </a:cubicBezTo>
                    <a:cubicBezTo>
                      <a:pt x="97" y="25"/>
                      <a:pt x="97" y="25"/>
                      <a:pt x="97" y="25"/>
                    </a:cubicBezTo>
                    <a:cubicBezTo>
                      <a:pt x="97" y="25"/>
                      <a:pt x="97" y="19"/>
                      <a:pt x="96" y="19"/>
                    </a:cubicBezTo>
                    <a:cubicBezTo>
                      <a:pt x="94" y="19"/>
                      <a:pt x="93" y="14"/>
                      <a:pt x="93" y="14"/>
                    </a:cubicBezTo>
                    <a:cubicBezTo>
                      <a:pt x="90" y="12"/>
                      <a:pt x="90" y="12"/>
                      <a:pt x="90" y="12"/>
                    </a:cubicBezTo>
                    <a:cubicBezTo>
                      <a:pt x="79" y="10"/>
                      <a:pt x="79" y="10"/>
                      <a:pt x="79" y="10"/>
                    </a:cubicBezTo>
                    <a:cubicBezTo>
                      <a:pt x="71" y="10"/>
                      <a:pt x="71" y="10"/>
                      <a:pt x="71" y="10"/>
                    </a:cubicBezTo>
                    <a:cubicBezTo>
                      <a:pt x="65" y="10"/>
                      <a:pt x="65" y="10"/>
                      <a:pt x="65" y="10"/>
                    </a:cubicBezTo>
                    <a:cubicBezTo>
                      <a:pt x="59" y="10"/>
                      <a:pt x="59" y="10"/>
                      <a:pt x="59" y="10"/>
                    </a:cubicBezTo>
                    <a:cubicBezTo>
                      <a:pt x="57" y="14"/>
                      <a:pt x="57" y="14"/>
                      <a:pt x="57" y="14"/>
                    </a:cubicBezTo>
                    <a:cubicBezTo>
                      <a:pt x="53" y="19"/>
                      <a:pt x="53" y="19"/>
                      <a:pt x="53" y="19"/>
                    </a:cubicBezTo>
                    <a:cubicBezTo>
                      <a:pt x="47" y="20"/>
                      <a:pt x="47" y="20"/>
                      <a:pt x="47" y="20"/>
                    </a:cubicBezTo>
                    <a:cubicBezTo>
                      <a:pt x="43" y="17"/>
                      <a:pt x="43" y="17"/>
                      <a:pt x="43" y="17"/>
                    </a:cubicBezTo>
                    <a:cubicBezTo>
                      <a:pt x="38" y="18"/>
                      <a:pt x="38" y="18"/>
                      <a:pt x="38" y="18"/>
                    </a:cubicBezTo>
                    <a:cubicBezTo>
                      <a:pt x="35" y="19"/>
                      <a:pt x="35" y="19"/>
                      <a:pt x="35" y="19"/>
                    </a:cubicBezTo>
                    <a:cubicBezTo>
                      <a:pt x="31" y="17"/>
                      <a:pt x="31" y="17"/>
                      <a:pt x="31" y="17"/>
                    </a:cubicBezTo>
                    <a:cubicBezTo>
                      <a:pt x="28" y="12"/>
                      <a:pt x="28" y="12"/>
                      <a:pt x="28" y="12"/>
                    </a:cubicBezTo>
                    <a:cubicBezTo>
                      <a:pt x="30" y="5"/>
                      <a:pt x="30" y="5"/>
                      <a:pt x="30" y="5"/>
                    </a:cubicBezTo>
                    <a:cubicBezTo>
                      <a:pt x="34" y="0"/>
                      <a:pt x="34" y="0"/>
                      <a:pt x="34" y="0"/>
                    </a:cubicBezTo>
                    <a:cubicBezTo>
                      <a:pt x="30" y="0"/>
                      <a:pt x="30" y="0"/>
                      <a:pt x="30" y="0"/>
                    </a:cubicBezTo>
                    <a:cubicBezTo>
                      <a:pt x="24" y="3"/>
                      <a:pt x="24" y="3"/>
                      <a:pt x="24" y="3"/>
                    </a:cubicBezTo>
                    <a:cubicBezTo>
                      <a:pt x="22" y="7"/>
                      <a:pt x="22" y="7"/>
                      <a:pt x="22" y="7"/>
                    </a:cubicBezTo>
                    <a:cubicBezTo>
                      <a:pt x="18" y="9"/>
                      <a:pt x="18" y="9"/>
                      <a:pt x="18" y="9"/>
                    </a:cubicBezTo>
                    <a:cubicBezTo>
                      <a:pt x="15" y="9"/>
                      <a:pt x="15" y="9"/>
                      <a:pt x="15" y="9"/>
                    </a:cubicBezTo>
                    <a:cubicBezTo>
                      <a:pt x="8" y="10"/>
                      <a:pt x="8" y="10"/>
                      <a:pt x="8" y="10"/>
                    </a:cubicBezTo>
                    <a:lnTo>
                      <a:pt x="2" y="13"/>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9" name="Freeform 34"/>
              <p:cNvSpPr>
                <a:spLocks/>
              </p:cNvSpPr>
              <p:nvPr/>
            </p:nvSpPr>
            <p:spPr bwMode="auto">
              <a:xfrm>
                <a:off x="10399713" y="2332038"/>
                <a:ext cx="604837" cy="196850"/>
              </a:xfrm>
              <a:custGeom>
                <a:avLst/>
                <a:gdLst>
                  <a:gd name="T0" fmla="*/ 12 w 381"/>
                  <a:gd name="T1" fmla="*/ 88 h 124"/>
                  <a:gd name="T2" fmla="*/ 16 w 381"/>
                  <a:gd name="T3" fmla="*/ 105 h 124"/>
                  <a:gd name="T4" fmla="*/ 24 w 381"/>
                  <a:gd name="T5" fmla="*/ 119 h 124"/>
                  <a:gd name="T6" fmla="*/ 35 w 381"/>
                  <a:gd name="T7" fmla="*/ 119 h 124"/>
                  <a:gd name="T8" fmla="*/ 47 w 381"/>
                  <a:gd name="T9" fmla="*/ 100 h 124"/>
                  <a:gd name="T10" fmla="*/ 66 w 381"/>
                  <a:gd name="T11" fmla="*/ 90 h 124"/>
                  <a:gd name="T12" fmla="*/ 90 w 381"/>
                  <a:gd name="T13" fmla="*/ 72 h 124"/>
                  <a:gd name="T14" fmla="*/ 114 w 381"/>
                  <a:gd name="T15" fmla="*/ 72 h 124"/>
                  <a:gd name="T16" fmla="*/ 137 w 381"/>
                  <a:gd name="T17" fmla="*/ 79 h 124"/>
                  <a:gd name="T18" fmla="*/ 163 w 381"/>
                  <a:gd name="T19" fmla="*/ 95 h 124"/>
                  <a:gd name="T20" fmla="*/ 185 w 381"/>
                  <a:gd name="T21" fmla="*/ 105 h 124"/>
                  <a:gd name="T22" fmla="*/ 206 w 381"/>
                  <a:gd name="T23" fmla="*/ 88 h 124"/>
                  <a:gd name="T24" fmla="*/ 227 w 381"/>
                  <a:gd name="T25" fmla="*/ 105 h 124"/>
                  <a:gd name="T26" fmla="*/ 253 w 381"/>
                  <a:gd name="T27" fmla="*/ 112 h 124"/>
                  <a:gd name="T28" fmla="*/ 291 w 381"/>
                  <a:gd name="T29" fmla="*/ 109 h 124"/>
                  <a:gd name="T30" fmla="*/ 303 w 381"/>
                  <a:gd name="T31" fmla="*/ 90 h 124"/>
                  <a:gd name="T32" fmla="*/ 322 w 381"/>
                  <a:gd name="T33" fmla="*/ 83 h 124"/>
                  <a:gd name="T34" fmla="*/ 348 w 381"/>
                  <a:gd name="T35" fmla="*/ 83 h 124"/>
                  <a:gd name="T36" fmla="*/ 365 w 381"/>
                  <a:gd name="T37" fmla="*/ 74 h 124"/>
                  <a:gd name="T38" fmla="*/ 374 w 381"/>
                  <a:gd name="T39" fmla="*/ 48 h 124"/>
                  <a:gd name="T40" fmla="*/ 381 w 381"/>
                  <a:gd name="T41" fmla="*/ 10 h 124"/>
                  <a:gd name="T42" fmla="*/ 358 w 381"/>
                  <a:gd name="T43" fmla="*/ 3 h 124"/>
                  <a:gd name="T44" fmla="*/ 341 w 381"/>
                  <a:gd name="T45" fmla="*/ 15 h 124"/>
                  <a:gd name="T46" fmla="*/ 322 w 381"/>
                  <a:gd name="T47" fmla="*/ 27 h 124"/>
                  <a:gd name="T48" fmla="*/ 296 w 381"/>
                  <a:gd name="T49" fmla="*/ 29 h 124"/>
                  <a:gd name="T50" fmla="*/ 272 w 381"/>
                  <a:gd name="T51" fmla="*/ 38 h 124"/>
                  <a:gd name="T52" fmla="*/ 260 w 381"/>
                  <a:gd name="T53" fmla="*/ 55 h 124"/>
                  <a:gd name="T54" fmla="*/ 239 w 381"/>
                  <a:gd name="T55" fmla="*/ 50 h 124"/>
                  <a:gd name="T56" fmla="*/ 234 w 381"/>
                  <a:gd name="T57" fmla="*/ 24 h 124"/>
                  <a:gd name="T58" fmla="*/ 239 w 381"/>
                  <a:gd name="T59" fmla="*/ 3 h 124"/>
                  <a:gd name="T60" fmla="*/ 223 w 381"/>
                  <a:gd name="T61" fmla="*/ 3 h 124"/>
                  <a:gd name="T62" fmla="*/ 199 w 381"/>
                  <a:gd name="T63" fmla="*/ 19 h 124"/>
                  <a:gd name="T64" fmla="*/ 170 w 381"/>
                  <a:gd name="T65" fmla="*/ 24 h 124"/>
                  <a:gd name="T66" fmla="*/ 152 w 381"/>
                  <a:gd name="T67" fmla="*/ 24 h 124"/>
                  <a:gd name="T68" fmla="*/ 123 w 381"/>
                  <a:gd name="T69" fmla="*/ 27 h 124"/>
                  <a:gd name="T70" fmla="*/ 99 w 381"/>
                  <a:gd name="T71" fmla="*/ 12 h 124"/>
                  <a:gd name="T72" fmla="*/ 78 w 381"/>
                  <a:gd name="T73" fmla="*/ 5 h 124"/>
                  <a:gd name="T74" fmla="*/ 26 w 381"/>
                  <a:gd name="T75" fmla="*/ 3 h 124"/>
                  <a:gd name="T76" fmla="*/ 31 w 381"/>
                  <a:gd name="T77" fmla="*/ 19 h 124"/>
                  <a:gd name="T78" fmla="*/ 35 w 381"/>
                  <a:gd name="T79" fmla="*/ 38 h 124"/>
                  <a:gd name="T80" fmla="*/ 21 w 381"/>
                  <a:gd name="T81" fmla="*/ 57 h 124"/>
                  <a:gd name="T82" fmla="*/ 0 w 381"/>
                  <a:gd name="T8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 h="124">
                    <a:moveTo>
                      <a:pt x="0" y="79"/>
                    </a:moveTo>
                    <a:lnTo>
                      <a:pt x="12" y="88"/>
                    </a:lnTo>
                    <a:lnTo>
                      <a:pt x="16" y="98"/>
                    </a:lnTo>
                    <a:lnTo>
                      <a:pt x="16" y="105"/>
                    </a:lnTo>
                    <a:lnTo>
                      <a:pt x="24" y="114"/>
                    </a:lnTo>
                    <a:lnTo>
                      <a:pt x="24" y="119"/>
                    </a:lnTo>
                    <a:lnTo>
                      <a:pt x="26" y="124"/>
                    </a:lnTo>
                    <a:lnTo>
                      <a:pt x="35" y="119"/>
                    </a:lnTo>
                    <a:lnTo>
                      <a:pt x="40" y="112"/>
                    </a:lnTo>
                    <a:lnTo>
                      <a:pt x="47" y="100"/>
                    </a:lnTo>
                    <a:lnTo>
                      <a:pt x="59" y="100"/>
                    </a:lnTo>
                    <a:lnTo>
                      <a:pt x="66" y="90"/>
                    </a:lnTo>
                    <a:lnTo>
                      <a:pt x="76" y="81"/>
                    </a:lnTo>
                    <a:lnTo>
                      <a:pt x="90" y="72"/>
                    </a:lnTo>
                    <a:lnTo>
                      <a:pt x="102" y="69"/>
                    </a:lnTo>
                    <a:lnTo>
                      <a:pt x="114" y="72"/>
                    </a:lnTo>
                    <a:lnTo>
                      <a:pt x="125" y="76"/>
                    </a:lnTo>
                    <a:lnTo>
                      <a:pt x="137" y="79"/>
                    </a:lnTo>
                    <a:lnTo>
                      <a:pt x="149" y="86"/>
                    </a:lnTo>
                    <a:lnTo>
                      <a:pt x="163" y="95"/>
                    </a:lnTo>
                    <a:lnTo>
                      <a:pt x="173" y="105"/>
                    </a:lnTo>
                    <a:lnTo>
                      <a:pt x="185" y="105"/>
                    </a:lnTo>
                    <a:lnTo>
                      <a:pt x="197" y="95"/>
                    </a:lnTo>
                    <a:lnTo>
                      <a:pt x="206" y="88"/>
                    </a:lnTo>
                    <a:lnTo>
                      <a:pt x="215" y="95"/>
                    </a:lnTo>
                    <a:lnTo>
                      <a:pt x="227" y="105"/>
                    </a:lnTo>
                    <a:lnTo>
                      <a:pt x="239" y="107"/>
                    </a:lnTo>
                    <a:lnTo>
                      <a:pt x="253" y="112"/>
                    </a:lnTo>
                    <a:lnTo>
                      <a:pt x="275" y="112"/>
                    </a:lnTo>
                    <a:lnTo>
                      <a:pt x="291" y="109"/>
                    </a:lnTo>
                    <a:lnTo>
                      <a:pt x="296" y="105"/>
                    </a:lnTo>
                    <a:lnTo>
                      <a:pt x="303" y="90"/>
                    </a:lnTo>
                    <a:lnTo>
                      <a:pt x="313" y="86"/>
                    </a:lnTo>
                    <a:lnTo>
                      <a:pt x="322" y="83"/>
                    </a:lnTo>
                    <a:lnTo>
                      <a:pt x="336" y="83"/>
                    </a:lnTo>
                    <a:lnTo>
                      <a:pt x="348" y="83"/>
                    </a:lnTo>
                    <a:lnTo>
                      <a:pt x="360" y="83"/>
                    </a:lnTo>
                    <a:lnTo>
                      <a:pt x="365" y="74"/>
                    </a:lnTo>
                    <a:lnTo>
                      <a:pt x="369" y="62"/>
                    </a:lnTo>
                    <a:lnTo>
                      <a:pt x="374" y="48"/>
                    </a:lnTo>
                    <a:lnTo>
                      <a:pt x="381" y="27"/>
                    </a:lnTo>
                    <a:lnTo>
                      <a:pt x="381" y="10"/>
                    </a:lnTo>
                    <a:lnTo>
                      <a:pt x="372" y="5"/>
                    </a:lnTo>
                    <a:lnTo>
                      <a:pt x="358" y="3"/>
                    </a:lnTo>
                    <a:lnTo>
                      <a:pt x="348" y="10"/>
                    </a:lnTo>
                    <a:lnTo>
                      <a:pt x="341" y="15"/>
                    </a:lnTo>
                    <a:lnTo>
                      <a:pt x="332" y="22"/>
                    </a:lnTo>
                    <a:lnTo>
                      <a:pt x="322" y="27"/>
                    </a:lnTo>
                    <a:lnTo>
                      <a:pt x="308" y="29"/>
                    </a:lnTo>
                    <a:lnTo>
                      <a:pt x="296" y="29"/>
                    </a:lnTo>
                    <a:lnTo>
                      <a:pt x="287" y="34"/>
                    </a:lnTo>
                    <a:lnTo>
                      <a:pt x="272" y="38"/>
                    </a:lnTo>
                    <a:lnTo>
                      <a:pt x="268" y="45"/>
                    </a:lnTo>
                    <a:lnTo>
                      <a:pt x="260" y="55"/>
                    </a:lnTo>
                    <a:lnTo>
                      <a:pt x="246" y="57"/>
                    </a:lnTo>
                    <a:lnTo>
                      <a:pt x="239" y="50"/>
                    </a:lnTo>
                    <a:lnTo>
                      <a:pt x="234" y="38"/>
                    </a:lnTo>
                    <a:lnTo>
                      <a:pt x="234" y="24"/>
                    </a:lnTo>
                    <a:lnTo>
                      <a:pt x="237" y="10"/>
                    </a:lnTo>
                    <a:lnTo>
                      <a:pt x="239" y="3"/>
                    </a:lnTo>
                    <a:lnTo>
                      <a:pt x="232" y="0"/>
                    </a:lnTo>
                    <a:lnTo>
                      <a:pt x="223" y="3"/>
                    </a:lnTo>
                    <a:lnTo>
                      <a:pt x="213" y="10"/>
                    </a:lnTo>
                    <a:lnTo>
                      <a:pt x="199" y="19"/>
                    </a:lnTo>
                    <a:lnTo>
                      <a:pt x="189" y="27"/>
                    </a:lnTo>
                    <a:lnTo>
                      <a:pt x="170" y="24"/>
                    </a:lnTo>
                    <a:lnTo>
                      <a:pt x="163" y="24"/>
                    </a:lnTo>
                    <a:lnTo>
                      <a:pt x="152" y="24"/>
                    </a:lnTo>
                    <a:lnTo>
                      <a:pt x="137" y="24"/>
                    </a:lnTo>
                    <a:lnTo>
                      <a:pt x="123" y="27"/>
                    </a:lnTo>
                    <a:lnTo>
                      <a:pt x="109" y="24"/>
                    </a:lnTo>
                    <a:lnTo>
                      <a:pt x="99" y="12"/>
                    </a:lnTo>
                    <a:lnTo>
                      <a:pt x="88" y="5"/>
                    </a:lnTo>
                    <a:lnTo>
                      <a:pt x="78" y="5"/>
                    </a:lnTo>
                    <a:lnTo>
                      <a:pt x="57" y="3"/>
                    </a:lnTo>
                    <a:lnTo>
                      <a:pt x="26" y="3"/>
                    </a:lnTo>
                    <a:lnTo>
                      <a:pt x="28" y="12"/>
                    </a:lnTo>
                    <a:lnTo>
                      <a:pt x="31" y="19"/>
                    </a:lnTo>
                    <a:lnTo>
                      <a:pt x="35" y="31"/>
                    </a:lnTo>
                    <a:lnTo>
                      <a:pt x="35" y="38"/>
                    </a:lnTo>
                    <a:lnTo>
                      <a:pt x="28" y="48"/>
                    </a:lnTo>
                    <a:lnTo>
                      <a:pt x="21" y="57"/>
                    </a:lnTo>
                    <a:lnTo>
                      <a:pt x="12" y="64"/>
                    </a:lnTo>
                    <a:lnTo>
                      <a:pt x="0" y="7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5" name="Grupo 19"/>
            <p:cNvGrpSpPr/>
            <p:nvPr/>
          </p:nvGrpSpPr>
          <p:grpSpPr>
            <a:xfrm>
              <a:off x="7269163" y="1814738"/>
              <a:ext cx="2798762" cy="1889125"/>
              <a:chOff x="7100888" y="1057275"/>
              <a:chExt cx="2798762" cy="1889125"/>
            </a:xfrm>
            <a:solidFill>
              <a:srgbClr val="FFC000"/>
            </a:solidFill>
          </p:grpSpPr>
          <p:sp>
            <p:nvSpPr>
              <p:cNvPr id="76" name="Freeform 9"/>
              <p:cNvSpPr>
                <a:spLocks/>
              </p:cNvSpPr>
              <p:nvPr/>
            </p:nvSpPr>
            <p:spPr bwMode="auto">
              <a:xfrm>
                <a:off x="7100888" y="2325688"/>
                <a:ext cx="673100" cy="376238"/>
              </a:xfrm>
              <a:custGeom>
                <a:avLst/>
                <a:gdLst>
                  <a:gd name="T0" fmla="*/ 5 w 179"/>
                  <a:gd name="T1" fmla="*/ 0 h 100"/>
                  <a:gd name="T2" fmla="*/ 85 w 179"/>
                  <a:gd name="T3" fmla="*/ 21 h 100"/>
                  <a:gd name="T4" fmla="*/ 100 w 179"/>
                  <a:gd name="T5" fmla="*/ 30 h 100"/>
                  <a:gd name="T6" fmla="*/ 179 w 179"/>
                  <a:gd name="T7" fmla="*/ 69 h 100"/>
                  <a:gd name="T8" fmla="*/ 178 w 179"/>
                  <a:gd name="T9" fmla="*/ 73 h 100"/>
                  <a:gd name="T10" fmla="*/ 170 w 179"/>
                  <a:gd name="T11" fmla="*/ 78 h 100"/>
                  <a:gd name="T12" fmla="*/ 162 w 179"/>
                  <a:gd name="T13" fmla="*/ 82 h 100"/>
                  <a:gd name="T14" fmla="*/ 158 w 179"/>
                  <a:gd name="T15" fmla="*/ 87 h 100"/>
                  <a:gd name="T16" fmla="*/ 150 w 179"/>
                  <a:gd name="T17" fmla="*/ 88 h 100"/>
                  <a:gd name="T18" fmla="*/ 143 w 179"/>
                  <a:gd name="T19" fmla="*/ 91 h 100"/>
                  <a:gd name="T20" fmla="*/ 138 w 179"/>
                  <a:gd name="T21" fmla="*/ 98 h 100"/>
                  <a:gd name="T22" fmla="*/ 134 w 179"/>
                  <a:gd name="T23" fmla="*/ 100 h 100"/>
                  <a:gd name="T24" fmla="*/ 129 w 179"/>
                  <a:gd name="T25" fmla="*/ 99 h 100"/>
                  <a:gd name="T26" fmla="*/ 122 w 179"/>
                  <a:gd name="T27" fmla="*/ 96 h 100"/>
                  <a:gd name="T28" fmla="*/ 111 w 179"/>
                  <a:gd name="T29" fmla="*/ 96 h 100"/>
                  <a:gd name="T30" fmla="*/ 94 w 179"/>
                  <a:gd name="T31" fmla="*/ 96 h 100"/>
                  <a:gd name="T32" fmla="*/ 85 w 179"/>
                  <a:gd name="T33" fmla="*/ 95 h 100"/>
                  <a:gd name="T34" fmla="*/ 84 w 179"/>
                  <a:gd name="T35" fmla="*/ 89 h 100"/>
                  <a:gd name="T36" fmla="*/ 83 w 179"/>
                  <a:gd name="T37" fmla="*/ 77 h 100"/>
                  <a:gd name="T38" fmla="*/ 85 w 179"/>
                  <a:gd name="T39" fmla="*/ 69 h 100"/>
                  <a:gd name="T40" fmla="*/ 85 w 179"/>
                  <a:gd name="T41" fmla="*/ 60 h 100"/>
                  <a:gd name="T42" fmla="*/ 84 w 179"/>
                  <a:gd name="T43" fmla="*/ 54 h 100"/>
                  <a:gd name="T44" fmla="*/ 76 w 179"/>
                  <a:gd name="T45" fmla="*/ 60 h 100"/>
                  <a:gd name="T46" fmla="*/ 66 w 179"/>
                  <a:gd name="T47" fmla="*/ 67 h 100"/>
                  <a:gd name="T48" fmla="*/ 59 w 179"/>
                  <a:gd name="T49" fmla="*/ 70 h 100"/>
                  <a:gd name="T50" fmla="*/ 42 w 179"/>
                  <a:gd name="T51" fmla="*/ 68 h 100"/>
                  <a:gd name="T52" fmla="*/ 41 w 179"/>
                  <a:gd name="T53" fmla="*/ 60 h 100"/>
                  <a:gd name="T54" fmla="*/ 33 w 179"/>
                  <a:gd name="T55" fmla="*/ 55 h 100"/>
                  <a:gd name="T56" fmla="*/ 28 w 179"/>
                  <a:gd name="T57" fmla="*/ 52 h 100"/>
                  <a:gd name="T58" fmla="*/ 21 w 179"/>
                  <a:gd name="T59" fmla="*/ 52 h 100"/>
                  <a:gd name="T60" fmla="*/ 23 w 179"/>
                  <a:gd name="T61" fmla="*/ 48 h 100"/>
                  <a:gd name="T62" fmla="*/ 23 w 179"/>
                  <a:gd name="T63" fmla="*/ 40 h 100"/>
                  <a:gd name="T64" fmla="*/ 18 w 179"/>
                  <a:gd name="T65" fmla="*/ 35 h 100"/>
                  <a:gd name="T66" fmla="*/ 11 w 179"/>
                  <a:gd name="T67" fmla="*/ 27 h 100"/>
                  <a:gd name="T68" fmla="*/ 5 w 179"/>
                  <a:gd name="T69" fmla="*/ 15 h 100"/>
                  <a:gd name="T70" fmla="*/ 0 w 179"/>
                  <a:gd name="T71" fmla="*/ 6 h 100"/>
                  <a:gd name="T72" fmla="*/ 0 w 179"/>
                  <a:gd name="T73" fmla="*/ 1 h 100"/>
                  <a:gd name="T74" fmla="*/ 5 w 179"/>
                  <a:gd name="T7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9" h="100">
                    <a:moveTo>
                      <a:pt x="5" y="0"/>
                    </a:moveTo>
                    <a:cubicBezTo>
                      <a:pt x="5" y="0"/>
                      <a:pt x="45" y="18"/>
                      <a:pt x="85" y="21"/>
                    </a:cubicBezTo>
                    <a:cubicBezTo>
                      <a:pt x="93" y="27"/>
                      <a:pt x="100" y="30"/>
                      <a:pt x="100" y="30"/>
                    </a:cubicBezTo>
                    <a:cubicBezTo>
                      <a:pt x="100" y="30"/>
                      <a:pt x="164" y="65"/>
                      <a:pt x="179" y="69"/>
                    </a:cubicBezTo>
                    <a:cubicBezTo>
                      <a:pt x="178" y="73"/>
                      <a:pt x="178" y="73"/>
                      <a:pt x="178" y="73"/>
                    </a:cubicBezTo>
                    <a:cubicBezTo>
                      <a:pt x="170" y="78"/>
                      <a:pt x="170" y="78"/>
                      <a:pt x="170" y="78"/>
                    </a:cubicBezTo>
                    <a:cubicBezTo>
                      <a:pt x="162" y="82"/>
                      <a:pt x="162" y="82"/>
                      <a:pt x="162" y="82"/>
                    </a:cubicBezTo>
                    <a:cubicBezTo>
                      <a:pt x="158" y="87"/>
                      <a:pt x="158" y="87"/>
                      <a:pt x="158" y="87"/>
                    </a:cubicBezTo>
                    <a:cubicBezTo>
                      <a:pt x="150" y="88"/>
                      <a:pt x="150" y="88"/>
                      <a:pt x="150" y="88"/>
                    </a:cubicBezTo>
                    <a:cubicBezTo>
                      <a:pt x="143" y="91"/>
                      <a:pt x="143" y="91"/>
                      <a:pt x="143" y="91"/>
                    </a:cubicBezTo>
                    <a:cubicBezTo>
                      <a:pt x="138" y="98"/>
                      <a:pt x="138" y="98"/>
                      <a:pt x="138" y="98"/>
                    </a:cubicBezTo>
                    <a:cubicBezTo>
                      <a:pt x="134" y="100"/>
                      <a:pt x="134" y="100"/>
                      <a:pt x="134" y="100"/>
                    </a:cubicBezTo>
                    <a:cubicBezTo>
                      <a:pt x="129" y="99"/>
                      <a:pt x="129" y="99"/>
                      <a:pt x="129" y="99"/>
                    </a:cubicBezTo>
                    <a:cubicBezTo>
                      <a:pt x="122" y="96"/>
                      <a:pt x="122" y="96"/>
                      <a:pt x="122" y="96"/>
                    </a:cubicBezTo>
                    <a:cubicBezTo>
                      <a:pt x="111" y="96"/>
                      <a:pt x="111" y="96"/>
                      <a:pt x="111" y="96"/>
                    </a:cubicBezTo>
                    <a:cubicBezTo>
                      <a:pt x="94" y="96"/>
                      <a:pt x="94" y="96"/>
                      <a:pt x="94" y="96"/>
                    </a:cubicBezTo>
                    <a:cubicBezTo>
                      <a:pt x="85" y="95"/>
                      <a:pt x="85" y="95"/>
                      <a:pt x="85" y="95"/>
                    </a:cubicBezTo>
                    <a:cubicBezTo>
                      <a:pt x="84" y="89"/>
                      <a:pt x="84" y="89"/>
                      <a:pt x="84" y="89"/>
                    </a:cubicBezTo>
                    <a:cubicBezTo>
                      <a:pt x="83" y="77"/>
                      <a:pt x="83" y="77"/>
                      <a:pt x="83" y="77"/>
                    </a:cubicBezTo>
                    <a:cubicBezTo>
                      <a:pt x="85" y="69"/>
                      <a:pt x="85" y="69"/>
                      <a:pt x="85" y="69"/>
                    </a:cubicBezTo>
                    <a:cubicBezTo>
                      <a:pt x="85" y="60"/>
                      <a:pt x="85" y="60"/>
                      <a:pt x="85" y="60"/>
                    </a:cubicBezTo>
                    <a:cubicBezTo>
                      <a:pt x="84" y="54"/>
                      <a:pt x="84" y="54"/>
                      <a:pt x="84" y="54"/>
                    </a:cubicBezTo>
                    <a:cubicBezTo>
                      <a:pt x="76" y="60"/>
                      <a:pt x="76" y="60"/>
                      <a:pt x="76" y="60"/>
                    </a:cubicBezTo>
                    <a:cubicBezTo>
                      <a:pt x="66" y="67"/>
                      <a:pt x="66" y="67"/>
                      <a:pt x="66" y="67"/>
                    </a:cubicBezTo>
                    <a:cubicBezTo>
                      <a:pt x="59" y="70"/>
                      <a:pt x="59" y="70"/>
                      <a:pt x="59" y="70"/>
                    </a:cubicBezTo>
                    <a:cubicBezTo>
                      <a:pt x="42" y="68"/>
                      <a:pt x="42" y="68"/>
                      <a:pt x="42" y="68"/>
                    </a:cubicBezTo>
                    <a:cubicBezTo>
                      <a:pt x="41" y="60"/>
                      <a:pt x="41" y="60"/>
                      <a:pt x="41" y="60"/>
                    </a:cubicBezTo>
                    <a:cubicBezTo>
                      <a:pt x="33" y="55"/>
                      <a:pt x="33" y="55"/>
                      <a:pt x="33" y="55"/>
                    </a:cubicBezTo>
                    <a:cubicBezTo>
                      <a:pt x="28" y="52"/>
                      <a:pt x="28" y="52"/>
                      <a:pt x="28" y="52"/>
                    </a:cubicBezTo>
                    <a:cubicBezTo>
                      <a:pt x="21" y="52"/>
                      <a:pt x="21" y="52"/>
                      <a:pt x="21" y="52"/>
                    </a:cubicBezTo>
                    <a:cubicBezTo>
                      <a:pt x="23" y="48"/>
                      <a:pt x="23" y="48"/>
                      <a:pt x="23" y="48"/>
                    </a:cubicBezTo>
                    <a:cubicBezTo>
                      <a:pt x="23" y="40"/>
                      <a:pt x="23" y="40"/>
                      <a:pt x="23" y="40"/>
                    </a:cubicBezTo>
                    <a:cubicBezTo>
                      <a:pt x="18" y="35"/>
                      <a:pt x="18" y="35"/>
                      <a:pt x="18" y="35"/>
                    </a:cubicBezTo>
                    <a:cubicBezTo>
                      <a:pt x="11" y="27"/>
                      <a:pt x="11" y="27"/>
                      <a:pt x="11" y="27"/>
                    </a:cubicBezTo>
                    <a:cubicBezTo>
                      <a:pt x="5" y="15"/>
                      <a:pt x="5" y="15"/>
                      <a:pt x="5" y="15"/>
                    </a:cubicBezTo>
                    <a:cubicBezTo>
                      <a:pt x="0" y="6"/>
                      <a:pt x="0" y="6"/>
                      <a:pt x="0" y="6"/>
                    </a:cubicBezTo>
                    <a:cubicBezTo>
                      <a:pt x="0" y="1"/>
                      <a:pt x="0" y="1"/>
                      <a:pt x="0" y="1"/>
                    </a:cubicBezTo>
                    <a:lnTo>
                      <a:pt x="5" y="0"/>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77" name="Freeform 10"/>
              <p:cNvSpPr>
                <a:spLocks/>
              </p:cNvSpPr>
              <p:nvPr/>
            </p:nvSpPr>
            <p:spPr bwMode="auto">
              <a:xfrm>
                <a:off x="7119938" y="1373188"/>
                <a:ext cx="1741487" cy="1196975"/>
              </a:xfrm>
              <a:custGeom>
                <a:avLst/>
                <a:gdLst>
                  <a:gd name="T0" fmla="*/ 87 w 463"/>
                  <a:gd name="T1" fmla="*/ 273 h 318"/>
                  <a:gd name="T2" fmla="*/ 185 w 463"/>
                  <a:gd name="T3" fmla="*/ 311 h 318"/>
                  <a:gd name="T4" fmla="*/ 215 w 463"/>
                  <a:gd name="T5" fmla="*/ 304 h 318"/>
                  <a:gd name="T6" fmla="*/ 235 w 463"/>
                  <a:gd name="T7" fmla="*/ 295 h 318"/>
                  <a:gd name="T8" fmla="*/ 252 w 463"/>
                  <a:gd name="T9" fmla="*/ 280 h 318"/>
                  <a:gd name="T10" fmla="*/ 290 w 463"/>
                  <a:gd name="T11" fmla="*/ 275 h 318"/>
                  <a:gd name="T12" fmla="*/ 319 w 463"/>
                  <a:gd name="T13" fmla="*/ 289 h 318"/>
                  <a:gd name="T14" fmla="*/ 405 w 463"/>
                  <a:gd name="T15" fmla="*/ 271 h 318"/>
                  <a:gd name="T16" fmla="*/ 404 w 463"/>
                  <a:gd name="T17" fmla="*/ 235 h 318"/>
                  <a:gd name="T18" fmla="*/ 453 w 463"/>
                  <a:gd name="T19" fmla="*/ 113 h 318"/>
                  <a:gd name="T20" fmla="*/ 409 w 463"/>
                  <a:gd name="T21" fmla="*/ 89 h 318"/>
                  <a:gd name="T22" fmla="*/ 393 w 463"/>
                  <a:gd name="T23" fmla="*/ 51 h 318"/>
                  <a:gd name="T24" fmla="*/ 367 w 463"/>
                  <a:gd name="T25" fmla="*/ 51 h 318"/>
                  <a:gd name="T26" fmla="*/ 352 w 463"/>
                  <a:gd name="T27" fmla="*/ 76 h 318"/>
                  <a:gd name="T28" fmla="*/ 335 w 463"/>
                  <a:gd name="T29" fmla="*/ 77 h 318"/>
                  <a:gd name="T30" fmla="*/ 321 w 463"/>
                  <a:gd name="T31" fmla="*/ 80 h 318"/>
                  <a:gd name="T32" fmla="*/ 312 w 463"/>
                  <a:gd name="T33" fmla="*/ 97 h 318"/>
                  <a:gd name="T34" fmla="*/ 297 w 463"/>
                  <a:gd name="T35" fmla="*/ 84 h 318"/>
                  <a:gd name="T36" fmla="*/ 292 w 463"/>
                  <a:gd name="T37" fmla="*/ 70 h 318"/>
                  <a:gd name="T38" fmla="*/ 289 w 463"/>
                  <a:gd name="T39" fmla="*/ 39 h 318"/>
                  <a:gd name="T40" fmla="*/ 280 w 463"/>
                  <a:gd name="T41" fmla="*/ 15 h 318"/>
                  <a:gd name="T42" fmla="*/ 266 w 463"/>
                  <a:gd name="T43" fmla="*/ 2 h 318"/>
                  <a:gd name="T44" fmla="*/ 255 w 463"/>
                  <a:gd name="T45" fmla="*/ 6 h 318"/>
                  <a:gd name="T46" fmla="*/ 240 w 463"/>
                  <a:gd name="T47" fmla="*/ 20 h 318"/>
                  <a:gd name="T48" fmla="*/ 222 w 463"/>
                  <a:gd name="T49" fmla="*/ 34 h 318"/>
                  <a:gd name="T50" fmla="*/ 209 w 463"/>
                  <a:gd name="T51" fmla="*/ 32 h 318"/>
                  <a:gd name="T52" fmla="*/ 196 w 463"/>
                  <a:gd name="T53" fmla="*/ 35 h 318"/>
                  <a:gd name="T54" fmla="*/ 182 w 463"/>
                  <a:gd name="T55" fmla="*/ 28 h 318"/>
                  <a:gd name="T56" fmla="*/ 166 w 463"/>
                  <a:gd name="T57" fmla="*/ 6 h 318"/>
                  <a:gd name="T58" fmla="*/ 155 w 463"/>
                  <a:gd name="T59" fmla="*/ 7 h 318"/>
                  <a:gd name="T60" fmla="*/ 144 w 463"/>
                  <a:gd name="T61" fmla="*/ 5 h 318"/>
                  <a:gd name="T62" fmla="*/ 118 w 463"/>
                  <a:gd name="T63" fmla="*/ 11 h 318"/>
                  <a:gd name="T64" fmla="*/ 99 w 463"/>
                  <a:gd name="T65" fmla="*/ 16 h 318"/>
                  <a:gd name="T66" fmla="*/ 107 w 463"/>
                  <a:gd name="T67" fmla="*/ 27 h 318"/>
                  <a:gd name="T68" fmla="*/ 117 w 463"/>
                  <a:gd name="T69" fmla="*/ 33 h 318"/>
                  <a:gd name="T70" fmla="*/ 114 w 463"/>
                  <a:gd name="T71" fmla="*/ 43 h 318"/>
                  <a:gd name="T72" fmla="*/ 100 w 463"/>
                  <a:gd name="T73" fmla="*/ 44 h 318"/>
                  <a:gd name="T74" fmla="*/ 98 w 463"/>
                  <a:gd name="T75" fmla="*/ 64 h 318"/>
                  <a:gd name="T76" fmla="*/ 106 w 463"/>
                  <a:gd name="T77" fmla="*/ 76 h 318"/>
                  <a:gd name="T78" fmla="*/ 109 w 463"/>
                  <a:gd name="T79" fmla="*/ 106 h 318"/>
                  <a:gd name="T80" fmla="*/ 104 w 463"/>
                  <a:gd name="T81" fmla="*/ 137 h 318"/>
                  <a:gd name="T82" fmla="*/ 101 w 463"/>
                  <a:gd name="T83" fmla="*/ 163 h 318"/>
                  <a:gd name="T84" fmla="*/ 83 w 463"/>
                  <a:gd name="T85" fmla="*/ 174 h 318"/>
                  <a:gd name="T86" fmla="*/ 70 w 463"/>
                  <a:gd name="T87" fmla="*/ 177 h 318"/>
                  <a:gd name="T88" fmla="*/ 42 w 463"/>
                  <a:gd name="T89" fmla="*/ 182 h 318"/>
                  <a:gd name="T90" fmla="*/ 21 w 463"/>
                  <a:gd name="T91" fmla="*/ 200 h 318"/>
                  <a:gd name="T92" fmla="*/ 13 w 463"/>
                  <a:gd name="T93" fmla="*/ 217 h 318"/>
                  <a:gd name="T94" fmla="*/ 8 w 463"/>
                  <a:gd name="T95" fmla="*/ 23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318">
                    <a:moveTo>
                      <a:pt x="0" y="245"/>
                    </a:moveTo>
                    <a:cubicBezTo>
                      <a:pt x="12" y="252"/>
                      <a:pt x="12" y="252"/>
                      <a:pt x="12" y="252"/>
                    </a:cubicBezTo>
                    <a:cubicBezTo>
                      <a:pt x="12" y="252"/>
                      <a:pt x="68" y="270"/>
                      <a:pt x="80" y="270"/>
                    </a:cubicBezTo>
                    <a:cubicBezTo>
                      <a:pt x="83" y="270"/>
                      <a:pt x="87" y="273"/>
                      <a:pt x="87" y="273"/>
                    </a:cubicBezTo>
                    <a:cubicBezTo>
                      <a:pt x="94" y="278"/>
                      <a:pt x="94" y="278"/>
                      <a:pt x="94" y="278"/>
                    </a:cubicBezTo>
                    <a:cubicBezTo>
                      <a:pt x="94" y="278"/>
                      <a:pt x="165" y="317"/>
                      <a:pt x="173" y="317"/>
                    </a:cubicBezTo>
                    <a:cubicBezTo>
                      <a:pt x="181" y="318"/>
                      <a:pt x="181" y="315"/>
                      <a:pt x="181" y="315"/>
                    </a:cubicBezTo>
                    <a:cubicBezTo>
                      <a:pt x="185" y="311"/>
                      <a:pt x="185" y="311"/>
                      <a:pt x="185" y="311"/>
                    </a:cubicBezTo>
                    <a:cubicBezTo>
                      <a:pt x="190" y="306"/>
                      <a:pt x="190" y="306"/>
                      <a:pt x="190" y="306"/>
                    </a:cubicBezTo>
                    <a:cubicBezTo>
                      <a:pt x="197" y="305"/>
                      <a:pt x="197" y="305"/>
                      <a:pt x="197" y="305"/>
                    </a:cubicBezTo>
                    <a:cubicBezTo>
                      <a:pt x="206" y="308"/>
                      <a:pt x="206" y="308"/>
                      <a:pt x="206" y="308"/>
                    </a:cubicBezTo>
                    <a:cubicBezTo>
                      <a:pt x="215" y="304"/>
                      <a:pt x="215" y="304"/>
                      <a:pt x="215" y="304"/>
                    </a:cubicBezTo>
                    <a:cubicBezTo>
                      <a:pt x="221" y="304"/>
                      <a:pt x="221" y="304"/>
                      <a:pt x="221" y="304"/>
                    </a:cubicBezTo>
                    <a:cubicBezTo>
                      <a:pt x="225" y="302"/>
                      <a:pt x="225" y="302"/>
                      <a:pt x="225" y="302"/>
                    </a:cubicBezTo>
                    <a:cubicBezTo>
                      <a:pt x="227" y="297"/>
                      <a:pt x="227" y="297"/>
                      <a:pt x="227" y="297"/>
                    </a:cubicBezTo>
                    <a:cubicBezTo>
                      <a:pt x="235" y="295"/>
                      <a:pt x="235" y="295"/>
                      <a:pt x="235" y="295"/>
                    </a:cubicBezTo>
                    <a:cubicBezTo>
                      <a:pt x="246" y="294"/>
                      <a:pt x="246" y="294"/>
                      <a:pt x="246" y="294"/>
                    </a:cubicBezTo>
                    <a:cubicBezTo>
                      <a:pt x="249" y="289"/>
                      <a:pt x="249" y="289"/>
                      <a:pt x="249" y="289"/>
                    </a:cubicBezTo>
                    <a:cubicBezTo>
                      <a:pt x="252" y="286"/>
                      <a:pt x="252" y="286"/>
                      <a:pt x="252" y="286"/>
                    </a:cubicBezTo>
                    <a:cubicBezTo>
                      <a:pt x="252" y="280"/>
                      <a:pt x="252" y="280"/>
                      <a:pt x="252" y="280"/>
                    </a:cubicBezTo>
                    <a:cubicBezTo>
                      <a:pt x="261" y="275"/>
                      <a:pt x="261" y="275"/>
                      <a:pt x="261" y="275"/>
                    </a:cubicBezTo>
                    <a:cubicBezTo>
                      <a:pt x="261" y="270"/>
                      <a:pt x="261" y="270"/>
                      <a:pt x="261" y="270"/>
                    </a:cubicBezTo>
                    <a:cubicBezTo>
                      <a:pt x="287" y="268"/>
                      <a:pt x="287" y="268"/>
                      <a:pt x="287" y="268"/>
                    </a:cubicBezTo>
                    <a:cubicBezTo>
                      <a:pt x="290" y="275"/>
                      <a:pt x="290" y="275"/>
                      <a:pt x="290" y="275"/>
                    </a:cubicBezTo>
                    <a:cubicBezTo>
                      <a:pt x="296" y="280"/>
                      <a:pt x="296" y="280"/>
                      <a:pt x="296" y="280"/>
                    </a:cubicBezTo>
                    <a:cubicBezTo>
                      <a:pt x="304" y="289"/>
                      <a:pt x="304" y="289"/>
                      <a:pt x="304" y="289"/>
                    </a:cubicBezTo>
                    <a:cubicBezTo>
                      <a:pt x="312" y="288"/>
                      <a:pt x="312" y="288"/>
                      <a:pt x="312" y="288"/>
                    </a:cubicBezTo>
                    <a:cubicBezTo>
                      <a:pt x="319" y="289"/>
                      <a:pt x="319" y="289"/>
                      <a:pt x="319" y="289"/>
                    </a:cubicBezTo>
                    <a:cubicBezTo>
                      <a:pt x="361" y="289"/>
                      <a:pt x="361" y="289"/>
                      <a:pt x="361" y="289"/>
                    </a:cubicBezTo>
                    <a:cubicBezTo>
                      <a:pt x="398" y="289"/>
                      <a:pt x="398" y="289"/>
                      <a:pt x="398" y="289"/>
                    </a:cubicBezTo>
                    <a:cubicBezTo>
                      <a:pt x="404" y="284"/>
                      <a:pt x="404" y="284"/>
                      <a:pt x="404" y="284"/>
                    </a:cubicBezTo>
                    <a:cubicBezTo>
                      <a:pt x="405" y="271"/>
                      <a:pt x="405" y="271"/>
                      <a:pt x="405" y="271"/>
                    </a:cubicBezTo>
                    <a:cubicBezTo>
                      <a:pt x="409" y="261"/>
                      <a:pt x="409" y="261"/>
                      <a:pt x="409" y="261"/>
                    </a:cubicBezTo>
                    <a:cubicBezTo>
                      <a:pt x="410" y="250"/>
                      <a:pt x="410" y="250"/>
                      <a:pt x="410" y="250"/>
                    </a:cubicBezTo>
                    <a:cubicBezTo>
                      <a:pt x="407" y="241"/>
                      <a:pt x="407" y="241"/>
                      <a:pt x="407" y="241"/>
                    </a:cubicBezTo>
                    <a:cubicBezTo>
                      <a:pt x="404" y="235"/>
                      <a:pt x="404" y="235"/>
                      <a:pt x="404" y="235"/>
                    </a:cubicBezTo>
                    <a:cubicBezTo>
                      <a:pt x="458" y="126"/>
                      <a:pt x="458" y="126"/>
                      <a:pt x="458" y="126"/>
                    </a:cubicBezTo>
                    <a:cubicBezTo>
                      <a:pt x="460" y="116"/>
                      <a:pt x="460" y="116"/>
                      <a:pt x="460" y="116"/>
                    </a:cubicBezTo>
                    <a:cubicBezTo>
                      <a:pt x="463" y="111"/>
                      <a:pt x="463" y="111"/>
                      <a:pt x="463" y="111"/>
                    </a:cubicBezTo>
                    <a:cubicBezTo>
                      <a:pt x="453" y="113"/>
                      <a:pt x="453" y="113"/>
                      <a:pt x="453" y="113"/>
                    </a:cubicBezTo>
                    <a:cubicBezTo>
                      <a:pt x="445" y="108"/>
                      <a:pt x="445" y="108"/>
                      <a:pt x="445" y="108"/>
                    </a:cubicBezTo>
                    <a:cubicBezTo>
                      <a:pt x="436" y="101"/>
                      <a:pt x="436" y="101"/>
                      <a:pt x="436" y="101"/>
                    </a:cubicBezTo>
                    <a:cubicBezTo>
                      <a:pt x="415" y="99"/>
                      <a:pt x="415" y="99"/>
                      <a:pt x="415" y="99"/>
                    </a:cubicBezTo>
                    <a:cubicBezTo>
                      <a:pt x="409" y="89"/>
                      <a:pt x="409" y="89"/>
                      <a:pt x="409" y="89"/>
                    </a:cubicBezTo>
                    <a:cubicBezTo>
                      <a:pt x="409" y="89"/>
                      <a:pt x="396" y="72"/>
                      <a:pt x="395" y="72"/>
                    </a:cubicBezTo>
                    <a:cubicBezTo>
                      <a:pt x="393" y="74"/>
                      <a:pt x="394" y="67"/>
                      <a:pt x="394" y="67"/>
                    </a:cubicBezTo>
                    <a:cubicBezTo>
                      <a:pt x="394" y="58"/>
                      <a:pt x="394" y="58"/>
                      <a:pt x="394" y="58"/>
                    </a:cubicBezTo>
                    <a:cubicBezTo>
                      <a:pt x="393" y="51"/>
                      <a:pt x="393" y="51"/>
                      <a:pt x="393" y="51"/>
                    </a:cubicBezTo>
                    <a:cubicBezTo>
                      <a:pt x="388" y="50"/>
                      <a:pt x="388" y="50"/>
                      <a:pt x="388" y="50"/>
                    </a:cubicBezTo>
                    <a:cubicBezTo>
                      <a:pt x="380" y="50"/>
                      <a:pt x="380" y="50"/>
                      <a:pt x="380" y="50"/>
                    </a:cubicBezTo>
                    <a:cubicBezTo>
                      <a:pt x="370" y="50"/>
                      <a:pt x="370" y="50"/>
                      <a:pt x="370" y="50"/>
                    </a:cubicBezTo>
                    <a:cubicBezTo>
                      <a:pt x="367" y="51"/>
                      <a:pt x="367" y="51"/>
                      <a:pt x="367" y="51"/>
                    </a:cubicBezTo>
                    <a:cubicBezTo>
                      <a:pt x="363" y="57"/>
                      <a:pt x="363" y="57"/>
                      <a:pt x="363" y="57"/>
                    </a:cubicBezTo>
                    <a:cubicBezTo>
                      <a:pt x="356" y="65"/>
                      <a:pt x="356" y="65"/>
                      <a:pt x="356" y="65"/>
                    </a:cubicBezTo>
                    <a:cubicBezTo>
                      <a:pt x="353" y="70"/>
                      <a:pt x="353" y="70"/>
                      <a:pt x="353" y="70"/>
                    </a:cubicBezTo>
                    <a:cubicBezTo>
                      <a:pt x="353" y="70"/>
                      <a:pt x="352" y="76"/>
                      <a:pt x="352" y="76"/>
                    </a:cubicBezTo>
                    <a:cubicBezTo>
                      <a:pt x="352" y="77"/>
                      <a:pt x="350" y="79"/>
                      <a:pt x="350" y="79"/>
                    </a:cubicBezTo>
                    <a:cubicBezTo>
                      <a:pt x="346" y="80"/>
                      <a:pt x="346" y="80"/>
                      <a:pt x="346" y="80"/>
                    </a:cubicBezTo>
                    <a:cubicBezTo>
                      <a:pt x="340" y="80"/>
                      <a:pt x="340" y="80"/>
                      <a:pt x="340" y="80"/>
                    </a:cubicBezTo>
                    <a:cubicBezTo>
                      <a:pt x="335" y="77"/>
                      <a:pt x="335" y="77"/>
                      <a:pt x="335" y="77"/>
                    </a:cubicBezTo>
                    <a:cubicBezTo>
                      <a:pt x="332" y="73"/>
                      <a:pt x="332" y="73"/>
                      <a:pt x="332" y="73"/>
                    </a:cubicBezTo>
                    <a:cubicBezTo>
                      <a:pt x="327" y="74"/>
                      <a:pt x="327" y="74"/>
                      <a:pt x="327" y="74"/>
                    </a:cubicBezTo>
                    <a:cubicBezTo>
                      <a:pt x="327" y="74"/>
                      <a:pt x="324" y="76"/>
                      <a:pt x="324" y="76"/>
                    </a:cubicBezTo>
                    <a:cubicBezTo>
                      <a:pt x="323" y="77"/>
                      <a:pt x="321" y="80"/>
                      <a:pt x="321" y="80"/>
                    </a:cubicBezTo>
                    <a:cubicBezTo>
                      <a:pt x="321" y="87"/>
                      <a:pt x="321" y="87"/>
                      <a:pt x="321" y="87"/>
                    </a:cubicBezTo>
                    <a:cubicBezTo>
                      <a:pt x="320" y="96"/>
                      <a:pt x="320" y="96"/>
                      <a:pt x="320" y="96"/>
                    </a:cubicBezTo>
                    <a:cubicBezTo>
                      <a:pt x="316" y="97"/>
                      <a:pt x="316" y="97"/>
                      <a:pt x="316" y="97"/>
                    </a:cubicBezTo>
                    <a:cubicBezTo>
                      <a:pt x="312" y="97"/>
                      <a:pt x="312" y="97"/>
                      <a:pt x="312" y="97"/>
                    </a:cubicBezTo>
                    <a:cubicBezTo>
                      <a:pt x="312" y="97"/>
                      <a:pt x="308" y="95"/>
                      <a:pt x="307" y="94"/>
                    </a:cubicBezTo>
                    <a:cubicBezTo>
                      <a:pt x="307" y="94"/>
                      <a:pt x="305" y="92"/>
                      <a:pt x="305" y="92"/>
                    </a:cubicBezTo>
                    <a:cubicBezTo>
                      <a:pt x="305" y="92"/>
                      <a:pt x="301" y="89"/>
                      <a:pt x="301" y="88"/>
                    </a:cubicBezTo>
                    <a:cubicBezTo>
                      <a:pt x="300" y="88"/>
                      <a:pt x="297" y="84"/>
                      <a:pt x="297" y="84"/>
                    </a:cubicBezTo>
                    <a:cubicBezTo>
                      <a:pt x="297" y="84"/>
                      <a:pt x="294" y="81"/>
                      <a:pt x="294" y="81"/>
                    </a:cubicBezTo>
                    <a:cubicBezTo>
                      <a:pt x="294" y="80"/>
                      <a:pt x="292" y="78"/>
                      <a:pt x="292" y="78"/>
                    </a:cubicBezTo>
                    <a:cubicBezTo>
                      <a:pt x="292" y="75"/>
                      <a:pt x="292" y="75"/>
                      <a:pt x="292" y="75"/>
                    </a:cubicBezTo>
                    <a:cubicBezTo>
                      <a:pt x="292" y="70"/>
                      <a:pt x="292" y="70"/>
                      <a:pt x="292" y="70"/>
                    </a:cubicBezTo>
                    <a:cubicBezTo>
                      <a:pt x="292" y="59"/>
                      <a:pt x="292" y="59"/>
                      <a:pt x="292" y="59"/>
                    </a:cubicBezTo>
                    <a:cubicBezTo>
                      <a:pt x="292" y="59"/>
                      <a:pt x="291" y="54"/>
                      <a:pt x="291" y="54"/>
                    </a:cubicBezTo>
                    <a:cubicBezTo>
                      <a:pt x="291" y="54"/>
                      <a:pt x="290" y="47"/>
                      <a:pt x="290" y="46"/>
                    </a:cubicBezTo>
                    <a:cubicBezTo>
                      <a:pt x="290" y="46"/>
                      <a:pt x="289" y="39"/>
                      <a:pt x="289" y="39"/>
                    </a:cubicBezTo>
                    <a:cubicBezTo>
                      <a:pt x="289" y="39"/>
                      <a:pt x="289" y="33"/>
                      <a:pt x="289" y="33"/>
                    </a:cubicBezTo>
                    <a:cubicBezTo>
                      <a:pt x="288" y="32"/>
                      <a:pt x="286" y="28"/>
                      <a:pt x="286" y="28"/>
                    </a:cubicBezTo>
                    <a:cubicBezTo>
                      <a:pt x="285" y="27"/>
                      <a:pt x="283" y="22"/>
                      <a:pt x="283" y="22"/>
                    </a:cubicBezTo>
                    <a:cubicBezTo>
                      <a:pt x="280" y="15"/>
                      <a:pt x="280" y="15"/>
                      <a:pt x="280" y="15"/>
                    </a:cubicBezTo>
                    <a:cubicBezTo>
                      <a:pt x="280" y="15"/>
                      <a:pt x="278" y="10"/>
                      <a:pt x="277" y="9"/>
                    </a:cubicBezTo>
                    <a:cubicBezTo>
                      <a:pt x="277" y="8"/>
                      <a:pt x="275" y="4"/>
                      <a:pt x="275" y="4"/>
                    </a:cubicBezTo>
                    <a:cubicBezTo>
                      <a:pt x="274" y="4"/>
                      <a:pt x="274" y="2"/>
                      <a:pt x="274" y="2"/>
                    </a:cubicBezTo>
                    <a:cubicBezTo>
                      <a:pt x="266" y="2"/>
                      <a:pt x="266" y="2"/>
                      <a:pt x="266" y="2"/>
                    </a:cubicBezTo>
                    <a:cubicBezTo>
                      <a:pt x="265" y="0"/>
                      <a:pt x="265" y="0"/>
                      <a:pt x="265" y="0"/>
                    </a:cubicBezTo>
                    <a:cubicBezTo>
                      <a:pt x="263" y="1"/>
                      <a:pt x="263" y="1"/>
                      <a:pt x="263" y="1"/>
                    </a:cubicBezTo>
                    <a:cubicBezTo>
                      <a:pt x="261" y="3"/>
                      <a:pt x="261" y="3"/>
                      <a:pt x="261" y="3"/>
                    </a:cubicBezTo>
                    <a:cubicBezTo>
                      <a:pt x="255" y="6"/>
                      <a:pt x="255" y="6"/>
                      <a:pt x="255" y="6"/>
                    </a:cubicBezTo>
                    <a:cubicBezTo>
                      <a:pt x="254" y="11"/>
                      <a:pt x="254" y="11"/>
                      <a:pt x="254" y="11"/>
                    </a:cubicBezTo>
                    <a:cubicBezTo>
                      <a:pt x="250" y="15"/>
                      <a:pt x="250" y="15"/>
                      <a:pt x="250" y="15"/>
                    </a:cubicBezTo>
                    <a:cubicBezTo>
                      <a:pt x="246" y="20"/>
                      <a:pt x="246" y="20"/>
                      <a:pt x="246" y="20"/>
                    </a:cubicBezTo>
                    <a:cubicBezTo>
                      <a:pt x="240" y="20"/>
                      <a:pt x="240" y="20"/>
                      <a:pt x="240" y="20"/>
                    </a:cubicBezTo>
                    <a:cubicBezTo>
                      <a:pt x="235" y="22"/>
                      <a:pt x="235" y="22"/>
                      <a:pt x="235" y="22"/>
                    </a:cubicBezTo>
                    <a:cubicBezTo>
                      <a:pt x="232" y="25"/>
                      <a:pt x="232" y="25"/>
                      <a:pt x="232" y="25"/>
                    </a:cubicBezTo>
                    <a:cubicBezTo>
                      <a:pt x="227" y="28"/>
                      <a:pt x="227" y="28"/>
                      <a:pt x="227" y="28"/>
                    </a:cubicBezTo>
                    <a:cubicBezTo>
                      <a:pt x="222" y="34"/>
                      <a:pt x="222" y="34"/>
                      <a:pt x="222" y="34"/>
                    </a:cubicBezTo>
                    <a:cubicBezTo>
                      <a:pt x="217" y="35"/>
                      <a:pt x="217" y="35"/>
                      <a:pt x="217" y="35"/>
                    </a:cubicBezTo>
                    <a:cubicBezTo>
                      <a:pt x="212" y="36"/>
                      <a:pt x="212" y="36"/>
                      <a:pt x="212" y="36"/>
                    </a:cubicBezTo>
                    <a:cubicBezTo>
                      <a:pt x="209" y="34"/>
                      <a:pt x="209" y="34"/>
                      <a:pt x="209" y="34"/>
                    </a:cubicBezTo>
                    <a:cubicBezTo>
                      <a:pt x="209" y="32"/>
                      <a:pt x="209" y="32"/>
                      <a:pt x="209" y="32"/>
                    </a:cubicBezTo>
                    <a:cubicBezTo>
                      <a:pt x="205" y="32"/>
                      <a:pt x="205" y="32"/>
                      <a:pt x="205" y="32"/>
                    </a:cubicBezTo>
                    <a:cubicBezTo>
                      <a:pt x="203" y="32"/>
                      <a:pt x="203" y="32"/>
                      <a:pt x="203" y="32"/>
                    </a:cubicBezTo>
                    <a:cubicBezTo>
                      <a:pt x="201" y="35"/>
                      <a:pt x="201" y="35"/>
                      <a:pt x="201" y="35"/>
                    </a:cubicBezTo>
                    <a:cubicBezTo>
                      <a:pt x="196" y="35"/>
                      <a:pt x="196" y="35"/>
                      <a:pt x="196" y="35"/>
                    </a:cubicBezTo>
                    <a:cubicBezTo>
                      <a:pt x="189" y="35"/>
                      <a:pt x="189" y="35"/>
                      <a:pt x="189" y="35"/>
                    </a:cubicBezTo>
                    <a:cubicBezTo>
                      <a:pt x="187" y="34"/>
                      <a:pt x="187" y="34"/>
                      <a:pt x="187" y="34"/>
                    </a:cubicBezTo>
                    <a:cubicBezTo>
                      <a:pt x="187" y="34"/>
                      <a:pt x="186" y="32"/>
                      <a:pt x="185" y="31"/>
                    </a:cubicBezTo>
                    <a:cubicBezTo>
                      <a:pt x="185" y="31"/>
                      <a:pt x="182" y="28"/>
                      <a:pt x="182" y="28"/>
                    </a:cubicBezTo>
                    <a:cubicBezTo>
                      <a:pt x="179" y="26"/>
                      <a:pt x="179" y="26"/>
                      <a:pt x="179" y="26"/>
                    </a:cubicBezTo>
                    <a:cubicBezTo>
                      <a:pt x="169" y="26"/>
                      <a:pt x="169" y="26"/>
                      <a:pt x="169" y="26"/>
                    </a:cubicBezTo>
                    <a:cubicBezTo>
                      <a:pt x="168" y="10"/>
                      <a:pt x="168" y="10"/>
                      <a:pt x="168" y="10"/>
                    </a:cubicBezTo>
                    <a:cubicBezTo>
                      <a:pt x="166" y="6"/>
                      <a:pt x="166" y="6"/>
                      <a:pt x="166" y="6"/>
                    </a:cubicBezTo>
                    <a:cubicBezTo>
                      <a:pt x="164" y="3"/>
                      <a:pt x="164" y="3"/>
                      <a:pt x="164" y="3"/>
                    </a:cubicBezTo>
                    <a:cubicBezTo>
                      <a:pt x="162" y="2"/>
                      <a:pt x="162" y="2"/>
                      <a:pt x="162" y="2"/>
                    </a:cubicBezTo>
                    <a:cubicBezTo>
                      <a:pt x="158" y="4"/>
                      <a:pt x="158" y="4"/>
                      <a:pt x="158" y="4"/>
                    </a:cubicBezTo>
                    <a:cubicBezTo>
                      <a:pt x="155" y="7"/>
                      <a:pt x="155" y="7"/>
                      <a:pt x="155" y="7"/>
                    </a:cubicBezTo>
                    <a:cubicBezTo>
                      <a:pt x="153" y="10"/>
                      <a:pt x="153" y="10"/>
                      <a:pt x="153" y="10"/>
                    </a:cubicBezTo>
                    <a:cubicBezTo>
                      <a:pt x="149" y="13"/>
                      <a:pt x="149" y="13"/>
                      <a:pt x="149" y="13"/>
                    </a:cubicBezTo>
                    <a:cubicBezTo>
                      <a:pt x="145" y="8"/>
                      <a:pt x="145" y="8"/>
                      <a:pt x="145" y="8"/>
                    </a:cubicBezTo>
                    <a:cubicBezTo>
                      <a:pt x="144" y="5"/>
                      <a:pt x="144" y="5"/>
                      <a:pt x="144" y="5"/>
                    </a:cubicBezTo>
                    <a:cubicBezTo>
                      <a:pt x="141" y="9"/>
                      <a:pt x="141" y="9"/>
                      <a:pt x="141" y="9"/>
                    </a:cubicBezTo>
                    <a:cubicBezTo>
                      <a:pt x="139" y="12"/>
                      <a:pt x="139" y="12"/>
                      <a:pt x="139" y="12"/>
                    </a:cubicBezTo>
                    <a:cubicBezTo>
                      <a:pt x="127" y="12"/>
                      <a:pt x="127" y="12"/>
                      <a:pt x="127" y="12"/>
                    </a:cubicBezTo>
                    <a:cubicBezTo>
                      <a:pt x="118" y="11"/>
                      <a:pt x="118" y="11"/>
                      <a:pt x="118" y="11"/>
                    </a:cubicBezTo>
                    <a:cubicBezTo>
                      <a:pt x="106" y="11"/>
                      <a:pt x="106" y="11"/>
                      <a:pt x="106" y="11"/>
                    </a:cubicBezTo>
                    <a:cubicBezTo>
                      <a:pt x="106" y="11"/>
                      <a:pt x="104" y="12"/>
                      <a:pt x="103" y="12"/>
                    </a:cubicBezTo>
                    <a:cubicBezTo>
                      <a:pt x="103" y="12"/>
                      <a:pt x="100" y="14"/>
                      <a:pt x="100" y="14"/>
                    </a:cubicBezTo>
                    <a:cubicBezTo>
                      <a:pt x="100" y="14"/>
                      <a:pt x="99" y="16"/>
                      <a:pt x="99" y="16"/>
                    </a:cubicBezTo>
                    <a:cubicBezTo>
                      <a:pt x="99" y="17"/>
                      <a:pt x="99" y="22"/>
                      <a:pt x="99" y="22"/>
                    </a:cubicBezTo>
                    <a:cubicBezTo>
                      <a:pt x="100" y="25"/>
                      <a:pt x="100" y="25"/>
                      <a:pt x="100" y="25"/>
                    </a:cubicBezTo>
                    <a:cubicBezTo>
                      <a:pt x="100" y="25"/>
                      <a:pt x="101" y="27"/>
                      <a:pt x="102" y="27"/>
                    </a:cubicBezTo>
                    <a:cubicBezTo>
                      <a:pt x="103" y="27"/>
                      <a:pt x="107" y="27"/>
                      <a:pt x="107" y="27"/>
                    </a:cubicBezTo>
                    <a:cubicBezTo>
                      <a:pt x="107" y="27"/>
                      <a:pt x="111" y="27"/>
                      <a:pt x="111" y="27"/>
                    </a:cubicBezTo>
                    <a:cubicBezTo>
                      <a:pt x="112" y="27"/>
                      <a:pt x="113" y="28"/>
                      <a:pt x="113" y="28"/>
                    </a:cubicBezTo>
                    <a:cubicBezTo>
                      <a:pt x="113" y="28"/>
                      <a:pt x="115" y="30"/>
                      <a:pt x="115" y="30"/>
                    </a:cubicBezTo>
                    <a:cubicBezTo>
                      <a:pt x="115" y="30"/>
                      <a:pt x="117" y="33"/>
                      <a:pt x="117" y="33"/>
                    </a:cubicBezTo>
                    <a:cubicBezTo>
                      <a:pt x="118" y="37"/>
                      <a:pt x="118" y="37"/>
                      <a:pt x="118" y="37"/>
                    </a:cubicBezTo>
                    <a:cubicBezTo>
                      <a:pt x="118" y="37"/>
                      <a:pt x="118" y="40"/>
                      <a:pt x="118" y="40"/>
                    </a:cubicBezTo>
                    <a:cubicBezTo>
                      <a:pt x="118" y="41"/>
                      <a:pt x="117" y="43"/>
                      <a:pt x="117" y="43"/>
                    </a:cubicBezTo>
                    <a:cubicBezTo>
                      <a:pt x="114" y="43"/>
                      <a:pt x="114" y="43"/>
                      <a:pt x="114" y="43"/>
                    </a:cubicBezTo>
                    <a:cubicBezTo>
                      <a:pt x="109" y="44"/>
                      <a:pt x="109" y="44"/>
                      <a:pt x="109" y="44"/>
                    </a:cubicBezTo>
                    <a:cubicBezTo>
                      <a:pt x="108" y="43"/>
                      <a:pt x="108" y="43"/>
                      <a:pt x="108" y="43"/>
                    </a:cubicBezTo>
                    <a:cubicBezTo>
                      <a:pt x="104" y="42"/>
                      <a:pt x="104" y="42"/>
                      <a:pt x="104" y="42"/>
                    </a:cubicBezTo>
                    <a:cubicBezTo>
                      <a:pt x="100" y="44"/>
                      <a:pt x="100" y="44"/>
                      <a:pt x="100" y="44"/>
                    </a:cubicBezTo>
                    <a:cubicBezTo>
                      <a:pt x="95" y="44"/>
                      <a:pt x="95" y="44"/>
                      <a:pt x="95" y="44"/>
                    </a:cubicBezTo>
                    <a:cubicBezTo>
                      <a:pt x="95" y="48"/>
                      <a:pt x="95" y="48"/>
                      <a:pt x="95" y="48"/>
                    </a:cubicBezTo>
                    <a:cubicBezTo>
                      <a:pt x="95" y="62"/>
                      <a:pt x="95" y="62"/>
                      <a:pt x="95" y="62"/>
                    </a:cubicBezTo>
                    <a:cubicBezTo>
                      <a:pt x="98" y="64"/>
                      <a:pt x="98" y="64"/>
                      <a:pt x="98" y="64"/>
                    </a:cubicBezTo>
                    <a:cubicBezTo>
                      <a:pt x="98" y="64"/>
                      <a:pt x="100" y="66"/>
                      <a:pt x="101" y="66"/>
                    </a:cubicBezTo>
                    <a:cubicBezTo>
                      <a:pt x="101" y="67"/>
                      <a:pt x="103" y="68"/>
                      <a:pt x="104" y="68"/>
                    </a:cubicBezTo>
                    <a:cubicBezTo>
                      <a:pt x="104" y="69"/>
                      <a:pt x="106" y="70"/>
                      <a:pt x="106" y="70"/>
                    </a:cubicBezTo>
                    <a:cubicBezTo>
                      <a:pt x="106" y="76"/>
                      <a:pt x="106" y="76"/>
                      <a:pt x="106" y="76"/>
                    </a:cubicBezTo>
                    <a:cubicBezTo>
                      <a:pt x="106" y="80"/>
                      <a:pt x="106" y="80"/>
                      <a:pt x="106" y="80"/>
                    </a:cubicBezTo>
                    <a:cubicBezTo>
                      <a:pt x="109" y="84"/>
                      <a:pt x="109" y="84"/>
                      <a:pt x="109" y="84"/>
                    </a:cubicBezTo>
                    <a:cubicBezTo>
                      <a:pt x="111" y="89"/>
                      <a:pt x="111" y="89"/>
                      <a:pt x="111" y="89"/>
                    </a:cubicBezTo>
                    <a:cubicBezTo>
                      <a:pt x="109" y="106"/>
                      <a:pt x="109" y="106"/>
                      <a:pt x="109" y="106"/>
                    </a:cubicBezTo>
                    <a:cubicBezTo>
                      <a:pt x="109" y="114"/>
                      <a:pt x="109" y="114"/>
                      <a:pt x="109" y="114"/>
                    </a:cubicBezTo>
                    <a:cubicBezTo>
                      <a:pt x="109" y="114"/>
                      <a:pt x="107" y="120"/>
                      <a:pt x="107" y="121"/>
                    </a:cubicBezTo>
                    <a:cubicBezTo>
                      <a:pt x="107" y="122"/>
                      <a:pt x="105" y="129"/>
                      <a:pt x="105" y="129"/>
                    </a:cubicBezTo>
                    <a:cubicBezTo>
                      <a:pt x="104" y="137"/>
                      <a:pt x="104" y="137"/>
                      <a:pt x="104" y="137"/>
                    </a:cubicBezTo>
                    <a:cubicBezTo>
                      <a:pt x="104" y="137"/>
                      <a:pt x="103" y="139"/>
                      <a:pt x="103" y="140"/>
                    </a:cubicBezTo>
                    <a:cubicBezTo>
                      <a:pt x="103" y="141"/>
                      <a:pt x="102" y="151"/>
                      <a:pt x="102" y="151"/>
                    </a:cubicBezTo>
                    <a:cubicBezTo>
                      <a:pt x="102" y="151"/>
                      <a:pt x="101" y="155"/>
                      <a:pt x="101" y="156"/>
                    </a:cubicBezTo>
                    <a:cubicBezTo>
                      <a:pt x="100" y="157"/>
                      <a:pt x="101" y="163"/>
                      <a:pt x="101" y="163"/>
                    </a:cubicBezTo>
                    <a:cubicBezTo>
                      <a:pt x="101" y="163"/>
                      <a:pt x="98" y="171"/>
                      <a:pt x="98" y="172"/>
                    </a:cubicBezTo>
                    <a:cubicBezTo>
                      <a:pt x="97" y="172"/>
                      <a:pt x="95" y="176"/>
                      <a:pt x="94" y="176"/>
                    </a:cubicBezTo>
                    <a:cubicBezTo>
                      <a:pt x="94" y="176"/>
                      <a:pt x="89" y="176"/>
                      <a:pt x="89" y="176"/>
                    </a:cubicBezTo>
                    <a:cubicBezTo>
                      <a:pt x="88" y="176"/>
                      <a:pt x="84" y="174"/>
                      <a:pt x="83" y="174"/>
                    </a:cubicBezTo>
                    <a:cubicBezTo>
                      <a:pt x="83" y="174"/>
                      <a:pt x="81" y="172"/>
                      <a:pt x="81" y="172"/>
                    </a:cubicBezTo>
                    <a:cubicBezTo>
                      <a:pt x="75" y="172"/>
                      <a:pt x="75" y="172"/>
                      <a:pt x="75" y="172"/>
                    </a:cubicBezTo>
                    <a:cubicBezTo>
                      <a:pt x="71" y="174"/>
                      <a:pt x="71" y="174"/>
                      <a:pt x="71" y="174"/>
                    </a:cubicBezTo>
                    <a:cubicBezTo>
                      <a:pt x="70" y="177"/>
                      <a:pt x="70" y="177"/>
                      <a:pt x="70" y="177"/>
                    </a:cubicBezTo>
                    <a:cubicBezTo>
                      <a:pt x="63" y="179"/>
                      <a:pt x="63" y="179"/>
                      <a:pt x="63" y="179"/>
                    </a:cubicBezTo>
                    <a:cubicBezTo>
                      <a:pt x="54" y="180"/>
                      <a:pt x="54" y="180"/>
                      <a:pt x="54" y="180"/>
                    </a:cubicBezTo>
                    <a:cubicBezTo>
                      <a:pt x="46" y="180"/>
                      <a:pt x="46" y="180"/>
                      <a:pt x="46" y="180"/>
                    </a:cubicBezTo>
                    <a:cubicBezTo>
                      <a:pt x="42" y="182"/>
                      <a:pt x="42" y="182"/>
                      <a:pt x="42" y="182"/>
                    </a:cubicBezTo>
                    <a:cubicBezTo>
                      <a:pt x="36" y="185"/>
                      <a:pt x="36" y="185"/>
                      <a:pt x="36" y="185"/>
                    </a:cubicBezTo>
                    <a:cubicBezTo>
                      <a:pt x="32" y="188"/>
                      <a:pt x="32" y="188"/>
                      <a:pt x="32" y="188"/>
                    </a:cubicBezTo>
                    <a:cubicBezTo>
                      <a:pt x="32" y="188"/>
                      <a:pt x="26" y="192"/>
                      <a:pt x="26" y="193"/>
                    </a:cubicBezTo>
                    <a:cubicBezTo>
                      <a:pt x="26" y="193"/>
                      <a:pt x="21" y="199"/>
                      <a:pt x="21" y="200"/>
                    </a:cubicBezTo>
                    <a:cubicBezTo>
                      <a:pt x="20" y="201"/>
                      <a:pt x="19" y="206"/>
                      <a:pt x="19" y="206"/>
                    </a:cubicBezTo>
                    <a:cubicBezTo>
                      <a:pt x="18" y="210"/>
                      <a:pt x="18" y="210"/>
                      <a:pt x="18" y="210"/>
                    </a:cubicBezTo>
                    <a:cubicBezTo>
                      <a:pt x="15" y="214"/>
                      <a:pt x="15" y="214"/>
                      <a:pt x="15" y="214"/>
                    </a:cubicBezTo>
                    <a:cubicBezTo>
                      <a:pt x="15" y="214"/>
                      <a:pt x="13" y="217"/>
                      <a:pt x="13" y="217"/>
                    </a:cubicBezTo>
                    <a:cubicBezTo>
                      <a:pt x="13" y="217"/>
                      <a:pt x="14" y="223"/>
                      <a:pt x="14" y="223"/>
                    </a:cubicBezTo>
                    <a:cubicBezTo>
                      <a:pt x="15" y="226"/>
                      <a:pt x="15" y="226"/>
                      <a:pt x="15" y="226"/>
                    </a:cubicBezTo>
                    <a:cubicBezTo>
                      <a:pt x="12" y="232"/>
                      <a:pt x="12" y="232"/>
                      <a:pt x="12" y="232"/>
                    </a:cubicBezTo>
                    <a:cubicBezTo>
                      <a:pt x="8" y="236"/>
                      <a:pt x="8" y="236"/>
                      <a:pt x="8" y="236"/>
                    </a:cubicBezTo>
                    <a:cubicBezTo>
                      <a:pt x="8" y="236"/>
                      <a:pt x="3" y="239"/>
                      <a:pt x="3" y="239"/>
                    </a:cubicBezTo>
                    <a:cubicBezTo>
                      <a:pt x="3" y="240"/>
                      <a:pt x="0" y="245"/>
                      <a:pt x="0" y="245"/>
                    </a:cubicBez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78" name="Freeform 11"/>
              <p:cNvSpPr>
                <a:spLocks/>
              </p:cNvSpPr>
              <p:nvPr/>
            </p:nvSpPr>
            <p:spPr bwMode="auto">
              <a:xfrm>
                <a:off x="8023225" y="1057275"/>
                <a:ext cx="563562" cy="658813"/>
              </a:xfrm>
              <a:custGeom>
                <a:avLst/>
                <a:gdLst>
                  <a:gd name="T0" fmla="*/ 11 w 150"/>
                  <a:gd name="T1" fmla="*/ 25 h 175"/>
                  <a:gd name="T2" fmla="*/ 19 w 150"/>
                  <a:gd name="T3" fmla="*/ 33 h 175"/>
                  <a:gd name="T4" fmla="*/ 34 w 150"/>
                  <a:gd name="T5" fmla="*/ 35 h 175"/>
                  <a:gd name="T6" fmla="*/ 42 w 150"/>
                  <a:gd name="T7" fmla="*/ 40 h 175"/>
                  <a:gd name="T8" fmla="*/ 50 w 150"/>
                  <a:gd name="T9" fmla="*/ 37 h 175"/>
                  <a:gd name="T10" fmla="*/ 55 w 150"/>
                  <a:gd name="T11" fmla="*/ 29 h 175"/>
                  <a:gd name="T12" fmla="*/ 71 w 150"/>
                  <a:gd name="T13" fmla="*/ 27 h 175"/>
                  <a:gd name="T14" fmla="*/ 80 w 150"/>
                  <a:gd name="T15" fmla="*/ 22 h 175"/>
                  <a:gd name="T16" fmla="*/ 90 w 150"/>
                  <a:gd name="T17" fmla="*/ 17 h 175"/>
                  <a:gd name="T18" fmla="*/ 102 w 150"/>
                  <a:gd name="T19" fmla="*/ 11 h 175"/>
                  <a:gd name="T20" fmla="*/ 107 w 150"/>
                  <a:gd name="T21" fmla="*/ 0 h 175"/>
                  <a:gd name="T22" fmla="*/ 120 w 150"/>
                  <a:gd name="T23" fmla="*/ 5 h 175"/>
                  <a:gd name="T24" fmla="*/ 116 w 150"/>
                  <a:gd name="T25" fmla="*/ 13 h 175"/>
                  <a:gd name="T26" fmla="*/ 121 w 150"/>
                  <a:gd name="T27" fmla="*/ 18 h 175"/>
                  <a:gd name="T28" fmla="*/ 129 w 150"/>
                  <a:gd name="T29" fmla="*/ 26 h 175"/>
                  <a:gd name="T30" fmla="*/ 130 w 150"/>
                  <a:gd name="T31" fmla="*/ 34 h 175"/>
                  <a:gd name="T32" fmla="*/ 125 w 150"/>
                  <a:gd name="T33" fmla="*/ 42 h 175"/>
                  <a:gd name="T34" fmla="*/ 123 w 150"/>
                  <a:gd name="T35" fmla="*/ 54 h 175"/>
                  <a:gd name="T36" fmla="*/ 122 w 150"/>
                  <a:gd name="T37" fmla="*/ 66 h 175"/>
                  <a:gd name="T38" fmla="*/ 125 w 150"/>
                  <a:gd name="T39" fmla="*/ 74 h 175"/>
                  <a:gd name="T40" fmla="*/ 127 w 150"/>
                  <a:gd name="T41" fmla="*/ 87 h 175"/>
                  <a:gd name="T42" fmla="*/ 137 w 150"/>
                  <a:gd name="T43" fmla="*/ 94 h 175"/>
                  <a:gd name="T44" fmla="*/ 147 w 150"/>
                  <a:gd name="T45" fmla="*/ 103 h 175"/>
                  <a:gd name="T46" fmla="*/ 150 w 150"/>
                  <a:gd name="T47" fmla="*/ 120 h 175"/>
                  <a:gd name="T48" fmla="*/ 146 w 150"/>
                  <a:gd name="T49" fmla="*/ 129 h 175"/>
                  <a:gd name="T50" fmla="*/ 126 w 150"/>
                  <a:gd name="T51" fmla="*/ 129 h 175"/>
                  <a:gd name="T52" fmla="*/ 116 w 150"/>
                  <a:gd name="T53" fmla="*/ 138 h 175"/>
                  <a:gd name="T54" fmla="*/ 114 w 150"/>
                  <a:gd name="T55" fmla="*/ 146 h 175"/>
                  <a:gd name="T56" fmla="*/ 110 w 150"/>
                  <a:gd name="T57" fmla="*/ 150 h 175"/>
                  <a:gd name="T58" fmla="*/ 107 w 150"/>
                  <a:gd name="T59" fmla="*/ 158 h 175"/>
                  <a:gd name="T60" fmla="*/ 102 w 150"/>
                  <a:gd name="T61" fmla="*/ 160 h 175"/>
                  <a:gd name="T62" fmla="*/ 98 w 150"/>
                  <a:gd name="T63" fmla="*/ 155 h 175"/>
                  <a:gd name="T64" fmla="*/ 89 w 150"/>
                  <a:gd name="T65" fmla="*/ 151 h 175"/>
                  <a:gd name="T66" fmla="*/ 81 w 150"/>
                  <a:gd name="T67" fmla="*/ 155 h 175"/>
                  <a:gd name="T68" fmla="*/ 74 w 150"/>
                  <a:gd name="T69" fmla="*/ 162 h 175"/>
                  <a:gd name="T70" fmla="*/ 72 w 150"/>
                  <a:gd name="T71" fmla="*/ 175 h 175"/>
                  <a:gd name="T72" fmla="*/ 63 w 150"/>
                  <a:gd name="T73" fmla="*/ 166 h 175"/>
                  <a:gd name="T74" fmla="*/ 58 w 150"/>
                  <a:gd name="T75" fmla="*/ 160 h 175"/>
                  <a:gd name="T76" fmla="*/ 61 w 150"/>
                  <a:gd name="T77" fmla="*/ 152 h 175"/>
                  <a:gd name="T78" fmla="*/ 57 w 150"/>
                  <a:gd name="T79" fmla="*/ 146 h 175"/>
                  <a:gd name="T80" fmla="*/ 56 w 150"/>
                  <a:gd name="T81" fmla="*/ 135 h 175"/>
                  <a:gd name="T82" fmla="*/ 55 w 150"/>
                  <a:gd name="T83" fmla="*/ 122 h 175"/>
                  <a:gd name="T84" fmla="*/ 52 w 150"/>
                  <a:gd name="T85" fmla="*/ 109 h 175"/>
                  <a:gd name="T86" fmla="*/ 47 w 150"/>
                  <a:gd name="T87" fmla="*/ 102 h 175"/>
                  <a:gd name="T88" fmla="*/ 43 w 150"/>
                  <a:gd name="T89" fmla="*/ 91 h 175"/>
                  <a:gd name="T90" fmla="*/ 39 w 150"/>
                  <a:gd name="T91" fmla="*/ 83 h 175"/>
                  <a:gd name="T92" fmla="*/ 33 w 150"/>
                  <a:gd name="T93" fmla="*/ 79 h 175"/>
                  <a:gd name="T94" fmla="*/ 29 w 150"/>
                  <a:gd name="T95" fmla="*/ 70 h 175"/>
                  <a:gd name="T96" fmla="*/ 19 w 150"/>
                  <a:gd name="T97" fmla="*/ 70 h 175"/>
                  <a:gd name="T98" fmla="*/ 13 w 150"/>
                  <a:gd name="T99" fmla="*/ 68 h 175"/>
                  <a:gd name="T100" fmla="*/ 10 w 150"/>
                  <a:gd name="T101" fmla="*/ 48 h 175"/>
                  <a:gd name="T102" fmla="*/ 14 w 150"/>
                  <a:gd name="T103" fmla="*/ 42 h 175"/>
                  <a:gd name="T104" fmla="*/ 9 w 150"/>
                  <a:gd name="T105" fmla="*/ 31 h 175"/>
                  <a:gd name="T106" fmla="*/ 1 w 150"/>
                  <a:gd name="T107" fmla="*/ 28 h 175"/>
                  <a:gd name="T108" fmla="*/ 1 w 150"/>
                  <a:gd name="T109" fmla="*/ 2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175">
                    <a:moveTo>
                      <a:pt x="1" y="25"/>
                    </a:moveTo>
                    <a:cubicBezTo>
                      <a:pt x="2" y="25"/>
                      <a:pt x="11" y="25"/>
                      <a:pt x="11" y="25"/>
                    </a:cubicBezTo>
                    <a:cubicBezTo>
                      <a:pt x="15" y="30"/>
                      <a:pt x="15" y="30"/>
                      <a:pt x="15" y="30"/>
                    </a:cubicBezTo>
                    <a:cubicBezTo>
                      <a:pt x="19" y="33"/>
                      <a:pt x="19" y="33"/>
                      <a:pt x="19" y="33"/>
                    </a:cubicBezTo>
                    <a:cubicBezTo>
                      <a:pt x="28" y="34"/>
                      <a:pt x="28" y="34"/>
                      <a:pt x="28" y="34"/>
                    </a:cubicBezTo>
                    <a:cubicBezTo>
                      <a:pt x="34" y="35"/>
                      <a:pt x="34" y="35"/>
                      <a:pt x="34" y="35"/>
                    </a:cubicBezTo>
                    <a:cubicBezTo>
                      <a:pt x="37" y="40"/>
                      <a:pt x="37" y="40"/>
                      <a:pt x="37" y="40"/>
                    </a:cubicBezTo>
                    <a:cubicBezTo>
                      <a:pt x="42" y="40"/>
                      <a:pt x="42" y="40"/>
                      <a:pt x="42" y="40"/>
                    </a:cubicBezTo>
                    <a:cubicBezTo>
                      <a:pt x="48" y="40"/>
                      <a:pt x="48" y="40"/>
                      <a:pt x="48" y="40"/>
                    </a:cubicBezTo>
                    <a:cubicBezTo>
                      <a:pt x="50" y="37"/>
                      <a:pt x="50" y="37"/>
                      <a:pt x="50" y="37"/>
                    </a:cubicBezTo>
                    <a:cubicBezTo>
                      <a:pt x="51" y="31"/>
                      <a:pt x="51" y="31"/>
                      <a:pt x="51" y="31"/>
                    </a:cubicBezTo>
                    <a:cubicBezTo>
                      <a:pt x="55" y="29"/>
                      <a:pt x="55" y="29"/>
                      <a:pt x="55" y="29"/>
                    </a:cubicBezTo>
                    <a:cubicBezTo>
                      <a:pt x="61" y="27"/>
                      <a:pt x="61" y="27"/>
                      <a:pt x="61" y="27"/>
                    </a:cubicBezTo>
                    <a:cubicBezTo>
                      <a:pt x="71" y="27"/>
                      <a:pt x="71" y="27"/>
                      <a:pt x="71" y="27"/>
                    </a:cubicBezTo>
                    <a:cubicBezTo>
                      <a:pt x="75" y="26"/>
                      <a:pt x="75" y="26"/>
                      <a:pt x="75" y="26"/>
                    </a:cubicBezTo>
                    <a:cubicBezTo>
                      <a:pt x="80" y="22"/>
                      <a:pt x="80" y="22"/>
                      <a:pt x="80" y="22"/>
                    </a:cubicBezTo>
                    <a:cubicBezTo>
                      <a:pt x="86" y="19"/>
                      <a:pt x="86" y="19"/>
                      <a:pt x="86" y="19"/>
                    </a:cubicBezTo>
                    <a:cubicBezTo>
                      <a:pt x="90" y="17"/>
                      <a:pt x="90" y="17"/>
                      <a:pt x="90" y="17"/>
                    </a:cubicBezTo>
                    <a:cubicBezTo>
                      <a:pt x="97" y="16"/>
                      <a:pt x="97" y="16"/>
                      <a:pt x="97" y="16"/>
                    </a:cubicBezTo>
                    <a:cubicBezTo>
                      <a:pt x="102" y="11"/>
                      <a:pt x="102" y="11"/>
                      <a:pt x="102" y="11"/>
                    </a:cubicBezTo>
                    <a:cubicBezTo>
                      <a:pt x="107" y="4"/>
                      <a:pt x="107" y="4"/>
                      <a:pt x="107" y="4"/>
                    </a:cubicBezTo>
                    <a:cubicBezTo>
                      <a:pt x="107" y="0"/>
                      <a:pt x="107" y="0"/>
                      <a:pt x="107" y="0"/>
                    </a:cubicBezTo>
                    <a:cubicBezTo>
                      <a:pt x="118" y="0"/>
                      <a:pt x="118" y="0"/>
                      <a:pt x="118" y="0"/>
                    </a:cubicBezTo>
                    <a:cubicBezTo>
                      <a:pt x="120" y="5"/>
                      <a:pt x="120" y="5"/>
                      <a:pt x="120" y="5"/>
                    </a:cubicBezTo>
                    <a:cubicBezTo>
                      <a:pt x="118" y="9"/>
                      <a:pt x="118" y="9"/>
                      <a:pt x="118" y="9"/>
                    </a:cubicBezTo>
                    <a:cubicBezTo>
                      <a:pt x="116" y="13"/>
                      <a:pt x="116" y="13"/>
                      <a:pt x="116" y="13"/>
                    </a:cubicBezTo>
                    <a:cubicBezTo>
                      <a:pt x="116" y="17"/>
                      <a:pt x="116" y="17"/>
                      <a:pt x="116" y="17"/>
                    </a:cubicBezTo>
                    <a:cubicBezTo>
                      <a:pt x="121" y="18"/>
                      <a:pt x="121" y="18"/>
                      <a:pt x="121" y="18"/>
                    </a:cubicBezTo>
                    <a:cubicBezTo>
                      <a:pt x="126" y="20"/>
                      <a:pt x="126" y="20"/>
                      <a:pt x="126" y="20"/>
                    </a:cubicBezTo>
                    <a:cubicBezTo>
                      <a:pt x="129" y="26"/>
                      <a:pt x="129" y="26"/>
                      <a:pt x="129" y="26"/>
                    </a:cubicBezTo>
                    <a:cubicBezTo>
                      <a:pt x="131" y="30"/>
                      <a:pt x="131" y="30"/>
                      <a:pt x="131" y="30"/>
                    </a:cubicBezTo>
                    <a:cubicBezTo>
                      <a:pt x="130" y="34"/>
                      <a:pt x="130" y="34"/>
                      <a:pt x="130" y="34"/>
                    </a:cubicBezTo>
                    <a:cubicBezTo>
                      <a:pt x="126" y="38"/>
                      <a:pt x="126" y="38"/>
                      <a:pt x="126" y="38"/>
                    </a:cubicBezTo>
                    <a:cubicBezTo>
                      <a:pt x="125" y="42"/>
                      <a:pt x="125" y="42"/>
                      <a:pt x="125" y="42"/>
                    </a:cubicBezTo>
                    <a:cubicBezTo>
                      <a:pt x="123" y="50"/>
                      <a:pt x="123" y="50"/>
                      <a:pt x="123" y="50"/>
                    </a:cubicBezTo>
                    <a:cubicBezTo>
                      <a:pt x="123" y="54"/>
                      <a:pt x="123" y="54"/>
                      <a:pt x="123" y="54"/>
                    </a:cubicBezTo>
                    <a:cubicBezTo>
                      <a:pt x="122" y="57"/>
                      <a:pt x="122" y="57"/>
                      <a:pt x="122" y="57"/>
                    </a:cubicBezTo>
                    <a:cubicBezTo>
                      <a:pt x="122" y="66"/>
                      <a:pt x="122" y="66"/>
                      <a:pt x="122" y="66"/>
                    </a:cubicBezTo>
                    <a:cubicBezTo>
                      <a:pt x="122" y="71"/>
                      <a:pt x="122" y="71"/>
                      <a:pt x="122" y="71"/>
                    </a:cubicBezTo>
                    <a:cubicBezTo>
                      <a:pt x="125" y="74"/>
                      <a:pt x="125" y="74"/>
                      <a:pt x="125" y="74"/>
                    </a:cubicBezTo>
                    <a:cubicBezTo>
                      <a:pt x="127" y="79"/>
                      <a:pt x="127" y="79"/>
                      <a:pt x="127" y="79"/>
                    </a:cubicBezTo>
                    <a:cubicBezTo>
                      <a:pt x="127" y="87"/>
                      <a:pt x="127" y="87"/>
                      <a:pt x="127" y="87"/>
                    </a:cubicBezTo>
                    <a:cubicBezTo>
                      <a:pt x="131" y="89"/>
                      <a:pt x="131" y="89"/>
                      <a:pt x="131" y="89"/>
                    </a:cubicBezTo>
                    <a:cubicBezTo>
                      <a:pt x="137" y="94"/>
                      <a:pt x="137" y="94"/>
                      <a:pt x="137" y="94"/>
                    </a:cubicBezTo>
                    <a:cubicBezTo>
                      <a:pt x="140" y="98"/>
                      <a:pt x="140" y="98"/>
                      <a:pt x="140" y="98"/>
                    </a:cubicBezTo>
                    <a:cubicBezTo>
                      <a:pt x="147" y="103"/>
                      <a:pt x="147" y="103"/>
                      <a:pt x="147" y="103"/>
                    </a:cubicBezTo>
                    <a:cubicBezTo>
                      <a:pt x="149" y="106"/>
                      <a:pt x="149" y="106"/>
                      <a:pt x="149" y="106"/>
                    </a:cubicBezTo>
                    <a:cubicBezTo>
                      <a:pt x="150" y="120"/>
                      <a:pt x="150" y="120"/>
                      <a:pt x="150" y="120"/>
                    </a:cubicBezTo>
                    <a:cubicBezTo>
                      <a:pt x="150" y="128"/>
                      <a:pt x="150" y="128"/>
                      <a:pt x="150" y="128"/>
                    </a:cubicBezTo>
                    <a:cubicBezTo>
                      <a:pt x="146" y="129"/>
                      <a:pt x="146" y="129"/>
                      <a:pt x="146" y="129"/>
                    </a:cubicBezTo>
                    <a:cubicBezTo>
                      <a:pt x="136" y="129"/>
                      <a:pt x="136" y="129"/>
                      <a:pt x="136" y="129"/>
                    </a:cubicBezTo>
                    <a:cubicBezTo>
                      <a:pt x="126" y="129"/>
                      <a:pt x="126" y="129"/>
                      <a:pt x="126" y="129"/>
                    </a:cubicBezTo>
                    <a:cubicBezTo>
                      <a:pt x="126" y="129"/>
                      <a:pt x="124" y="131"/>
                      <a:pt x="123" y="131"/>
                    </a:cubicBezTo>
                    <a:cubicBezTo>
                      <a:pt x="122" y="132"/>
                      <a:pt x="116" y="138"/>
                      <a:pt x="116" y="138"/>
                    </a:cubicBezTo>
                    <a:cubicBezTo>
                      <a:pt x="114" y="143"/>
                      <a:pt x="114" y="143"/>
                      <a:pt x="114" y="143"/>
                    </a:cubicBezTo>
                    <a:cubicBezTo>
                      <a:pt x="114" y="146"/>
                      <a:pt x="114" y="146"/>
                      <a:pt x="114" y="146"/>
                    </a:cubicBezTo>
                    <a:cubicBezTo>
                      <a:pt x="112" y="148"/>
                      <a:pt x="112" y="148"/>
                      <a:pt x="112" y="148"/>
                    </a:cubicBezTo>
                    <a:cubicBezTo>
                      <a:pt x="110" y="150"/>
                      <a:pt x="110" y="150"/>
                      <a:pt x="110" y="150"/>
                    </a:cubicBezTo>
                    <a:cubicBezTo>
                      <a:pt x="107" y="153"/>
                      <a:pt x="107" y="153"/>
                      <a:pt x="107" y="153"/>
                    </a:cubicBezTo>
                    <a:cubicBezTo>
                      <a:pt x="107" y="158"/>
                      <a:pt x="107" y="158"/>
                      <a:pt x="107" y="158"/>
                    </a:cubicBezTo>
                    <a:cubicBezTo>
                      <a:pt x="105" y="160"/>
                      <a:pt x="105" y="160"/>
                      <a:pt x="105" y="160"/>
                    </a:cubicBezTo>
                    <a:cubicBezTo>
                      <a:pt x="102" y="160"/>
                      <a:pt x="102" y="160"/>
                      <a:pt x="102" y="160"/>
                    </a:cubicBezTo>
                    <a:cubicBezTo>
                      <a:pt x="100" y="158"/>
                      <a:pt x="100" y="158"/>
                      <a:pt x="100" y="158"/>
                    </a:cubicBezTo>
                    <a:cubicBezTo>
                      <a:pt x="98" y="155"/>
                      <a:pt x="98" y="155"/>
                      <a:pt x="98" y="155"/>
                    </a:cubicBezTo>
                    <a:cubicBezTo>
                      <a:pt x="93" y="152"/>
                      <a:pt x="93" y="152"/>
                      <a:pt x="93" y="152"/>
                    </a:cubicBezTo>
                    <a:cubicBezTo>
                      <a:pt x="89" y="151"/>
                      <a:pt x="89" y="151"/>
                      <a:pt x="89" y="151"/>
                    </a:cubicBezTo>
                    <a:cubicBezTo>
                      <a:pt x="85" y="152"/>
                      <a:pt x="85" y="152"/>
                      <a:pt x="85" y="152"/>
                    </a:cubicBezTo>
                    <a:cubicBezTo>
                      <a:pt x="81" y="155"/>
                      <a:pt x="81" y="155"/>
                      <a:pt x="81" y="155"/>
                    </a:cubicBezTo>
                    <a:cubicBezTo>
                      <a:pt x="78" y="157"/>
                      <a:pt x="78" y="157"/>
                      <a:pt x="78" y="157"/>
                    </a:cubicBezTo>
                    <a:cubicBezTo>
                      <a:pt x="74" y="162"/>
                      <a:pt x="74" y="162"/>
                      <a:pt x="74" y="162"/>
                    </a:cubicBezTo>
                    <a:cubicBezTo>
                      <a:pt x="74" y="174"/>
                      <a:pt x="74" y="174"/>
                      <a:pt x="74" y="174"/>
                    </a:cubicBezTo>
                    <a:cubicBezTo>
                      <a:pt x="72" y="175"/>
                      <a:pt x="72" y="175"/>
                      <a:pt x="72" y="175"/>
                    </a:cubicBezTo>
                    <a:cubicBezTo>
                      <a:pt x="68" y="173"/>
                      <a:pt x="68" y="173"/>
                      <a:pt x="68" y="173"/>
                    </a:cubicBezTo>
                    <a:cubicBezTo>
                      <a:pt x="63" y="166"/>
                      <a:pt x="63" y="166"/>
                      <a:pt x="63" y="166"/>
                    </a:cubicBezTo>
                    <a:cubicBezTo>
                      <a:pt x="60" y="162"/>
                      <a:pt x="60" y="162"/>
                      <a:pt x="60" y="162"/>
                    </a:cubicBezTo>
                    <a:cubicBezTo>
                      <a:pt x="58" y="160"/>
                      <a:pt x="58" y="160"/>
                      <a:pt x="58" y="160"/>
                    </a:cubicBezTo>
                    <a:cubicBezTo>
                      <a:pt x="61" y="156"/>
                      <a:pt x="61" y="156"/>
                      <a:pt x="61" y="156"/>
                    </a:cubicBezTo>
                    <a:cubicBezTo>
                      <a:pt x="61" y="152"/>
                      <a:pt x="61" y="152"/>
                      <a:pt x="61" y="152"/>
                    </a:cubicBezTo>
                    <a:cubicBezTo>
                      <a:pt x="60" y="149"/>
                      <a:pt x="60" y="149"/>
                      <a:pt x="60" y="149"/>
                    </a:cubicBezTo>
                    <a:cubicBezTo>
                      <a:pt x="57" y="146"/>
                      <a:pt x="57" y="146"/>
                      <a:pt x="57" y="146"/>
                    </a:cubicBezTo>
                    <a:cubicBezTo>
                      <a:pt x="57" y="141"/>
                      <a:pt x="57" y="141"/>
                      <a:pt x="57" y="141"/>
                    </a:cubicBezTo>
                    <a:cubicBezTo>
                      <a:pt x="56" y="135"/>
                      <a:pt x="56" y="135"/>
                      <a:pt x="56" y="135"/>
                    </a:cubicBezTo>
                    <a:cubicBezTo>
                      <a:pt x="55" y="130"/>
                      <a:pt x="55" y="130"/>
                      <a:pt x="55" y="130"/>
                    </a:cubicBezTo>
                    <a:cubicBezTo>
                      <a:pt x="55" y="122"/>
                      <a:pt x="55" y="122"/>
                      <a:pt x="55" y="122"/>
                    </a:cubicBezTo>
                    <a:cubicBezTo>
                      <a:pt x="55" y="113"/>
                      <a:pt x="55" y="113"/>
                      <a:pt x="55" y="113"/>
                    </a:cubicBezTo>
                    <a:cubicBezTo>
                      <a:pt x="52" y="109"/>
                      <a:pt x="52" y="109"/>
                      <a:pt x="52" y="109"/>
                    </a:cubicBezTo>
                    <a:cubicBezTo>
                      <a:pt x="50" y="106"/>
                      <a:pt x="50" y="106"/>
                      <a:pt x="50" y="106"/>
                    </a:cubicBezTo>
                    <a:cubicBezTo>
                      <a:pt x="47" y="102"/>
                      <a:pt x="47" y="102"/>
                      <a:pt x="47" y="102"/>
                    </a:cubicBezTo>
                    <a:cubicBezTo>
                      <a:pt x="45" y="96"/>
                      <a:pt x="45" y="96"/>
                      <a:pt x="45" y="96"/>
                    </a:cubicBezTo>
                    <a:cubicBezTo>
                      <a:pt x="43" y="91"/>
                      <a:pt x="43" y="91"/>
                      <a:pt x="43" y="91"/>
                    </a:cubicBezTo>
                    <a:cubicBezTo>
                      <a:pt x="40" y="85"/>
                      <a:pt x="40" y="85"/>
                      <a:pt x="40" y="85"/>
                    </a:cubicBezTo>
                    <a:cubicBezTo>
                      <a:pt x="39" y="83"/>
                      <a:pt x="39" y="83"/>
                      <a:pt x="39" y="83"/>
                    </a:cubicBezTo>
                    <a:cubicBezTo>
                      <a:pt x="35" y="79"/>
                      <a:pt x="35" y="79"/>
                      <a:pt x="35" y="79"/>
                    </a:cubicBezTo>
                    <a:cubicBezTo>
                      <a:pt x="33" y="79"/>
                      <a:pt x="33" y="79"/>
                      <a:pt x="33" y="79"/>
                    </a:cubicBezTo>
                    <a:cubicBezTo>
                      <a:pt x="33" y="70"/>
                      <a:pt x="33" y="70"/>
                      <a:pt x="33" y="70"/>
                    </a:cubicBezTo>
                    <a:cubicBezTo>
                      <a:pt x="33" y="70"/>
                      <a:pt x="30" y="70"/>
                      <a:pt x="29" y="70"/>
                    </a:cubicBezTo>
                    <a:cubicBezTo>
                      <a:pt x="28" y="70"/>
                      <a:pt x="22" y="70"/>
                      <a:pt x="22" y="70"/>
                    </a:cubicBezTo>
                    <a:cubicBezTo>
                      <a:pt x="19" y="70"/>
                      <a:pt x="19" y="70"/>
                      <a:pt x="19" y="70"/>
                    </a:cubicBezTo>
                    <a:cubicBezTo>
                      <a:pt x="14" y="69"/>
                      <a:pt x="14" y="69"/>
                      <a:pt x="14" y="69"/>
                    </a:cubicBezTo>
                    <a:cubicBezTo>
                      <a:pt x="13" y="68"/>
                      <a:pt x="13" y="68"/>
                      <a:pt x="13" y="68"/>
                    </a:cubicBezTo>
                    <a:cubicBezTo>
                      <a:pt x="11" y="68"/>
                      <a:pt x="11" y="68"/>
                      <a:pt x="11" y="68"/>
                    </a:cubicBezTo>
                    <a:cubicBezTo>
                      <a:pt x="11" y="68"/>
                      <a:pt x="10" y="49"/>
                      <a:pt x="10" y="48"/>
                    </a:cubicBezTo>
                    <a:cubicBezTo>
                      <a:pt x="10" y="48"/>
                      <a:pt x="13" y="44"/>
                      <a:pt x="13" y="44"/>
                    </a:cubicBezTo>
                    <a:cubicBezTo>
                      <a:pt x="14" y="42"/>
                      <a:pt x="14" y="42"/>
                      <a:pt x="14" y="42"/>
                    </a:cubicBezTo>
                    <a:cubicBezTo>
                      <a:pt x="14" y="35"/>
                      <a:pt x="14" y="35"/>
                      <a:pt x="14" y="35"/>
                    </a:cubicBezTo>
                    <a:cubicBezTo>
                      <a:pt x="9" y="31"/>
                      <a:pt x="9" y="31"/>
                      <a:pt x="9" y="31"/>
                    </a:cubicBezTo>
                    <a:cubicBezTo>
                      <a:pt x="5" y="30"/>
                      <a:pt x="5" y="30"/>
                      <a:pt x="5" y="30"/>
                    </a:cubicBezTo>
                    <a:cubicBezTo>
                      <a:pt x="1" y="28"/>
                      <a:pt x="1" y="28"/>
                      <a:pt x="1" y="28"/>
                    </a:cubicBezTo>
                    <a:cubicBezTo>
                      <a:pt x="0" y="26"/>
                      <a:pt x="0" y="26"/>
                      <a:pt x="0" y="26"/>
                    </a:cubicBezTo>
                    <a:lnTo>
                      <a:pt x="1" y="25"/>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79" name="Freeform 12"/>
              <p:cNvSpPr>
                <a:spLocks/>
              </p:cNvSpPr>
              <p:nvPr/>
            </p:nvSpPr>
            <p:spPr bwMode="auto">
              <a:xfrm>
                <a:off x="8609013" y="1331913"/>
                <a:ext cx="1260475" cy="1227138"/>
              </a:xfrm>
              <a:custGeom>
                <a:avLst/>
                <a:gdLst>
                  <a:gd name="T0" fmla="*/ 1 w 335"/>
                  <a:gd name="T1" fmla="*/ 62 h 326"/>
                  <a:gd name="T2" fmla="*/ 8 w 335"/>
                  <a:gd name="T3" fmla="*/ 84 h 326"/>
                  <a:gd name="T4" fmla="*/ 15 w 335"/>
                  <a:gd name="T5" fmla="*/ 97 h 326"/>
                  <a:gd name="T6" fmla="*/ 27 w 335"/>
                  <a:gd name="T7" fmla="*/ 106 h 326"/>
                  <a:gd name="T8" fmla="*/ 37 w 335"/>
                  <a:gd name="T9" fmla="*/ 106 h 326"/>
                  <a:gd name="T10" fmla="*/ 48 w 335"/>
                  <a:gd name="T11" fmla="*/ 113 h 326"/>
                  <a:gd name="T12" fmla="*/ 63 w 335"/>
                  <a:gd name="T13" fmla="*/ 118 h 326"/>
                  <a:gd name="T14" fmla="*/ 75 w 335"/>
                  <a:gd name="T15" fmla="*/ 118 h 326"/>
                  <a:gd name="T16" fmla="*/ 71 w 335"/>
                  <a:gd name="T17" fmla="*/ 126 h 326"/>
                  <a:gd name="T18" fmla="*/ 64 w 335"/>
                  <a:gd name="T19" fmla="*/ 142 h 326"/>
                  <a:gd name="T20" fmla="*/ 14 w 335"/>
                  <a:gd name="T21" fmla="*/ 248 h 326"/>
                  <a:gd name="T22" fmla="*/ 21 w 335"/>
                  <a:gd name="T23" fmla="*/ 260 h 326"/>
                  <a:gd name="T24" fmla="*/ 26 w 335"/>
                  <a:gd name="T25" fmla="*/ 272 h 326"/>
                  <a:gd name="T26" fmla="*/ 32 w 335"/>
                  <a:gd name="T27" fmla="*/ 288 h 326"/>
                  <a:gd name="T28" fmla="*/ 44 w 335"/>
                  <a:gd name="T29" fmla="*/ 307 h 326"/>
                  <a:gd name="T30" fmla="*/ 57 w 335"/>
                  <a:gd name="T31" fmla="*/ 317 h 326"/>
                  <a:gd name="T32" fmla="*/ 84 w 335"/>
                  <a:gd name="T33" fmla="*/ 321 h 326"/>
                  <a:gd name="T34" fmla="*/ 171 w 335"/>
                  <a:gd name="T35" fmla="*/ 324 h 326"/>
                  <a:gd name="T36" fmla="*/ 229 w 335"/>
                  <a:gd name="T37" fmla="*/ 326 h 326"/>
                  <a:gd name="T38" fmla="*/ 245 w 335"/>
                  <a:gd name="T39" fmla="*/ 300 h 326"/>
                  <a:gd name="T40" fmla="*/ 253 w 335"/>
                  <a:gd name="T41" fmla="*/ 281 h 326"/>
                  <a:gd name="T42" fmla="*/ 250 w 335"/>
                  <a:gd name="T43" fmla="*/ 266 h 326"/>
                  <a:gd name="T44" fmla="*/ 255 w 335"/>
                  <a:gd name="T45" fmla="*/ 251 h 326"/>
                  <a:gd name="T46" fmla="*/ 271 w 335"/>
                  <a:gd name="T47" fmla="*/ 240 h 326"/>
                  <a:gd name="T48" fmla="*/ 277 w 335"/>
                  <a:gd name="T49" fmla="*/ 223 h 326"/>
                  <a:gd name="T50" fmla="*/ 269 w 335"/>
                  <a:gd name="T51" fmla="*/ 215 h 326"/>
                  <a:gd name="T52" fmla="*/ 289 w 335"/>
                  <a:gd name="T53" fmla="*/ 190 h 326"/>
                  <a:gd name="T54" fmla="*/ 315 w 335"/>
                  <a:gd name="T55" fmla="*/ 159 h 326"/>
                  <a:gd name="T56" fmla="*/ 325 w 335"/>
                  <a:gd name="T57" fmla="*/ 136 h 326"/>
                  <a:gd name="T58" fmla="*/ 333 w 335"/>
                  <a:gd name="T59" fmla="*/ 110 h 326"/>
                  <a:gd name="T60" fmla="*/ 331 w 335"/>
                  <a:gd name="T61" fmla="*/ 97 h 326"/>
                  <a:gd name="T62" fmla="*/ 313 w 335"/>
                  <a:gd name="T63" fmla="*/ 92 h 326"/>
                  <a:gd name="T64" fmla="*/ 294 w 335"/>
                  <a:gd name="T65" fmla="*/ 89 h 326"/>
                  <a:gd name="T66" fmla="*/ 272 w 335"/>
                  <a:gd name="T67" fmla="*/ 108 h 326"/>
                  <a:gd name="T68" fmla="*/ 251 w 335"/>
                  <a:gd name="T69" fmla="*/ 122 h 326"/>
                  <a:gd name="T70" fmla="*/ 242 w 335"/>
                  <a:gd name="T71" fmla="*/ 123 h 326"/>
                  <a:gd name="T72" fmla="*/ 232 w 335"/>
                  <a:gd name="T73" fmla="*/ 121 h 326"/>
                  <a:gd name="T74" fmla="*/ 212 w 335"/>
                  <a:gd name="T75" fmla="*/ 112 h 326"/>
                  <a:gd name="T76" fmla="*/ 201 w 335"/>
                  <a:gd name="T77" fmla="*/ 102 h 326"/>
                  <a:gd name="T78" fmla="*/ 176 w 335"/>
                  <a:gd name="T79" fmla="*/ 112 h 326"/>
                  <a:gd name="T80" fmla="*/ 181 w 335"/>
                  <a:gd name="T81" fmla="*/ 103 h 326"/>
                  <a:gd name="T82" fmla="*/ 169 w 335"/>
                  <a:gd name="T83" fmla="*/ 95 h 326"/>
                  <a:gd name="T84" fmla="*/ 160 w 335"/>
                  <a:gd name="T85" fmla="*/ 78 h 326"/>
                  <a:gd name="T86" fmla="*/ 148 w 335"/>
                  <a:gd name="T87" fmla="*/ 53 h 326"/>
                  <a:gd name="T88" fmla="*/ 135 w 335"/>
                  <a:gd name="T89" fmla="*/ 33 h 326"/>
                  <a:gd name="T90" fmla="*/ 113 w 335"/>
                  <a:gd name="T91" fmla="*/ 21 h 326"/>
                  <a:gd name="T92" fmla="*/ 104 w 335"/>
                  <a:gd name="T93" fmla="*/ 3 h 326"/>
                  <a:gd name="T94" fmla="*/ 89 w 335"/>
                  <a:gd name="T95" fmla="*/ 1 h 326"/>
                  <a:gd name="T96" fmla="*/ 77 w 335"/>
                  <a:gd name="T97" fmla="*/ 3 h 326"/>
                  <a:gd name="T98" fmla="*/ 76 w 335"/>
                  <a:gd name="T99" fmla="*/ 16 h 326"/>
                  <a:gd name="T100" fmla="*/ 65 w 335"/>
                  <a:gd name="T101" fmla="*/ 18 h 326"/>
                  <a:gd name="T102" fmla="*/ 41 w 335"/>
                  <a:gd name="T103" fmla="*/ 17 h 326"/>
                  <a:gd name="T104" fmla="*/ 20 w 335"/>
                  <a:gd name="T105" fmla="*/ 28 h 326"/>
                  <a:gd name="T106" fmla="*/ 1 w 335"/>
                  <a:gd name="T107" fmla="*/ 3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5" h="326">
                    <a:moveTo>
                      <a:pt x="1" y="36"/>
                    </a:moveTo>
                    <a:cubicBezTo>
                      <a:pt x="0" y="54"/>
                      <a:pt x="0" y="54"/>
                      <a:pt x="0" y="54"/>
                    </a:cubicBezTo>
                    <a:cubicBezTo>
                      <a:pt x="1" y="62"/>
                      <a:pt x="1" y="62"/>
                      <a:pt x="1" y="62"/>
                    </a:cubicBezTo>
                    <a:cubicBezTo>
                      <a:pt x="1" y="62"/>
                      <a:pt x="2" y="74"/>
                      <a:pt x="2" y="75"/>
                    </a:cubicBezTo>
                    <a:cubicBezTo>
                      <a:pt x="2" y="76"/>
                      <a:pt x="4" y="81"/>
                      <a:pt x="4" y="81"/>
                    </a:cubicBezTo>
                    <a:cubicBezTo>
                      <a:pt x="8" y="84"/>
                      <a:pt x="8" y="84"/>
                      <a:pt x="8" y="84"/>
                    </a:cubicBezTo>
                    <a:cubicBezTo>
                      <a:pt x="10" y="87"/>
                      <a:pt x="10" y="87"/>
                      <a:pt x="10" y="87"/>
                    </a:cubicBezTo>
                    <a:cubicBezTo>
                      <a:pt x="12" y="93"/>
                      <a:pt x="12" y="93"/>
                      <a:pt x="12" y="93"/>
                    </a:cubicBezTo>
                    <a:cubicBezTo>
                      <a:pt x="15" y="97"/>
                      <a:pt x="15" y="97"/>
                      <a:pt x="15" y="97"/>
                    </a:cubicBezTo>
                    <a:cubicBezTo>
                      <a:pt x="19" y="101"/>
                      <a:pt x="19" y="101"/>
                      <a:pt x="19" y="101"/>
                    </a:cubicBezTo>
                    <a:cubicBezTo>
                      <a:pt x="23" y="105"/>
                      <a:pt x="23" y="105"/>
                      <a:pt x="23" y="105"/>
                    </a:cubicBezTo>
                    <a:cubicBezTo>
                      <a:pt x="27" y="106"/>
                      <a:pt x="27" y="106"/>
                      <a:pt x="27" y="106"/>
                    </a:cubicBezTo>
                    <a:cubicBezTo>
                      <a:pt x="32" y="106"/>
                      <a:pt x="32" y="106"/>
                      <a:pt x="32" y="106"/>
                    </a:cubicBezTo>
                    <a:cubicBezTo>
                      <a:pt x="33" y="107"/>
                      <a:pt x="33" y="107"/>
                      <a:pt x="33" y="107"/>
                    </a:cubicBezTo>
                    <a:cubicBezTo>
                      <a:pt x="37" y="106"/>
                      <a:pt x="37" y="106"/>
                      <a:pt x="37" y="106"/>
                    </a:cubicBezTo>
                    <a:cubicBezTo>
                      <a:pt x="41" y="106"/>
                      <a:pt x="41" y="106"/>
                      <a:pt x="41" y="106"/>
                    </a:cubicBezTo>
                    <a:cubicBezTo>
                      <a:pt x="44" y="108"/>
                      <a:pt x="44" y="108"/>
                      <a:pt x="44" y="108"/>
                    </a:cubicBezTo>
                    <a:cubicBezTo>
                      <a:pt x="48" y="113"/>
                      <a:pt x="48" y="113"/>
                      <a:pt x="48" y="113"/>
                    </a:cubicBezTo>
                    <a:cubicBezTo>
                      <a:pt x="53" y="115"/>
                      <a:pt x="53" y="115"/>
                      <a:pt x="53" y="115"/>
                    </a:cubicBezTo>
                    <a:cubicBezTo>
                      <a:pt x="58" y="118"/>
                      <a:pt x="58" y="118"/>
                      <a:pt x="58" y="118"/>
                    </a:cubicBezTo>
                    <a:cubicBezTo>
                      <a:pt x="63" y="118"/>
                      <a:pt x="63" y="118"/>
                      <a:pt x="63" y="118"/>
                    </a:cubicBezTo>
                    <a:cubicBezTo>
                      <a:pt x="66" y="116"/>
                      <a:pt x="66" y="116"/>
                      <a:pt x="66" y="116"/>
                    </a:cubicBezTo>
                    <a:cubicBezTo>
                      <a:pt x="70" y="115"/>
                      <a:pt x="70" y="115"/>
                      <a:pt x="70" y="115"/>
                    </a:cubicBezTo>
                    <a:cubicBezTo>
                      <a:pt x="75" y="118"/>
                      <a:pt x="75" y="118"/>
                      <a:pt x="75" y="118"/>
                    </a:cubicBezTo>
                    <a:cubicBezTo>
                      <a:pt x="74" y="121"/>
                      <a:pt x="74" y="121"/>
                      <a:pt x="74" y="121"/>
                    </a:cubicBezTo>
                    <a:cubicBezTo>
                      <a:pt x="74" y="125"/>
                      <a:pt x="74" y="125"/>
                      <a:pt x="74" y="125"/>
                    </a:cubicBezTo>
                    <a:cubicBezTo>
                      <a:pt x="71" y="126"/>
                      <a:pt x="71" y="126"/>
                      <a:pt x="71" y="126"/>
                    </a:cubicBezTo>
                    <a:cubicBezTo>
                      <a:pt x="69" y="132"/>
                      <a:pt x="69" y="132"/>
                      <a:pt x="69" y="132"/>
                    </a:cubicBezTo>
                    <a:cubicBezTo>
                      <a:pt x="67" y="138"/>
                      <a:pt x="67" y="138"/>
                      <a:pt x="67" y="138"/>
                    </a:cubicBezTo>
                    <a:cubicBezTo>
                      <a:pt x="64" y="142"/>
                      <a:pt x="64" y="142"/>
                      <a:pt x="64" y="142"/>
                    </a:cubicBezTo>
                    <a:cubicBezTo>
                      <a:pt x="59" y="155"/>
                      <a:pt x="59" y="155"/>
                      <a:pt x="59" y="155"/>
                    </a:cubicBezTo>
                    <a:cubicBezTo>
                      <a:pt x="14" y="245"/>
                      <a:pt x="14" y="245"/>
                      <a:pt x="14" y="245"/>
                    </a:cubicBezTo>
                    <a:cubicBezTo>
                      <a:pt x="14" y="248"/>
                      <a:pt x="14" y="248"/>
                      <a:pt x="14" y="248"/>
                    </a:cubicBezTo>
                    <a:cubicBezTo>
                      <a:pt x="18" y="252"/>
                      <a:pt x="18" y="252"/>
                      <a:pt x="18" y="252"/>
                    </a:cubicBezTo>
                    <a:cubicBezTo>
                      <a:pt x="18" y="256"/>
                      <a:pt x="18" y="256"/>
                      <a:pt x="18" y="256"/>
                    </a:cubicBezTo>
                    <a:cubicBezTo>
                      <a:pt x="18" y="256"/>
                      <a:pt x="21" y="259"/>
                      <a:pt x="21" y="260"/>
                    </a:cubicBezTo>
                    <a:cubicBezTo>
                      <a:pt x="21" y="261"/>
                      <a:pt x="21" y="266"/>
                      <a:pt x="21" y="266"/>
                    </a:cubicBezTo>
                    <a:cubicBezTo>
                      <a:pt x="24" y="269"/>
                      <a:pt x="24" y="269"/>
                      <a:pt x="24" y="269"/>
                    </a:cubicBezTo>
                    <a:cubicBezTo>
                      <a:pt x="26" y="272"/>
                      <a:pt x="26" y="272"/>
                      <a:pt x="26" y="272"/>
                    </a:cubicBezTo>
                    <a:cubicBezTo>
                      <a:pt x="28" y="278"/>
                      <a:pt x="28" y="278"/>
                      <a:pt x="28" y="278"/>
                    </a:cubicBezTo>
                    <a:cubicBezTo>
                      <a:pt x="31" y="282"/>
                      <a:pt x="31" y="282"/>
                      <a:pt x="31" y="282"/>
                    </a:cubicBezTo>
                    <a:cubicBezTo>
                      <a:pt x="32" y="288"/>
                      <a:pt x="32" y="288"/>
                      <a:pt x="32" y="288"/>
                    </a:cubicBezTo>
                    <a:cubicBezTo>
                      <a:pt x="32" y="298"/>
                      <a:pt x="32" y="298"/>
                      <a:pt x="32" y="298"/>
                    </a:cubicBezTo>
                    <a:cubicBezTo>
                      <a:pt x="38" y="302"/>
                      <a:pt x="38" y="302"/>
                      <a:pt x="38" y="302"/>
                    </a:cubicBezTo>
                    <a:cubicBezTo>
                      <a:pt x="44" y="307"/>
                      <a:pt x="44" y="307"/>
                      <a:pt x="44" y="307"/>
                    </a:cubicBezTo>
                    <a:cubicBezTo>
                      <a:pt x="48" y="312"/>
                      <a:pt x="48" y="312"/>
                      <a:pt x="48" y="312"/>
                    </a:cubicBezTo>
                    <a:cubicBezTo>
                      <a:pt x="54" y="316"/>
                      <a:pt x="54" y="316"/>
                      <a:pt x="54" y="316"/>
                    </a:cubicBezTo>
                    <a:cubicBezTo>
                      <a:pt x="57" y="317"/>
                      <a:pt x="57" y="317"/>
                      <a:pt x="57" y="317"/>
                    </a:cubicBezTo>
                    <a:cubicBezTo>
                      <a:pt x="67" y="318"/>
                      <a:pt x="67" y="318"/>
                      <a:pt x="67" y="318"/>
                    </a:cubicBezTo>
                    <a:cubicBezTo>
                      <a:pt x="81" y="319"/>
                      <a:pt x="81" y="319"/>
                      <a:pt x="81" y="319"/>
                    </a:cubicBezTo>
                    <a:cubicBezTo>
                      <a:pt x="84" y="321"/>
                      <a:pt x="84" y="321"/>
                      <a:pt x="84" y="321"/>
                    </a:cubicBezTo>
                    <a:cubicBezTo>
                      <a:pt x="118" y="322"/>
                      <a:pt x="118" y="322"/>
                      <a:pt x="118" y="322"/>
                    </a:cubicBezTo>
                    <a:cubicBezTo>
                      <a:pt x="150" y="322"/>
                      <a:pt x="150" y="322"/>
                      <a:pt x="150" y="322"/>
                    </a:cubicBezTo>
                    <a:cubicBezTo>
                      <a:pt x="171" y="324"/>
                      <a:pt x="171" y="324"/>
                      <a:pt x="171" y="324"/>
                    </a:cubicBezTo>
                    <a:cubicBezTo>
                      <a:pt x="192" y="324"/>
                      <a:pt x="192" y="324"/>
                      <a:pt x="192" y="324"/>
                    </a:cubicBezTo>
                    <a:cubicBezTo>
                      <a:pt x="220" y="325"/>
                      <a:pt x="220" y="325"/>
                      <a:pt x="220" y="325"/>
                    </a:cubicBezTo>
                    <a:cubicBezTo>
                      <a:pt x="229" y="326"/>
                      <a:pt x="229" y="326"/>
                      <a:pt x="229" y="326"/>
                    </a:cubicBezTo>
                    <a:cubicBezTo>
                      <a:pt x="232" y="318"/>
                      <a:pt x="232" y="318"/>
                      <a:pt x="232" y="318"/>
                    </a:cubicBezTo>
                    <a:cubicBezTo>
                      <a:pt x="239" y="306"/>
                      <a:pt x="239" y="306"/>
                      <a:pt x="239" y="306"/>
                    </a:cubicBezTo>
                    <a:cubicBezTo>
                      <a:pt x="239" y="306"/>
                      <a:pt x="245" y="301"/>
                      <a:pt x="245" y="300"/>
                    </a:cubicBezTo>
                    <a:cubicBezTo>
                      <a:pt x="246" y="300"/>
                      <a:pt x="250" y="296"/>
                      <a:pt x="250" y="296"/>
                    </a:cubicBezTo>
                    <a:cubicBezTo>
                      <a:pt x="252" y="288"/>
                      <a:pt x="252" y="288"/>
                      <a:pt x="252" y="288"/>
                    </a:cubicBezTo>
                    <a:cubicBezTo>
                      <a:pt x="253" y="281"/>
                      <a:pt x="253" y="281"/>
                      <a:pt x="253" y="281"/>
                    </a:cubicBezTo>
                    <a:cubicBezTo>
                      <a:pt x="252" y="276"/>
                      <a:pt x="252" y="276"/>
                      <a:pt x="252" y="276"/>
                    </a:cubicBezTo>
                    <a:cubicBezTo>
                      <a:pt x="249" y="273"/>
                      <a:pt x="249" y="273"/>
                      <a:pt x="249" y="273"/>
                    </a:cubicBezTo>
                    <a:cubicBezTo>
                      <a:pt x="250" y="266"/>
                      <a:pt x="250" y="266"/>
                      <a:pt x="250" y="266"/>
                    </a:cubicBezTo>
                    <a:cubicBezTo>
                      <a:pt x="253" y="262"/>
                      <a:pt x="253" y="262"/>
                      <a:pt x="253" y="262"/>
                    </a:cubicBezTo>
                    <a:cubicBezTo>
                      <a:pt x="254" y="256"/>
                      <a:pt x="254" y="256"/>
                      <a:pt x="254" y="256"/>
                    </a:cubicBezTo>
                    <a:cubicBezTo>
                      <a:pt x="255" y="251"/>
                      <a:pt x="255" y="251"/>
                      <a:pt x="255" y="251"/>
                    </a:cubicBezTo>
                    <a:cubicBezTo>
                      <a:pt x="255" y="251"/>
                      <a:pt x="257" y="250"/>
                      <a:pt x="259" y="249"/>
                    </a:cubicBezTo>
                    <a:cubicBezTo>
                      <a:pt x="260" y="248"/>
                      <a:pt x="266" y="243"/>
                      <a:pt x="266" y="243"/>
                    </a:cubicBezTo>
                    <a:cubicBezTo>
                      <a:pt x="271" y="240"/>
                      <a:pt x="271" y="240"/>
                      <a:pt x="271" y="240"/>
                    </a:cubicBezTo>
                    <a:cubicBezTo>
                      <a:pt x="273" y="237"/>
                      <a:pt x="273" y="237"/>
                      <a:pt x="273" y="237"/>
                    </a:cubicBezTo>
                    <a:cubicBezTo>
                      <a:pt x="277" y="230"/>
                      <a:pt x="277" y="230"/>
                      <a:pt x="277" y="230"/>
                    </a:cubicBezTo>
                    <a:cubicBezTo>
                      <a:pt x="277" y="223"/>
                      <a:pt x="277" y="223"/>
                      <a:pt x="277" y="223"/>
                    </a:cubicBezTo>
                    <a:cubicBezTo>
                      <a:pt x="277" y="217"/>
                      <a:pt x="277" y="217"/>
                      <a:pt x="277" y="217"/>
                    </a:cubicBezTo>
                    <a:cubicBezTo>
                      <a:pt x="274" y="217"/>
                      <a:pt x="274" y="217"/>
                      <a:pt x="274" y="217"/>
                    </a:cubicBezTo>
                    <a:cubicBezTo>
                      <a:pt x="269" y="215"/>
                      <a:pt x="269" y="215"/>
                      <a:pt x="269" y="215"/>
                    </a:cubicBezTo>
                    <a:cubicBezTo>
                      <a:pt x="268" y="210"/>
                      <a:pt x="268" y="210"/>
                      <a:pt x="268" y="210"/>
                    </a:cubicBezTo>
                    <a:cubicBezTo>
                      <a:pt x="274" y="203"/>
                      <a:pt x="274" y="203"/>
                      <a:pt x="274" y="203"/>
                    </a:cubicBezTo>
                    <a:cubicBezTo>
                      <a:pt x="289" y="190"/>
                      <a:pt x="289" y="190"/>
                      <a:pt x="289" y="190"/>
                    </a:cubicBezTo>
                    <a:cubicBezTo>
                      <a:pt x="297" y="186"/>
                      <a:pt x="297" y="186"/>
                      <a:pt x="297" y="186"/>
                    </a:cubicBezTo>
                    <a:cubicBezTo>
                      <a:pt x="303" y="178"/>
                      <a:pt x="303" y="178"/>
                      <a:pt x="303" y="178"/>
                    </a:cubicBezTo>
                    <a:cubicBezTo>
                      <a:pt x="315" y="159"/>
                      <a:pt x="315" y="159"/>
                      <a:pt x="315" y="159"/>
                    </a:cubicBezTo>
                    <a:cubicBezTo>
                      <a:pt x="323" y="148"/>
                      <a:pt x="323" y="148"/>
                      <a:pt x="323" y="148"/>
                    </a:cubicBezTo>
                    <a:cubicBezTo>
                      <a:pt x="323" y="140"/>
                      <a:pt x="323" y="140"/>
                      <a:pt x="323" y="140"/>
                    </a:cubicBezTo>
                    <a:cubicBezTo>
                      <a:pt x="325" y="136"/>
                      <a:pt x="325" y="136"/>
                      <a:pt x="325" y="136"/>
                    </a:cubicBezTo>
                    <a:cubicBezTo>
                      <a:pt x="328" y="130"/>
                      <a:pt x="328" y="130"/>
                      <a:pt x="328" y="130"/>
                    </a:cubicBezTo>
                    <a:cubicBezTo>
                      <a:pt x="332" y="122"/>
                      <a:pt x="332" y="122"/>
                      <a:pt x="332" y="122"/>
                    </a:cubicBezTo>
                    <a:cubicBezTo>
                      <a:pt x="333" y="110"/>
                      <a:pt x="333" y="110"/>
                      <a:pt x="333" y="110"/>
                    </a:cubicBezTo>
                    <a:cubicBezTo>
                      <a:pt x="335" y="107"/>
                      <a:pt x="335" y="107"/>
                      <a:pt x="335" y="107"/>
                    </a:cubicBezTo>
                    <a:cubicBezTo>
                      <a:pt x="335" y="100"/>
                      <a:pt x="335" y="100"/>
                      <a:pt x="335" y="100"/>
                    </a:cubicBezTo>
                    <a:cubicBezTo>
                      <a:pt x="331" y="97"/>
                      <a:pt x="331" y="97"/>
                      <a:pt x="331" y="97"/>
                    </a:cubicBezTo>
                    <a:cubicBezTo>
                      <a:pt x="324" y="97"/>
                      <a:pt x="324" y="97"/>
                      <a:pt x="324" y="97"/>
                    </a:cubicBezTo>
                    <a:cubicBezTo>
                      <a:pt x="322" y="93"/>
                      <a:pt x="322" y="93"/>
                      <a:pt x="322" y="93"/>
                    </a:cubicBezTo>
                    <a:cubicBezTo>
                      <a:pt x="322" y="93"/>
                      <a:pt x="314" y="92"/>
                      <a:pt x="313" y="92"/>
                    </a:cubicBezTo>
                    <a:cubicBezTo>
                      <a:pt x="312" y="91"/>
                      <a:pt x="307" y="91"/>
                      <a:pt x="307" y="91"/>
                    </a:cubicBezTo>
                    <a:cubicBezTo>
                      <a:pt x="300" y="90"/>
                      <a:pt x="300" y="90"/>
                      <a:pt x="300" y="90"/>
                    </a:cubicBezTo>
                    <a:cubicBezTo>
                      <a:pt x="294" y="89"/>
                      <a:pt x="294" y="89"/>
                      <a:pt x="294" y="89"/>
                    </a:cubicBezTo>
                    <a:cubicBezTo>
                      <a:pt x="290" y="90"/>
                      <a:pt x="290" y="90"/>
                      <a:pt x="290" y="90"/>
                    </a:cubicBezTo>
                    <a:cubicBezTo>
                      <a:pt x="287" y="92"/>
                      <a:pt x="287" y="92"/>
                      <a:pt x="287" y="92"/>
                    </a:cubicBezTo>
                    <a:cubicBezTo>
                      <a:pt x="272" y="108"/>
                      <a:pt x="272" y="108"/>
                      <a:pt x="272" y="108"/>
                    </a:cubicBezTo>
                    <a:cubicBezTo>
                      <a:pt x="264" y="119"/>
                      <a:pt x="264" y="119"/>
                      <a:pt x="264" y="119"/>
                    </a:cubicBezTo>
                    <a:cubicBezTo>
                      <a:pt x="258" y="122"/>
                      <a:pt x="258" y="122"/>
                      <a:pt x="258" y="122"/>
                    </a:cubicBezTo>
                    <a:cubicBezTo>
                      <a:pt x="251" y="122"/>
                      <a:pt x="251" y="122"/>
                      <a:pt x="251" y="122"/>
                    </a:cubicBezTo>
                    <a:cubicBezTo>
                      <a:pt x="247" y="120"/>
                      <a:pt x="247" y="120"/>
                      <a:pt x="247" y="120"/>
                    </a:cubicBezTo>
                    <a:cubicBezTo>
                      <a:pt x="244" y="120"/>
                      <a:pt x="244" y="120"/>
                      <a:pt x="244" y="120"/>
                    </a:cubicBezTo>
                    <a:cubicBezTo>
                      <a:pt x="242" y="123"/>
                      <a:pt x="242" y="123"/>
                      <a:pt x="242" y="123"/>
                    </a:cubicBezTo>
                    <a:cubicBezTo>
                      <a:pt x="240" y="126"/>
                      <a:pt x="240" y="126"/>
                      <a:pt x="240" y="126"/>
                    </a:cubicBezTo>
                    <a:cubicBezTo>
                      <a:pt x="236" y="124"/>
                      <a:pt x="236" y="124"/>
                      <a:pt x="236" y="124"/>
                    </a:cubicBezTo>
                    <a:cubicBezTo>
                      <a:pt x="232" y="121"/>
                      <a:pt x="232" y="121"/>
                      <a:pt x="232" y="121"/>
                    </a:cubicBezTo>
                    <a:cubicBezTo>
                      <a:pt x="220" y="119"/>
                      <a:pt x="220" y="119"/>
                      <a:pt x="220" y="119"/>
                    </a:cubicBezTo>
                    <a:cubicBezTo>
                      <a:pt x="220" y="119"/>
                      <a:pt x="217" y="117"/>
                      <a:pt x="216" y="117"/>
                    </a:cubicBezTo>
                    <a:cubicBezTo>
                      <a:pt x="215" y="116"/>
                      <a:pt x="212" y="112"/>
                      <a:pt x="212" y="112"/>
                    </a:cubicBezTo>
                    <a:cubicBezTo>
                      <a:pt x="209" y="104"/>
                      <a:pt x="209" y="104"/>
                      <a:pt x="209" y="104"/>
                    </a:cubicBezTo>
                    <a:cubicBezTo>
                      <a:pt x="207" y="102"/>
                      <a:pt x="207" y="102"/>
                      <a:pt x="207" y="102"/>
                    </a:cubicBezTo>
                    <a:cubicBezTo>
                      <a:pt x="201" y="102"/>
                      <a:pt x="201" y="102"/>
                      <a:pt x="201" y="102"/>
                    </a:cubicBezTo>
                    <a:cubicBezTo>
                      <a:pt x="194" y="107"/>
                      <a:pt x="194" y="107"/>
                      <a:pt x="194" y="107"/>
                    </a:cubicBezTo>
                    <a:cubicBezTo>
                      <a:pt x="187" y="110"/>
                      <a:pt x="187" y="110"/>
                      <a:pt x="187" y="110"/>
                    </a:cubicBezTo>
                    <a:cubicBezTo>
                      <a:pt x="176" y="112"/>
                      <a:pt x="176" y="112"/>
                      <a:pt x="176" y="112"/>
                    </a:cubicBezTo>
                    <a:cubicBezTo>
                      <a:pt x="173" y="109"/>
                      <a:pt x="173" y="109"/>
                      <a:pt x="173" y="109"/>
                    </a:cubicBezTo>
                    <a:cubicBezTo>
                      <a:pt x="175" y="104"/>
                      <a:pt x="175" y="104"/>
                      <a:pt x="175" y="104"/>
                    </a:cubicBezTo>
                    <a:cubicBezTo>
                      <a:pt x="181" y="103"/>
                      <a:pt x="181" y="103"/>
                      <a:pt x="181" y="103"/>
                    </a:cubicBezTo>
                    <a:cubicBezTo>
                      <a:pt x="181" y="100"/>
                      <a:pt x="181" y="100"/>
                      <a:pt x="181" y="100"/>
                    </a:cubicBezTo>
                    <a:cubicBezTo>
                      <a:pt x="173" y="99"/>
                      <a:pt x="173" y="99"/>
                      <a:pt x="173" y="99"/>
                    </a:cubicBezTo>
                    <a:cubicBezTo>
                      <a:pt x="173" y="99"/>
                      <a:pt x="170" y="95"/>
                      <a:pt x="169" y="95"/>
                    </a:cubicBezTo>
                    <a:cubicBezTo>
                      <a:pt x="168" y="94"/>
                      <a:pt x="164" y="89"/>
                      <a:pt x="164" y="89"/>
                    </a:cubicBezTo>
                    <a:cubicBezTo>
                      <a:pt x="163" y="83"/>
                      <a:pt x="163" y="83"/>
                      <a:pt x="163" y="83"/>
                    </a:cubicBezTo>
                    <a:cubicBezTo>
                      <a:pt x="160" y="78"/>
                      <a:pt x="160" y="78"/>
                      <a:pt x="160" y="78"/>
                    </a:cubicBezTo>
                    <a:cubicBezTo>
                      <a:pt x="152" y="68"/>
                      <a:pt x="152" y="68"/>
                      <a:pt x="152" y="68"/>
                    </a:cubicBezTo>
                    <a:cubicBezTo>
                      <a:pt x="152" y="68"/>
                      <a:pt x="151" y="62"/>
                      <a:pt x="150" y="60"/>
                    </a:cubicBezTo>
                    <a:cubicBezTo>
                      <a:pt x="149" y="58"/>
                      <a:pt x="148" y="54"/>
                      <a:pt x="148" y="53"/>
                    </a:cubicBezTo>
                    <a:cubicBezTo>
                      <a:pt x="148" y="51"/>
                      <a:pt x="145" y="47"/>
                      <a:pt x="143" y="46"/>
                    </a:cubicBezTo>
                    <a:cubicBezTo>
                      <a:pt x="142" y="45"/>
                      <a:pt x="141" y="39"/>
                      <a:pt x="140" y="37"/>
                    </a:cubicBezTo>
                    <a:cubicBezTo>
                      <a:pt x="139" y="36"/>
                      <a:pt x="135" y="33"/>
                      <a:pt x="135" y="33"/>
                    </a:cubicBezTo>
                    <a:cubicBezTo>
                      <a:pt x="127" y="28"/>
                      <a:pt x="127" y="28"/>
                      <a:pt x="127" y="28"/>
                    </a:cubicBezTo>
                    <a:cubicBezTo>
                      <a:pt x="120" y="23"/>
                      <a:pt x="120" y="23"/>
                      <a:pt x="120" y="23"/>
                    </a:cubicBezTo>
                    <a:cubicBezTo>
                      <a:pt x="120" y="23"/>
                      <a:pt x="114" y="22"/>
                      <a:pt x="113" y="21"/>
                    </a:cubicBezTo>
                    <a:cubicBezTo>
                      <a:pt x="112" y="20"/>
                      <a:pt x="107" y="18"/>
                      <a:pt x="106" y="17"/>
                    </a:cubicBezTo>
                    <a:cubicBezTo>
                      <a:pt x="106" y="16"/>
                      <a:pt x="105" y="10"/>
                      <a:pt x="105" y="10"/>
                    </a:cubicBezTo>
                    <a:cubicBezTo>
                      <a:pt x="104" y="3"/>
                      <a:pt x="104" y="3"/>
                      <a:pt x="104" y="3"/>
                    </a:cubicBezTo>
                    <a:cubicBezTo>
                      <a:pt x="101" y="0"/>
                      <a:pt x="101" y="0"/>
                      <a:pt x="101" y="0"/>
                    </a:cubicBezTo>
                    <a:cubicBezTo>
                      <a:pt x="101" y="0"/>
                      <a:pt x="96" y="0"/>
                      <a:pt x="95" y="0"/>
                    </a:cubicBezTo>
                    <a:cubicBezTo>
                      <a:pt x="95" y="0"/>
                      <a:pt x="89" y="1"/>
                      <a:pt x="89" y="1"/>
                    </a:cubicBezTo>
                    <a:cubicBezTo>
                      <a:pt x="86" y="4"/>
                      <a:pt x="86" y="4"/>
                      <a:pt x="86" y="4"/>
                    </a:cubicBezTo>
                    <a:cubicBezTo>
                      <a:pt x="80" y="4"/>
                      <a:pt x="80" y="4"/>
                      <a:pt x="80" y="4"/>
                    </a:cubicBezTo>
                    <a:cubicBezTo>
                      <a:pt x="77" y="3"/>
                      <a:pt x="77" y="3"/>
                      <a:pt x="77" y="3"/>
                    </a:cubicBezTo>
                    <a:cubicBezTo>
                      <a:pt x="76" y="6"/>
                      <a:pt x="76" y="6"/>
                      <a:pt x="76" y="6"/>
                    </a:cubicBezTo>
                    <a:cubicBezTo>
                      <a:pt x="76" y="11"/>
                      <a:pt x="76" y="11"/>
                      <a:pt x="76" y="11"/>
                    </a:cubicBezTo>
                    <a:cubicBezTo>
                      <a:pt x="76" y="16"/>
                      <a:pt x="76" y="16"/>
                      <a:pt x="76" y="16"/>
                    </a:cubicBezTo>
                    <a:cubicBezTo>
                      <a:pt x="76" y="18"/>
                      <a:pt x="76" y="18"/>
                      <a:pt x="76" y="18"/>
                    </a:cubicBezTo>
                    <a:cubicBezTo>
                      <a:pt x="69" y="18"/>
                      <a:pt x="69" y="18"/>
                      <a:pt x="69" y="18"/>
                    </a:cubicBezTo>
                    <a:cubicBezTo>
                      <a:pt x="65" y="18"/>
                      <a:pt x="65" y="18"/>
                      <a:pt x="65" y="18"/>
                    </a:cubicBezTo>
                    <a:cubicBezTo>
                      <a:pt x="54" y="17"/>
                      <a:pt x="54" y="17"/>
                      <a:pt x="54" y="17"/>
                    </a:cubicBezTo>
                    <a:cubicBezTo>
                      <a:pt x="48" y="18"/>
                      <a:pt x="48" y="18"/>
                      <a:pt x="48" y="18"/>
                    </a:cubicBezTo>
                    <a:cubicBezTo>
                      <a:pt x="48" y="18"/>
                      <a:pt x="42" y="17"/>
                      <a:pt x="41" y="17"/>
                    </a:cubicBezTo>
                    <a:cubicBezTo>
                      <a:pt x="39" y="18"/>
                      <a:pt x="33" y="22"/>
                      <a:pt x="33" y="22"/>
                    </a:cubicBezTo>
                    <a:cubicBezTo>
                      <a:pt x="26" y="25"/>
                      <a:pt x="26" y="25"/>
                      <a:pt x="26" y="25"/>
                    </a:cubicBezTo>
                    <a:cubicBezTo>
                      <a:pt x="20" y="28"/>
                      <a:pt x="20" y="28"/>
                      <a:pt x="20" y="28"/>
                    </a:cubicBezTo>
                    <a:cubicBezTo>
                      <a:pt x="9" y="31"/>
                      <a:pt x="9" y="31"/>
                      <a:pt x="9" y="31"/>
                    </a:cubicBezTo>
                    <a:cubicBezTo>
                      <a:pt x="4" y="35"/>
                      <a:pt x="4" y="35"/>
                      <a:pt x="4" y="35"/>
                    </a:cubicBezTo>
                    <a:lnTo>
                      <a:pt x="1" y="36"/>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0" name="Freeform 13"/>
              <p:cNvSpPr>
                <a:spLocks/>
              </p:cNvSpPr>
              <p:nvPr/>
            </p:nvSpPr>
            <p:spPr bwMode="auto">
              <a:xfrm>
                <a:off x="9023350" y="1163638"/>
                <a:ext cx="469900" cy="525463"/>
              </a:xfrm>
              <a:custGeom>
                <a:avLst/>
                <a:gdLst>
                  <a:gd name="T0" fmla="*/ 2 w 125"/>
                  <a:gd name="T1" fmla="*/ 52 h 140"/>
                  <a:gd name="T2" fmla="*/ 10 w 125"/>
                  <a:gd name="T3" fmla="*/ 54 h 140"/>
                  <a:gd name="T4" fmla="*/ 14 w 125"/>
                  <a:gd name="T5" fmla="*/ 55 h 140"/>
                  <a:gd name="T6" fmla="*/ 19 w 125"/>
                  <a:gd name="T7" fmla="*/ 55 h 140"/>
                  <a:gd name="T8" fmla="*/ 21 w 125"/>
                  <a:gd name="T9" fmla="*/ 52 h 140"/>
                  <a:gd name="T10" fmla="*/ 26 w 125"/>
                  <a:gd name="T11" fmla="*/ 52 h 140"/>
                  <a:gd name="T12" fmla="*/ 31 w 125"/>
                  <a:gd name="T13" fmla="*/ 52 h 140"/>
                  <a:gd name="T14" fmla="*/ 36 w 125"/>
                  <a:gd name="T15" fmla="*/ 54 h 140"/>
                  <a:gd name="T16" fmla="*/ 40 w 125"/>
                  <a:gd name="T17" fmla="*/ 55 h 140"/>
                  <a:gd name="T18" fmla="*/ 46 w 125"/>
                  <a:gd name="T19" fmla="*/ 55 h 140"/>
                  <a:gd name="T20" fmla="*/ 53 w 125"/>
                  <a:gd name="T21" fmla="*/ 51 h 140"/>
                  <a:gd name="T22" fmla="*/ 56 w 125"/>
                  <a:gd name="T23" fmla="*/ 45 h 140"/>
                  <a:gd name="T24" fmla="*/ 61 w 125"/>
                  <a:gd name="T25" fmla="*/ 33 h 140"/>
                  <a:gd name="T26" fmla="*/ 68 w 125"/>
                  <a:gd name="T27" fmla="*/ 22 h 140"/>
                  <a:gd name="T28" fmla="*/ 74 w 125"/>
                  <a:gd name="T29" fmla="*/ 12 h 140"/>
                  <a:gd name="T30" fmla="*/ 80 w 125"/>
                  <a:gd name="T31" fmla="*/ 5 h 140"/>
                  <a:gd name="T32" fmla="*/ 85 w 125"/>
                  <a:gd name="T33" fmla="*/ 0 h 140"/>
                  <a:gd name="T34" fmla="*/ 90 w 125"/>
                  <a:gd name="T35" fmla="*/ 4 h 140"/>
                  <a:gd name="T36" fmla="*/ 93 w 125"/>
                  <a:gd name="T37" fmla="*/ 7 h 140"/>
                  <a:gd name="T38" fmla="*/ 93 w 125"/>
                  <a:gd name="T39" fmla="*/ 13 h 140"/>
                  <a:gd name="T40" fmla="*/ 94 w 125"/>
                  <a:gd name="T41" fmla="*/ 26 h 140"/>
                  <a:gd name="T42" fmla="*/ 95 w 125"/>
                  <a:gd name="T43" fmla="*/ 29 h 140"/>
                  <a:gd name="T44" fmla="*/ 97 w 125"/>
                  <a:gd name="T45" fmla="*/ 33 h 140"/>
                  <a:gd name="T46" fmla="*/ 99 w 125"/>
                  <a:gd name="T47" fmla="*/ 36 h 140"/>
                  <a:gd name="T48" fmla="*/ 100 w 125"/>
                  <a:gd name="T49" fmla="*/ 44 h 140"/>
                  <a:gd name="T50" fmla="*/ 102 w 125"/>
                  <a:gd name="T51" fmla="*/ 53 h 140"/>
                  <a:gd name="T52" fmla="*/ 104 w 125"/>
                  <a:gd name="T53" fmla="*/ 57 h 140"/>
                  <a:gd name="T54" fmla="*/ 108 w 125"/>
                  <a:gd name="T55" fmla="*/ 62 h 140"/>
                  <a:gd name="T56" fmla="*/ 113 w 125"/>
                  <a:gd name="T57" fmla="*/ 66 h 140"/>
                  <a:gd name="T58" fmla="*/ 119 w 125"/>
                  <a:gd name="T59" fmla="*/ 66 h 140"/>
                  <a:gd name="T60" fmla="*/ 122 w 125"/>
                  <a:gd name="T61" fmla="*/ 69 h 140"/>
                  <a:gd name="T62" fmla="*/ 125 w 125"/>
                  <a:gd name="T63" fmla="*/ 74 h 140"/>
                  <a:gd name="T64" fmla="*/ 124 w 125"/>
                  <a:gd name="T65" fmla="*/ 80 h 140"/>
                  <a:gd name="T66" fmla="*/ 121 w 125"/>
                  <a:gd name="T67" fmla="*/ 82 h 140"/>
                  <a:gd name="T68" fmla="*/ 112 w 125"/>
                  <a:gd name="T69" fmla="*/ 90 h 140"/>
                  <a:gd name="T70" fmla="*/ 105 w 125"/>
                  <a:gd name="T71" fmla="*/ 100 h 140"/>
                  <a:gd name="T72" fmla="*/ 98 w 125"/>
                  <a:gd name="T73" fmla="*/ 105 h 140"/>
                  <a:gd name="T74" fmla="*/ 92 w 125"/>
                  <a:gd name="T75" fmla="*/ 109 h 140"/>
                  <a:gd name="T76" fmla="*/ 87 w 125"/>
                  <a:gd name="T77" fmla="*/ 113 h 140"/>
                  <a:gd name="T78" fmla="*/ 84 w 125"/>
                  <a:gd name="T79" fmla="*/ 121 h 140"/>
                  <a:gd name="T80" fmla="*/ 80 w 125"/>
                  <a:gd name="T81" fmla="*/ 126 h 140"/>
                  <a:gd name="T82" fmla="*/ 76 w 125"/>
                  <a:gd name="T83" fmla="*/ 132 h 140"/>
                  <a:gd name="T84" fmla="*/ 74 w 125"/>
                  <a:gd name="T85" fmla="*/ 138 h 140"/>
                  <a:gd name="T86" fmla="*/ 72 w 125"/>
                  <a:gd name="T87" fmla="*/ 140 h 140"/>
                  <a:gd name="T88" fmla="*/ 66 w 125"/>
                  <a:gd name="T89" fmla="*/ 140 h 140"/>
                  <a:gd name="T90" fmla="*/ 64 w 125"/>
                  <a:gd name="T91" fmla="*/ 136 h 140"/>
                  <a:gd name="T92" fmla="*/ 60 w 125"/>
                  <a:gd name="T93" fmla="*/ 129 h 140"/>
                  <a:gd name="T94" fmla="*/ 56 w 125"/>
                  <a:gd name="T95" fmla="*/ 121 h 140"/>
                  <a:gd name="T96" fmla="*/ 52 w 125"/>
                  <a:gd name="T97" fmla="*/ 115 h 140"/>
                  <a:gd name="T98" fmla="*/ 47 w 125"/>
                  <a:gd name="T99" fmla="*/ 108 h 140"/>
                  <a:gd name="T100" fmla="*/ 44 w 125"/>
                  <a:gd name="T101" fmla="*/ 104 h 140"/>
                  <a:gd name="T102" fmla="*/ 43 w 125"/>
                  <a:gd name="T103" fmla="*/ 97 h 140"/>
                  <a:gd name="T104" fmla="*/ 39 w 125"/>
                  <a:gd name="T105" fmla="*/ 88 h 140"/>
                  <a:gd name="T106" fmla="*/ 34 w 125"/>
                  <a:gd name="T107" fmla="*/ 78 h 140"/>
                  <a:gd name="T108" fmla="*/ 30 w 125"/>
                  <a:gd name="T109" fmla="*/ 72 h 140"/>
                  <a:gd name="T110" fmla="*/ 23 w 125"/>
                  <a:gd name="T111" fmla="*/ 69 h 140"/>
                  <a:gd name="T112" fmla="*/ 16 w 125"/>
                  <a:gd name="T113" fmla="*/ 66 h 140"/>
                  <a:gd name="T114" fmla="*/ 9 w 125"/>
                  <a:gd name="T115" fmla="*/ 63 h 140"/>
                  <a:gd name="T116" fmla="*/ 4 w 125"/>
                  <a:gd name="T117" fmla="*/ 60 h 140"/>
                  <a:gd name="T118" fmla="*/ 0 w 125"/>
                  <a:gd name="T119" fmla="*/ 54 h 140"/>
                  <a:gd name="T120" fmla="*/ 2 w 125"/>
                  <a:gd name="T121"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40">
                    <a:moveTo>
                      <a:pt x="2" y="52"/>
                    </a:moveTo>
                    <a:cubicBezTo>
                      <a:pt x="10" y="54"/>
                      <a:pt x="10" y="54"/>
                      <a:pt x="10" y="54"/>
                    </a:cubicBezTo>
                    <a:cubicBezTo>
                      <a:pt x="14" y="55"/>
                      <a:pt x="14" y="55"/>
                      <a:pt x="14" y="55"/>
                    </a:cubicBezTo>
                    <a:cubicBezTo>
                      <a:pt x="19" y="55"/>
                      <a:pt x="19" y="55"/>
                      <a:pt x="19" y="55"/>
                    </a:cubicBezTo>
                    <a:cubicBezTo>
                      <a:pt x="21" y="52"/>
                      <a:pt x="21" y="52"/>
                      <a:pt x="21" y="52"/>
                    </a:cubicBezTo>
                    <a:cubicBezTo>
                      <a:pt x="26" y="52"/>
                      <a:pt x="26" y="52"/>
                      <a:pt x="26" y="52"/>
                    </a:cubicBezTo>
                    <a:cubicBezTo>
                      <a:pt x="31" y="52"/>
                      <a:pt x="31" y="52"/>
                      <a:pt x="31" y="52"/>
                    </a:cubicBezTo>
                    <a:cubicBezTo>
                      <a:pt x="36" y="54"/>
                      <a:pt x="36" y="54"/>
                      <a:pt x="36" y="54"/>
                    </a:cubicBezTo>
                    <a:cubicBezTo>
                      <a:pt x="40" y="55"/>
                      <a:pt x="40" y="55"/>
                      <a:pt x="40" y="55"/>
                    </a:cubicBezTo>
                    <a:cubicBezTo>
                      <a:pt x="46" y="55"/>
                      <a:pt x="46" y="55"/>
                      <a:pt x="46" y="55"/>
                    </a:cubicBezTo>
                    <a:cubicBezTo>
                      <a:pt x="53" y="51"/>
                      <a:pt x="53" y="51"/>
                      <a:pt x="53" y="51"/>
                    </a:cubicBezTo>
                    <a:cubicBezTo>
                      <a:pt x="53" y="51"/>
                      <a:pt x="55" y="46"/>
                      <a:pt x="56" y="45"/>
                    </a:cubicBezTo>
                    <a:cubicBezTo>
                      <a:pt x="57" y="44"/>
                      <a:pt x="61" y="33"/>
                      <a:pt x="61" y="33"/>
                    </a:cubicBezTo>
                    <a:cubicBezTo>
                      <a:pt x="68" y="22"/>
                      <a:pt x="68" y="22"/>
                      <a:pt x="68" y="22"/>
                    </a:cubicBezTo>
                    <a:cubicBezTo>
                      <a:pt x="74" y="12"/>
                      <a:pt x="74" y="12"/>
                      <a:pt x="74" y="12"/>
                    </a:cubicBezTo>
                    <a:cubicBezTo>
                      <a:pt x="80" y="5"/>
                      <a:pt x="80" y="5"/>
                      <a:pt x="80" y="5"/>
                    </a:cubicBezTo>
                    <a:cubicBezTo>
                      <a:pt x="85" y="0"/>
                      <a:pt x="85" y="0"/>
                      <a:pt x="85" y="0"/>
                    </a:cubicBezTo>
                    <a:cubicBezTo>
                      <a:pt x="90" y="4"/>
                      <a:pt x="90" y="4"/>
                      <a:pt x="90" y="4"/>
                    </a:cubicBezTo>
                    <a:cubicBezTo>
                      <a:pt x="93" y="7"/>
                      <a:pt x="93" y="7"/>
                      <a:pt x="93" y="7"/>
                    </a:cubicBezTo>
                    <a:cubicBezTo>
                      <a:pt x="93" y="7"/>
                      <a:pt x="93" y="12"/>
                      <a:pt x="93" y="13"/>
                    </a:cubicBezTo>
                    <a:cubicBezTo>
                      <a:pt x="93" y="14"/>
                      <a:pt x="94" y="26"/>
                      <a:pt x="94" y="26"/>
                    </a:cubicBezTo>
                    <a:cubicBezTo>
                      <a:pt x="95" y="29"/>
                      <a:pt x="95" y="29"/>
                      <a:pt x="95" y="29"/>
                    </a:cubicBezTo>
                    <a:cubicBezTo>
                      <a:pt x="97" y="33"/>
                      <a:pt x="97" y="33"/>
                      <a:pt x="97" y="33"/>
                    </a:cubicBezTo>
                    <a:cubicBezTo>
                      <a:pt x="97" y="33"/>
                      <a:pt x="99" y="35"/>
                      <a:pt x="99" y="36"/>
                    </a:cubicBezTo>
                    <a:cubicBezTo>
                      <a:pt x="99" y="38"/>
                      <a:pt x="100" y="43"/>
                      <a:pt x="100" y="44"/>
                    </a:cubicBezTo>
                    <a:cubicBezTo>
                      <a:pt x="100" y="45"/>
                      <a:pt x="102" y="53"/>
                      <a:pt x="102" y="53"/>
                    </a:cubicBezTo>
                    <a:cubicBezTo>
                      <a:pt x="104" y="57"/>
                      <a:pt x="104" y="57"/>
                      <a:pt x="104" y="57"/>
                    </a:cubicBezTo>
                    <a:cubicBezTo>
                      <a:pt x="108" y="62"/>
                      <a:pt x="108" y="62"/>
                      <a:pt x="108" y="62"/>
                    </a:cubicBezTo>
                    <a:cubicBezTo>
                      <a:pt x="113" y="66"/>
                      <a:pt x="113" y="66"/>
                      <a:pt x="113" y="66"/>
                    </a:cubicBezTo>
                    <a:cubicBezTo>
                      <a:pt x="119" y="66"/>
                      <a:pt x="119" y="66"/>
                      <a:pt x="119" y="66"/>
                    </a:cubicBezTo>
                    <a:cubicBezTo>
                      <a:pt x="122" y="69"/>
                      <a:pt x="122" y="69"/>
                      <a:pt x="122" y="69"/>
                    </a:cubicBezTo>
                    <a:cubicBezTo>
                      <a:pt x="125" y="74"/>
                      <a:pt x="125" y="74"/>
                      <a:pt x="125" y="74"/>
                    </a:cubicBezTo>
                    <a:cubicBezTo>
                      <a:pt x="124" y="80"/>
                      <a:pt x="124" y="80"/>
                      <a:pt x="124" y="80"/>
                    </a:cubicBezTo>
                    <a:cubicBezTo>
                      <a:pt x="124" y="80"/>
                      <a:pt x="122" y="81"/>
                      <a:pt x="121" y="82"/>
                    </a:cubicBezTo>
                    <a:cubicBezTo>
                      <a:pt x="120" y="83"/>
                      <a:pt x="115" y="88"/>
                      <a:pt x="112" y="90"/>
                    </a:cubicBezTo>
                    <a:cubicBezTo>
                      <a:pt x="110" y="93"/>
                      <a:pt x="105" y="100"/>
                      <a:pt x="105" y="100"/>
                    </a:cubicBezTo>
                    <a:cubicBezTo>
                      <a:pt x="98" y="105"/>
                      <a:pt x="98" y="105"/>
                      <a:pt x="98" y="105"/>
                    </a:cubicBezTo>
                    <a:cubicBezTo>
                      <a:pt x="98" y="105"/>
                      <a:pt x="94" y="108"/>
                      <a:pt x="92" y="109"/>
                    </a:cubicBezTo>
                    <a:cubicBezTo>
                      <a:pt x="90" y="110"/>
                      <a:pt x="87" y="113"/>
                      <a:pt x="87" y="113"/>
                    </a:cubicBezTo>
                    <a:cubicBezTo>
                      <a:pt x="87" y="114"/>
                      <a:pt x="84" y="121"/>
                      <a:pt x="84" y="121"/>
                    </a:cubicBezTo>
                    <a:cubicBezTo>
                      <a:pt x="80" y="126"/>
                      <a:pt x="80" y="126"/>
                      <a:pt x="80" y="126"/>
                    </a:cubicBezTo>
                    <a:cubicBezTo>
                      <a:pt x="76" y="132"/>
                      <a:pt x="76" y="132"/>
                      <a:pt x="76" y="132"/>
                    </a:cubicBezTo>
                    <a:cubicBezTo>
                      <a:pt x="74" y="138"/>
                      <a:pt x="74" y="138"/>
                      <a:pt x="74" y="138"/>
                    </a:cubicBezTo>
                    <a:cubicBezTo>
                      <a:pt x="74" y="138"/>
                      <a:pt x="73" y="140"/>
                      <a:pt x="72" y="140"/>
                    </a:cubicBezTo>
                    <a:cubicBezTo>
                      <a:pt x="70" y="140"/>
                      <a:pt x="66" y="140"/>
                      <a:pt x="66" y="140"/>
                    </a:cubicBezTo>
                    <a:cubicBezTo>
                      <a:pt x="66" y="140"/>
                      <a:pt x="65" y="137"/>
                      <a:pt x="64" y="136"/>
                    </a:cubicBezTo>
                    <a:cubicBezTo>
                      <a:pt x="63" y="135"/>
                      <a:pt x="61" y="131"/>
                      <a:pt x="60" y="129"/>
                    </a:cubicBezTo>
                    <a:cubicBezTo>
                      <a:pt x="59" y="127"/>
                      <a:pt x="56" y="121"/>
                      <a:pt x="56" y="121"/>
                    </a:cubicBezTo>
                    <a:cubicBezTo>
                      <a:pt x="56" y="121"/>
                      <a:pt x="53" y="117"/>
                      <a:pt x="52" y="115"/>
                    </a:cubicBezTo>
                    <a:cubicBezTo>
                      <a:pt x="51" y="114"/>
                      <a:pt x="49" y="109"/>
                      <a:pt x="47" y="108"/>
                    </a:cubicBezTo>
                    <a:cubicBezTo>
                      <a:pt x="46" y="107"/>
                      <a:pt x="44" y="104"/>
                      <a:pt x="44" y="104"/>
                    </a:cubicBezTo>
                    <a:cubicBezTo>
                      <a:pt x="44" y="104"/>
                      <a:pt x="44" y="99"/>
                      <a:pt x="43" y="97"/>
                    </a:cubicBezTo>
                    <a:cubicBezTo>
                      <a:pt x="43" y="96"/>
                      <a:pt x="41" y="89"/>
                      <a:pt x="39" y="88"/>
                    </a:cubicBezTo>
                    <a:cubicBezTo>
                      <a:pt x="38" y="86"/>
                      <a:pt x="35" y="78"/>
                      <a:pt x="34" y="78"/>
                    </a:cubicBezTo>
                    <a:cubicBezTo>
                      <a:pt x="33" y="77"/>
                      <a:pt x="32" y="73"/>
                      <a:pt x="30" y="72"/>
                    </a:cubicBezTo>
                    <a:cubicBezTo>
                      <a:pt x="28" y="72"/>
                      <a:pt x="25" y="71"/>
                      <a:pt x="23" y="69"/>
                    </a:cubicBezTo>
                    <a:cubicBezTo>
                      <a:pt x="21" y="68"/>
                      <a:pt x="17" y="67"/>
                      <a:pt x="16" y="66"/>
                    </a:cubicBezTo>
                    <a:cubicBezTo>
                      <a:pt x="14" y="66"/>
                      <a:pt x="12" y="63"/>
                      <a:pt x="9" y="63"/>
                    </a:cubicBezTo>
                    <a:cubicBezTo>
                      <a:pt x="7" y="62"/>
                      <a:pt x="5" y="61"/>
                      <a:pt x="4" y="60"/>
                    </a:cubicBezTo>
                    <a:cubicBezTo>
                      <a:pt x="3" y="59"/>
                      <a:pt x="0" y="56"/>
                      <a:pt x="0" y="54"/>
                    </a:cubicBezTo>
                    <a:cubicBezTo>
                      <a:pt x="0" y="53"/>
                      <a:pt x="2" y="52"/>
                      <a:pt x="2" y="52"/>
                    </a:cubicBez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1" name="Freeform 15"/>
              <p:cNvSpPr>
                <a:spLocks/>
              </p:cNvSpPr>
              <p:nvPr/>
            </p:nvSpPr>
            <p:spPr bwMode="auto">
              <a:xfrm>
                <a:off x="7815263" y="2403475"/>
                <a:ext cx="666750" cy="542925"/>
              </a:xfrm>
              <a:custGeom>
                <a:avLst/>
                <a:gdLst>
                  <a:gd name="T0" fmla="*/ 145 w 177"/>
                  <a:gd name="T1" fmla="*/ 142 h 144"/>
                  <a:gd name="T2" fmla="*/ 126 w 177"/>
                  <a:gd name="T3" fmla="*/ 141 h 144"/>
                  <a:gd name="T4" fmla="*/ 117 w 177"/>
                  <a:gd name="T5" fmla="*/ 133 h 144"/>
                  <a:gd name="T6" fmla="*/ 105 w 177"/>
                  <a:gd name="T7" fmla="*/ 130 h 144"/>
                  <a:gd name="T8" fmla="*/ 96 w 177"/>
                  <a:gd name="T9" fmla="*/ 125 h 144"/>
                  <a:gd name="T10" fmla="*/ 91 w 177"/>
                  <a:gd name="T11" fmla="*/ 118 h 144"/>
                  <a:gd name="T12" fmla="*/ 84 w 177"/>
                  <a:gd name="T13" fmla="*/ 118 h 144"/>
                  <a:gd name="T14" fmla="*/ 77 w 177"/>
                  <a:gd name="T15" fmla="*/ 116 h 144"/>
                  <a:gd name="T16" fmla="*/ 70 w 177"/>
                  <a:gd name="T17" fmla="*/ 113 h 144"/>
                  <a:gd name="T18" fmla="*/ 56 w 177"/>
                  <a:gd name="T19" fmla="*/ 112 h 144"/>
                  <a:gd name="T20" fmla="*/ 44 w 177"/>
                  <a:gd name="T21" fmla="*/ 100 h 144"/>
                  <a:gd name="T22" fmla="*/ 37 w 177"/>
                  <a:gd name="T23" fmla="*/ 91 h 144"/>
                  <a:gd name="T24" fmla="*/ 35 w 177"/>
                  <a:gd name="T25" fmla="*/ 73 h 144"/>
                  <a:gd name="T26" fmla="*/ 32 w 177"/>
                  <a:gd name="T27" fmla="*/ 62 h 144"/>
                  <a:gd name="T28" fmla="*/ 35 w 177"/>
                  <a:gd name="T29" fmla="*/ 46 h 144"/>
                  <a:gd name="T30" fmla="*/ 28 w 177"/>
                  <a:gd name="T31" fmla="*/ 42 h 144"/>
                  <a:gd name="T32" fmla="*/ 7 w 177"/>
                  <a:gd name="T33" fmla="*/ 44 h 144"/>
                  <a:gd name="T34" fmla="*/ 0 w 177"/>
                  <a:gd name="T35" fmla="*/ 44 h 144"/>
                  <a:gd name="T36" fmla="*/ 5 w 177"/>
                  <a:gd name="T37" fmla="*/ 39 h 144"/>
                  <a:gd name="T38" fmla="*/ 15 w 177"/>
                  <a:gd name="T39" fmla="*/ 38 h 144"/>
                  <a:gd name="T40" fmla="*/ 30 w 177"/>
                  <a:gd name="T41" fmla="*/ 36 h 144"/>
                  <a:gd name="T42" fmla="*/ 43 w 177"/>
                  <a:gd name="T43" fmla="*/ 34 h 144"/>
                  <a:gd name="T44" fmla="*/ 49 w 177"/>
                  <a:gd name="T45" fmla="*/ 26 h 144"/>
                  <a:gd name="T46" fmla="*/ 65 w 177"/>
                  <a:gd name="T47" fmla="*/ 25 h 144"/>
                  <a:gd name="T48" fmla="*/ 71 w 177"/>
                  <a:gd name="T49" fmla="*/ 17 h 144"/>
                  <a:gd name="T50" fmla="*/ 74 w 177"/>
                  <a:gd name="T51" fmla="*/ 8 h 144"/>
                  <a:gd name="T52" fmla="*/ 81 w 177"/>
                  <a:gd name="T53" fmla="*/ 2 h 144"/>
                  <a:gd name="T54" fmla="*/ 88 w 177"/>
                  <a:gd name="T55" fmla="*/ 0 h 144"/>
                  <a:gd name="T56" fmla="*/ 100 w 177"/>
                  <a:gd name="T57" fmla="*/ 4 h 144"/>
                  <a:gd name="T58" fmla="*/ 112 w 177"/>
                  <a:gd name="T59" fmla="*/ 13 h 144"/>
                  <a:gd name="T60" fmla="*/ 120 w 177"/>
                  <a:gd name="T61" fmla="*/ 20 h 144"/>
                  <a:gd name="T62" fmla="*/ 126 w 177"/>
                  <a:gd name="T63" fmla="*/ 20 h 144"/>
                  <a:gd name="T64" fmla="*/ 132 w 177"/>
                  <a:gd name="T65" fmla="*/ 26 h 144"/>
                  <a:gd name="T66" fmla="*/ 132 w 177"/>
                  <a:gd name="T67" fmla="*/ 35 h 144"/>
                  <a:gd name="T68" fmla="*/ 132 w 177"/>
                  <a:gd name="T69" fmla="*/ 47 h 144"/>
                  <a:gd name="T70" fmla="*/ 132 w 177"/>
                  <a:gd name="T71" fmla="*/ 61 h 144"/>
                  <a:gd name="T72" fmla="*/ 132 w 177"/>
                  <a:gd name="T73" fmla="*/ 69 h 144"/>
                  <a:gd name="T74" fmla="*/ 133 w 177"/>
                  <a:gd name="T75" fmla="*/ 76 h 144"/>
                  <a:gd name="T76" fmla="*/ 143 w 177"/>
                  <a:gd name="T77" fmla="*/ 79 h 144"/>
                  <a:gd name="T78" fmla="*/ 165 w 177"/>
                  <a:gd name="T79" fmla="*/ 79 h 144"/>
                  <a:gd name="T80" fmla="*/ 172 w 177"/>
                  <a:gd name="T81" fmla="*/ 84 h 144"/>
                  <a:gd name="T82" fmla="*/ 175 w 177"/>
                  <a:gd name="T83" fmla="*/ 89 h 144"/>
                  <a:gd name="T84" fmla="*/ 171 w 177"/>
                  <a:gd name="T85" fmla="*/ 97 h 144"/>
                  <a:gd name="T86" fmla="*/ 177 w 177"/>
                  <a:gd name="T87" fmla="*/ 109 h 144"/>
                  <a:gd name="T88" fmla="*/ 175 w 177"/>
                  <a:gd name="T89" fmla="*/ 124 h 144"/>
                  <a:gd name="T90" fmla="*/ 156 w 177"/>
                  <a:gd name="T9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144">
                    <a:moveTo>
                      <a:pt x="156" y="144"/>
                    </a:moveTo>
                    <a:cubicBezTo>
                      <a:pt x="156" y="144"/>
                      <a:pt x="147" y="142"/>
                      <a:pt x="145" y="142"/>
                    </a:cubicBezTo>
                    <a:cubicBezTo>
                      <a:pt x="144" y="142"/>
                      <a:pt x="135" y="142"/>
                      <a:pt x="134" y="142"/>
                    </a:cubicBezTo>
                    <a:cubicBezTo>
                      <a:pt x="132" y="142"/>
                      <a:pt x="126" y="141"/>
                      <a:pt x="126" y="141"/>
                    </a:cubicBezTo>
                    <a:cubicBezTo>
                      <a:pt x="120" y="137"/>
                      <a:pt x="120" y="137"/>
                      <a:pt x="120" y="137"/>
                    </a:cubicBezTo>
                    <a:cubicBezTo>
                      <a:pt x="117" y="133"/>
                      <a:pt x="117" y="133"/>
                      <a:pt x="117" y="133"/>
                    </a:cubicBezTo>
                    <a:cubicBezTo>
                      <a:pt x="114" y="131"/>
                      <a:pt x="114" y="131"/>
                      <a:pt x="114" y="131"/>
                    </a:cubicBezTo>
                    <a:cubicBezTo>
                      <a:pt x="105" y="130"/>
                      <a:pt x="105" y="130"/>
                      <a:pt x="105" y="130"/>
                    </a:cubicBezTo>
                    <a:cubicBezTo>
                      <a:pt x="99" y="128"/>
                      <a:pt x="99" y="128"/>
                      <a:pt x="99" y="128"/>
                    </a:cubicBezTo>
                    <a:cubicBezTo>
                      <a:pt x="96" y="125"/>
                      <a:pt x="96" y="125"/>
                      <a:pt x="96" y="125"/>
                    </a:cubicBezTo>
                    <a:cubicBezTo>
                      <a:pt x="93" y="121"/>
                      <a:pt x="93" y="121"/>
                      <a:pt x="93" y="121"/>
                    </a:cubicBezTo>
                    <a:cubicBezTo>
                      <a:pt x="91" y="118"/>
                      <a:pt x="91" y="118"/>
                      <a:pt x="91" y="118"/>
                    </a:cubicBezTo>
                    <a:cubicBezTo>
                      <a:pt x="88" y="116"/>
                      <a:pt x="88" y="116"/>
                      <a:pt x="88" y="116"/>
                    </a:cubicBezTo>
                    <a:cubicBezTo>
                      <a:pt x="84" y="118"/>
                      <a:pt x="84" y="118"/>
                      <a:pt x="84" y="118"/>
                    </a:cubicBezTo>
                    <a:cubicBezTo>
                      <a:pt x="80" y="118"/>
                      <a:pt x="80" y="118"/>
                      <a:pt x="80" y="118"/>
                    </a:cubicBezTo>
                    <a:cubicBezTo>
                      <a:pt x="77" y="116"/>
                      <a:pt x="77" y="116"/>
                      <a:pt x="77" y="116"/>
                    </a:cubicBezTo>
                    <a:cubicBezTo>
                      <a:pt x="74" y="114"/>
                      <a:pt x="74" y="114"/>
                      <a:pt x="74" y="114"/>
                    </a:cubicBezTo>
                    <a:cubicBezTo>
                      <a:pt x="70" y="113"/>
                      <a:pt x="70" y="113"/>
                      <a:pt x="70" y="113"/>
                    </a:cubicBezTo>
                    <a:cubicBezTo>
                      <a:pt x="61" y="114"/>
                      <a:pt x="61" y="114"/>
                      <a:pt x="61" y="114"/>
                    </a:cubicBezTo>
                    <a:cubicBezTo>
                      <a:pt x="56" y="112"/>
                      <a:pt x="56" y="112"/>
                      <a:pt x="56" y="112"/>
                    </a:cubicBezTo>
                    <a:cubicBezTo>
                      <a:pt x="51" y="106"/>
                      <a:pt x="51" y="106"/>
                      <a:pt x="51" y="106"/>
                    </a:cubicBezTo>
                    <a:cubicBezTo>
                      <a:pt x="44" y="100"/>
                      <a:pt x="44" y="100"/>
                      <a:pt x="44" y="100"/>
                    </a:cubicBezTo>
                    <a:cubicBezTo>
                      <a:pt x="40" y="96"/>
                      <a:pt x="40" y="96"/>
                      <a:pt x="40" y="96"/>
                    </a:cubicBezTo>
                    <a:cubicBezTo>
                      <a:pt x="37" y="91"/>
                      <a:pt x="37" y="91"/>
                      <a:pt x="37" y="91"/>
                    </a:cubicBezTo>
                    <a:cubicBezTo>
                      <a:pt x="34" y="84"/>
                      <a:pt x="34" y="84"/>
                      <a:pt x="34" y="84"/>
                    </a:cubicBezTo>
                    <a:cubicBezTo>
                      <a:pt x="35" y="73"/>
                      <a:pt x="35" y="73"/>
                      <a:pt x="35" y="73"/>
                    </a:cubicBezTo>
                    <a:cubicBezTo>
                      <a:pt x="33" y="68"/>
                      <a:pt x="33" y="68"/>
                      <a:pt x="33" y="68"/>
                    </a:cubicBezTo>
                    <a:cubicBezTo>
                      <a:pt x="32" y="62"/>
                      <a:pt x="32" y="62"/>
                      <a:pt x="32" y="62"/>
                    </a:cubicBezTo>
                    <a:cubicBezTo>
                      <a:pt x="35" y="59"/>
                      <a:pt x="35" y="59"/>
                      <a:pt x="35" y="59"/>
                    </a:cubicBezTo>
                    <a:cubicBezTo>
                      <a:pt x="35" y="46"/>
                      <a:pt x="35" y="46"/>
                      <a:pt x="35" y="46"/>
                    </a:cubicBezTo>
                    <a:cubicBezTo>
                      <a:pt x="33" y="42"/>
                      <a:pt x="33" y="42"/>
                      <a:pt x="33" y="42"/>
                    </a:cubicBezTo>
                    <a:cubicBezTo>
                      <a:pt x="28" y="42"/>
                      <a:pt x="28" y="42"/>
                      <a:pt x="28" y="42"/>
                    </a:cubicBezTo>
                    <a:cubicBezTo>
                      <a:pt x="28" y="42"/>
                      <a:pt x="18" y="42"/>
                      <a:pt x="17" y="42"/>
                    </a:cubicBezTo>
                    <a:cubicBezTo>
                      <a:pt x="15" y="42"/>
                      <a:pt x="7" y="44"/>
                      <a:pt x="7" y="44"/>
                    </a:cubicBezTo>
                    <a:cubicBezTo>
                      <a:pt x="1" y="46"/>
                      <a:pt x="1" y="46"/>
                      <a:pt x="1" y="46"/>
                    </a:cubicBezTo>
                    <a:cubicBezTo>
                      <a:pt x="0" y="44"/>
                      <a:pt x="0" y="44"/>
                      <a:pt x="0" y="44"/>
                    </a:cubicBezTo>
                    <a:cubicBezTo>
                      <a:pt x="2" y="42"/>
                      <a:pt x="2" y="42"/>
                      <a:pt x="2" y="42"/>
                    </a:cubicBezTo>
                    <a:cubicBezTo>
                      <a:pt x="5" y="39"/>
                      <a:pt x="5" y="39"/>
                      <a:pt x="5" y="39"/>
                    </a:cubicBezTo>
                    <a:cubicBezTo>
                      <a:pt x="5" y="39"/>
                      <a:pt x="9" y="38"/>
                      <a:pt x="9" y="38"/>
                    </a:cubicBezTo>
                    <a:cubicBezTo>
                      <a:pt x="10" y="38"/>
                      <a:pt x="15" y="38"/>
                      <a:pt x="15" y="38"/>
                    </a:cubicBezTo>
                    <a:cubicBezTo>
                      <a:pt x="23" y="38"/>
                      <a:pt x="23" y="38"/>
                      <a:pt x="23" y="38"/>
                    </a:cubicBezTo>
                    <a:cubicBezTo>
                      <a:pt x="30" y="36"/>
                      <a:pt x="30" y="36"/>
                      <a:pt x="30" y="36"/>
                    </a:cubicBezTo>
                    <a:cubicBezTo>
                      <a:pt x="39" y="36"/>
                      <a:pt x="39" y="36"/>
                      <a:pt x="39" y="36"/>
                    </a:cubicBezTo>
                    <a:cubicBezTo>
                      <a:pt x="43" y="34"/>
                      <a:pt x="43" y="34"/>
                      <a:pt x="43" y="34"/>
                    </a:cubicBezTo>
                    <a:cubicBezTo>
                      <a:pt x="46" y="29"/>
                      <a:pt x="46" y="29"/>
                      <a:pt x="46" y="29"/>
                    </a:cubicBezTo>
                    <a:cubicBezTo>
                      <a:pt x="49" y="26"/>
                      <a:pt x="49" y="26"/>
                      <a:pt x="49" y="26"/>
                    </a:cubicBezTo>
                    <a:cubicBezTo>
                      <a:pt x="61" y="26"/>
                      <a:pt x="61" y="26"/>
                      <a:pt x="61" y="26"/>
                    </a:cubicBezTo>
                    <a:cubicBezTo>
                      <a:pt x="61" y="26"/>
                      <a:pt x="65" y="26"/>
                      <a:pt x="65" y="25"/>
                    </a:cubicBezTo>
                    <a:cubicBezTo>
                      <a:pt x="66" y="24"/>
                      <a:pt x="66" y="19"/>
                      <a:pt x="66" y="19"/>
                    </a:cubicBezTo>
                    <a:cubicBezTo>
                      <a:pt x="71" y="17"/>
                      <a:pt x="71" y="17"/>
                      <a:pt x="71" y="17"/>
                    </a:cubicBezTo>
                    <a:cubicBezTo>
                      <a:pt x="71" y="11"/>
                      <a:pt x="71" y="11"/>
                      <a:pt x="71" y="11"/>
                    </a:cubicBezTo>
                    <a:cubicBezTo>
                      <a:pt x="74" y="8"/>
                      <a:pt x="74" y="8"/>
                      <a:pt x="74" y="8"/>
                    </a:cubicBezTo>
                    <a:cubicBezTo>
                      <a:pt x="78" y="8"/>
                      <a:pt x="78" y="8"/>
                      <a:pt x="78" y="8"/>
                    </a:cubicBezTo>
                    <a:cubicBezTo>
                      <a:pt x="81" y="2"/>
                      <a:pt x="81" y="2"/>
                      <a:pt x="81" y="2"/>
                    </a:cubicBezTo>
                    <a:cubicBezTo>
                      <a:pt x="84" y="0"/>
                      <a:pt x="84" y="0"/>
                      <a:pt x="84" y="0"/>
                    </a:cubicBezTo>
                    <a:cubicBezTo>
                      <a:pt x="88" y="0"/>
                      <a:pt x="88" y="0"/>
                      <a:pt x="88" y="0"/>
                    </a:cubicBezTo>
                    <a:cubicBezTo>
                      <a:pt x="96" y="0"/>
                      <a:pt x="96" y="0"/>
                      <a:pt x="96" y="0"/>
                    </a:cubicBezTo>
                    <a:cubicBezTo>
                      <a:pt x="100" y="4"/>
                      <a:pt x="100" y="4"/>
                      <a:pt x="100" y="4"/>
                    </a:cubicBezTo>
                    <a:cubicBezTo>
                      <a:pt x="107" y="8"/>
                      <a:pt x="107" y="8"/>
                      <a:pt x="107" y="8"/>
                    </a:cubicBezTo>
                    <a:cubicBezTo>
                      <a:pt x="112" y="13"/>
                      <a:pt x="112" y="13"/>
                      <a:pt x="112" y="13"/>
                    </a:cubicBezTo>
                    <a:cubicBezTo>
                      <a:pt x="116" y="18"/>
                      <a:pt x="116" y="18"/>
                      <a:pt x="116" y="18"/>
                    </a:cubicBezTo>
                    <a:cubicBezTo>
                      <a:pt x="120" y="20"/>
                      <a:pt x="120" y="20"/>
                      <a:pt x="120" y="20"/>
                    </a:cubicBezTo>
                    <a:cubicBezTo>
                      <a:pt x="123" y="21"/>
                      <a:pt x="123" y="21"/>
                      <a:pt x="123" y="21"/>
                    </a:cubicBezTo>
                    <a:cubicBezTo>
                      <a:pt x="126" y="20"/>
                      <a:pt x="126" y="20"/>
                      <a:pt x="126" y="20"/>
                    </a:cubicBezTo>
                    <a:cubicBezTo>
                      <a:pt x="130" y="20"/>
                      <a:pt x="130" y="20"/>
                      <a:pt x="130" y="20"/>
                    </a:cubicBezTo>
                    <a:cubicBezTo>
                      <a:pt x="132" y="26"/>
                      <a:pt x="132" y="26"/>
                      <a:pt x="132" y="26"/>
                    </a:cubicBezTo>
                    <a:cubicBezTo>
                      <a:pt x="131" y="30"/>
                      <a:pt x="131" y="30"/>
                      <a:pt x="131" y="30"/>
                    </a:cubicBezTo>
                    <a:cubicBezTo>
                      <a:pt x="132" y="35"/>
                      <a:pt x="132" y="35"/>
                      <a:pt x="132" y="35"/>
                    </a:cubicBezTo>
                    <a:cubicBezTo>
                      <a:pt x="133" y="39"/>
                      <a:pt x="133" y="39"/>
                      <a:pt x="133" y="39"/>
                    </a:cubicBezTo>
                    <a:cubicBezTo>
                      <a:pt x="132" y="47"/>
                      <a:pt x="132" y="47"/>
                      <a:pt x="132" y="47"/>
                    </a:cubicBezTo>
                    <a:cubicBezTo>
                      <a:pt x="131" y="53"/>
                      <a:pt x="131" y="53"/>
                      <a:pt x="131" y="53"/>
                    </a:cubicBezTo>
                    <a:cubicBezTo>
                      <a:pt x="132" y="61"/>
                      <a:pt x="132" y="61"/>
                      <a:pt x="132" y="61"/>
                    </a:cubicBezTo>
                    <a:cubicBezTo>
                      <a:pt x="132" y="65"/>
                      <a:pt x="132" y="65"/>
                      <a:pt x="132" y="65"/>
                    </a:cubicBezTo>
                    <a:cubicBezTo>
                      <a:pt x="132" y="69"/>
                      <a:pt x="132" y="69"/>
                      <a:pt x="132" y="69"/>
                    </a:cubicBezTo>
                    <a:cubicBezTo>
                      <a:pt x="132" y="75"/>
                      <a:pt x="132" y="75"/>
                      <a:pt x="132" y="75"/>
                    </a:cubicBezTo>
                    <a:cubicBezTo>
                      <a:pt x="133" y="76"/>
                      <a:pt x="133" y="76"/>
                      <a:pt x="133" y="76"/>
                    </a:cubicBezTo>
                    <a:cubicBezTo>
                      <a:pt x="134" y="80"/>
                      <a:pt x="134" y="80"/>
                      <a:pt x="134" y="80"/>
                    </a:cubicBezTo>
                    <a:cubicBezTo>
                      <a:pt x="143" y="79"/>
                      <a:pt x="143" y="79"/>
                      <a:pt x="143" y="79"/>
                    </a:cubicBezTo>
                    <a:cubicBezTo>
                      <a:pt x="154" y="79"/>
                      <a:pt x="154" y="79"/>
                      <a:pt x="154" y="79"/>
                    </a:cubicBezTo>
                    <a:cubicBezTo>
                      <a:pt x="165" y="79"/>
                      <a:pt x="165" y="79"/>
                      <a:pt x="165" y="79"/>
                    </a:cubicBezTo>
                    <a:cubicBezTo>
                      <a:pt x="166" y="83"/>
                      <a:pt x="166" y="83"/>
                      <a:pt x="166" y="83"/>
                    </a:cubicBezTo>
                    <a:cubicBezTo>
                      <a:pt x="172" y="84"/>
                      <a:pt x="172" y="84"/>
                      <a:pt x="172" y="84"/>
                    </a:cubicBezTo>
                    <a:cubicBezTo>
                      <a:pt x="176" y="86"/>
                      <a:pt x="176" y="86"/>
                      <a:pt x="176" y="86"/>
                    </a:cubicBezTo>
                    <a:cubicBezTo>
                      <a:pt x="175" y="89"/>
                      <a:pt x="175" y="89"/>
                      <a:pt x="175" y="89"/>
                    </a:cubicBezTo>
                    <a:cubicBezTo>
                      <a:pt x="172" y="92"/>
                      <a:pt x="172" y="92"/>
                      <a:pt x="172" y="92"/>
                    </a:cubicBezTo>
                    <a:cubicBezTo>
                      <a:pt x="171" y="97"/>
                      <a:pt x="171" y="97"/>
                      <a:pt x="171" y="97"/>
                    </a:cubicBezTo>
                    <a:cubicBezTo>
                      <a:pt x="174" y="103"/>
                      <a:pt x="174" y="103"/>
                      <a:pt x="174" y="103"/>
                    </a:cubicBezTo>
                    <a:cubicBezTo>
                      <a:pt x="177" y="109"/>
                      <a:pt x="177" y="109"/>
                      <a:pt x="177" y="109"/>
                    </a:cubicBezTo>
                    <a:cubicBezTo>
                      <a:pt x="177" y="121"/>
                      <a:pt x="177" y="121"/>
                      <a:pt x="177" y="121"/>
                    </a:cubicBezTo>
                    <a:cubicBezTo>
                      <a:pt x="175" y="124"/>
                      <a:pt x="175" y="124"/>
                      <a:pt x="175" y="124"/>
                    </a:cubicBezTo>
                    <a:cubicBezTo>
                      <a:pt x="169" y="132"/>
                      <a:pt x="169" y="132"/>
                      <a:pt x="169" y="132"/>
                    </a:cubicBezTo>
                    <a:lnTo>
                      <a:pt x="156" y="144"/>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2" name="Freeform 26"/>
              <p:cNvSpPr>
                <a:spLocks/>
              </p:cNvSpPr>
              <p:nvPr/>
            </p:nvSpPr>
            <p:spPr bwMode="auto">
              <a:xfrm>
                <a:off x="9444038" y="2122488"/>
                <a:ext cx="455612" cy="796925"/>
              </a:xfrm>
              <a:custGeom>
                <a:avLst/>
                <a:gdLst>
                  <a:gd name="T0" fmla="*/ 61 w 121"/>
                  <a:gd name="T1" fmla="*/ 1 h 212"/>
                  <a:gd name="T2" fmla="*/ 74 w 121"/>
                  <a:gd name="T3" fmla="*/ 6 h 212"/>
                  <a:gd name="T4" fmla="*/ 79 w 121"/>
                  <a:gd name="T5" fmla="*/ 21 h 212"/>
                  <a:gd name="T6" fmla="*/ 77 w 121"/>
                  <a:gd name="T7" fmla="*/ 41 h 212"/>
                  <a:gd name="T8" fmla="*/ 73 w 121"/>
                  <a:gd name="T9" fmla="*/ 50 h 212"/>
                  <a:gd name="T10" fmla="*/ 80 w 121"/>
                  <a:gd name="T11" fmla="*/ 59 h 212"/>
                  <a:gd name="T12" fmla="*/ 87 w 121"/>
                  <a:gd name="T13" fmla="*/ 69 h 212"/>
                  <a:gd name="T14" fmla="*/ 101 w 121"/>
                  <a:gd name="T15" fmla="*/ 72 h 212"/>
                  <a:gd name="T16" fmla="*/ 101 w 121"/>
                  <a:gd name="T17" fmla="*/ 82 h 212"/>
                  <a:gd name="T18" fmla="*/ 93 w 121"/>
                  <a:gd name="T19" fmla="*/ 89 h 212"/>
                  <a:gd name="T20" fmla="*/ 91 w 121"/>
                  <a:gd name="T21" fmla="*/ 99 h 212"/>
                  <a:gd name="T22" fmla="*/ 98 w 121"/>
                  <a:gd name="T23" fmla="*/ 109 h 212"/>
                  <a:gd name="T24" fmla="*/ 101 w 121"/>
                  <a:gd name="T25" fmla="*/ 118 h 212"/>
                  <a:gd name="T26" fmla="*/ 106 w 121"/>
                  <a:gd name="T27" fmla="*/ 128 h 212"/>
                  <a:gd name="T28" fmla="*/ 113 w 121"/>
                  <a:gd name="T29" fmla="*/ 133 h 212"/>
                  <a:gd name="T30" fmla="*/ 121 w 121"/>
                  <a:gd name="T31" fmla="*/ 137 h 212"/>
                  <a:gd name="T32" fmla="*/ 113 w 121"/>
                  <a:gd name="T33" fmla="*/ 144 h 212"/>
                  <a:gd name="T34" fmla="*/ 107 w 121"/>
                  <a:gd name="T35" fmla="*/ 154 h 212"/>
                  <a:gd name="T36" fmla="*/ 106 w 121"/>
                  <a:gd name="T37" fmla="*/ 165 h 212"/>
                  <a:gd name="T38" fmla="*/ 112 w 121"/>
                  <a:gd name="T39" fmla="*/ 172 h 212"/>
                  <a:gd name="T40" fmla="*/ 110 w 121"/>
                  <a:gd name="T41" fmla="*/ 185 h 212"/>
                  <a:gd name="T42" fmla="*/ 111 w 121"/>
                  <a:gd name="T43" fmla="*/ 194 h 212"/>
                  <a:gd name="T44" fmla="*/ 107 w 121"/>
                  <a:gd name="T45" fmla="*/ 200 h 212"/>
                  <a:gd name="T46" fmla="*/ 88 w 121"/>
                  <a:gd name="T47" fmla="*/ 207 h 212"/>
                  <a:gd name="T48" fmla="*/ 73 w 121"/>
                  <a:gd name="T49" fmla="*/ 210 h 212"/>
                  <a:gd name="T50" fmla="*/ 65 w 121"/>
                  <a:gd name="T51" fmla="*/ 209 h 212"/>
                  <a:gd name="T52" fmla="*/ 56 w 121"/>
                  <a:gd name="T53" fmla="*/ 205 h 212"/>
                  <a:gd name="T54" fmla="*/ 47 w 121"/>
                  <a:gd name="T55" fmla="*/ 198 h 212"/>
                  <a:gd name="T56" fmla="*/ 36 w 121"/>
                  <a:gd name="T57" fmla="*/ 199 h 212"/>
                  <a:gd name="T58" fmla="*/ 28 w 121"/>
                  <a:gd name="T59" fmla="*/ 207 h 212"/>
                  <a:gd name="T60" fmla="*/ 18 w 121"/>
                  <a:gd name="T61" fmla="*/ 203 h 212"/>
                  <a:gd name="T62" fmla="*/ 10 w 121"/>
                  <a:gd name="T63" fmla="*/ 192 h 212"/>
                  <a:gd name="T64" fmla="*/ 2 w 121"/>
                  <a:gd name="T65" fmla="*/ 192 h 212"/>
                  <a:gd name="T66" fmla="*/ 0 w 121"/>
                  <a:gd name="T67" fmla="*/ 168 h 212"/>
                  <a:gd name="T68" fmla="*/ 6 w 121"/>
                  <a:gd name="T69" fmla="*/ 137 h 212"/>
                  <a:gd name="T70" fmla="*/ 13 w 121"/>
                  <a:gd name="T71" fmla="*/ 120 h 212"/>
                  <a:gd name="T72" fmla="*/ 16 w 121"/>
                  <a:gd name="T73" fmla="*/ 104 h 212"/>
                  <a:gd name="T74" fmla="*/ 28 w 121"/>
                  <a:gd name="T75" fmla="*/ 92 h 212"/>
                  <a:gd name="T76" fmla="*/ 34 w 121"/>
                  <a:gd name="T77" fmla="*/ 81 h 212"/>
                  <a:gd name="T78" fmla="*/ 36 w 121"/>
                  <a:gd name="T79" fmla="*/ 67 h 212"/>
                  <a:gd name="T80" fmla="*/ 35 w 121"/>
                  <a:gd name="T81" fmla="*/ 53 h 212"/>
                  <a:gd name="T82" fmla="*/ 44 w 121"/>
                  <a:gd name="T83" fmla="*/ 41 h 212"/>
                  <a:gd name="T84" fmla="*/ 55 w 121"/>
                  <a:gd name="T85" fmla="*/ 30 h 212"/>
                  <a:gd name="T86" fmla="*/ 60 w 121"/>
                  <a:gd name="T87" fmla="*/ 15 h 212"/>
                  <a:gd name="T88" fmla="*/ 56 w 121"/>
                  <a:gd name="T89"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212">
                    <a:moveTo>
                      <a:pt x="54" y="0"/>
                    </a:moveTo>
                    <a:cubicBezTo>
                      <a:pt x="61" y="1"/>
                      <a:pt x="61" y="1"/>
                      <a:pt x="61" y="1"/>
                    </a:cubicBezTo>
                    <a:cubicBezTo>
                      <a:pt x="67" y="3"/>
                      <a:pt x="67" y="3"/>
                      <a:pt x="67" y="3"/>
                    </a:cubicBezTo>
                    <a:cubicBezTo>
                      <a:pt x="74" y="6"/>
                      <a:pt x="74" y="6"/>
                      <a:pt x="74" y="6"/>
                    </a:cubicBezTo>
                    <a:cubicBezTo>
                      <a:pt x="76" y="11"/>
                      <a:pt x="76" y="11"/>
                      <a:pt x="76" y="11"/>
                    </a:cubicBezTo>
                    <a:cubicBezTo>
                      <a:pt x="79" y="21"/>
                      <a:pt x="79" y="21"/>
                      <a:pt x="79" y="21"/>
                    </a:cubicBezTo>
                    <a:cubicBezTo>
                      <a:pt x="78" y="31"/>
                      <a:pt x="78" y="31"/>
                      <a:pt x="78" y="31"/>
                    </a:cubicBezTo>
                    <a:cubicBezTo>
                      <a:pt x="77" y="41"/>
                      <a:pt x="77" y="41"/>
                      <a:pt x="77" y="41"/>
                    </a:cubicBezTo>
                    <a:cubicBezTo>
                      <a:pt x="75" y="45"/>
                      <a:pt x="75" y="45"/>
                      <a:pt x="75" y="45"/>
                    </a:cubicBezTo>
                    <a:cubicBezTo>
                      <a:pt x="73" y="50"/>
                      <a:pt x="73" y="50"/>
                      <a:pt x="73" y="50"/>
                    </a:cubicBezTo>
                    <a:cubicBezTo>
                      <a:pt x="74" y="55"/>
                      <a:pt x="74" y="55"/>
                      <a:pt x="74" y="55"/>
                    </a:cubicBezTo>
                    <a:cubicBezTo>
                      <a:pt x="80" y="59"/>
                      <a:pt x="80" y="59"/>
                      <a:pt x="80" y="59"/>
                    </a:cubicBezTo>
                    <a:cubicBezTo>
                      <a:pt x="83" y="64"/>
                      <a:pt x="83" y="64"/>
                      <a:pt x="83" y="64"/>
                    </a:cubicBezTo>
                    <a:cubicBezTo>
                      <a:pt x="87" y="69"/>
                      <a:pt x="87" y="69"/>
                      <a:pt x="87" y="69"/>
                    </a:cubicBezTo>
                    <a:cubicBezTo>
                      <a:pt x="94" y="72"/>
                      <a:pt x="94" y="72"/>
                      <a:pt x="94" y="72"/>
                    </a:cubicBezTo>
                    <a:cubicBezTo>
                      <a:pt x="101" y="72"/>
                      <a:pt x="101" y="72"/>
                      <a:pt x="101" y="72"/>
                    </a:cubicBezTo>
                    <a:cubicBezTo>
                      <a:pt x="103" y="78"/>
                      <a:pt x="103" y="78"/>
                      <a:pt x="103" y="78"/>
                    </a:cubicBezTo>
                    <a:cubicBezTo>
                      <a:pt x="101" y="82"/>
                      <a:pt x="101" y="82"/>
                      <a:pt x="101" y="82"/>
                    </a:cubicBezTo>
                    <a:cubicBezTo>
                      <a:pt x="96" y="84"/>
                      <a:pt x="96" y="84"/>
                      <a:pt x="96" y="84"/>
                    </a:cubicBezTo>
                    <a:cubicBezTo>
                      <a:pt x="93" y="89"/>
                      <a:pt x="93" y="89"/>
                      <a:pt x="93" y="89"/>
                    </a:cubicBezTo>
                    <a:cubicBezTo>
                      <a:pt x="92" y="94"/>
                      <a:pt x="92" y="94"/>
                      <a:pt x="92" y="94"/>
                    </a:cubicBezTo>
                    <a:cubicBezTo>
                      <a:pt x="91" y="99"/>
                      <a:pt x="91" y="99"/>
                      <a:pt x="91" y="99"/>
                    </a:cubicBezTo>
                    <a:cubicBezTo>
                      <a:pt x="93" y="103"/>
                      <a:pt x="93" y="103"/>
                      <a:pt x="93" y="103"/>
                    </a:cubicBezTo>
                    <a:cubicBezTo>
                      <a:pt x="98" y="109"/>
                      <a:pt x="98" y="109"/>
                      <a:pt x="98" y="109"/>
                    </a:cubicBezTo>
                    <a:cubicBezTo>
                      <a:pt x="101" y="113"/>
                      <a:pt x="101" y="113"/>
                      <a:pt x="101" y="113"/>
                    </a:cubicBezTo>
                    <a:cubicBezTo>
                      <a:pt x="101" y="118"/>
                      <a:pt x="101" y="118"/>
                      <a:pt x="101" y="118"/>
                    </a:cubicBezTo>
                    <a:cubicBezTo>
                      <a:pt x="103" y="122"/>
                      <a:pt x="103" y="122"/>
                      <a:pt x="103" y="122"/>
                    </a:cubicBezTo>
                    <a:cubicBezTo>
                      <a:pt x="106" y="128"/>
                      <a:pt x="106" y="128"/>
                      <a:pt x="106" y="128"/>
                    </a:cubicBezTo>
                    <a:cubicBezTo>
                      <a:pt x="109" y="130"/>
                      <a:pt x="109" y="130"/>
                      <a:pt x="109" y="130"/>
                    </a:cubicBezTo>
                    <a:cubicBezTo>
                      <a:pt x="113" y="133"/>
                      <a:pt x="113" y="133"/>
                      <a:pt x="113" y="133"/>
                    </a:cubicBezTo>
                    <a:cubicBezTo>
                      <a:pt x="119" y="134"/>
                      <a:pt x="119" y="134"/>
                      <a:pt x="119" y="134"/>
                    </a:cubicBezTo>
                    <a:cubicBezTo>
                      <a:pt x="121" y="137"/>
                      <a:pt x="121" y="137"/>
                      <a:pt x="121" y="137"/>
                    </a:cubicBezTo>
                    <a:cubicBezTo>
                      <a:pt x="117" y="139"/>
                      <a:pt x="117" y="139"/>
                      <a:pt x="117" y="139"/>
                    </a:cubicBezTo>
                    <a:cubicBezTo>
                      <a:pt x="113" y="144"/>
                      <a:pt x="113" y="144"/>
                      <a:pt x="113" y="144"/>
                    </a:cubicBezTo>
                    <a:cubicBezTo>
                      <a:pt x="110" y="148"/>
                      <a:pt x="110" y="148"/>
                      <a:pt x="110" y="148"/>
                    </a:cubicBezTo>
                    <a:cubicBezTo>
                      <a:pt x="107" y="154"/>
                      <a:pt x="107" y="154"/>
                      <a:pt x="107" y="154"/>
                    </a:cubicBezTo>
                    <a:cubicBezTo>
                      <a:pt x="106" y="161"/>
                      <a:pt x="106" y="161"/>
                      <a:pt x="106" y="161"/>
                    </a:cubicBezTo>
                    <a:cubicBezTo>
                      <a:pt x="106" y="165"/>
                      <a:pt x="106" y="165"/>
                      <a:pt x="106" y="165"/>
                    </a:cubicBezTo>
                    <a:cubicBezTo>
                      <a:pt x="112" y="169"/>
                      <a:pt x="112" y="169"/>
                      <a:pt x="112" y="169"/>
                    </a:cubicBezTo>
                    <a:cubicBezTo>
                      <a:pt x="112" y="169"/>
                      <a:pt x="112" y="170"/>
                      <a:pt x="112" y="172"/>
                    </a:cubicBezTo>
                    <a:cubicBezTo>
                      <a:pt x="111" y="174"/>
                      <a:pt x="112" y="182"/>
                      <a:pt x="112" y="182"/>
                    </a:cubicBezTo>
                    <a:cubicBezTo>
                      <a:pt x="110" y="185"/>
                      <a:pt x="110" y="185"/>
                      <a:pt x="110" y="185"/>
                    </a:cubicBezTo>
                    <a:cubicBezTo>
                      <a:pt x="110" y="191"/>
                      <a:pt x="110" y="191"/>
                      <a:pt x="110" y="191"/>
                    </a:cubicBezTo>
                    <a:cubicBezTo>
                      <a:pt x="111" y="194"/>
                      <a:pt x="111" y="194"/>
                      <a:pt x="111" y="194"/>
                    </a:cubicBezTo>
                    <a:cubicBezTo>
                      <a:pt x="111" y="200"/>
                      <a:pt x="111" y="200"/>
                      <a:pt x="111" y="200"/>
                    </a:cubicBezTo>
                    <a:cubicBezTo>
                      <a:pt x="107" y="200"/>
                      <a:pt x="107" y="200"/>
                      <a:pt x="107" y="200"/>
                    </a:cubicBezTo>
                    <a:cubicBezTo>
                      <a:pt x="96" y="205"/>
                      <a:pt x="96" y="205"/>
                      <a:pt x="96" y="205"/>
                    </a:cubicBezTo>
                    <a:cubicBezTo>
                      <a:pt x="88" y="207"/>
                      <a:pt x="88" y="207"/>
                      <a:pt x="88" y="207"/>
                    </a:cubicBezTo>
                    <a:cubicBezTo>
                      <a:pt x="78" y="209"/>
                      <a:pt x="78" y="209"/>
                      <a:pt x="78" y="209"/>
                    </a:cubicBezTo>
                    <a:cubicBezTo>
                      <a:pt x="73" y="210"/>
                      <a:pt x="73" y="210"/>
                      <a:pt x="73" y="210"/>
                    </a:cubicBezTo>
                    <a:cubicBezTo>
                      <a:pt x="72" y="212"/>
                      <a:pt x="72" y="212"/>
                      <a:pt x="72" y="212"/>
                    </a:cubicBezTo>
                    <a:cubicBezTo>
                      <a:pt x="65" y="209"/>
                      <a:pt x="65" y="209"/>
                      <a:pt x="65" y="209"/>
                    </a:cubicBezTo>
                    <a:cubicBezTo>
                      <a:pt x="60" y="207"/>
                      <a:pt x="60" y="207"/>
                      <a:pt x="60" y="207"/>
                    </a:cubicBezTo>
                    <a:cubicBezTo>
                      <a:pt x="56" y="205"/>
                      <a:pt x="56" y="205"/>
                      <a:pt x="56" y="205"/>
                    </a:cubicBezTo>
                    <a:cubicBezTo>
                      <a:pt x="51" y="202"/>
                      <a:pt x="51" y="202"/>
                      <a:pt x="51" y="202"/>
                    </a:cubicBezTo>
                    <a:cubicBezTo>
                      <a:pt x="47" y="198"/>
                      <a:pt x="47" y="198"/>
                      <a:pt x="47" y="198"/>
                    </a:cubicBezTo>
                    <a:cubicBezTo>
                      <a:pt x="43" y="198"/>
                      <a:pt x="43" y="198"/>
                      <a:pt x="43" y="198"/>
                    </a:cubicBezTo>
                    <a:cubicBezTo>
                      <a:pt x="36" y="199"/>
                      <a:pt x="36" y="199"/>
                      <a:pt x="36" y="199"/>
                    </a:cubicBezTo>
                    <a:cubicBezTo>
                      <a:pt x="31" y="202"/>
                      <a:pt x="31" y="202"/>
                      <a:pt x="31" y="202"/>
                    </a:cubicBezTo>
                    <a:cubicBezTo>
                      <a:pt x="28" y="207"/>
                      <a:pt x="28" y="207"/>
                      <a:pt x="28" y="207"/>
                    </a:cubicBezTo>
                    <a:cubicBezTo>
                      <a:pt x="23" y="205"/>
                      <a:pt x="23" y="205"/>
                      <a:pt x="23" y="205"/>
                    </a:cubicBezTo>
                    <a:cubicBezTo>
                      <a:pt x="18" y="203"/>
                      <a:pt x="18" y="203"/>
                      <a:pt x="18" y="203"/>
                    </a:cubicBezTo>
                    <a:cubicBezTo>
                      <a:pt x="14" y="200"/>
                      <a:pt x="14" y="200"/>
                      <a:pt x="14" y="200"/>
                    </a:cubicBezTo>
                    <a:cubicBezTo>
                      <a:pt x="10" y="192"/>
                      <a:pt x="10" y="192"/>
                      <a:pt x="10" y="192"/>
                    </a:cubicBezTo>
                    <a:cubicBezTo>
                      <a:pt x="10" y="192"/>
                      <a:pt x="11" y="188"/>
                      <a:pt x="9" y="188"/>
                    </a:cubicBezTo>
                    <a:cubicBezTo>
                      <a:pt x="7" y="188"/>
                      <a:pt x="2" y="192"/>
                      <a:pt x="2" y="192"/>
                    </a:cubicBezTo>
                    <a:cubicBezTo>
                      <a:pt x="0" y="183"/>
                      <a:pt x="0" y="183"/>
                      <a:pt x="0" y="183"/>
                    </a:cubicBezTo>
                    <a:cubicBezTo>
                      <a:pt x="0" y="168"/>
                      <a:pt x="0" y="168"/>
                      <a:pt x="0" y="168"/>
                    </a:cubicBezTo>
                    <a:cubicBezTo>
                      <a:pt x="2" y="151"/>
                      <a:pt x="2" y="151"/>
                      <a:pt x="2" y="151"/>
                    </a:cubicBezTo>
                    <a:cubicBezTo>
                      <a:pt x="6" y="137"/>
                      <a:pt x="6" y="137"/>
                      <a:pt x="6" y="137"/>
                    </a:cubicBezTo>
                    <a:cubicBezTo>
                      <a:pt x="11" y="129"/>
                      <a:pt x="11" y="129"/>
                      <a:pt x="11" y="129"/>
                    </a:cubicBezTo>
                    <a:cubicBezTo>
                      <a:pt x="13" y="120"/>
                      <a:pt x="13" y="120"/>
                      <a:pt x="13" y="120"/>
                    </a:cubicBezTo>
                    <a:cubicBezTo>
                      <a:pt x="13" y="110"/>
                      <a:pt x="13" y="110"/>
                      <a:pt x="13" y="110"/>
                    </a:cubicBezTo>
                    <a:cubicBezTo>
                      <a:pt x="16" y="104"/>
                      <a:pt x="16" y="104"/>
                      <a:pt x="16" y="104"/>
                    </a:cubicBezTo>
                    <a:cubicBezTo>
                      <a:pt x="24" y="96"/>
                      <a:pt x="24" y="96"/>
                      <a:pt x="24" y="96"/>
                    </a:cubicBezTo>
                    <a:cubicBezTo>
                      <a:pt x="28" y="92"/>
                      <a:pt x="28" y="92"/>
                      <a:pt x="28" y="92"/>
                    </a:cubicBezTo>
                    <a:cubicBezTo>
                      <a:pt x="32" y="87"/>
                      <a:pt x="32" y="87"/>
                      <a:pt x="32" y="87"/>
                    </a:cubicBezTo>
                    <a:cubicBezTo>
                      <a:pt x="34" y="81"/>
                      <a:pt x="34" y="81"/>
                      <a:pt x="34" y="81"/>
                    </a:cubicBezTo>
                    <a:cubicBezTo>
                      <a:pt x="36" y="72"/>
                      <a:pt x="36" y="72"/>
                      <a:pt x="36" y="72"/>
                    </a:cubicBezTo>
                    <a:cubicBezTo>
                      <a:pt x="36" y="67"/>
                      <a:pt x="36" y="67"/>
                      <a:pt x="36" y="67"/>
                    </a:cubicBezTo>
                    <a:cubicBezTo>
                      <a:pt x="34" y="60"/>
                      <a:pt x="34" y="60"/>
                      <a:pt x="34" y="60"/>
                    </a:cubicBezTo>
                    <a:cubicBezTo>
                      <a:pt x="35" y="53"/>
                      <a:pt x="35" y="53"/>
                      <a:pt x="35" y="53"/>
                    </a:cubicBezTo>
                    <a:cubicBezTo>
                      <a:pt x="37" y="45"/>
                      <a:pt x="37" y="45"/>
                      <a:pt x="37" y="45"/>
                    </a:cubicBezTo>
                    <a:cubicBezTo>
                      <a:pt x="44" y="41"/>
                      <a:pt x="44" y="41"/>
                      <a:pt x="44" y="41"/>
                    </a:cubicBezTo>
                    <a:cubicBezTo>
                      <a:pt x="51" y="35"/>
                      <a:pt x="51" y="35"/>
                      <a:pt x="51" y="35"/>
                    </a:cubicBezTo>
                    <a:cubicBezTo>
                      <a:pt x="55" y="30"/>
                      <a:pt x="55" y="30"/>
                      <a:pt x="55" y="30"/>
                    </a:cubicBezTo>
                    <a:cubicBezTo>
                      <a:pt x="58" y="23"/>
                      <a:pt x="58" y="23"/>
                      <a:pt x="58" y="23"/>
                    </a:cubicBezTo>
                    <a:cubicBezTo>
                      <a:pt x="60" y="15"/>
                      <a:pt x="60" y="15"/>
                      <a:pt x="60" y="15"/>
                    </a:cubicBezTo>
                    <a:cubicBezTo>
                      <a:pt x="60" y="8"/>
                      <a:pt x="60" y="8"/>
                      <a:pt x="60" y="8"/>
                    </a:cubicBezTo>
                    <a:cubicBezTo>
                      <a:pt x="56" y="3"/>
                      <a:pt x="56" y="3"/>
                      <a:pt x="56" y="3"/>
                    </a:cubicBezTo>
                    <a:lnTo>
                      <a:pt x="54" y="0"/>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3" name="Freeform 35"/>
              <p:cNvSpPr>
                <a:spLocks/>
              </p:cNvSpPr>
              <p:nvPr/>
            </p:nvSpPr>
            <p:spPr bwMode="auto">
              <a:xfrm>
                <a:off x="9455150" y="1611313"/>
                <a:ext cx="184150" cy="138113"/>
              </a:xfrm>
              <a:custGeom>
                <a:avLst/>
                <a:gdLst>
                  <a:gd name="T0" fmla="*/ 2 w 49"/>
                  <a:gd name="T1" fmla="*/ 37 h 37"/>
                  <a:gd name="T2" fmla="*/ 5 w 49"/>
                  <a:gd name="T3" fmla="*/ 35 h 37"/>
                  <a:gd name="T4" fmla="*/ 9 w 49"/>
                  <a:gd name="T5" fmla="*/ 34 h 37"/>
                  <a:gd name="T6" fmla="*/ 11 w 49"/>
                  <a:gd name="T7" fmla="*/ 35 h 37"/>
                  <a:gd name="T8" fmla="*/ 14 w 49"/>
                  <a:gd name="T9" fmla="*/ 36 h 37"/>
                  <a:gd name="T10" fmla="*/ 17 w 49"/>
                  <a:gd name="T11" fmla="*/ 34 h 37"/>
                  <a:gd name="T12" fmla="*/ 20 w 49"/>
                  <a:gd name="T13" fmla="*/ 31 h 37"/>
                  <a:gd name="T14" fmla="*/ 23 w 49"/>
                  <a:gd name="T15" fmla="*/ 30 h 37"/>
                  <a:gd name="T16" fmla="*/ 27 w 49"/>
                  <a:gd name="T17" fmla="*/ 31 h 37"/>
                  <a:gd name="T18" fmla="*/ 29 w 49"/>
                  <a:gd name="T19" fmla="*/ 30 h 37"/>
                  <a:gd name="T20" fmla="*/ 33 w 49"/>
                  <a:gd name="T21" fmla="*/ 26 h 37"/>
                  <a:gd name="T22" fmla="*/ 39 w 49"/>
                  <a:gd name="T23" fmla="*/ 25 h 37"/>
                  <a:gd name="T24" fmla="*/ 43 w 49"/>
                  <a:gd name="T25" fmla="*/ 19 h 37"/>
                  <a:gd name="T26" fmla="*/ 47 w 49"/>
                  <a:gd name="T27" fmla="*/ 13 h 37"/>
                  <a:gd name="T28" fmla="*/ 48 w 49"/>
                  <a:gd name="T29" fmla="*/ 9 h 37"/>
                  <a:gd name="T30" fmla="*/ 49 w 49"/>
                  <a:gd name="T31" fmla="*/ 4 h 37"/>
                  <a:gd name="T32" fmla="*/ 41 w 49"/>
                  <a:gd name="T33" fmla="*/ 3 h 37"/>
                  <a:gd name="T34" fmla="*/ 36 w 49"/>
                  <a:gd name="T35" fmla="*/ 2 h 37"/>
                  <a:gd name="T36" fmla="*/ 29 w 49"/>
                  <a:gd name="T37" fmla="*/ 2 h 37"/>
                  <a:gd name="T38" fmla="*/ 26 w 49"/>
                  <a:gd name="T39" fmla="*/ 3 h 37"/>
                  <a:gd name="T40" fmla="*/ 20 w 49"/>
                  <a:gd name="T41" fmla="*/ 3 h 37"/>
                  <a:gd name="T42" fmla="*/ 15 w 49"/>
                  <a:gd name="T43" fmla="*/ 1 h 37"/>
                  <a:gd name="T44" fmla="*/ 10 w 49"/>
                  <a:gd name="T45" fmla="*/ 0 h 37"/>
                  <a:gd name="T46" fmla="*/ 5 w 49"/>
                  <a:gd name="T47" fmla="*/ 1 h 37"/>
                  <a:gd name="T48" fmla="*/ 3 w 49"/>
                  <a:gd name="T49" fmla="*/ 6 h 37"/>
                  <a:gd name="T50" fmla="*/ 2 w 49"/>
                  <a:gd name="T51" fmla="*/ 10 h 37"/>
                  <a:gd name="T52" fmla="*/ 2 w 49"/>
                  <a:gd name="T53" fmla="*/ 15 h 37"/>
                  <a:gd name="T54" fmla="*/ 2 w 49"/>
                  <a:gd name="T55" fmla="*/ 22 h 37"/>
                  <a:gd name="T56" fmla="*/ 0 w 49"/>
                  <a:gd name="T57" fmla="*/ 30 h 37"/>
                  <a:gd name="T58" fmla="*/ 0 w 49"/>
                  <a:gd name="T59" fmla="*/ 36 h 37"/>
                  <a:gd name="T60" fmla="*/ 2 w 49"/>
                  <a:gd name="T6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37">
                    <a:moveTo>
                      <a:pt x="2" y="37"/>
                    </a:moveTo>
                    <a:cubicBezTo>
                      <a:pt x="5" y="35"/>
                      <a:pt x="5" y="35"/>
                      <a:pt x="5" y="35"/>
                    </a:cubicBezTo>
                    <a:cubicBezTo>
                      <a:pt x="9" y="34"/>
                      <a:pt x="9" y="34"/>
                      <a:pt x="9" y="34"/>
                    </a:cubicBezTo>
                    <a:cubicBezTo>
                      <a:pt x="11" y="35"/>
                      <a:pt x="11" y="35"/>
                      <a:pt x="11" y="35"/>
                    </a:cubicBezTo>
                    <a:cubicBezTo>
                      <a:pt x="14" y="36"/>
                      <a:pt x="14" y="36"/>
                      <a:pt x="14" y="36"/>
                    </a:cubicBezTo>
                    <a:cubicBezTo>
                      <a:pt x="17" y="34"/>
                      <a:pt x="17" y="34"/>
                      <a:pt x="17" y="34"/>
                    </a:cubicBezTo>
                    <a:cubicBezTo>
                      <a:pt x="20" y="31"/>
                      <a:pt x="20" y="31"/>
                      <a:pt x="20" y="31"/>
                    </a:cubicBezTo>
                    <a:cubicBezTo>
                      <a:pt x="23" y="30"/>
                      <a:pt x="23" y="30"/>
                      <a:pt x="23" y="30"/>
                    </a:cubicBezTo>
                    <a:cubicBezTo>
                      <a:pt x="27" y="31"/>
                      <a:pt x="27" y="31"/>
                      <a:pt x="27" y="31"/>
                    </a:cubicBezTo>
                    <a:cubicBezTo>
                      <a:pt x="29" y="30"/>
                      <a:pt x="29" y="30"/>
                      <a:pt x="29" y="30"/>
                    </a:cubicBezTo>
                    <a:cubicBezTo>
                      <a:pt x="33" y="26"/>
                      <a:pt x="33" y="26"/>
                      <a:pt x="33" y="26"/>
                    </a:cubicBezTo>
                    <a:cubicBezTo>
                      <a:pt x="39" y="25"/>
                      <a:pt x="39" y="25"/>
                      <a:pt x="39" y="25"/>
                    </a:cubicBezTo>
                    <a:cubicBezTo>
                      <a:pt x="43" y="19"/>
                      <a:pt x="43" y="19"/>
                      <a:pt x="43" y="19"/>
                    </a:cubicBezTo>
                    <a:cubicBezTo>
                      <a:pt x="47" y="13"/>
                      <a:pt x="47" y="13"/>
                      <a:pt x="47" y="13"/>
                    </a:cubicBezTo>
                    <a:cubicBezTo>
                      <a:pt x="48" y="9"/>
                      <a:pt x="48" y="9"/>
                      <a:pt x="48" y="9"/>
                    </a:cubicBezTo>
                    <a:cubicBezTo>
                      <a:pt x="49" y="4"/>
                      <a:pt x="49" y="4"/>
                      <a:pt x="49" y="4"/>
                    </a:cubicBezTo>
                    <a:cubicBezTo>
                      <a:pt x="41" y="3"/>
                      <a:pt x="41" y="3"/>
                      <a:pt x="41" y="3"/>
                    </a:cubicBezTo>
                    <a:cubicBezTo>
                      <a:pt x="36" y="2"/>
                      <a:pt x="36" y="2"/>
                      <a:pt x="36" y="2"/>
                    </a:cubicBezTo>
                    <a:cubicBezTo>
                      <a:pt x="29" y="2"/>
                      <a:pt x="29" y="2"/>
                      <a:pt x="29" y="2"/>
                    </a:cubicBezTo>
                    <a:cubicBezTo>
                      <a:pt x="26" y="3"/>
                      <a:pt x="26" y="3"/>
                      <a:pt x="26" y="3"/>
                    </a:cubicBezTo>
                    <a:cubicBezTo>
                      <a:pt x="20" y="3"/>
                      <a:pt x="20" y="3"/>
                      <a:pt x="20" y="3"/>
                    </a:cubicBezTo>
                    <a:cubicBezTo>
                      <a:pt x="15" y="1"/>
                      <a:pt x="15" y="1"/>
                      <a:pt x="15" y="1"/>
                    </a:cubicBezTo>
                    <a:cubicBezTo>
                      <a:pt x="10" y="0"/>
                      <a:pt x="10" y="0"/>
                      <a:pt x="10" y="0"/>
                    </a:cubicBezTo>
                    <a:cubicBezTo>
                      <a:pt x="5" y="1"/>
                      <a:pt x="5" y="1"/>
                      <a:pt x="5" y="1"/>
                    </a:cubicBezTo>
                    <a:cubicBezTo>
                      <a:pt x="3" y="6"/>
                      <a:pt x="3" y="6"/>
                      <a:pt x="3" y="6"/>
                    </a:cubicBezTo>
                    <a:cubicBezTo>
                      <a:pt x="2" y="10"/>
                      <a:pt x="2" y="10"/>
                      <a:pt x="2" y="10"/>
                    </a:cubicBezTo>
                    <a:cubicBezTo>
                      <a:pt x="2" y="15"/>
                      <a:pt x="2" y="15"/>
                      <a:pt x="2" y="15"/>
                    </a:cubicBezTo>
                    <a:cubicBezTo>
                      <a:pt x="2" y="15"/>
                      <a:pt x="3" y="21"/>
                      <a:pt x="2" y="22"/>
                    </a:cubicBezTo>
                    <a:cubicBezTo>
                      <a:pt x="1" y="23"/>
                      <a:pt x="0" y="30"/>
                      <a:pt x="0" y="30"/>
                    </a:cubicBezTo>
                    <a:cubicBezTo>
                      <a:pt x="0" y="36"/>
                      <a:pt x="0" y="36"/>
                      <a:pt x="0" y="36"/>
                    </a:cubicBezTo>
                    <a:lnTo>
                      <a:pt x="2" y="37"/>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4" name="Freeform 36"/>
              <p:cNvSpPr>
                <a:spLocks/>
              </p:cNvSpPr>
              <p:nvPr/>
            </p:nvSpPr>
            <p:spPr bwMode="auto">
              <a:xfrm>
                <a:off x="9523413" y="1570038"/>
                <a:ext cx="30162" cy="30163"/>
              </a:xfrm>
              <a:custGeom>
                <a:avLst/>
                <a:gdLst>
                  <a:gd name="T0" fmla="*/ 7 w 19"/>
                  <a:gd name="T1" fmla="*/ 19 h 19"/>
                  <a:gd name="T2" fmla="*/ 19 w 19"/>
                  <a:gd name="T3" fmla="*/ 9 h 19"/>
                  <a:gd name="T4" fmla="*/ 14 w 19"/>
                  <a:gd name="T5" fmla="*/ 0 h 19"/>
                  <a:gd name="T6" fmla="*/ 5 w 19"/>
                  <a:gd name="T7" fmla="*/ 2 h 19"/>
                  <a:gd name="T8" fmla="*/ 0 w 19"/>
                  <a:gd name="T9" fmla="*/ 11 h 19"/>
                  <a:gd name="T10" fmla="*/ 7 w 19"/>
                  <a:gd name="T11" fmla="*/ 19 h 19"/>
                </a:gdLst>
                <a:ahLst/>
                <a:cxnLst>
                  <a:cxn ang="0">
                    <a:pos x="T0" y="T1"/>
                  </a:cxn>
                  <a:cxn ang="0">
                    <a:pos x="T2" y="T3"/>
                  </a:cxn>
                  <a:cxn ang="0">
                    <a:pos x="T4" y="T5"/>
                  </a:cxn>
                  <a:cxn ang="0">
                    <a:pos x="T6" y="T7"/>
                  </a:cxn>
                  <a:cxn ang="0">
                    <a:pos x="T8" y="T9"/>
                  </a:cxn>
                  <a:cxn ang="0">
                    <a:pos x="T10" y="T11"/>
                  </a:cxn>
                </a:cxnLst>
                <a:rect l="0" t="0" r="r" b="b"/>
                <a:pathLst>
                  <a:path w="19" h="19">
                    <a:moveTo>
                      <a:pt x="7" y="19"/>
                    </a:moveTo>
                    <a:lnTo>
                      <a:pt x="19" y="9"/>
                    </a:lnTo>
                    <a:lnTo>
                      <a:pt x="14" y="0"/>
                    </a:lnTo>
                    <a:lnTo>
                      <a:pt x="5" y="2"/>
                    </a:lnTo>
                    <a:lnTo>
                      <a:pt x="0" y="11"/>
                    </a:lnTo>
                    <a:lnTo>
                      <a:pt x="7" y="1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5" name="Freeform 37"/>
              <p:cNvSpPr>
                <a:spLocks/>
              </p:cNvSpPr>
              <p:nvPr/>
            </p:nvSpPr>
            <p:spPr bwMode="auto">
              <a:xfrm>
                <a:off x="9466263" y="1539875"/>
                <a:ext cx="53975" cy="41275"/>
              </a:xfrm>
              <a:custGeom>
                <a:avLst/>
                <a:gdLst>
                  <a:gd name="T0" fmla="*/ 14 w 14"/>
                  <a:gd name="T1" fmla="*/ 2 h 11"/>
                  <a:gd name="T2" fmla="*/ 12 w 14"/>
                  <a:gd name="T3" fmla="*/ 8 h 11"/>
                  <a:gd name="T4" fmla="*/ 11 w 14"/>
                  <a:gd name="T5" fmla="*/ 11 h 11"/>
                  <a:gd name="T6" fmla="*/ 7 w 14"/>
                  <a:gd name="T7" fmla="*/ 10 h 11"/>
                  <a:gd name="T8" fmla="*/ 0 w 14"/>
                  <a:gd name="T9" fmla="*/ 10 h 11"/>
                  <a:gd name="T10" fmla="*/ 2 w 14"/>
                  <a:gd name="T11" fmla="*/ 5 h 11"/>
                  <a:gd name="T12" fmla="*/ 7 w 14"/>
                  <a:gd name="T13" fmla="*/ 0 h 11"/>
                  <a:gd name="T14" fmla="*/ 14 w 14"/>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4" y="2"/>
                    </a:moveTo>
                    <a:cubicBezTo>
                      <a:pt x="12" y="8"/>
                      <a:pt x="12" y="8"/>
                      <a:pt x="12" y="8"/>
                    </a:cubicBezTo>
                    <a:cubicBezTo>
                      <a:pt x="11" y="11"/>
                      <a:pt x="11" y="11"/>
                      <a:pt x="11" y="11"/>
                    </a:cubicBezTo>
                    <a:cubicBezTo>
                      <a:pt x="11" y="11"/>
                      <a:pt x="8" y="10"/>
                      <a:pt x="7" y="10"/>
                    </a:cubicBezTo>
                    <a:cubicBezTo>
                      <a:pt x="6" y="10"/>
                      <a:pt x="0" y="10"/>
                      <a:pt x="0" y="10"/>
                    </a:cubicBezTo>
                    <a:cubicBezTo>
                      <a:pt x="2" y="5"/>
                      <a:pt x="2" y="5"/>
                      <a:pt x="2" y="5"/>
                    </a:cubicBezTo>
                    <a:cubicBezTo>
                      <a:pt x="7" y="0"/>
                      <a:pt x="7" y="0"/>
                      <a:pt x="7" y="0"/>
                    </a:cubicBezTo>
                    <a:lnTo>
                      <a:pt x="14"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6" name="Freeform 38"/>
              <p:cNvSpPr>
                <a:spLocks/>
              </p:cNvSpPr>
              <p:nvPr/>
            </p:nvSpPr>
            <p:spPr bwMode="auto">
              <a:xfrm>
                <a:off x="9388475" y="1576388"/>
                <a:ext cx="44450" cy="57150"/>
              </a:xfrm>
              <a:custGeom>
                <a:avLst/>
                <a:gdLst>
                  <a:gd name="T0" fmla="*/ 16 w 28"/>
                  <a:gd name="T1" fmla="*/ 22 h 36"/>
                  <a:gd name="T2" fmla="*/ 2 w 28"/>
                  <a:gd name="T3" fmla="*/ 36 h 36"/>
                  <a:gd name="T4" fmla="*/ 0 w 28"/>
                  <a:gd name="T5" fmla="*/ 22 h 36"/>
                  <a:gd name="T6" fmla="*/ 4 w 28"/>
                  <a:gd name="T7" fmla="*/ 7 h 36"/>
                  <a:gd name="T8" fmla="*/ 16 w 28"/>
                  <a:gd name="T9" fmla="*/ 0 h 36"/>
                  <a:gd name="T10" fmla="*/ 28 w 28"/>
                  <a:gd name="T11" fmla="*/ 0 h 36"/>
                  <a:gd name="T12" fmla="*/ 28 w 28"/>
                  <a:gd name="T13" fmla="*/ 7 h 36"/>
                  <a:gd name="T14" fmla="*/ 23 w 28"/>
                  <a:gd name="T15" fmla="*/ 17 h 36"/>
                  <a:gd name="T16" fmla="*/ 16 w 28"/>
                  <a:gd name="T17"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16" y="22"/>
                    </a:moveTo>
                    <a:lnTo>
                      <a:pt x="2" y="36"/>
                    </a:lnTo>
                    <a:lnTo>
                      <a:pt x="0" y="22"/>
                    </a:lnTo>
                    <a:lnTo>
                      <a:pt x="4" y="7"/>
                    </a:lnTo>
                    <a:lnTo>
                      <a:pt x="16" y="0"/>
                    </a:lnTo>
                    <a:lnTo>
                      <a:pt x="28" y="0"/>
                    </a:lnTo>
                    <a:lnTo>
                      <a:pt x="28" y="7"/>
                    </a:lnTo>
                    <a:lnTo>
                      <a:pt x="23" y="17"/>
                    </a:lnTo>
                    <a:lnTo>
                      <a:pt x="16" y="2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7" name="Freeform 39"/>
              <p:cNvSpPr>
                <a:spLocks/>
              </p:cNvSpPr>
              <p:nvPr/>
            </p:nvSpPr>
            <p:spPr bwMode="auto">
              <a:xfrm>
                <a:off x="9312275" y="1652588"/>
                <a:ext cx="46037" cy="63500"/>
              </a:xfrm>
              <a:custGeom>
                <a:avLst/>
                <a:gdLst>
                  <a:gd name="T0" fmla="*/ 29 w 29"/>
                  <a:gd name="T1" fmla="*/ 9 h 40"/>
                  <a:gd name="T2" fmla="*/ 19 w 29"/>
                  <a:gd name="T3" fmla="*/ 21 h 40"/>
                  <a:gd name="T4" fmla="*/ 10 w 29"/>
                  <a:gd name="T5" fmla="*/ 35 h 40"/>
                  <a:gd name="T6" fmla="*/ 0 w 29"/>
                  <a:gd name="T7" fmla="*/ 40 h 40"/>
                  <a:gd name="T8" fmla="*/ 7 w 29"/>
                  <a:gd name="T9" fmla="*/ 23 h 40"/>
                  <a:gd name="T10" fmla="*/ 17 w 29"/>
                  <a:gd name="T11" fmla="*/ 4 h 40"/>
                  <a:gd name="T12" fmla="*/ 24 w 29"/>
                  <a:gd name="T13" fmla="*/ 0 h 40"/>
                  <a:gd name="T14" fmla="*/ 29 w 29"/>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0">
                    <a:moveTo>
                      <a:pt x="29" y="9"/>
                    </a:moveTo>
                    <a:lnTo>
                      <a:pt x="19" y="21"/>
                    </a:lnTo>
                    <a:lnTo>
                      <a:pt x="10" y="35"/>
                    </a:lnTo>
                    <a:lnTo>
                      <a:pt x="0" y="40"/>
                    </a:lnTo>
                    <a:lnTo>
                      <a:pt x="7" y="23"/>
                    </a:lnTo>
                    <a:lnTo>
                      <a:pt x="17" y="4"/>
                    </a:lnTo>
                    <a:lnTo>
                      <a:pt x="24" y="0"/>
                    </a:lnTo>
                    <a:lnTo>
                      <a:pt x="29" y="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8" name="Freeform 40"/>
              <p:cNvSpPr>
                <a:spLocks/>
              </p:cNvSpPr>
              <p:nvPr/>
            </p:nvSpPr>
            <p:spPr bwMode="auto">
              <a:xfrm>
                <a:off x="9402763" y="1655763"/>
                <a:ext cx="41275" cy="26988"/>
              </a:xfrm>
              <a:custGeom>
                <a:avLst/>
                <a:gdLst>
                  <a:gd name="T0" fmla="*/ 12 w 26"/>
                  <a:gd name="T1" fmla="*/ 2 h 17"/>
                  <a:gd name="T2" fmla="*/ 5 w 26"/>
                  <a:gd name="T3" fmla="*/ 5 h 17"/>
                  <a:gd name="T4" fmla="*/ 0 w 26"/>
                  <a:gd name="T5" fmla="*/ 12 h 17"/>
                  <a:gd name="T6" fmla="*/ 7 w 26"/>
                  <a:gd name="T7" fmla="*/ 14 h 17"/>
                  <a:gd name="T8" fmla="*/ 14 w 26"/>
                  <a:gd name="T9" fmla="*/ 17 h 17"/>
                  <a:gd name="T10" fmla="*/ 26 w 26"/>
                  <a:gd name="T11" fmla="*/ 10 h 17"/>
                  <a:gd name="T12" fmla="*/ 19 w 26"/>
                  <a:gd name="T13" fmla="*/ 0 h 17"/>
                  <a:gd name="T14" fmla="*/ 12 w 26"/>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7">
                    <a:moveTo>
                      <a:pt x="12" y="2"/>
                    </a:moveTo>
                    <a:lnTo>
                      <a:pt x="5" y="5"/>
                    </a:lnTo>
                    <a:lnTo>
                      <a:pt x="0" y="12"/>
                    </a:lnTo>
                    <a:lnTo>
                      <a:pt x="7" y="14"/>
                    </a:lnTo>
                    <a:lnTo>
                      <a:pt x="14" y="17"/>
                    </a:lnTo>
                    <a:lnTo>
                      <a:pt x="26" y="10"/>
                    </a:lnTo>
                    <a:lnTo>
                      <a:pt x="19" y="0"/>
                    </a:lnTo>
                    <a:lnTo>
                      <a:pt x="12"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9" name="Freeform 41"/>
              <p:cNvSpPr>
                <a:spLocks/>
              </p:cNvSpPr>
              <p:nvPr/>
            </p:nvSpPr>
            <p:spPr bwMode="auto">
              <a:xfrm>
                <a:off x="9429750" y="1603375"/>
                <a:ext cx="19050" cy="22225"/>
              </a:xfrm>
              <a:custGeom>
                <a:avLst/>
                <a:gdLst>
                  <a:gd name="T0" fmla="*/ 0 w 12"/>
                  <a:gd name="T1" fmla="*/ 14 h 14"/>
                  <a:gd name="T2" fmla="*/ 9 w 12"/>
                  <a:gd name="T3" fmla="*/ 14 h 14"/>
                  <a:gd name="T4" fmla="*/ 12 w 12"/>
                  <a:gd name="T5" fmla="*/ 0 h 14"/>
                  <a:gd name="T6" fmla="*/ 2 w 12"/>
                  <a:gd name="T7" fmla="*/ 5 h 14"/>
                  <a:gd name="T8" fmla="*/ 0 w 12"/>
                  <a:gd name="T9" fmla="*/ 14 h 14"/>
                </a:gdLst>
                <a:ahLst/>
                <a:cxnLst>
                  <a:cxn ang="0">
                    <a:pos x="T0" y="T1"/>
                  </a:cxn>
                  <a:cxn ang="0">
                    <a:pos x="T2" y="T3"/>
                  </a:cxn>
                  <a:cxn ang="0">
                    <a:pos x="T4" y="T5"/>
                  </a:cxn>
                  <a:cxn ang="0">
                    <a:pos x="T6" y="T7"/>
                  </a:cxn>
                  <a:cxn ang="0">
                    <a:pos x="T8" y="T9"/>
                  </a:cxn>
                </a:cxnLst>
                <a:rect l="0" t="0" r="r" b="b"/>
                <a:pathLst>
                  <a:path w="12" h="14">
                    <a:moveTo>
                      <a:pt x="0" y="14"/>
                    </a:moveTo>
                    <a:lnTo>
                      <a:pt x="9" y="14"/>
                    </a:lnTo>
                    <a:lnTo>
                      <a:pt x="12" y="0"/>
                    </a:lnTo>
                    <a:lnTo>
                      <a:pt x="2" y="5"/>
                    </a:lnTo>
                    <a:lnTo>
                      <a:pt x="0" y="14"/>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0" name="Freeform 42"/>
              <p:cNvSpPr>
                <a:spLocks/>
              </p:cNvSpPr>
              <p:nvPr/>
            </p:nvSpPr>
            <p:spPr bwMode="auto">
              <a:xfrm>
                <a:off x="9418638" y="1701800"/>
                <a:ext cx="22225" cy="25400"/>
              </a:xfrm>
              <a:custGeom>
                <a:avLst/>
                <a:gdLst>
                  <a:gd name="T0" fmla="*/ 14 w 14"/>
                  <a:gd name="T1" fmla="*/ 7 h 16"/>
                  <a:gd name="T2" fmla="*/ 11 w 14"/>
                  <a:gd name="T3" fmla="*/ 16 h 16"/>
                  <a:gd name="T4" fmla="*/ 2 w 14"/>
                  <a:gd name="T5" fmla="*/ 16 h 16"/>
                  <a:gd name="T6" fmla="*/ 0 w 14"/>
                  <a:gd name="T7" fmla="*/ 7 h 16"/>
                  <a:gd name="T8" fmla="*/ 2 w 14"/>
                  <a:gd name="T9" fmla="*/ 0 h 16"/>
                  <a:gd name="T10" fmla="*/ 9 w 14"/>
                  <a:gd name="T11" fmla="*/ 0 h 16"/>
                  <a:gd name="T12" fmla="*/ 14 w 14"/>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14" y="7"/>
                    </a:moveTo>
                    <a:lnTo>
                      <a:pt x="11" y="16"/>
                    </a:lnTo>
                    <a:lnTo>
                      <a:pt x="2" y="16"/>
                    </a:lnTo>
                    <a:lnTo>
                      <a:pt x="0" y="7"/>
                    </a:lnTo>
                    <a:lnTo>
                      <a:pt x="2" y="0"/>
                    </a:lnTo>
                    <a:lnTo>
                      <a:pt x="9" y="0"/>
                    </a:lnTo>
                    <a:lnTo>
                      <a:pt x="14" y="7"/>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sp>
        <p:nvSpPr>
          <p:cNvPr id="61" name="CaixaDeTexto 60"/>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49452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CONTRATOU MÃO-DE-OBRA TERCEIRIZADA?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2205" y="6599386"/>
            <a:ext cx="12190767" cy="230832"/>
          </a:xfrm>
          <a:prstGeom prst="rect">
            <a:avLst/>
          </a:prstGeom>
          <a:noFill/>
        </p:spPr>
        <p:txBody>
          <a:bodyPr wrap="square" rtlCol="0">
            <a:spAutoFit/>
          </a:bodyPr>
          <a:lstStyle/>
          <a:p>
            <a:r>
              <a:rPr lang="pt-BR" sz="900" dirty="0"/>
              <a:t>Q9.</a:t>
            </a:r>
            <a:r>
              <a:rPr lang="pt-BR" sz="9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2017 o Congresso Nacional, aprovou uma lei que permite terceirização da mão de obra em qualquer atividade das empresas. Sua empresa contratou mão de obra terceirizada (de outra empresa prestadora de serviços) depois disso? (RU e estimulada)</a:t>
            </a:r>
            <a:endParaRPr lang="pt-BR" sz="900" dirty="0"/>
          </a:p>
        </p:txBody>
      </p:sp>
      <p:sp>
        <p:nvSpPr>
          <p:cNvPr id="19" name="Retângulo com Único Canto Aparado 18">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0" name="Retângulo com Único Canto Aparado 19">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1" name="Retângulo com Único Canto Aparado 20">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2" name="Retângulo com Único Canto Aparado 21">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3" name="Retângulo com Único Canto Aparado 22">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4" name="Retângulo com Único Canto Aparado 23">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6" name="Gráfico 15"/>
          <p:cNvGraphicFramePr/>
          <p:nvPr>
            <p:extLst/>
          </p:nvPr>
        </p:nvGraphicFramePr>
        <p:xfrm>
          <a:off x="910630" y="1788768"/>
          <a:ext cx="8712968" cy="4436946"/>
        </p:xfrm>
        <a:graphic>
          <a:graphicData uri="http://schemas.openxmlformats.org/drawingml/2006/chart">
            <c:chart xmlns:c="http://schemas.openxmlformats.org/drawingml/2006/chart" xmlns:r="http://schemas.openxmlformats.org/officeDocument/2006/relationships" r:id="rId11"/>
          </a:graphicData>
        </a:graphic>
      </p:graphicFrame>
      <p:sp>
        <p:nvSpPr>
          <p:cNvPr id="25" name="CaixaDeTexto 2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1037921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CONTRATOU MÃO-DE-OBRA TERCEIRIZADA?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2205" y="6599386"/>
            <a:ext cx="12190767" cy="230832"/>
          </a:xfrm>
          <a:prstGeom prst="rect">
            <a:avLst/>
          </a:prstGeom>
          <a:noFill/>
        </p:spPr>
        <p:txBody>
          <a:bodyPr wrap="square" rtlCol="0">
            <a:spAutoFit/>
          </a:bodyPr>
          <a:lstStyle/>
          <a:p>
            <a:r>
              <a:rPr lang="pt-BR" sz="900" dirty="0"/>
              <a:t>Q9.</a:t>
            </a:r>
            <a:r>
              <a:rPr lang="pt-BR" sz="9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2017 o Congresso Nacional, aprovou uma lei que permite terceirização da mão de obra em qualquer atividade das empresas. Sua empresa contratou mão de obra terceirizada (de outra empresa prestadora de serviços) depois disso? (RU e estimulada)</a:t>
            </a:r>
            <a:endParaRPr lang="pt-BR" sz="900" dirty="0"/>
          </a:p>
        </p:txBody>
      </p:sp>
      <p:sp>
        <p:nvSpPr>
          <p:cNvPr id="19" name="Retângulo com Único Canto Aparado 18">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0" name="Retângulo com Único Canto Aparado 19">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1" name="Retângulo com Único Canto Aparado 20">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2" name="Retângulo com Único Canto Aparado 21">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3" name="Retângulo com Único Canto Aparado 22">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4" name="Retângulo com Único Canto Aparado 23">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6" name="Gráfico 15"/>
          <p:cNvGraphicFramePr/>
          <p:nvPr>
            <p:extLst/>
          </p:nvPr>
        </p:nvGraphicFramePr>
        <p:xfrm>
          <a:off x="190550" y="1845618"/>
          <a:ext cx="10297144" cy="4464496"/>
        </p:xfrm>
        <a:graphic>
          <a:graphicData uri="http://schemas.openxmlformats.org/drawingml/2006/chart">
            <c:chart xmlns:c="http://schemas.openxmlformats.org/drawingml/2006/chart" xmlns:r="http://schemas.openxmlformats.org/officeDocument/2006/relationships" r:id="rId11"/>
          </a:graphicData>
        </a:graphic>
      </p:graphicFrame>
      <p:sp>
        <p:nvSpPr>
          <p:cNvPr id="25" name="CaixaDeTexto 24"/>
          <p:cNvSpPr txBox="1"/>
          <p:nvPr/>
        </p:nvSpPr>
        <p:spPr>
          <a:xfrm>
            <a:off x="406574" y="948441"/>
            <a:ext cx="9865096" cy="677108"/>
          </a:xfrm>
          <a:prstGeom prst="rect">
            <a:avLst/>
          </a:prstGeom>
          <a:noFill/>
          <a:ln>
            <a:noFill/>
          </a:ln>
        </p:spPr>
        <p:txBody>
          <a:bodyPr wrap="square" rtlCol="0">
            <a:spAutoFit/>
          </a:bodyPr>
          <a:lstStyle/>
          <a:p>
            <a:pPr algn="just"/>
            <a:r>
              <a:rPr lang="pt-BR" sz="1900" dirty="0">
                <a:solidFill>
                  <a:schemeClr val="accent5">
                    <a:lumMod val="50000"/>
                  </a:schemeClr>
                </a:solidFill>
              </a:rPr>
              <a:t>Empresários com maior escolaridade contrataram, em maior proporção, mão-de-obra terceirizada após a aprovação da Lei da Terceirização.</a:t>
            </a:r>
          </a:p>
        </p:txBody>
      </p:sp>
    </p:spTree>
    <p:extLst>
      <p:ext uri="{BB962C8B-B14F-4D97-AF65-F5344CB8AC3E}">
        <p14:creationId xmlns:p14="http://schemas.microsoft.com/office/powerpoint/2010/main" val="7847890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CONTRATOU MÃO-DE-OBRA TERCEIRIZADA?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2205" y="6599386"/>
            <a:ext cx="12190767" cy="230832"/>
          </a:xfrm>
          <a:prstGeom prst="rect">
            <a:avLst/>
          </a:prstGeom>
          <a:noFill/>
        </p:spPr>
        <p:txBody>
          <a:bodyPr wrap="square" rtlCol="0">
            <a:spAutoFit/>
          </a:bodyPr>
          <a:lstStyle/>
          <a:p>
            <a:r>
              <a:rPr lang="pt-BR" sz="900" dirty="0"/>
              <a:t>Q9.</a:t>
            </a:r>
            <a:r>
              <a:rPr lang="pt-BR" sz="9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2017 o Congresso Nacional, aprovou uma lei que permite terceirização da mão de obra em qualquer atividade das empresas. Sua empresa contratou mão de obra terceirizada (de outra empresa prestadora de serviços) depois disso? (RU e estimulada)</a:t>
            </a:r>
            <a:endParaRPr lang="pt-BR" sz="900" dirty="0"/>
          </a:p>
        </p:txBody>
      </p:sp>
      <p:sp>
        <p:nvSpPr>
          <p:cNvPr id="19" name="Retângulo com Único Canto Aparado 18">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0" name="Retângulo com Único Canto Aparado 19">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1" name="Retângulo com Único Canto Aparado 20">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2" name="Retângulo com Único Canto Aparado 21">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3" name="Retângulo com Único Canto Aparado 22">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4" name="Retângulo com Único Canto Aparado 23">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6" name="Gráfico 15"/>
          <p:cNvGraphicFramePr/>
          <p:nvPr>
            <p:extLst/>
          </p:nvPr>
        </p:nvGraphicFramePr>
        <p:xfrm>
          <a:off x="262558" y="1701828"/>
          <a:ext cx="10225136" cy="4498091"/>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1352105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PASSOU A SER CONTRATADA POR OUTRAS EMPRESAS APÓS A LEI DA TERCEIRIZAÇÃO?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r>
              <a:rPr lang="pt-BR" sz="1000" dirty="0"/>
              <a:t>Q10. Sua empresa passou a  ser contratada por outras empresas do mercado, como fornecer serviços, por causa da aprovação dessa lei de terceirização? (RU e estimulada)</a:t>
            </a: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25" name="Gráfico 24"/>
          <p:cNvGraphicFramePr/>
          <p:nvPr>
            <p:extLst/>
          </p:nvPr>
        </p:nvGraphicFramePr>
        <p:xfrm>
          <a:off x="478583" y="1170047"/>
          <a:ext cx="5472607" cy="5112743"/>
        </p:xfrm>
        <a:graphic>
          <a:graphicData uri="http://schemas.openxmlformats.org/drawingml/2006/chart">
            <c:chart xmlns:c="http://schemas.openxmlformats.org/drawingml/2006/chart" xmlns:r="http://schemas.openxmlformats.org/officeDocument/2006/relationships" r:id="rId11"/>
          </a:graphicData>
        </a:graphic>
      </p:graphicFrame>
      <p:sp>
        <p:nvSpPr>
          <p:cNvPr id="2" name="CaixaDeTexto 1"/>
          <p:cNvSpPr txBox="1"/>
          <p:nvPr/>
        </p:nvSpPr>
        <p:spPr>
          <a:xfrm>
            <a:off x="5951190" y="2499774"/>
            <a:ext cx="4392488" cy="969496"/>
          </a:xfrm>
          <a:prstGeom prst="rect">
            <a:avLst/>
          </a:prstGeom>
          <a:noFill/>
        </p:spPr>
        <p:txBody>
          <a:bodyPr wrap="square" rtlCol="0">
            <a:spAutoFit/>
          </a:bodyPr>
          <a:lstStyle/>
          <a:p>
            <a:pPr algn="just"/>
            <a:r>
              <a:rPr lang="pt-BR" sz="1900" dirty="0">
                <a:solidFill>
                  <a:schemeClr val="accent5">
                    <a:lumMod val="50000"/>
                  </a:schemeClr>
                </a:solidFill>
              </a:rPr>
              <a:t>Apenas 12% das empresas foram contratadas por outras empresas após a aprovação da Lei da Terceirização.</a:t>
            </a:r>
          </a:p>
        </p:txBody>
      </p:sp>
      <p:sp>
        <p:nvSpPr>
          <p:cNvPr id="26" name="CaixaDeTexto 2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254591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PASSOU A SER CONTRATADA POR OUTRAS EMPRESAS APÓS A LEI DA TERCEIRIZAÇÃO?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r>
              <a:rPr lang="pt-BR" sz="1000" dirty="0"/>
              <a:t>Q10. Sua empresa passou a </a:t>
            </a:r>
            <a:r>
              <a:rPr lang="pt-BR" sz="1000" dirty="0" err="1"/>
              <a:t>a</a:t>
            </a:r>
            <a:r>
              <a:rPr lang="pt-BR" sz="1000" dirty="0"/>
              <a:t> ser contratada por outras empresas do mercado, como fornecer serviços, por causa da aprovação dessa lei de terceirização? (RU e estimulada)</a:t>
            </a: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2" name="CaixaDeTexto 1"/>
          <p:cNvSpPr txBox="1"/>
          <p:nvPr/>
        </p:nvSpPr>
        <p:spPr>
          <a:xfrm>
            <a:off x="5685739" y="1464941"/>
            <a:ext cx="4667334" cy="3893374"/>
          </a:xfrm>
          <a:prstGeom prst="rect">
            <a:avLst/>
          </a:prstGeom>
          <a:noFill/>
        </p:spPr>
        <p:txBody>
          <a:bodyPr wrap="square" rtlCol="0">
            <a:spAutoFit/>
          </a:bodyPr>
          <a:lstStyle/>
          <a:p>
            <a:pPr algn="just"/>
            <a:r>
              <a:rPr lang="pt-BR" sz="1900" dirty="0">
                <a:solidFill>
                  <a:schemeClr val="accent5">
                    <a:lumMod val="50000"/>
                  </a:schemeClr>
                </a:solidFill>
              </a:rPr>
              <a:t>Dentre as Micro Empresas, 13% foram contratadas como prestadoras de serviços terceirizados após a aprovação da Lei 13.249/2017. </a:t>
            </a:r>
          </a:p>
          <a:p>
            <a:pPr algn="just"/>
            <a:endParaRPr lang="pt-BR" sz="1900" dirty="0">
              <a:solidFill>
                <a:schemeClr val="accent5">
                  <a:lumMod val="50000"/>
                </a:schemeClr>
              </a:solidFill>
            </a:endParaRPr>
          </a:p>
          <a:p>
            <a:pPr algn="just"/>
            <a:r>
              <a:rPr lang="pt-BR" sz="1900" dirty="0">
                <a:solidFill>
                  <a:schemeClr val="accent5">
                    <a:lumMod val="50000"/>
                  </a:schemeClr>
                </a:solidFill>
              </a:rPr>
              <a:t>No caso dos Microempreendedores Individuais, 12% foram contratados por outras empresas após a aprovação da Lei da Terceirização.</a:t>
            </a:r>
          </a:p>
          <a:p>
            <a:pPr algn="just"/>
            <a:endParaRPr lang="pt-BR" sz="1900" dirty="0">
              <a:solidFill>
                <a:schemeClr val="accent5">
                  <a:lumMod val="50000"/>
                </a:schemeClr>
              </a:solidFill>
            </a:endParaRPr>
          </a:p>
          <a:p>
            <a:pPr algn="just"/>
            <a:r>
              <a:rPr lang="pt-BR" sz="1900" dirty="0">
                <a:solidFill>
                  <a:schemeClr val="accent5">
                    <a:lumMod val="50000"/>
                  </a:schemeClr>
                </a:solidFill>
              </a:rPr>
              <a:t>Entre as Empresas de Pequeno Porte, 10% foram contratadas por outras empresas após a aprovação da referida lei.</a:t>
            </a:r>
          </a:p>
        </p:txBody>
      </p:sp>
      <p:sp>
        <p:nvSpPr>
          <p:cNvPr id="48" name="CaixaDeTexto 47"/>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grpSp>
        <p:nvGrpSpPr>
          <p:cNvPr id="3" name="Agrupar 2"/>
          <p:cNvGrpSpPr/>
          <p:nvPr/>
        </p:nvGrpSpPr>
        <p:grpSpPr>
          <a:xfrm>
            <a:off x="439178" y="769974"/>
            <a:ext cx="5237098" cy="5828029"/>
            <a:chOff x="439178" y="769974"/>
            <a:chExt cx="5237098" cy="5828029"/>
          </a:xfrm>
        </p:grpSpPr>
        <p:sp>
          <p:nvSpPr>
            <p:cNvPr id="49" name="Retângulo 48"/>
            <p:cNvSpPr/>
            <p:nvPr/>
          </p:nvSpPr>
          <p:spPr>
            <a:xfrm>
              <a:off x="439178" y="769974"/>
              <a:ext cx="5151972" cy="5828029"/>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8" name="Agrupar 17"/>
            <p:cNvGrpSpPr/>
            <p:nvPr/>
          </p:nvGrpSpPr>
          <p:grpSpPr>
            <a:xfrm>
              <a:off x="550620" y="2958400"/>
              <a:ext cx="900640" cy="1286172"/>
              <a:chOff x="2638821" y="4762770"/>
              <a:chExt cx="762451" cy="1157890"/>
            </a:xfrm>
          </p:grpSpPr>
          <p:grpSp>
            <p:nvGrpSpPr>
              <p:cNvPr id="19" name="Grupo 5"/>
              <p:cNvGrpSpPr/>
              <p:nvPr/>
            </p:nvGrpSpPr>
            <p:grpSpPr>
              <a:xfrm>
                <a:off x="2638821" y="4762770"/>
                <a:ext cx="762451" cy="760375"/>
                <a:chOff x="1989894" y="4905662"/>
                <a:chExt cx="829550" cy="829550"/>
              </a:xfrm>
            </p:grpSpPr>
            <p:sp>
              <p:nvSpPr>
                <p:cNvPr id="21" name="Retângulo 20"/>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4" name="Imagem 3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20" name="CaixaDeTexto 19"/>
              <p:cNvSpPr txBox="1"/>
              <p:nvPr/>
            </p:nvSpPr>
            <p:spPr>
              <a:xfrm>
                <a:off x="271192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35" name="Agrupar 34"/>
            <p:cNvGrpSpPr/>
            <p:nvPr/>
          </p:nvGrpSpPr>
          <p:grpSpPr>
            <a:xfrm>
              <a:off x="648583" y="4575682"/>
              <a:ext cx="819125" cy="1424074"/>
              <a:chOff x="3529554" y="4659025"/>
              <a:chExt cx="693443" cy="1282038"/>
            </a:xfrm>
          </p:grpSpPr>
          <p:grpSp>
            <p:nvGrpSpPr>
              <p:cNvPr id="36" name="Grupo 16"/>
              <p:cNvGrpSpPr/>
              <p:nvPr/>
            </p:nvGrpSpPr>
            <p:grpSpPr>
              <a:xfrm>
                <a:off x="3529554" y="4659025"/>
                <a:ext cx="693443" cy="864120"/>
                <a:chOff x="2947662" y="4678526"/>
                <a:chExt cx="846138" cy="1057275"/>
              </a:xfrm>
            </p:grpSpPr>
            <p:sp>
              <p:nvSpPr>
                <p:cNvPr id="38" name="Retângulo 37"/>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9" name="Group 13"/>
                <p:cNvGrpSpPr>
                  <a:grpSpLocks noChangeAspect="1"/>
                </p:cNvGrpSpPr>
                <p:nvPr/>
              </p:nvGrpSpPr>
              <p:grpSpPr bwMode="auto">
                <a:xfrm>
                  <a:off x="2947662" y="4678526"/>
                  <a:ext cx="846138" cy="1057275"/>
                  <a:chOff x="-489" y="3132"/>
                  <a:chExt cx="533" cy="666"/>
                </a:xfrm>
              </p:grpSpPr>
              <p:sp>
                <p:nvSpPr>
                  <p:cNvPr id="40"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37" name="CaixaDeTexto 36"/>
              <p:cNvSpPr txBox="1"/>
              <p:nvPr/>
            </p:nvSpPr>
            <p:spPr>
              <a:xfrm>
                <a:off x="3529554" y="5540953"/>
                <a:ext cx="693443"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EPP</a:t>
                </a:r>
              </a:p>
            </p:txBody>
          </p:sp>
        </p:grpSp>
        <p:graphicFrame>
          <p:nvGraphicFramePr>
            <p:cNvPr id="42" name="Gráfico 41"/>
            <p:cNvGraphicFramePr/>
            <p:nvPr>
              <p:extLst/>
            </p:nvPr>
          </p:nvGraphicFramePr>
          <p:xfrm>
            <a:off x="1396781" y="919399"/>
            <a:ext cx="4279495" cy="5373341"/>
          </p:xfrm>
          <a:graphic>
            <a:graphicData uri="http://schemas.openxmlformats.org/drawingml/2006/chart">
              <c:chart xmlns:c="http://schemas.openxmlformats.org/drawingml/2006/chart" xmlns:r="http://schemas.openxmlformats.org/officeDocument/2006/relationships" r:id="rId12"/>
            </a:graphicData>
          </a:graphic>
        </p:graphicFrame>
        <p:grpSp>
          <p:nvGrpSpPr>
            <p:cNvPr id="43" name="Agrupar 42"/>
            <p:cNvGrpSpPr/>
            <p:nvPr/>
          </p:nvGrpSpPr>
          <p:grpSpPr>
            <a:xfrm>
              <a:off x="584311" y="1318935"/>
              <a:ext cx="854571" cy="1181245"/>
              <a:chOff x="1768185" y="4857231"/>
              <a:chExt cx="723450" cy="1063429"/>
            </a:xfrm>
          </p:grpSpPr>
          <p:grpSp>
            <p:nvGrpSpPr>
              <p:cNvPr id="44" name="Grupo 13"/>
              <p:cNvGrpSpPr/>
              <p:nvPr/>
            </p:nvGrpSpPr>
            <p:grpSpPr>
              <a:xfrm>
                <a:off x="1768185" y="4857231"/>
                <a:ext cx="723450" cy="629054"/>
                <a:chOff x="1207620" y="5194355"/>
                <a:chExt cx="653544" cy="569821"/>
              </a:xfrm>
            </p:grpSpPr>
            <p:sp>
              <p:nvSpPr>
                <p:cNvPr id="46"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7" name="Imagem 4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45" name="CaixaDeTexto 44"/>
              <p:cNvSpPr txBox="1"/>
              <p:nvPr/>
            </p:nvSpPr>
            <p:spPr>
              <a:xfrm>
                <a:off x="181500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50" name="CaixaDeTexto 49"/>
            <p:cNvSpPr txBox="1"/>
            <p:nvPr/>
          </p:nvSpPr>
          <p:spPr>
            <a:xfrm>
              <a:off x="4150990" y="1566118"/>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51" name="CaixaDeTexto 50"/>
            <p:cNvSpPr txBox="1"/>
            <p:nvPr/>
          </p:nvSpPr>
          <p:spPr>
            <a:xfrm>
              <a:off x="4221420" y="3259631"/>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52" name="CaixaDeTexto 51"/>
            <p:cNvSpPr txBox="1"/>
            <p:nvPr/>
          </p:nvSpPr>
          <p:spPr>
            <a:xfrm>
              <a:off x="4275678" y="4950931"/>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53" name="CaixaDeTexto 52"/>
            <p:cNvSpPr txBox="1"/>
            <p:nvPr/>
          </p:nvSpPr>
          <p:spPr>
            <a:xfrm>
              <a:off x="1279268" y="4628077"/>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54" name="CaixaDeTexto 53"/>
            <p:cNvSpPr txBox="1"/>
            <p:nvPr/>
          </p:nvSpPr>
          <p:spPr>
            <a:xfrm>
              <a:off x="1339185" y="2941973"/>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55" name="CaixaDeTexto 54"/>
            <p:cNvSpPr txBox="1"/>
            <p:nvPr/>
          </p:nvSpPr>
          <p:spPr>
            <a:xfrm>
              <a:off x="1449817" y="1255869"/>
              <a:ext cx="719164" cy="369332"/>
            </a:xfrm>
            <a:prstGeom prst="rect">
              <a:avLst/>
            </a:prstGeom>
            <a:noFill/>
          </p:spPr>
          <p:txBody>
            <a:bodyPr wrap="square" rtlCol="0">
              <a:spAutoFit/>
            </a:bodyPr>
            <a:lstStyle/>
            <a:p>
              <a:pPr algn="ctr"/>
              <a:r>
                <a:rPr lang="pt-BR" sz="1800" b="1" dirty="0">
                  <a:solidFill>
                    <a:schemeClr val="bg1"/>
                  </a:solidFill>
                </a:rPr>
                <a:t>SIM</a:t>
              </a:r>
            </a:p>
          </p:txBody>
        </p:sp>
        <p:sp>
          <p:nvSpPr>
            <p:cNvPr id="56" name="Retângulo 55"/>
            <p:cNvSpPr/>
            <p:nvPr/>
          </p:nvSpPr>
          <p:spPr>
            <a:xfrm>
              <a:off x="1905474" y="6232457"/>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CaixaDeTexto 56"/>
            <p:cNvSpPr txBox="1"/>
            <p:nvPr/>
          </p:nvSpPr>
          <p:spPr>
            <a:xfrm>
              <a:off x="2029880" y="6164613"/>
              <a:ext cx="1660785" cy="276999"/>
            </a:xfrm>
            <a:prstGeom prst="rect">
              <a:avLst/>
            </a:prstGeom>
            <a:noFill/>
          </p:spPr>
          <p:txBody>
            <a:bodyPr wrap="square" rtlCol="0">
              <a:spAutoFit/>
            </a:bodyPr>
            <a:lstStyle/>
            <a:p>
              <a:r>
                <a:rPr lang="pt-BR" sz="1200" dirty="0"/>
                <a:t>NS/NR</a:t>
              </a:r>
            </a:p>
          </p:txBody>
        </p:sp>
        <p:sp>
          <p:nvSpPr>
            <p:cNvPr id="58" name="Retângulo 57"/>
            <p:cNvSpPr/>
            <p:nvPr/>
          </p:nvSpPr>
          <p:spPr>
            <a:xfrm>
              <a:off x="2730440" y="6233009"/>
              <a:ext cx="152577" cy="141939"/>
            </a:xfrm>
            <a:prstGeom prst="rect">
              <a:avLst/>
            </a:prstGeom>
            <a:solidFill>
              <a:schemeClr val="bg1"/>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2854846" y="6165165"/>
              <a:ext cx="1660785" cy="276999"/>
            </a:xfrm>
            <a:prstGeom prst="rect">
              <a:avLst/>
            </a:prstGeom>
            <a:noFill/>
          </p:spPr>
          <p:txBody>
            <a:bodyPr wrap="square" rtlCol="0">
              <a:spAutoFit/>
            </a:bodyPr>
            <a:lstStyle/>
            <a:p>
              <a:r>
                <a:rPr lang="pt-BR" sz="1200" dirty="0"/>
                <a:t>Não se aplica</a:t>
              </a:r>
            </a:p>
          </p:txBody>
        </p:sp>
      </p:grpSp>
    </p:spTree>
    <p:extLst>
      <p:ext uri="{BB962C8B-B14F-4D97-AF65-F5344CB8AC3E}">
        <p14:creationId xmlns:p14="http://schemas.microsoft.com/office/powerpoint/2010/main" val="2154137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PASSOU A SER CONTRATADA POR OUTRAS EMPRESAS APÓS A LEI DA TERCEIRIZAÇÃO?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r>
              <a:rPr lang="pt-BR" sz="1000" dirty="0"/>
              <a:t>Q10. Sua empresa passou a </a:t>
            </a:r>
            <a:r>
              <a:rPr lang="pt-BR" sz="1000" dirty="0" err="1"/>
              <a:t>a</a:t>
            </a:r>
            <a:r>
              <a:rPr lang="pt-BR" sz="1000" dirty="0"/>
              <a:t> ser contratada por outras empresas do mercado, como fornecer serviços, por causa da aprovação dessa lei de terceirização? (RU e estimulada)</a:t>
            </a: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2" name="CaixaDeTexto 1"/>
          <p:cNvSpPr txBox="1"/>
          <p:nvPr/>
        </p:nvSpPr>
        <p:spPr>
          <a:xfrm>
            <a:off x="5982469" y="1968275"/>
            <a:ext cx="4485615" cy="1261884"/>
          </a:xfrm>
          <a:prstGeom prst="rect">
            <a:avLst/>
          </a:prstGeom>
          <a:noFill/>
        </p:spPr>
        <p:txBody>
          <a:bodyPr wrap="square" rtlCol="0">
            <a:spAutoFit/>
          </a:bodyPr>
          <a:lstStyle/>
          <a:p>
            <a:pPr algn="just"/>
            <a:r>
              <a:rPr lang="pt-BR" sz="1900" dirty="0">
                <a:solidFill>
                  <a:schemeClr val="accent5">
                    <a:lumMod val="50000"/>
                  </a:schemeClr>
                </a:solidFill>
              </a:rPr>
              <a:t>O setor da Indústria apresenta a maior proporção de empresas contratadas como prestadora de serviços terceirizados após a aprovação da Lei da Terceirização: 22%.</a:t>
            </a:r>
          </a:p>
        </p:txBody>
      </p:sp>
      <p:sp>
        <p:nvSpPr>
          <p:cNvPr id="32" name="CaixaDeTexto 31"/>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grpSp>
        <p:nvGrpSpPr>
          <p:cNvPr id="3" name="Agrupar 2"/>
          <p:cNvGrpSpPr/>
          <p:nvPr/>
        </p:nvGrpSpPr>
        <p:grpSpPr>
          <a:xfrm>
            <a:off x="439178" y="769974"/>
            <a:ext cx="5463260" cy="5828029"/>
            <a:chOff x="439178" y="769974"/>
            <a:chExt cx="5463260" cy="5828029"/>
          </a:xfrm>
        </p:grpSpPr>
        <p:sp>
          <p:nvSpPr>
            <p:cNvPr id="33" name="Retângulo 32"/>
            <p:cNvSpPr/>
            <p:nvPr/>
          </p:nvSpPr>
          <p:spPr>
            <a:xfrm>
              <a:off x="439178" y="769974"/>
              <a:ext cx="5463260" cy="5828029"/>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8850" y="1341756"/>
              <a:ext cx="1049073" cy="975309"/>
            </a:xfrm>
            <a:prstGeom prst="rect">
              <a:avLst/>
            </a:prstGeom>
          </p:spPr>
        </p:pic>
        <p:sp>
          <p:nvSpPr>
            <p:cNvPr id="19" name="Retângulo 18"/>
            <p:cNvSpPr/>
            <p:nvPr/>
          </p:nvSpPr>
          <p:spPr>
            <a:xfrm>
              <a:off x="538819" y="2310978"/>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pic>
          <p:nvPicPr>
            <p:cNvPr id="20" name="Imagem 1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8819" y="2992541"/>
              <a:ext cx="1084124" cy="1004032"/>
            </a:xfrm>
            <a:prstGeom prst="rect">
              <a:avLst/>
            </a:prstGeom>
          </p:spPr>
        </p:pic>
        <p:sp>
          <p:nvSpPr>
            <p:cNvPr id="21" name="Retângulo 20"/>
            <p:cNvSpPr/>
            <p:nvPr/>
          </p:nvSpPr>
          <p:spPr>
            <a:xfrm>
              <a:off x="618850" y="3962149"/>
              <a:ext cx="1129672"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22" name="Imagem 2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61741" y="4708963"/>
              <a:ext cx="1008997" cy="1008997"/>
            </a:xfrm>
            <a:prstGeom prst="rect">
              <a:avLst/>
            </a:prstGeom>
          </p:spPr>
        </p:pic>
        <p:sp>
          <p:nvSpPr>
            <p:cNvPr id="23" name="Retângulo 22"/>
            <p:cNvSpPr/>
            <p:nvPr/>
          </p:nvSpPr>
          <p:spPr>
            <a:xfrm>
              <a:off x="538489" y="5736192"/>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graphicFrame>
          <p:nvGraphicFramePr>
            <p:cNvPr id="24" name="Gráfico 23"/>
            <p:cNvGraphicFramePr/>
            <p:nvPr>
              <p:extLst/>
            </p:nvPr>
          </p:nvGraphicFramePr>
          <p:xfrm>
            <a:off x="1622943" y="1003617"/>
            <a:ext cx="4279495" cy="5373341"/>
          </p:xfrm>
          <a:graphic>
            <a:graphicData uri="http://schemas.openxmlformats.org/drawingml/2006/chart">
              <c:chart xmlns:c="http://schemas.openxmlformats.org/drawingml/2006/chart" xmlns:r="http://schemas.openxmlformats.org/officeDocument/2006/relationships" r:id="rId14"/>
            </a:graphicData>
          </a:graphic>
        </p:graphicFrame>
        <p:sp>
          <p:nvSpPr>
            <p:cNvPr id="34" name="CaixaDeTexto 33"/>
            <p:cNvSpPr txBox="1"/>
            <p:nvPr/>
          </p:nvSpPr>
          <p:spPr>
            <a:xfrm>
              <a:off x="4447582" y="1644744"/>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35" name="CaixaDeTexto 34"/>
            <p:cNvSpPr txBox="1"/>
            <p:nvPr/>
          </p:nvSpPr>
          <p:spPr>
            <a:xfrm>
              <a:off x="4583038" y="3342936"/>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36" name="CaixaDeTexto 35"/>
            <p:cNvSpPr txBox="1"/>
            <p:nvPr/>
          </p:nvSpPr>
          <p:spPr>
            <a:xfrm>
              <a:off x="4015560" y="5041128"/>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37" name="CaixaDeTexto 36"/>
            <p:cNvSpPr txBox="1"/>
            <p:nvPr/>
          </p:nvSpPr>
          <p:spPr>
            <a:xfrm>
              <a:off x="1925701" y="4721451"/>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38" name="CaixaDeTexto 37"/>
            <p:cNvSpPr txBox="1"/>
            <p:nvPr/>
          </p:nvSpPr>
          <p:spPr>
            <a:xfrm>
              <a:off x="1400748" y="3092111"/>
              <a:ext cx="970432" cy="276999"/>
            </a:xfrm>
            <a:prstGeom prst="rect">
              <a:avLst/>
            </a:prstGeom>
            <a:noFill/>
          </p:spPr>
          <p:txBody>
            <a:bodyPr wrap="square" rtlCol="0">
              <a:spAutoFit/>
            </a:bodyPr>
            <a:lstStyle/>
            <a:p>
              <a:pPr algn="ctr"/>
              <a:r>
                <a:rPr lang="pt-BR" sz="1200" b="1" dirty="0">
                  <a:solidFill>
                    <a:schemeClr val="bg1"/>
                  </a:solidFill>
                </a:rPr>
                <a:t>SIM</a:t>
              </a:r>
            </a:p>
          </p:txBody>
        </p:sp>
        <p:sp>
          <p:nvSpPr>
            <p:cNvPr id="39" name="CaixaDeTexto 38"/>
            <p:cNvSpPr txBox="1"/>
            <p:nvPr/>
          </p:nvSpPr>
          <p:spPr>
            <a:xfrm>
              <a:off x="1652016" y="1330653"/>
              <a:ext cx="719164" cy="369332"/>
            </a:xfrm>
            <a:prstGeom prst="rect">
              <a:avLst/>
            </a:prstGeom>
            <a:noFill/>
          </p:spPr>
          <p:txBody>
            <a:bodyPr wrap="square" rtlCol="0">
              <a:spAutoFit/>
            </a:bodyPr>
            <a:lstStyle/>
            <a:p>
              <a:pPr algn="ctr"/>
              <a:r>
                <a:rPr lang="pt-BR" sz="1800" b="1" dirty="0">
                  <a:solidFill>
                    <a:schemeClr val="bg1"/>
                  </a:solidFill>
                </a:rPr>
                <a:t>SIM</a:t>
              </a:r>
            </a:p>
          </p:txBody>
        </p:sp>
        <p:sp>
          <p:nvSpPr>
            <p:cNvPr id="40" name="Retângulo 39"/>
            <p:cNvSpPr/>
            <p:nvPr/>
          </p:nvSpPr>
          <p:spPr>
            <a:xfrm>
              <a:off x="1905474" y="6232457"/>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CaixaDeTexto 40"/>
            <p:cNvSpPr txBox="1"/>
            <p:nvPr/>
          </p:nvSpPr>
          <p:spPr>
            <a:xfrm>
              <a:off x="2029880" y="6164613"/>
              <a:ext cx="1660785" cy="276999"/>
            </a:xfrm>
            <a:prstGeom prst="rect">
              <a:avLst/>
            </a:prstGeom>
            <a:noFill/>
          </p:spPr>
          <p:txBody>
            <a:bodyPr wrap="square" rtlCol="0">
              <a:spAutoFit/>
            </a:bodyPr>
            <a:lstStyle/>
            <a:p>
              <a:r>
                <a:rPr lang="pt-BR" sz="1200" dirty="0"/>
                <a:t>NS/NR</a:t>
              </a:r>
            </a:p>
          </p:txBody>
        </p:sp>
        <p:sp>
          <p:nvSpPr>
            <p:cNvPr id="42" name="Retângulo 41"/>
            <p:cNvSpPr/>
            <p:nvPr/>
          </p:nvSpPr>
          <p:spPr>
            <a:xfrm>
              <a:off x="2730440" y="6233009"/>
              <a:ext cx="152577" cy="141939"/>
            </a:xfrm>
            <a:prstGeom prst="rect">
              <a:avLst/>
            </a:prstGeom>
            <a:solidFill>
              <a:schemeClr val="bg1"/>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CaixaDeTexto 42"/>
            <p:cNvSpPr txBox="1"/>
            <p:nvPr/>
          </p:nvSpPr>
          <p:spPr>
            <a:xfrm>
              <a:off x="2854846" y="6165165"/>
              <a:ext cx="1660785" cy="276999"/>
            </a:xfrm>
            <a:prstGeom prst="rect">
              <a:avLst/>
            </a:prstGeom>
            <a:noFill/>
          </p:spPr>
          <p:txBody>
            <a:bodyPr wrap="square" rtlCol="0">
              <a:spAutoFit/>
            </a:bodyPr>
            <a:lstStyle/>
            <a:p>
              <a:r>
                <a:rPr lang="pt-BR" sz="1200" dirty="0"/>
                <a:t>Não se aplica</a:t>
              </a:r>
            </a:p>
          </p:txBody>
        </p:sp>
      </p:grpSp>
    </p:spTree>
    <p:extLst>
      <p:ext uri="{BB962C8B-B14F-4D97-AF65-F5344CB8AC3E}">
        <p14:creationId xmlns:p14="http://schemas.microsoft.com/office/powerpoint/2010/main" val="38503611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PASSOU A SER CONTRATADA POR OUTRAS EMPRESAS APÓS A LEI DA TERCEIRIZAÇÃO?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r>
              <a:rPr lang="pt-BR" sz="1000" dirty="0"/>
              <a:t>Q10. Sua empresa passou a </a:t>
            </a:r>
            <a:r>
              <a:rPr lang="pt-BR" sz="1000" dirty="0" err="1"/>
              <a:t>a</a:t>
            </a:r>
            <a:r>
              <a:rPr lang="pt-BR" sz="1000" dirty="0"/>
              <a:t> ser contratada por outras empresas do mercado, como fornecer serviços, por causa da aprovação dessa lei de terceirização? (RU e estimulada)</a:t>
            </a: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nvPr>
        </p:nvGraphicFramePr>
        <p:xfrm>
          <a:off x="614734" y="837506"/>
          <a:ext cx="3176216" cy="5496320"/>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18542" y="928008"/>
            <a:ext cx="461665" cy="5228238"/>
          </a:xfrm>
          <a:prstGeom prst="rect">
            <a:avLst/>
          </a:prstGeom>
          <a:solidFill>
            <a:schemeClr val="accent5">
              <a:lumMod val="40000"/>
              <a:lumOff val="60000"/>
              <a:alpha val="46000"/>
            </a:schemeClr>
          </a:solidFill>
        </p:spPr>
        <p:txBody>
          <a:bodyPr vert="vert270" wrap="square" rtlCol="0">
            <a:spAutoFit/>
          </a:bodyPr>
          <a:lstStyle/>
          <a:p>
            <a:pPr algn="ctr"/>
            <a:r>
              <a:rPr lang="pt-BR" sz="1800" b="1" dirty="0">
                <a:solidFill>
                  <a:schemeClr val="accent5">
                    <a:lumMod val="50000"/>
                  </a:schemeClr>
                </a:solidFill>
              </a:rPr>
              <a:t>UNIDADE DA FEDERAÇÃO</a:t>
            </a:r>
          </a:p>
        </p:txBody>
      </p:sp>
      <p:graphicFrame>
        <p:nvGraphicFramePr>
          <p:cNvPr id="20" name="Gráfico 19"/>
          <p:cNvGraphicFramePr/>
          <p:nvPr>
            <p:extLst/>
          </p:nvPr>
        </p:nvGraphicFramePr>
        <p:xfrm>
          <a:off x="3934965" y="3545432"/>
          <a:ext cx="6059317" cy="2593342"/>
        </p:xfrm>
        <a:graphic>
          <a:graphicData uri="http://schemas.openxmlformats.org/drawingml/2006/chart">
            <c:chart xmlns:c="http://schemas.openxmlformats.org/drawingml/2006/chart" xmlns:r="http://schemas.openxmlformats.org/officeDocument/2006/relationships" r:id="rId12"/>
          </a:graphicData>
        </a:graphic>
      </p:graphicFrame>
      <p:sp>
        <p:nvSpPr>
          <p:cNvPr id="2" name="CaixaDeTexto 1"/>
          <p:cNvSpPr txBox="1"/>
          <p:nvPr/>
        </p:nvSpPr>
        <p:spPr>
          <a:xfrm>
            <a:off x="3502918" y="1986477"/>
            <a:ext cx="6809848" cy="969496"/>
          </a:xfrm>
          <a:prstGeom prst="rect">
            <a:avLst/>
          </a:prstGeom>
          <a:noFill/>
          <a:ln>
            <a:noFill/>
          </a:ln>
        </p:spPr>
        <p:txBody>
          <a:bodyPr wrap="square" rtlCol="0">
            <a:spAutoFit/>
          </a:bodyPr>
          <a:lstStyle/>
          <a:p>
            <a:pPr algn="just"/>
            <a:r>
              <a:rPr lang="pt-BR" sz="1900" dirty="0">
                <a:solidFill>
                  <a:schemeClr val="accent5">
                    <a:lumMod val="50000"/>
                  </a:schemeClr>
                </a:solidFill>
              </a:rPr>
              <a:t>Nas cinco regiões do país a proporção de empresas que foram contratadas como prestadoras de serviços terceirizadas varia entre 11 e 15%, sendo o maior índice registrado na Região Sul.</a:t>
            </a:r>
          </a:p>
        </p:txBody>
      </p:sp>
      <p:grpSp>
        <p:nvGrpSpPr>
          <p:cNvPr id="21" name="Grupo 14"/>
          <p:cNvGrpSpPr/>
          <p:nvPr/>
        </p:nvGrpSpPr>
        <p:grpSpPr>
          <a:xfrm>
            <a:off x="9623598" y="863710"/>
            <a:ext cx="961240" cy="863133"/>
            <a:chOff x="7269163" y="1814738"/>
            <a:chExt cx="3903664" cy="3922713"/>
          </a:xfrm>
          <a:scene3d>
            <a:camera prst="orthographicFront">
              <a:rot lat="0" lon="0" rev="0"/>
            </a:camera>
            <a:lightRig rig="threePt" dir="t"/>
          </a:scene3d>
        </p:grpSpPr>
        <p:grpSp>
          <p:nvGrpSpPr>
            <p:cNvPr id="22" name="Grupo 15"/>
            <p:cNvGrpSpPr/>
            <p:nvPr/>
          </p:nvGrpSpPr>
          <p:grpSpPr>
            <a:xfrm>
              <a:off x="8496302" y="3102200"/>
              <a:ext cx="1563688" cy="1649413"/>
              <a:chOff x="8328025" y="2344738"/>
              <a:chExt cx="1563687" cy="1649413"/>
            </a:xfrm>
            <a:solidFill>
              <a:srgbClr val="009999"/>
            </a:solidFill>
          </p:grpSpPr>
          <p:sp>
            <p:nvSpPr>
              <p:cNvPr id="65" name="Freeform 16"/>
              <p:cNvSpPr>
                <a:spLocks/>
              </p:cNvSpPr>
              <p:nvPr/>
            </p:nvSpPr>
            <p:spPr bwMode="auto">
              <a:xfrm>
                <a:off x="8328025" y="2344738"/>
                <a:ext cx="1135062" cy="1044575"/>
              </a:xfrm>
              <a:custGeom>
                <a:avLst/>
                <a:gdLst>
                  <a:gd name="T0" fmla="*/ 84 w 302"/>
                  <a:gd name="T1" fmla="*/ 37 h 278"/>
                  <a:gd name="T2" fmla="*/ 89 w 302"/>
                  <a:gd name="T3" fmla="*/ 24 h 278"/>
                  <a:gd name="T4" fmla="*/ 90 w 302"/>
                  <a:gd name="T5" fmla="*/ 9 h 278"/>
                  <a:gd name="T6" fmla="*/ 92 w 302"/>
                  <a:gd name="T7" fmla="*/ 0 h 278"/>
                  <a:gd name="T8" fmla="*/ 96 w 302"/>
                  <a:gd name="T9" fmla="*/ 2 h 278"/>
                  <a:gd name="T10" fmla="*/ 99 w 302"/>
                  <a:gd name="T11" fmla="*/ 11 h 278"/>
                  <a:gd name="T12" fmla="*/ 103 w 302"/>
                  <a:gd name="T13" fmla="*/ 33 h 278"/>
                  <a:gd name="T14" fmla="*/ 128 w 302"/>
                  <a:gd name="T15" fmla="*/ 54 h 278"/>
                  <a:gd name="T16" fmla="*/ 172 w 302"/>
                  <a:gd name="T17" fmla="*/ 57 h 278"/>
                  <a:gd name="T18" fmla="*/ 302 w 302"/>
                  <a:gd name="T19" fmla="*/ 64 h 278"/>
                  <a:gd name="T20" fmla="*/ 299 w 302"/>
                  <a:gd name="T21" fmla="*/ 74 h 278"/>
                  <a:gd name="T22" fmla="*/ 291 w 302"/>
                  <a:gd name="T23" fmla="*/ 104 h 278"/>
                  <a:gd name="T24" fmla="*/ 293 w 302"/>
                  <a:gd name="T25" fmla="*/ 143 h 278"/>
                  <a:gd name="T26" fmla="*/ 284 w 302"/>
                  <a:gd name="T27" fmla="*/ 172 h 278"/>
                  <a:gd name="T28" fmla="*/ 278 w 302"/>
                  <a:gd name="T29" fmla="*/ 195 h 278"/>
                  <a:gd name="T30" fmla="*/ 266 w 302"/>
                  <a:gd name="T31" fmla="*/ 203 h 278"/>
                  <a:gd name="T32" fmla="*/ 260 w 302"/>
                  <a:gd name="T33" fmla="*/ 215 h 278"/>
                  <a:gd name="T34" fmla="*/ 249 w 302"/>
                  <a:gd name="T35" fmla="*/ 222 h 278"/>
                  <a:gd name="T36" fmla="*/ 237 w 302"/>
                  <a:gd name="T37" fmla="*/ 237 h 278"/>
                  <a:gd name="T38" fmla="*/ 227 w 302"/>
                  <a:gd name="T39" fmla="*/ 252 h 278"/>
                  <a:gd name="T40" fmla="*/ 222 w 302"/>
                  <a:gd name="T41" fmla="*/ 261 h 278"/>
                  <a:gd name="T42" fmla="*/ 224 w 302"/>
                  <a:gd name="T43" fmla="*/ 271 h 278"/>
                  <a:gd name="T44" fmla="*/ 224 w 302"/>
                  <a:gd name="T45" fmla="*/ 278 h 278"/>
                  <a:gd name="T46" fmla="*/ 213 w 302"/>
                  <a:gd name="T47" fmla="*/ 275 h 278"/>
                  <a:gd name="T48" fmla="*/ 213 w 302"/>
                  <a:gd name="T49" fmla="*/ 265 h 278"/>
                  <a:gd name="T50" fmla="*/ 205 w 302"/>
                  <a:gd name="T51" fmla="*/ 260 h 278"/>
                  <a:gd name="T52" fmla="*/ 198 w 302"/>
                  <a:gd name="T53" fmla="*/ 266 h 278"/>
                  <a:gd name="T54" fmla="*/ 185 w 302"/>
                  <a:gd name="T55" fmla="*/ 264 h 278"/>
                  <a:gd name="T56" fmla="*/ 169 w 302"/>
                  <a:gd name="T57" fmla="*/ 265 h 278"/>
                  <a:gd name="T58" fmla="*/ 156 w 302"/>
                  <a:gd name="T59" fmla="*/ 258 h 278"/>
                  <a:gd name="T60" fmla="*/ 137 w 302"/>
                  <a:gd name="T61" fmla="*/ 256 h 278"/>
                  <a:gd name="T62" fmla="*/ 124 w 302"/>
                  <a:gd name="T63" fmla="*/ 261 h 278"/>
                  <a:gd name="T64" fmla="*/ 118 w 302"/>
                  <a:gd name="T65" fmla="*/ 270 h 278"/>
                  <a:gd name="T66" fmla="*/ 110 w 302"/>
                  <a:gd name="T67" fmla="*/ 269 h 278"/>
                  <a:gd name="T68" fmla="*/ 100 w 302"/>
                  <a:gd name="T69" fmla="*/ 263 h 278"/>
                  <a:gd name="T70" fmla="*/ 89 w 302"/>
                  <a:gd name="T71" fmla="*/ 257 h 278"/>
                  <a:gd name="T72" fmla="*/ 85 w 302"/>
                  <a:gd name="T73" fmla="*/ 243 h 278"/>
                  <a:gd name="T74" fmla="*/ 88 w 302"/>
                  <a:gd name="T75" fmla="*/ 237 h 278"/>
                  <a:gd name="T76" fmla="*/ 89 w 302"/>
                  <a:gd name="T77" fmla="*/ 230 h 278"/>
                  <a:gd name="T78" fmla="*/ 39 w 302"/>
                  <a:gd name="T79" fmla="*/ 220 h 278"/>
                  <a:gd name="T80" fmla="*/ 35 w 302"/>
                  <a:gd name="T81" fmla="*/ 209 h 278"/>
                  <a:gd name="T82" fmla="*/ 31 w 302"/>
                  <a:gd name="T83" fmla="*/ 202 h 278"/>
                  <a:gd name="T84" fmla="*/ 37 w 302"/>
                  <a:gd name="T85" fmla="*/ 196 h 278"/>
                  <a:gd name="T86" fmla="*/ 34 w 302"/>
                  <a:gd name="T87" fmla="*/ 182 h 278"/>
                  <a:gd name="T88" fmla="*/ 28 w 302"/>
                  <a:gd name="T89" fmla="*/ 163 h 278"/>
                  <a:gd name="T90" fmla="*/ 46 w 302"/>
                  <a:gd name="T91" fmla="*/ 138 h 278"/>
                  <a:gd name="T92" fmla="*/ 43 w 302"/>
                  <a:gd name="T93" fmla="*/ 115 h 278"/>
                  <a:gd name="T94" fmla="*/ 43 w 302"/>
                  <a:gd name="T95" fmla="*/ 105 h 278"/>
                  <a:gd name="T96" fmla="*/ 41 w 302"/>
                  <a:gd name="T97" fmla="*/ 94 h 278"/>
                  <a:gd name="T98" fmla="*/ 24 w 302"/>
                  <a:gd name="T99" fmla="*/ 89 h 278"/>
                  <a:gd name="T100" fmla="*/ 3 w 302"/>
                  <a:gd name="T101" fmla="*/ 76 h 278"/>
                  <a:gd name="T102" fmla="*/ 2 w 302"/>
                  <a:gd name="T103" fmla="*/ 6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278">
                    <a:moveTo>
                      <a:pt x="2" y="36"/>
                    </a:moveTo>
                    <a:cubicBezTo>
                      <a:pt x="84" y="37"/>
                      <a:pt x="84" y="37"/>
                      <a:pt x="84" y="37"/>
                    </a:cubicBezTo>
                    <a:cubicBezTo>
                      <a:pt x="86" y="32"/>
                      <a:pt x="86" y="32"/>
                      <a:pt x="86" y="32"/>
                    </a:cubicBezTo>
                    <a:cubicBezTo>
                      <a:pt x="89" y="24"/>
                      <a:pt x="89" y="24"/>
                      <a:pt x="89" y="24"/>
                    </a:cubicBezTo>
                    <a:cubicBezTo>
                      <a:pt x="90" y="16"/>
                      <a:pt x="90" y="16"/>
                      <a:pt x="90" y="16"/>
                    </a:cubicBezTo>
                    <a:cubicBezTo>
                      <a:pt x="90" y="9"/>
                      <a:pt x="90" y="9"/>
                      <a:pt x="90" y="9"/>
                    </a:cubicBezTo>
                    <a:cubicBezTo>
                      <a:pt x="91" y="4"/>
                      <a:pt x="91" y="4"/>
                      <a:pt x="91" y="4"/>
                    </a:cubicBezTo>
                    <a:cubicBezTo>
                      <a:pt x="92" y="0"/>
                      <a:pt x="92" y="0"/>
                      <a:pt x="92" y="0"/>
                    </a:cubicBezTo>
                    <a:cubicBezTo>
                      <a:pt x="94" y="0"/>
                      <a:pt x="94" y="0"/>
                      <a:pt x="94" y="0"/>
                    </a:cubicBezTo>
                    <a:cubicBezTo>
                      <a:pt x="96" y="2"/>
                      <a:pt x="96" y="2"/>
                      <a:pt x="96" y="2"/>
                    </a:cubicBezTo>
                    <a:cubicBezTo>
                      <a:pt x="96" y="6"/>
                      <a:pt x="96" y="6"/>
                      <a:pt x="96" y="6"/>
                    </a:cubicBezTo>
                    <a:cubicBezTo>
                      <a:pt x="99" y="11"/>
                      <a:pt x="99" y="11"/>
                      <a:pt x="99" y="11"/>
                    </a:cubicBezTo>
                    <a:cubicBezTo>
                      <a:pt x="102" y="20"/>
                      <a:pt x="102" y="20"/>
                      <a:pt x="102" y="20"/>
                    </a:cubicBezTo>
                    <a:cubicBezTo>
                      <a:pt x="103" y="33"/>
                      <a:pt x="103" y="33"/>
                      <a:pt x="103" y="33"/>
                    </a:cubicBezTo>
                    <a:cubicBezTo>
                      <a:pt x="107" y="37"/>
                      <a:pt x="107" y="37"/>
                      <a:pt x="107" y="37"/>
                    </a:cubicBezTo>
                    <a:cubicBezTo>
                      <a:pt x="128" y="54"/>
                      <a:pt x="128" y="54"/>
                      <a:pt x="128" y="54"/>
                    </a:cubicBezTo>
                    <a:cubicBezTo>
                      <a:pt x="137" y="55"/>
                      <a:pt x="137" y="55"/>
                      <a:pt x="137" y="55"/>
                    </a:cubicBezTo>
                    <a:cubicBezTo>
                      <a:pt x="172" y="57"/>
                      <a:pt x="172" y="57"/>
                      <a:pt x="172" y="57"/>
                    </a:cubicBezTo>
                    <a:cubicBezTo>
                      <a:pt x="247" y="60"/>
                      <a:pt x="247" y="60"/>
                      <a:pt x="247" y="60"/>
                    </a:cubicBezTo>
                    <a:cubicBezTo>
                      <a:pt x="302" y="64"/>
                      <a:pt x="302" y="64"/>
                      <a:pt x="302" y="64"/>
                    </a:cubicBezTo>
                    <a:cubicBezTo>
                      <a:pt x="302" y="66"/>
                      <a:pt x="302" y="66"/>
                      <a:pt x="302" y="66"/>
                    </a:cubicBezTo>
                    <a:cubicBezTo>
                      <a:pt x="299" y="74"/>
                      <a:pt x="299" y="74"/>
                      <a:pt x="299" y="74"/>
                    </a:cubicBezTo>
                    <a:cubicBezTo>
                      <a:pt x="292" y="95"/>
                      <a:pt x="292" y="95"/>
                      <a:pt x="292" y="95"/>
                    </a:cubicBezTo>
                    <a:cubicBezTo>
                      <a:pt x="292" y="95"/>
                      <a:pt x="291" y="94"/>
                      <a:pt x="291" y="104"/>
                    </a:cubicBezTo>
                    <a:cubicBezTo>
                      <a:pt x="291" y="114"/>
                      <a:pt x="291" y="135"/>
                      <a:pt x="291" y="135"/>
                    </a:cubicBezTo>
                    <a:cubicBezTo>
                      <a:pt x="293" y="143"/>
                      <a:pt x="293" y="143"/>
                      <a:pt x="293" y="143"/>
                    </a:cubicBezTo>
                    <a:cubicBezTo>
                      <a:pt x="293" y="143"/>
                      <a:pt x="294" y="152"/>
                      <a:pt x="290" y="157"/>
                    </a:cubicBezTo>
                    <a:cubicBezTo>
                      <a:pt x="286" y="162"/>
                      <a:pt x="284" y="172"/>
                      <a:pt x="284" y="172"/>
                    </a:cubicBezTo>
                    <a:cubicBezTo>
                      <a:pt x="281" y="190"/>
                      <a:pt x="281" y="190"/>
                      <a:pt x="281" y="190"/>
                    </a:cubicBezTo>
                    <a:cubicBezTo>
                      <a:pt x="278" y="195"/>
                      <a:pt x="278" y="195"/>
                      <a:pt x="278" y="195"/>
                    </a:cubicBezTo>
                    <a:cubicBezTo>
                      <a:pt x="271" y="198"/>
                      <a:pt x="271" y="198"/>
                      <a:pt x="271" y="198"/>
                    </a:cubicBezTo>
                    <a:cubicBezTo>
                      <a:pt x="266" y="203"/>
                      <a:pt x="266" y="203"/>
                      <a:pt x="266" y="203"/>
                    </a:cubicBezTo>
                    <a:cubicBezTo>
                      <a:pt x="262" y="210"/>
                      <a:pt x="262" y="210"/>
                      <a:pt x="262" y="210"/>
                    </a:cubicBezTo>
                    <a:cubicBezTo>
                      <a:pt x="260" y="215"/>
                      <a:pt x="260" y="215"/>
                      <a:pt x="260" y="215"/>
                    </a:cubicBezTo>
                    <a:cubicBezTo>
                      <a:pt x="256" y="217"/>
                      <a:pt x="256" y="217"/>
                      <a:pt x="256" y="217"/>
                    </a:cubicBezTo>
                    <a:cubicBezTo>
                      <a:pt x="249" y="222"/>
                      <a:pt x="249" y="222"/>
                      <a:pt x="249" y="222"/>
                    </a:cubicBezTo>
                    <a:cubicBezTo>
                      <a:pt x="244" y="227"/>
                      <a:pt x="244" y="227"/>
                      <a:pt x="244" y="227"/>
                    </a:cubicBezTo>
                    <a:cubicBezTo>
                      <a:pt x="237" y="237"/>
                      <a:pt x="237" y="237"/>
                      <a:pt x="237" y="237"/>
                    </a:cubicBezTo>
                    <a:cubicBezTo>
                      <a:pt x="232" y="245"/>
                      <a:pt x="232" y="245"/>
                      <a:pt x="232" y="245"/>
                    </a:cubicBezTo>
                    <a:cubicBezTo>
                      <a:pt x="227" y="252"/>
                      <a:pt x="227" y="252"/>
                      <a:pt x="227" y="252"/>
                    </a:cubicBezTo>
                    <a:cubicBezTo>
                      <a:pt x="223" y="256"/>
                      <a:pt x="223" y="256"/>
                      <a:pt x="223" y="256"/>
                    </a:cubicBezTo>
                    <a:cubicBezTo>
                      <a:pt x="222" y="261"/>
                      <a:pt x="222" y="261"/>
                      <a:pt x="222" y="261"/>
                    </a:cubicBezTo>
                    <a:cubicBezTo>
                      <a:pt x="222" y="267"/>
                      <a:pt x="222" y="267"/>
                      <a:pt x="222" y="267"/>
                    </a:cubicBezTo>
                    <a:cubicBezTo>
                      <a:pt x="224" y="271"/>
                      <a:pt x="224" y="271"/>
                      <a:pt x="224" y="271"/>
                    </a:cubicBezTo>
                    <a:cubicBezTo>
                      <a:pt x="224" y="273"/>
                      <a:pt x="224" y="273"/>
                      <a:pt x="224" y="273"/>
                    </a:cubicBezTo>
                    <a:cubicBezTo>
                      <a:pt x="224" y="278"/>
                      <a:pt x="224" y="278"/>
                      <a:pt x="224" y="278"/>
                    </a:cubicBezTo>
                    <a:cubicBezTo>
                      <a:pt x="214" y="278"/>
                      <a:pt x="214" y="278"/>
                      <a:pt x="214" y="278"/>
                    </a:cubicBezTo>
                    <a:cubicBezTo>
                      <a:pt x="213" y="275"/>
                      <a:pt x="213" y="275"/>
                      <a:pt x="213" y="275"/>
                    </a:cubicBezTo>
                    <a:cubicBezTo>
                      <a:pt x="214" y="269"/>
                      <a:pt x="214" y="269"/>
                      <a:pt x="214" y="269"/>
                    </a:cubicBezTo>
                    <a:cubicBezTo>
                      <a:pt x="213" y="265"/>
                      <a:pt x="213" y="265"/>
                      <a:pt x="213" y="265"/>
                    </a:cubicBezTo>
                    <a:cubicBezTo>
                      <a:pt x="210" y="260"/>
                      <a:pt x="210" y="260"/>
                      <a:pt x="210" y="260"/>
                    </a:cubicBezTo>
                    <a:cubicBezTo>
                      <a:pt x="205" y="260"/>
                      <a:pt x="205" y="260"/>
                      <a:pt x="205" y="260"/>
                    </a:cubicBezTo>
                    <a:cubicBezTo>
                      <a:pt x="200" y="263"/>
                      <a:pt x="200" y="263"/>
                      <a:pt x="200" y="263"/>
                    </a:cubicBezTo>
                    <a:cubicBezTo>
                      <a:pt x="198" y="266"/>
                      <a:pt x="198" y="266"/>
                      <a:pt x="198" y="266"/>
                    </a:cubicBezTo>
                    <a:cubicBezTo>
                      <a:pt x="198" y="266"/>
                      <a:pt x="193" y="266"/>
                      <a:pt x="191" y="266"/>
                    </a:cubicBezTo>
                    <a:cubicBezTo>
                      <a:pt x="189" y="266"/>
                      <a:pt x="185" y="264"/>
                      <a:pt x="185" y="264"/>
                    </a:cubicBezTo>
                    <a:cubicBezTo>
                      <a:pt x="181" y="264"/>
                      <a:pt x="181" y="264"/>
                      <a:pt x="181" y="264"/>
                    </a:cubicBezTo>
                    <a:cubicBezTo>
                      <a:pt x="169" y="265"/>
                      <a:pt x="169" y="265"/>
                      <a:pt x="169" y="265"/>
                    </a:cubicBezTo>
                    <a:cubicBezTo>
                      <a:pt x="162" y="262"/>
                      <a:pt x="162" y="262"/>
                      <a:pt x="162" y="262"/>
                    </a:cubicBezTo>
                    <a:cubicBezTo>
                      <a:pt x="162" y="262"/>
                      <a:pt x="160" y="261"/>
                      <a:pt x="156" y="258"/>
                    </a:cubicBezTo>
                    <a:cubicBezTo>
                      <a:pt x="152" y="255"/>
                      <a:pt x="149" y="255"/>
                      <a:pt x="148" y="255"/>
                    </a:cubicBezTo>
                    <a:cubicBezTo>
                      <a:pt x="146" y="255"/>
                      <a:pt x="140" y="255"/>
                      <a:pt x="137" y="256"/>
                    </a:cubicBezTo>
                    <a:cubicBezTo>
                      <a:pt x="133" y="257"/>
                      <a:pt x="135" y="257"/>
                      <a:pt x="132" y="257"/>
                    </a:cubicBezTo>
                    <a:cubicBezTo>
                      <a:pt x="129" y="257"/>
                      <a:pt x="125" y="260"/>
                      <a:pt x="124" y="261"/>
                    </a:cubicBezTo>
                    <a:cubicBezTo>
                      <a:pt x="123" y="261"/>
                      <a:pt x="120" y="266"/>
                      <a:pt x="120" y="266"/>
                    </a:cubicBezTo>
                    <a:cubicBezTo>
                      <a:pt x="118" y="270"/>
                      <a:pt x="118" y="270"/>
                      <a:pt x="118" y="270"/>
                    </a:cubicBezTo>
                    <a:cubicBezTo>
                      <a:pt x="112" y="269"/>
                      <a:pt x="112" y="269"/>
                      <a:pt x="112" y="269"/>
                    </a:cubicBezTo>
                    <a:cubicBezTo>
                      <a:pt x="110" y="269"/>
                      <a:pt x="110" y="269"/>
                      <a:pt x="110" y="269"/>
                    </a:cubicBezTo>
                    <a:cubicBezTo>
                      <a:pt x="107" y="267"/>
                      <a:pt x="107" y="267"/>
                      <a:pt x="107" y="267"/>
                    </a:cubicBezTo>
                    <a:cubicBezTo>
                      <a:pt x="100" y="263"/>
                      <a:pt x="100" y="263"/>
                      <a:pt x="100" y="263"/>
                    </a:cubicBezTo>
                    <a:cubicBezTo>
                      <a:pt x="95" y="261"/>
                      <a:pt x="95" y="261"/>
                      <a:pt x="95" y="261"/>
                    </a:cubicBezTo>
                    <a:cubicBezTo>
                      <a:pt x="89" y="257"/>
                      <a:pt x="89" y="257"/>
                      <a:pt x="89" y="257"/>
                    </a:cubicBezTo>
                    <a:cubicBezTo>
                      <a:pt x="87" y="254"/>
                      <a:pt x="87" y="254"/>
                      <a:pt x="87" y="254"/>
                    </a:cubicBezTo>
                    <a:cubicBezTo>
                      <a:pt x="85" y="243"/>
                      <a:pt x="85" y="243"/>
                      <a:pt x="85" y="243"/>
                    </a:cubicBezTo>
                    <a:cubicBezTo>
                      <a:pt x="85" y="239"/>
                      <a:pt x="85" y="239"/>
                      <a:pt x="85" y="239"/>
                    </a:cubicBezTo>
                    <a:cubicBezTo>
                      <a:pt x="88" y="237"/>
                      <a:pt x="88" y="237"/>
                      <a:pt x="88" y="237"/>
                    </a:cubicBezTo>
                    <a:cubicBezTo>
                      <a:pt x="89" y="233"/>
                      <a:pt x="89" y="233"/>
                      <a:pt x="89" y="233"/>
                    </a:cubicBezTo>
                    <a:cubicBezTo>
                      <a:pt x="89" y="230"/>
                      <a:pt x="89" y="230"/>
                      <a:pt x="89" y="230"/>
                    </a:cubicBezTo>
                    <a:cubicBezTo>
                      <a:pt x="40" y="229"/>
                      <a:pt x="40" y="229"/>
                      <a:pt x="40" y="229"/>
                    </a:cubicBezTo>
                    <a:cubicBezTo>
                      <a:pt x="39" y="220"/>
                      <a:pt x="39" y="220"/>
                      <a:pt x="39" y="220"/>
                    </a:cubicBezTo>
                    <a:cubicBezTo>
                      <a:pt x="37" y="211"/>
                      <a:pt x="37" y="211"/>
                      <a:pt x="37" y="211"/>
                    </a:cubicBezTo>
                    <a:cubicBezTo>
                      <a:pt x="35" y="209"/>
                      <a:pt x="35" y="209"/>
                      <a:pt x="35" y="209"/>
                    </a:cubicBezTo>
                    <a:cubicBezTo>
                      <a:pt x="33" y="206"/>
                      <a:pt x="33" y="206"/>
                      <a:pt x="33" y="206"/>
                    </a:cubicBezTo>
                    <a:cubicBezTo>
                      <a:pt x="31" y="202"/>
                      <a:pt x="31" y="202"/>
                      <a:pt x="31" y="202"/>
                    </a:cubicBezTo>
                    <a:cubicBezTo>
                      <a:pt x="36" y="202"/>
                      <a:pt x="36" y="202"/>
                      <a:pt x="36" y="202"/>
                    </a:cubicBezTo>
                    <a:cubicBezTo>
                      <a:pt x="37" y="196"/>
                      <a:pt x="37" y="196"/>
                      <a:pt x="37" y="196"/>
                    </a:cubicBezTo>
                    <a:cubicBezTo>
                      <a:pt x="36" y="186"/>
                      <a:pt x="36" y="186"/>
                      <a:pt x="36" y="186"/>
                    </a:cubicBezTo>
                    <a:cubicBezTo>
                      <a:pt x="34" y="182"/>
                      <a:pt x="34" y="182"/>
                      <a:pt x="34" y="182"/>
                    </a:cubicBezTo>
                    <a:cubicBezTo>
                      <a:pt x="31" y="165"/>
                      <a:pt x="31" y="165"/>
                      <a:pt x="31" y="165"/>
                    </a:cubicBezTo>
                    <a:cubicBezTo>
                      <a:pt x="28" y="163"/>
                      <a:pt x="28" y="163"/>
                      <a:pt x="28" y="163"/>
                    </a:cubicBezTo>
                    <a:cubicBezTo>
                      <a:pt x="32" y="159"/>
                      <a:pt x="32" y="159"/>
                      <a:pt x="32" y="159"/>
                    </a:cubicBezTo>
                    <a:cubicBezTo>
                      <a:pt x="46" y="138"/>
                      <a:pt x="46" y="138"/>
                      <a:pt x="46" y="138"/>
                    </a:cubicBezTo>
                    <a:cubicBezTo>
                      <a:pt x="46" y="119"/>
                      <a:pt x="46" y="119"/>
                      <a:pt x="46" y="119"/>
                    </a:cubicBezTo>
                    <a:cubicBezTo>
                      <a:pt x="43" y="115"/>
                      <a:pt x="43" y="115"/>
                      <a:pt x="43" y="115"/>
                    </a:cubicBezTo>
                    <a:cubicBezTo>
                      <a:pt x="42" y="110"/>
                      <a:pt x="42" y="110"/>
                      <a:pt x="42" y="110"/>
                    </a:cubicBezTo>
                    <a:cubicBezTo>
                      <a:pt x="43" y="105"/>
                      <a:pt x="43" y="105"/>
                      <a:pt x="43" y="105"/>
                    </a:cubicBezTo>
                    <a:cubicBezTo>
                      <a:pt x="43" y="105"/>
                      <a:pt x="45" y="99"/>
                      <a:pt x="44" y="98"/>
                    </a:cubicBezTo>
                    <a:cubicBezTo>
                      <a:pt x="43" y="97"/>
                      <a:pt x="42" y="95"/>
                      <a:pt x="41" y="94"/>
                    </a:cubicBezTo>
                    <a:cubicBezTo>
                      <a:pt x="40" y="93"/>
                      <a:pt x="33" y="92"/>
                      <a:pt x="33" y="92"/>
                    </a:cubicBezTo>
                    <a:cubicBezTo>
                      <a:pt x="33" y="92"/>
                      <a:pt x="25" y="89"/>
                      <a:pt x="24" y="89"/>
                    </a:cubicBezTo>
                    <a:cubicBezTo>
                      <a:pt x="23" y="89"/>
                      <a:pt x="2" y="89"/>
                      <a:pt x="2" y="89"/>
                    </a:cubicBezTo>
                    <a:cubicBezTo>
                      <a:pt x="3" y="76"/>
                      <a:pt x="3" y="76"/>
                      <a:pt x="3" y="76"/>
                    </a:cubicBezTo>
                    <a:cubicBezTo>
                      <a:pt x="0" y="71"/>
                      <a:pt x="0" y="71"/>
                      <a:pt x="0" y="71"/>
                    </a:cubicBezTo>
                    <a:cubicBezTo>
                      <a:pt x="2" y="64"/>
                      <a:pt x="2" y="64"/>
                      <a:pt x="2" y="64"/>
                    </a:cubicBezTo>
                    <a:lnTo>
                      <a:pt x="2" y="36"/>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66" name="Freeform 17"/>
              <p:cNvSpPr>
                <a:spLocks/>
              </p:cNvSpPr>
              <p:nvPr/>
            </p:nvSpPr>
            <p:spPr bwMode="auto">
              <a:xfrm>
                <a:off x="8677275" y="3325813"/>
                <a:ext cx="700087" cy="668338"/>
              </a:xfrm>
              <a:custGeom>
                <a:avLst/>
                <a:gdLst>
                  <a:gd name="T0" fmla="*/ 11 w 186"/>
                  <a:gd name="T1" fmla="*/ 16 h 178"/>
                  <a:gd name="T2" fmla="*/ 15 w 186"/>
                  <a:gd name="T3" fmla="*/ 28 h 178"/>
                  <a:gd name="T4" fmla="*/ 10 w 186"/>
                  <a:gd name="T5" fmla="*/ 42 h 178"/>
                  <a:gd name="T6" fmla="*/ 6 w 186"/>
                  <a:gd name="T7" fmla="*/ 56 h 178"/>
                  <a:gd name="T8" fmla="*/ 1 w 186"/>
                  <a:gd name="T9" fmla="*/ 66 h 178"/>
                  <a:gd name="T10" fmla="*/ 2 w 186"/>
                  <a:gd name="T11" fmla="*/ 77 h 178"/>
                  <a:gd name="T12" fmla="*/ 1 w 186"/>
                  <a:gd name="T13" fmla="*/ 87 h 178"/>
                  <a:gd name="T14" fmla="*/ 6 w 186"/>
                  <a:gd name="T15" fmla="*/ 100 h 178"/>
                  <a:gd name="T16" fmla="*/ 7 w 186"/>
                  <a:gd name="T17" fmla="*/ 120 h 178"/>
                  <a:gd name="T18" fmla="*/ 16 w 186"/>
                  <a:gd name="T19" fmla="*/ 128 h 178"/>
                  <a:gd name="T20" fmla="*/ 30 w 186"/>
                  <a:gd name="T21" fmla="*/ 129 h 178"/>
                  <a:gd name="T22" fmla="*/ 53 w 186"/>
                  <a:gd name="T23" fmla="*/ 130 h 178"/>
                  <a:gd name="T24" fmla="*/ 62 w 186"/>
                  <a:gd name="T25" fmla="*/ 136 h 178"/>
                  <a:gd name="T26" fmla="*/ 66 w 186"/>
                  <a:gd name="T27" fmla="*/ 149 h 178"/>
                  <a:gd name="T28" fmla="*/ 69 w 186"/>
                  <a:gd name="T29" fmla="*/ 158 h 178"/>
                  <a:gd name="T30" fmla="*/ 72 w 186"/>
                  <a:gd name="T31" fmla="*/ 168 h 178"/>
                  <a:gd name="T32" fmla="*/ 75 w 186"/>
                  <a:gd name="T33" fmla="*/ 178 h 178"/>
                  <a:gd name="T34" fmla="*/ 87 w 186"/>
                  <a:gd name="T35" fmla="*/ 175 h 178"/>
                  <a:gd name="T36" fmla="*/ 97 w 186"/>
                  <a:gd name="T37" fmla="*/ 173 h 178"/>
                  <a:gd name="T38" fmla="*/ 103 w 186"/>
                  <a:gd name="T39" fmla="*/ 177 h 178"/>
                  <a:gd name="T40" fmla="*/ 106 w 186"/>
                  <a:gd name="T41" fmla="*/ 166 h 178"/>
                  <a:gd name="T42" fmla="*/ 113 w 186"/>
                  <a:gd name="T43" fmla="*/ 158 h 178"/>
                  <a:gd name="T44" fmla="*/ 120 w 186"/>
                  <a:gd name="T45" fmla="*/ 148 h 178"/>
                  <a:gd name="T46" fmla="*/ 138 w 186"/>
                  <a:gd name="T47" fmla="*/ 137 h 178"/>
                  <a:gd name="T48" fmla="*/ 158 w 186"/>
                  <a:gd name="T49" fmla="*/ 120 h 178"/>
                  <a:gd name="T50" fmla="*/ 162 w 186"/>
                  <a:gd name="T51" fmla="*/ 110 h 178"/>
                  <a:gd name="T52" fmla="*/ 167 w 186"/>
                  <a:gd name="T53" fmla="*/ 97 h 178"/>
                  <a:gd name="T54" fmla="*/ 179 w 186"/>
                  <a:gd name="T55" fmla="*/ 81 h 178"/>
                  <a:gd name="T56" fmla="*/ 186 w 186"/>
                  <a:gd name="T57" fmla="*/ 76 h 178"/>
                  <a:gd name="T58" fmla="*/ 179 w 186"/>
                  <a:gd name="T59" fmla="*/ 55 h 178"/>
                  <a:gd name="T60" fmla="*/ 157 w 186"/>
                  <a:gd name="T61" fmla="*/ 45 h 178"/>
                  <a:gd name="T62" fmla="*/ 142 w 186"/>
                  <a:gd name="T63" fmla="*/ 40 h 178"/>
                  <a:gd name="T64" fmla="*/ 135 w 186"/>
                  <a:gd name="T65" fmla="*/ 29 h 178"/>
                  <a:gd name="T66" fmla="*/ 128 w 186"/>
                  <a:gd name="T67" fmla="*/ 22 h 178"/>
                  <a:gd name="T68" fmla="*/ 111 w 186"/>
                  <a:gd name="T69" fmla="*/ 21 h 178"/>
                  <a:gd name="T70" fmla="*/ 112 w 186"/>
                  <a:gd name="T71" fmla="*/ 12 h 178"/>
                  <a:gd name="T72" fmla="*/ 115 w 186"/>
                  <a:gd name="T73" fmla="*/ 4 h 178"/>
                  <a:gd name="T74" fmla="*/ 111 w 186"/>
                  <a:gd name="T75" fmla="*/ 6 h 178"/>
                  <a:gd name="T76" fmla="*/ 99 w 186"/>
                  <a:gd name="T77" fmla="*/ 8 h 178"/>
                  <a:gd name="T78" fmla="*/ 85 w 186"/>
                  <a:gd name="T79" fmla="*/ 9 h 178"/>
                  <a:gd name="T80" fmla="*/ 71 w 186"/>
                  <a:gd name="T81" fmla="*/ 8 h 178"/>
                  <a:gd name="T82" fmla="*/ 57 w 186"/>
                  <a:gd name="T83" fmla="*/ 1 h 178"/>
                  <a:gd name="T84" fmla="*/ 46 w 186"/>
                  <a:gd name="T85" fmla="*/ 1 h 178"/>
                  <a:gd name="T86" fmla="*/ 34 w 186"/>
                  <a:gd name="T87" fmla="*/ 6 h 178"/>
                  <a:gd name="T88" fmla="*/ 26 w 186"/>
                  <a:gd name="T89" fmla="*/ 14 h 178"/>
                  <a:gd name="T90" fmla="*/ 16 w 186"/>
                  <a:gd name="T91" fmla="*/ 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78">
                    <a:moveTo>
                      <a:pt x="9" y="9"/>
                    </a:moveTo>
                    <a:cubicBezTo>
                      <a:pt x="11" y="16"/>
                      <a:pt x="11" y="16"/>
                      <a:pt x="11" y="16"/>
                    </a:cubicBezTo>
                    <a:cubicBezTo>
                      <a:pt x="11" y="16"/>
                      <a:pt x="14" y="21"/>
                      <a:pt x="14" y="22"/>
                    </a:cubicBezTo>
                    <a:cubicBezTo>
                      <a:pt x="15" y="23"/>
                      <a:pt x="15" y="28"/>
                      <a:pt x="15" y="28"/>
                    </a:cubicBezTo>
                    <a:cubicBezTo>
                      <a:pt x="10" y="34"/>
                      <a:pt x="10" y="34"/>
                      <a:pt x="10" y="34"/>
                    </a:cubicBezTo>
                    <a:cubicBezTo>
                      <a:pt x="10" y="42"/>
                      <a:pt x="10" y="42"/>
                      <a:pt x="10" y="42"/>
                    </a:cubicBezTo>
                    <a:cubicBezTo>
                      <a:pt x="10" y="42"/>
                      <a:pt x="11" y="48"/>
                      <a:pt x="11" y="49"/>
                    </a:cubicBezTo>
                    <a:cubicBezTo>
                      <a:pt x="11" y="50"/>
                      <a:pt x="6" y="56"/>
                      <a:pt x="6" y="56"/>
                    </a:cubicBezTo>
                    <a:cubicBezTo>
                      <a:pt x="1" y="61"/>
                      <a:pt x="1" y="61"/>
                      <a:pt x="1" y="61"/>
                    </a:cubicBezTo>
                    <a:cubicBezTo>
                      <a:pt x="1" y="66"/>
                      <a:pt x="1" y="66"/>
                      <a:pt x="1" y="66"/>
                    </a:cubicBezTo>
                    <a:cubicBezTo>
                      <a:pt x="5" y="71"/>
                      <a:pt x="5" y="71"/>
                      <a:pt x="5" y="71"/>
                    </a:cubicBezTo>
                    <a:cubicBezTo>
                      <a:pt x="2" y="77"/>
                      <a:pt x="2" y="77"/>
                      <a:pt x="2" y="77"/>
                    </a:cubicBezTo>
                    <a:cubicBezTo>
                      <a:pt x="2" y="77"/>
                      <a:pt x="0" y="80"/>
                      <a:pt x="0" y="81"/>
                    </a:cubicBezTo>
                    <a:cubicBezTo>
                      <a:pt x="0" y="82"/>
                      <a:pt x="1" y="85"/>
                      <a:pt x="1" y="87"/>
                    </a:cubicBezTo>
                    <a:cubicBezTo>
                      <a:pt x="1" y="88"/>
                      <a:pt x="4" y="94"/>
                      <a:pt x="4" y="95"/>
                    </a:cubicBezTo>
                    <a:cubicBezTo>
                      <a:pt x="4" y="96"/>
                      <a:pt x="6" y="100"/>
                      <a:pt x="6" y="100"/>
                    </a:cubicBezTo>
                    <a:cubicBezTo>
                      <a:pt x="6" y="108"/>
                      <a:pt x="6" y="108"/>
                      <a:pt x="6" y="108"/>
                    </a:cubicBezTo>
                    <a:cubicBezTo>
                      <a:pt x="7" y="120"/>
                      <a:pt x="7" y="120"/>
                      <a:pt x="7" y="120"/>
                    </a:cubicBezTo>
                    <a:cubicBezTo>
                      <a:pt x="7" y="127"/>
                      <a:pt x="7" y="127"/>
                      <a:pt x="7" y="127"/>
                    </a:cubicBezTo>
                    <a:cubicBezTo>
                      <a:pt x="16" y="128"/>
                      <a:pt x="16" y="128"/>
                      <a:pt x="16" y="128"/>
                    </a:cubicBezTo>
                    <a:cubicBezTo>
                      <a:pt x="18" y="129"/>
                      <a:pt x="18" y="129"/>
                      <a:pt x="18" y="129"/>
                    </a:cubicBezTo>
                    <a:cubicBezTo>
                      <a:pt x="30" y="129"/>
                      <a:pt x="30" y="129"/>
                      <a:pt x="30" y="129"/>
                    </a:cubicBezTo>
                    <a:cubicBezTo>
                      <a:pt x="44" y="128"/>
                      <a:pt x="44" y="128"/>
                      <a:pt x="44" y="128"/>
                    </a:cubicBezTo>
                    <a:cubicBezTo>
                      <a:pt x="53" y="130"/>
                      <a:pt x="53" y="130"/>
                      <a:pt x="53" y="130"/>
                    </a:cubicBezTo>
                    <a:cubicBezTo>
                      <a:pt x="59" y="132"/>
                      <a:pt x="59" y="132"/>
                      <a:pt x="59" y="132"/>
                    </a:cubicBezTo>
                    <a:cubicBezTo>
                      <a:pt x="62" y="136"/>
                      <a:pt x="62" y="136"/>
                      <a:pt x="62" y="136"/>
                    </a:cubicBezTo>
                    <a:cubicBezTo>
                      <a:pt x="65" y="141"/>
                      <a:pt x="65" y="141"/>
                      <a:pt x="65" y="141"/>
                    </a:cubicBezTo>
                    <a:cubicBezTo>
                      <a:pt x="66" y="149"/>
                      <a:pt x="66" y="149"/>
                      <a:pt x="66" y="149"/>
                    </a:cubicBezTo>
                    <a:cubicBezTo>
                      <a:pt x="66" y="156"/>
                      <a:pt x="66" y="156"/>
                      <a:pt x="66" y="156"/>
                    </a:cubicBezTo>
                    <a:cubicBezTo>
                      <a:pt x="69" y="158"/>
                      <a:pt x="69" y="158"/>
                      <a:pt x="69" y="158"/>
                    </a:cubicBezTo>
                    <a:cubicBezTo>
                      <a:pt x="71" y="162"/>
                      <a:pt x="71" y="162"/>
                      <a:pt x="71" y="162"/>
                    </a:cubicBezTo>
                    <a:cubicBezTo>
                      <a:pt x="72" y="168"/>
                      <a:pt x="72" y="168"/>
                      <a:pt x="72" y="168"/>
                    </a:cubicBezTo>
                    <a:cubicBezTo>
                      <a:pt x="73" y="175"/>
                      <a:pt x="73" y="175"/>
                      <a:pt x="73" y="175"/>
                    </a:cubicBezTo>
                    <a:cubicBezTo>
                      <a:pt x="75" y="178"/>
                      <a:pt x="75" y="178"/>
                      <a:pt x="75" y="178"/>
                    </a:cubicBezTo>
                    <a:cubicBezTo>
                      <a:pt x="83" y="178"/>
                      <a:pt x="83" y="178"/>
                      <a:pt x="83" y="178"/>
                    </a:cubicBezTo>
                    <a:cubicBezTo>
                      <a:pt x="87" y="175"/>
                      <a:pt x="87" y="175"/>
                      <a:pt x="87" y="175"/>
                    </a:cubicBezTo>
                    <a:cubicBezTo>
                      <a:pt x="91" y="173"/>
                      <a:pt x="91" y="173"/>
                      <a:pt x="91" y="173"/>
                    </a:cubicBezTo>
                    <a:cubicBezTo>
                      <a:pt x="97" y="173"/>
                      <a:pt x="97" y="173"/>
                      <a:pt x="97" y="173"/>
                    </a:cubicBezTo>
                    <a:cubicBezTo>
                      <a:pt x="99" y="176"/>
                      <a:pt x="99" y="176"/>
                      <a:pt x="99" y="176"/>
                    </a:cubicBezTo>
                    <a:cubicBezTo>
                      <a:pt x="103" y="177"/>
                      <a:pt x="103" y="177"/>
                      <a:pt x="103" y="177"/>
                    </a:cubicBezTo>
                    <a:cubicBezTo>
                      <a:pt x="105" y="174"/>
                      <a:pt x="105" y="174"/>
                      <a:pt x="105" y="174"/>
                    </a:cubicBezTo>
                    <a:cubicBezTo>
                      <a:pt x="106" y="166"/>
                      <a:pt x="106" y="166"/>
                      <a:pt x="106" y="166"/>
                    </a:cubicBezTo>
                    <a:cubicBezTo>
                      <a:pt x="112" y="162"/>
                      <a:pt x="112" y="162"/>
                      <a:pt x="112" y="162"/>
                    </a:cubicBezTo>
                    <a:cubicBezTo>
                      <a:pt x="113" y="158"/>
                      <a:pt x="113" y="158"/>
                      <a:pt x="113" y="158"/>
                    </a:cubicBezTo>
                    <a:cubicBezTo>
                      <a:pt x="116" y="153"/>
                      <a:pt x="116" y="153"/>
                      <a:pt x="116" y="153"/>
                    </a:cubicBezTo>
                    <a:cubicBezTo>
                      <a:pt x="120" y="148"/>
                      <a:pt x="120" y="148"/>
                      <a:pt x="120" y="148"/>
                    </a:cubicBezTo>
                    <a:cubicBezTo>
                      <a:pt x="133" y="142"/>
                      <a:pt x="133" y="142"/>
                      <a:pt x="133" y="142"/>
                    </a:cubicBezTo>
                    <a:cubicBezTo>
                      <a:pt x="138" y="137"/>
                      <a:pt x="138" y="137"/>
                      <a:pt x="138" y="137"/>
                    </a:cubicBezTo>
                    <a:cubicBezTo>
                      <a:pt x="146" y="130"/>
                      <a:pt x="146" y="130"/>
                      <a:pt x="146" y="130"/>
                    </a:cubicBezTo>
                    <a:cubicBezTo>
                      <a:pt x="158" y="120"/>
                      <a:pt x="158" y="120"/>
                      <a:pt x="158" y="120"/>
                    </a:cubicBezTo>
                    <a:cubicBezTo>
                      <a:pt x="158" y="120"/>
                      <a:pt x="158" y="116"/>
                      <a:pt x="159" y="115"/>
                    </a:cubicBezTo>
                    <a:cubicBezTo>
                      <a:pt x="159" y="114"/>
                      <a:pt x="162" y="110"/>
                      <a:pt x="162" y="110"/>
                    </a:cubicBezTo>
                    <a:cubicBezTo>
                      <a:pt x="163" y="104"/>
                      <a:pt x="163" y="104"/>
                      <a:pt x="163" y="104"/>
                    </a:cubicBezTo>
                    <a:cubicBezTo>
                      <a:pt x="167" y="97"/>
                      <a:pt x="167" y="97"/>
                      <a:pt x="167" y="97"/>
                    </a:cubicBezTo>
                    <a:cubicBezTo>
                      <a:pt x="174" y="88"/>
                      <a:pt x="174" y="88"/>
                      <a:pt x="174" y="88"/>
                    </a:cubicBezTo>
                    <a:cubicBezTo>
                      <a:pt x="179" y="81"/>
                      <a:pt x="179" y="81"/>
                      <a:pt x="179" y="81"/>
                    </a:cubicBezTo>
                    <a:cubicBezTo>
                      <a:pt x="184" y="77"/>
                      <a:pt x="184" y="77"/>
                      <a:pt x="184" y="77"/>
                    </a:cubicBezTo>
                    <a:cubicBezTo>
                      <a:pt x="186" y="76"/>
                      <a:pt x="186" y="76"/>
                      <a:pt x="186" y="76"/>
                    </a:cubicBezTo>
                    <a:cubicBezTo>
                      <a:pt x="186" y="57"/>
                      <a:pt x="186" y="57"/>
                      <a:pt x="186" y="57"/>
                    </a:cubicBezTo>
                    <a:cubicBezTo>
                      <a:pt x="179" y="55"/>
                      <a:pt x="179" y="55"/>
                      <a:pt x="179" y="55"/>
                    </a:cubicBezTo>
                    <a:cubicBezTo>
                      <a:pt x="169" y="52"/>
                      <a:pt x="169" y="52"/>
                      <a:pt x="169" y="52"/>
                    </a:cubicBezTo>
                    <a:cubicBezTo>
                      <a:pt x="169" y="52"/>
                      <a:pt x="159" y="46"/>
                      <a:pt x="157" y="45"/>
                    </a:cubicBezTo>
                    <a:cubicBezTo>
                      <a:pt x="156" y="44"/>
                      <a:pt x="151" y="42"/>
                      <a:pt x="150" y="41"/>
                    </a:cubicBezTo>
                    <a:cubicBezTo>
                      <a:pt x="149" y="40"/>
                      <a:pt x="144" y="40"/>
                      <a:pt x="142" y="40"/>
                    </a:cubicBezTo>
                    <a:cubicBezTo>
                      <a:pt x="140" y="40"/>
                      <a:pt x="137" y="40"/>
                      <a:pt x="135" y="39"/>
                    </a:cubicBezTo>
                    <a:cubicBezTo>
                      <a:pt x="134" y="38"/>
                      <a:pt x="135" y="29"/>
                      <a:pt x="135" y="29"/>
                    </a:cubicBezTo>
                    <a:cubicBezTo>
                      <a:pt x="135" y="29"/>
                      <a:pt x="130" y="27"/>
                      <a:pt x="129" y="26"/>
                    </a:cubicBezTo>
                    <a:cubicBezTo>
                      <a:pt x="128" y="25"/>
                      <a:pt x="130" y="23"/>
                      <a:pt x="128" y="22"/>
                    </a:cubicBezTo>
                    <a:cubicBezTo>
                      <a:pt x="126" y="21"/>
                      <a:pt x="121" y="21"/>
                      <a:pt x="119" y="21"/>
                    </a:cubicBezTo>
                    <a:cubicBezTo>
                      <a:pt x="117" y="21"/>
                      <a:pt x="111" y="21"/>
                      <a:pt x="111" y="21"/>
                    </a:cubicBezTo>
                    <a:cubicBezTo>
                      <a:pt x="109" y="15"/>
                      <a:pt x="109" y="15"/>
                      <a:pt x="109" y="15"/>
                    </a:cubicBezTo>
                    <a:cubicBezTo>
                      <a:pt x="112" y="12"/>
                      <a:pt x="112" y="12"/>
                      <a:pt x="112" y="12"/>
                    </a:cubicBezTo>
                    <a:cubicBezTo>
                      <a:pt x="113" y="8"/>
                      <a:pt x="113" y="8"/>
                      <a:pt x="113" y="8"/>
                    </a:cubicBezTo>
                    <a:cubicBezTo>
                      <a:pt x="115" y="4"/>
                      <a:pt x="115" y="4"/>
                      <a:pt x="115" y="4"/>
                    </a:cubicBezTo>
                    <a:cubicBezTo>
                      <a:pt x="112" y="5"/>
                      <a:pt x="112" y="5"/>
                      <a:pt x="112" y="5"/>
                    </a:cubicBezTo>
                    <a:cubicBezTo>
                      <a:pt x="111" y="6"/>
                      <a:pt x="111" y="6"/>
                      <a:pt x="111" y="6"/>
                    </a:cubicBezTo>
                    <a:cubicBezTo>
                      <a:pt x="105" y="8"/>
                      <a:pt x="105" y="8"/>
                      <a:pt x="105" y="8"/>
                    </a:cubicBezTo>
                    <a:cubicBezTo>
                      <a:pt x="99" y="8"/>
                      <a:pt x="99" y="8"/>
                      <a:pt x="99" y="8"/>
                    </a:cubicBezTo>
                    <a:cubicBezTo>
                      <a:pt x="99" y="8"/>
                      <a:pt x="93" y="8"/>
                      <a:pt x="92" y="8"/>
                    </a:cubicBezTo>
                    <a:cubicBezTo>
                      <a:pt x="91" y="8"/>
                      <a:pt x="85" y="9"/>
                      <a:pt x="85" y="9"/>
                    </a:cubicBezTo>
                    <a:cubicBezTo>
                      <a:pt x="85" y="9"/>
                      <a:pt x="80" y="9"/>
                      <a:pt x="78" y="9"/>
                    </a:cubicBezTo>
                    <a:cubicBezTo>
                      <a:pt x="76" y="9"/>
                      <a:pt x="73" y="9"/>
                      <a:pt x="71" y="8"/>
                    </a:cubicBezTo>
                    <a:cubicBezTo>
                      <a:pt x="69" y="7"/>
                      <a:pt x="66" y="6"/>
                      <a:pt x="65" y="5"/>
                    </a:cubicBezTo>
                    <a:cubicBezTo>
                      <a:pt x="64" y="5"/>
                      <a:pt x="57" y="1"/>
                      <a:pt x="57" y="1"/>
                    </a:cubicBezTo>
                    <a:cubicBezTo>
                      <a:pt x="57" y="1"/>
                      <a:pt x="55" y="0"/>
                      <a:pt x="53" y="0"/>
                    </a:cubicBezTo>
                    <a:cubicBezTo>
                      <a:pt x="52" y="0"/>
                      <a:pt x="47" y="1"/>
                      <a:pt x="46" y="1"/>
                    </a:cubicBezTo>
                    <a:cubicBezTo>
                      <a:pt x="45" y="1"/>
                      <a:pt x="38" y="3"/>
                      <a:pt x="38" y="3"/>
                    </a:cubicBezTo>
                    <a:cubicBezTo>
                      <a:pt x="34" y="6"/>
                      <a:pt x="34" y="6"/>
                      <a:pt x="34" y="6"/>
                    </a:cubicBezTo>
                    <a:cubicBezTo>
                      <a:pt x="30" y="9"/>
                      <a:pt x="30" y="9"/>
                      <a:pt x="30" y="9"/>
                    </a:cubicBezTo>
                    <a:cubicBezTo>
                      <a:pt x="26" y="14"/>
                      <a:pt x="26" y="14"/>
                      <a:pt x="26" y="14"/>
                    </a:cubicBezTo>
                    <a:cubicBezTo>
                      <a:pt x="22" y="14"/>
                      <a:pt x="22" y="14"/>
                      <a:pt x="22" y="14"/>
                    </a:cubicBezTo>
                    <a:cubicBezTo>
                      <a:pt x="22" y="14"/>
                      <a:pt x="18" y="13"/>
                      <a:pt x="16" y="13"/>
                    </a:cubicBezTo>
                    <a:cubicBezTo>
                      <a:pt x="15" y="13"/>
                      <a:pt x="9" y="9"/>
                      <a:pt x="9" y="9"/>
                    </a:cubicBez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67" name="Freeform 18"/>
              <p:cNvSpPr>
                <a:spLocks/>
              </p:cNvSpPr>
              <p:nvPr/>
            </p:nvSpPr>
            <p:spPr bwMode="auto">
              <a:xfrm>
                <a:off x="9185275" y="2878138"/>
                <a:ext cx="706437" cy="654050"/>
              </a:xfrm>
              <a:custGeom>
                <a:avLst/>
                <a:gdLst>
                  <a:gd name="T0" fmla="*/ 78 w 188"/>
                  <a:gd name="T1" fmla="*/ 3 h 174"/>
                  <a:gd name="T2" fmla="*/ 89 w 188"/>
                  <a:gd name="T3" fmla="*/ 8 h 174"/>
                  <a:gd name="T4" fmla="*/ 101 w 188"/>
                  <a:gd name="T5" fmla="*/ 15 h 174"/>
                  <a:gd name="T6" fmla="*/ 107 w 188"/>
                  <a:gd name="T7" fmla="*/ 4 h 174"/>
                  <a:gd name="T8" fmla="*/ 117 w 188"/>
                  <a:gd name="T9" fmla="*/ 9 h 174"/>
                  <a:gd name="T10" fmla="*/ 122 w 188"/>
                  <a:gd name="T11" fmla="*/ 14 h 174"/>
                  <a:gd name="T12" fmla="*/ 134 w 188"/>
                  <a:gd name="T13" fmla="*/ 14 h 174"/>
                  <a:gd name="T14" fmla="*/ 141 w 188"/>
                  <a:gd name="T15" fmla="*/ 18 h 174"/>
                  <a:gd name="T16" fmla="*/ 148 w 188"/>
                  <a:gd name="T17" fmla="*/ 15 h 174"/>
                  <a:gd name="T18" fmla="*/ 159 w 188"/>
                  <a:gd name="T19" fmla="*/ 10 h 174"/>
                  <a:gd name="T20" fmla="*/ 173 w 188"/>
                  <a:gd name="T21" fmla="*/ 7 h 174"/>
                  <a:gd name="T22" fmla="*/ 182 w 188"/>
                  <a:gd name="T23" fmla="*/ 6 h 174"/>
                  <a:gd name="T24" fmla="*/ 180 w 188"/>
                  <a:gd name="T25" fmla="*/ 17 h 174"/>
                  <a:gd name="T26" fmla="*/ 183 w 188"/>
                  <a:gd name="T27" fmla="*/ 37 h 174"/>
                  <a:gd name="T28" fmla="*/ 188 w 188"/>
                  <a:gd name="T29" fmla="*/ 42 h 174"/>
                  <a:gd name="T30" fmla="*/ 187 w 188"/>
                  <a:gd name="T31" fmla="*/ 54 h 174"/>
                  <a:gd name="T32" fmla="*/ 181 w 188"/>
                  <a:gd name="T33" fmla="*/ 51 h 174"/>
                  <a:gd name="T34" fmla="*/ 173 w 188"/>
                  <a:gd name="T35" fmla="*/ 50 h 174"/>
                  <a:gd name="T36" fmla="*/ 172 w 188"/>
                  <a:gd name="T37" fmla="*/ 57 h 174"/>
                  <a:gd name="T38" fmla="*/ 162 w 188"/>
                  <a:gd name="T39" fmla="*/ 59 h 174"/>
                  <a:gd name="T40" fmla="*/ 162 w 188"/>
                  <a:gd name="T41" fmla="*/ 72 h 174"/>
                  <a:gd name="T42" fmla="*/ 163 w 188"/>
                  <a:gd name="T43" fmla="*/ 77 h 174"/>
                  <a:gd name="T44" fmla="*/ 160 w 188"/>
                  <a:gd name="T45" fmla="*/ 81 h 174"/>
                  <a:gd name="T46" fmla="*/ 150 w 188"/>
                  <a:gd name="T47" fmla="*/ 88 h 174"/>
                  <a:gd name="T48" fmla="*/ 149 w 188"/>
                  <a:gd name="T49" fmla="*/ 99 h 174"/>
                  <a:gd name="T50" fmla="*/ 152 w 188"/>
                  <a:gd name="T51" fmla="*/ 105 h 174"/>
                  <a:gd name="T52" fmla="*/ 155 w 188"/>
                  <a:gd name="T53" fmla="*/ 112 h 174"/>
                  <a:gd name="T54" fmla="*/ 147 w 188"/>
                  <a:gd name="T55" fmla="*/ 119 h 174"/>
                  <a:gd name="T56" fmla="*/ 147 w 188"/>
                  <a:gd name="T57" fmla="*/ 126 h 174"/>
                  <a:gd name="T58" fmla="*/ 151 w 188"/>
                  <a:gd name="T59" fmla="*/ 129 h 174"/>
                  <a:gd name="T60" fmla="*/ 151 w 188"/>
                  <a:gd name="T61" fmla="*/ 138 h 174"/>
                  <a:gd name="T62" fmla="*/ 142 w 188"/>
                  <a:gd name="T63" fmla="*/ 143 h 174"/>
                  <a:gd name="T64" fmla="*/ 138 w 188"/>
                  <a:gd name="T65" fmla="*/ 150 h 174"/>
                  <a:gd name="T66" fmla="*/ 128 w 188"/>
                  <a:gd name="T67" fmla="*/ 147 h 174"/>
                  <a:gd name="T68" fmla="*/ 113 w 188"/>
                  <a:gd name="T69" fmla="*/ 146 h 174"/>
                  <a:gd name="T70" fmla="*/ 102 w 188"/>
                  <a:gd name="T71" fmla="*/ 149 h 174"/>
                  <a:gd name="T72" fmla="*/ 91 w 188"/>
                  <a:gd name="T73" fmla="*/ 151 h 174"/>
                  <a:gd name="T74" fmla="*/ 75 w 188"/>
                  <a:gd name="T75" fmla="*/ 154 h 174"/>
                  <a:gd name="T76" fmla="*/ 65 w 188"/>
                  <a:gd name="T77" fmla="*/ 164 h 174"/>
                  <a:gd name="T78" fmla="*/ 56 w 188"/>
                  <a:gd name="T79" fmla="*/ 174 h 174"/>
                  <a:gd name="T80" fmla="*/ 43 w 188"/>
                  <a:gd name="T81" fmla="*/ 167 h 174"/>
                  <a:gd name="T82" fmla="*/ 29 w 188"/>
                  <a:gd name="T83" fmla="*/ 160 h 174"/>
                  <a:gd name="T84" fmla="*/ 17 w 188"/>
                  <a:gd name="T85" fmla="*/ 153 h 174"/>
                  <a:gd name="T86" fmla="*/ 8 w 188"/>
                  <a:gd name="T87" fmla="*/ 148 h 174"/>
                  <a:gd name="T88" fmla="*/ 3 w 188"/>
                  <a:gd name="T89" fmla="*/ 141 h 174"/>
                  <a:gd name="T90" fmla="*/ 2 w 188"/>
                  <a:gd name="T91" fmla="*/ 131 h 174"/>
                  <a:gd name="T92" fmla="*/ 0 w 188"/>
                  <a:gd name="T93" fmla="*/ 117 h 174"/>
                  <a:gd name="T94" fmla="*/ 9 w 188"/>
                  <a:gd name="T95" fmla="*/ 106 h 174"/>
                  <a:gd name="T96" fmla="*/ 16 w 188"/>
                  <a:gd name="T97" fmla="*/ 95 h 174"/>
                  <a:gd name="T98" fmla="*/ 30 w 188"/>
                  <a:gd name="T99" fmla="*/ 82 h 174"/>
                  <a:gd name="T100" fmla="*/ 37 w 188"/>
                  <a:gd name="T101" fmla="*/ 76 h 174"/>
                  <a:gd name="T102" fmla="*/ 44 w 188"/>
                  <a:gd name="T103" fmla="*/ 63 h 174"/>
                  <a:gd name="T104" fmla="*/ 54 w 188"/>
                  <a:gd name="T105" fmla="*/ 56 h 174"/>
                  <a:gd name="T106" fmla="*/ 59 w 188"/>
                  <a:gd name="T107" fmla="*/ 39 h 174"/>
                  <a:gd name="T108" fmla="*/ 64 w 188"/>
                  <a:gd name="T109" fmla="*/ 25 h 174"/>
                  <a:gd name="T110" fmla="*/ 68 w 188"/>
                  <a:gd name="T111" fmla="*/ 9 h 174"/>
                  <a:gd name="T112" fmla="*/ 73 w 188"/>
                  <a:gd name="T11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174">
                    <a:moveTo>
                      <a:pt x="73" y="0"/>
                    </a:moveTo>
                    <a:cubicBezTo>
                      <a:pt x="78" y="3"/>
                      <a:pt x="78" y="3"/>
                      <a:pt x="78" y="3"/>
                    </a:cubicBezTo>
                    <a:cubicBezTo>
                      <a:pt x="84" y="7"/>
                      <a:pt x="84" y="7"/>
                      <a:pt x="84" y="7"/>
                    </a:cubicBezTo>
                    <a:cubicBezTo>
                      <a:pt x="89" y="8"/>
                      <a:pt x="89" y="8"/>
                      <a:pt x="89" y="8"/>
                    </a:cubicBezTo>
                    <a:cubicBezTo>
                      <a:pt x="95" y="13"/>
                      <a:pt x="95" y="13"/>
                      <a:pt x="95" y="13"/>
                    </a:cubicBezTo>
                    <a:cubicBezTo>
                      <a:pt x="101" y="15"/>
                      <a:pt x="101" y="15"/>
                      <a:pt x="101" y="15"/>
                    </a:cubicBezTo>
                    <a:cubicBezTo>
                      <a:pt x="102" y="7"/>
                      <a:pt x="102" y="7"/>
                      <a:pt x="102" y="7"/>
                    </a:cubicBezTo>
                    <a:cubicBezTo>
                      <a:pt x="107" y="4"/>
                      <a:pt x="107" y="4"/>
                      <a:pt x="107" y="4"/>
                    </a:cubicBezTo>
                    <a:cubicBezTo>
                      <a:pt x="116" y="4"/>
                      <a:pt x="116" y="4"/>
                      <a:pt x="116" y="4"/>
                    </a:cubicBezTo>
                    <a:cubicBezTo>
                      <a:pt x="117" y="9"/>
                      <a:pt x="117" y="9"/>
                      <a:pt x="117" y="9"/>
                    </a:cubicBezTo>
                    <a:cubicBezTo>
                      <a:pt x="118" y="14"/>
                      <a:pt x="118" y="14"/>
                      <a:pt x="118" y="14"/>
                    </a:cubicBezTo>
                    <a:cubicBezTo>
                      <a:pt x="122" y="14"/>
                      <a:pt x="122" y="14"/>
                      <a:pt x="122" y="14"/>
                    </a:cubicBezTo>
                    <a:cubicBezTo>
                      <a:pt x="129" y="14"/>
                      <a:pt x="129" y="14"/>
                      <a:pt x="129" y="14"/>
                    </a:cubicBezTo>
                    <a:cubicBezTo>
                      <a:pt x="134" y="14"/>
                      <a:pt x="134" y="14"/>
                      <a:pt x="134" y="14"/>
                    </a:cubicBezTo>
                    <a:cubicBezTo>
                      <a:pt x="139" y="17"/>
                      <a:pt x="139" y="17"/>
                      <a:pt x="139" y="17"/>
                    </a:cubicBezTo>
                    <a:cubicBezTo>
                      <a:pt x="141" y="18"/>
                      <a:pt x="141" y="18"/>
                      <a:pt x="141" y="18"/>
                    </a:cubicBezTo>
                    <a:cubicBezTo>
                      <a:pt x="148" y="18"/>
                      <a:pt x="148" y="18"/>
                      <a:pt x="148" y="18"/>
                    </a:cubicBezTo>
                    <a:cubicBezTo>
                      <a:pt x="148" y="15"/>
                      <a:pt x="148" y="15"/>
                      <a:pt x="148" y="15"/>
                    </a:cubicBezTo>
                    <a:cubicBezTo>
                      <a:pt x="154" y="13"/>
                      <a:pt x="154" y="13"/>
                      <a:pt x="154" y="13"/>
                    </a:cubicBezTo>
                    <a:cubicBezTo>
                      <a:pt x="159" y="10"/>
                      <a:pt x="159" y="10"/>
                      <a:pt x="159" y="10"/>
                    </a:cubicBezTo>
                    <a:cubicBezTo>
                      <a:pt x="166" y="9"/>
                      <a:pt x="166" y="9"/>
                      <a:pt x="166" y="9"/>
                    </a:cubicBezTo>
                    <a:cubicBezTo>
                      <a:pt x="173" y="7"/>
                      <a:pt x="173" y="7"/>
                      <a:pt x="173" y="7"/>
                    </a:cubicBezTo>
                    <a:cubicBezTo>
                      <a:pt x="178" y="6"/>
                      <a:pt x="178" y="6"/>
                      <a:pt x="178" y="6"/>
                    </a:cubicBezTo>
                    <a:cubicBezTo>
                      <a:pt x="182" y="6"/>
                      <a:pt x="182" y="6"/>
                      <a:pt x="182" y="6"/>
                    </a:cubicBezTo>
                    <a:cubicBezTo>
                      <a:pt x="182" y="16"/>
                      <a:pt x="182" y="16"/>
                      <a:pt x="182" y="16"/>
                    </a:cubicBezTo>
                    <a:cubicBezTo>
                      <a:pt x="180" y="17"/>
                      <a:pt x="180" y="17"/>
                      <a:pt x="180" y="17"/>
                    </a:cubicBezTo>
                    <a:cubicBezTo>
                      <a:pt x="181" y="34"/>
                      <a:pt x="181" y="34"/>
                      <a:pt x="181" y="34"/>
                    </a:cubicBezTo>
                    <a:cubicBezTo>
                      <a:pt x="183" y="37"/>
                      <a:pt x="183" y="37"/>
                      <a:pt x="183" y="37"/>
                    </a:cubicBezTo>
                    <a:cubicBezTo>
                      <a:pt x="186" y="41"/>
                      <a:pt x="186" y="41"/>
                      <a:pt x="186" y="41"/>
                    </a:cubicBezTo>
                    <a:cubicBezTo>
                      <a:pt x="188" y="42"/>
                      <a:pt x="188" y="42"/>
                      <a:pt x="188" y="42"/>
                    </a:cubicBezTo>
                    <a:cubicBezTo>
                      <a:pt x="188" y="52"/>
                      <a:pt x="188" y="52"/>
                      <a:pt x="188" y="52"/>
                    </a:cubicBezTo>
                    <a:cubicBezTo>
                      <a:pt x="187" y="54"/>
                      <a:pt x="187" y="54"/>
                      <a:pt x="187" y="54"/>
                    </a:cubicBezTo>
                    <a:cubicBezTo>
                      <a:pt x="184" y="54"/>
                      <a:pt x="184" y="54"/>
                      <a:pt x="184" y="54"/>
                    </a:cubicBezTo>
                    <a:cubicBezTo>
                      <a:pt x="181" y="51"/>
                      <a:pt x="181" y="51"/>
                      <a:pt x="181" y="51"/>
                    </a:cubicBezTo>
                    <a:cubicBezTo>
                      <a:pt x="177" y="49"/>
                      <a:pt x="177" y="49"/>
                      <a:pt x="177" y="49"/>
                    </a:cubicBezTo>
                    <a:cubicBezTo>
                      <a:pt x="173" y="50"/>
                      <a:pt x="173" y="50"/>
                      <a:pt x="173" y="50"/>
                    </a:cubicBezTo>
                    <a:cubicBezTo>
                      <a:pt x="172" y="54"/>
                      <a:pt x="172" y="54"/>
                      <a:pt x="172" y="54"/>
                    </a:cubicBezTo>
                    <a:cubicBezTo>
                      <a:pt x="172" y="57"/>
                      <a:pt x="172" y="57"/>
                      <a:pt x="172" y="57"/>
                    </a:cubicBezTo>
                    <a:cubicBezTo>
                      <a:pt x="166" y="58"/>
                      <a:pt x="166" y="58"/>
                      <a:pt x="166" y="58"/>
                    </a:cubicBezTo>
                    <a:cubicBezTo>
                      <a:pt x="162" y="59"/>
                      <a:pt x="162" y="59"/>
                      <a:pt x="162" y="59"/>
                    </a:cubicBezTo>
                    <a:cubicBezTo>
                      <a:pt x="162" y="63"/>
                      <a:pt x="162" y="63"/>
                      <a:pt x="162" y="63"/>
                    </a:cubicBezTo>
                    <a:cubicBezTo>
                      <a:pt x="162" y="72"/>
                      <a:pt x="162" y="72"/>
                      <a:pt x="162" y="72"/>
                    </a:cubicBezTo>
                    <a:cubicBezTo>
                      <a:pt x="163" y="75"/>
                      <a:pt x="163" y="75"/>
                      <a:pt x="163" y="75"/>
                    </a:cubicBezTo>
                    <a:cubicBezTo>
                      <a:pt x="163" y="77"/>
                      <a:pt x="163" y="77"/>
                      <a:pt x="163" y="77"/>
                    </a:cubicBezTo>
                    <a:cubicBezTo>
                      <a:pt x="164" y="81"/>
                      <a:pt x="164" y="81"/>
                      <a:pt x="164" y="81"/>
                    </a:cubicBezTo>
                    <a:cubicBezTo>
                      <a:pt x="160" y="81"/>
                      <a:pt x="160" y="81"/>
                      <a:pt x="160" y="81"/>
                    </a:cubicBezTo>
                    <a:cubicBezTo>
                      <a:pt x="154" y="82"/>
                      <a:pt x="154" y="82"/>
                      <a:pt x="154" y="82"/>
                    </a:cubicBezTo>
                    <a:cubicBezTo>
                      <a:pt x="150" y="88"/>
                      <a:pt x="150" y="88"/>
                      <a:pt x="150" y="88"/>
                    </a:cubicBezTo>
                    <a:cubicBezTo>
                      <a:pt x="149" y="94"/>
                      <a:pt x="149" y="94"/>
                      <a:pt x="149" y="94"/>
                    </a:cubicBezTo>
                    <a:cubicBezTo>
                      <a:pt x="149" y="99"/>
                      <a:pt x="149" y="99"/>
                      <a:pt x="149" y="99"/>
                    </a:cubicBezTo>
                    <a:cubicBezTo>
                      <a:pt x="150" y="103"/>
                      <a:pt x="150" y="103"/>
                      <a:pt x="150" y="103"/>
                    </a:cubicBezTo>
                    <a:cubicBezTo>
                      <a:pt x="152" y="105"/>
                      <a:pt x="152" y="105"/>
                      <a:pt x="152" y="105"/>
                    </a:cubicBezTo>
                    <a:cubicBezTo>
                      <a:pt x="154" y="109"/>
                      <a:pt x="154" y="109"/>
                      <a:pt x="154" y="109"/>
                    </a:cubicBezTo>
                    <a:cubicBezTo>
                      <a:pt x="155" y="112"/>
                      <a:pt x="155" y="112"/>
                      <a:pt x="155" y="112"/>
                    </a:cubicBezTo>
                    <a:cubicBezTo>
                      <a:pt x="151" y="115"/>
                      <a:pt x="151" y="115"/>
                      <a:pt x="151" y="115"/>
                    </a:cubicBezTo>
                    <a:cubicBezTo>
                      <a:pt x="147" y="119"/>
                      <a:pt x="147" y="119"/>
                      <a:pt x="147" y="119"/>
                    </a:cubicBezTo>
                    <a:cubicBezTo>
                      <a:pt x="146" y="122"/>
                      <a:pt x="146" y="122"/>
                      <a:pt x="146" y="122"/>
                    </a:cubicBezTo>
                    <a:cubicBezTo>
                      <a:pt x="147" y="126"/>
                      <a:pt x="147" y="126"/>
                      <a:pt x="147" y="126"/>
                    </a:cubicBezTo>
                    <a:cubicBezTo>
                      <a:pt x="150" y="127"/>
                      <a:pt x="150" y="127"/>
                      <a:pt x="150" y="127"/>
                    </a:cubicBezTo>
                    <a:cubicBezTo>
                      <a:pt x="151" y="129"/>
                      <a:pt x="151" y="129"/>
                      <a:pt x="151" y="129"/>
                    </a:cubicBezTo>
                    <a:cubicBezTo>
                      <a:pt x="151" y="135"/>
                      <a:pt x="151" y="135"/>
                      <a:pt x="151" y="135"/>
                    </a:cubicBezTo>
                    <a:cubicBezTo>
                      <a:pt x="151" y="138"/>
                      <a:pt x="151" y="138"/>
                      <a:pt x="151" y="138"/>
                    </a:cubicBezTo>
                    <a:cubicBezTo>
                      <a:pt x="147" y="141"/>
                      <a:pt x="147" y="141"/>
                      <a:pt x="147" y="141"/>
                    </a:cubicBezTo>
                    <a:cubicBezTo>
                      <a:pt x="142" y="143"/>
                      <a:pt x="142" y="143"/>
                      <a:pt x="142" y="143"/>
                    </a:cubicBezTo>
                    <a:cubicBezTo>
                      <a:pt x="139" y="147"/>
                      <a:pt x="139" y="147"/>
                      <a:pt x="139" y="147"/>
                    </a:cubicBezTo>
                    <a:cubicBezTo>
                      <a:pt x="138" y="150"/>
                      <a:pt x="138" y="150"/>
                      <a:pt x="138" y="150"/>
                    </a:cubicBezTo>
                    <a:cubicBezTo>
                      <a:pt x="134" y="148"/>
                      <a:pt x="134" y="148"/>
                      <a:pt x="134" y="148"/>
                    </a:cubicBezTo>
                    <a:cubicBezTo>
                      <a:pt x="128" y="147"/>
                      <a:pt x="128" y="147"/>
                      <a:pt x="128" y="147"/>
                    </a:cubicBezTo>
                    <a:cubicBezTo>
                      <a:pt x="121" y="147"/>
                      <a:pt x="121" y="147"/>
                      <a:pt x="121" y="147"/>
                    </a:cubicBezTo>
                    <a:cubicBezTo>
                      <a:pt x="113" y="146"/>
                      <a:pt x="113" y="146"/>
                      <a:pt x="113" y="146"/>
                    </a:cubicBezTo>
                    <a:cubicBezTo>
                      <a:pt x="113" y="146"/>
                      <a:pt x="109" y="147"/>
                      <a:pt x="108" y="147"/>
                    </a:cubicBezTo>
                    <a:cubicBezTo>
                      <a:pt x="107" y="147"/>
                      <a:pt x="102" y="149"/>
                      <a:pt x="102" y="149"/>
                    </a:cubicBezTo>
                    <a:cubicBezTo>
                      <a:pt x="98" y="152"/>
                      <a:pt x="98" y="152"/>
                      <a:pt x="98" y="152"/>
                    </a:cubicBezTo>
                    <a:cubicBezTo>
                      <a:pt x="91" y="151"/>
                      <a:pt x="91" y="151"/>
                      <a:pt x="91" y="151"/>
                    </a:cubicBezTo>
                    <a:cubicBezTo>
                      <a:pt x="81" y="153"/>
                      <a:pt x="81" y="153"/>
                      <a:pt x="81" y="153"/>
                    </a:cubicBezTo>
                    <a:cubicBezTo>
                      <a:pt x="81" y="153"/>
                      <a:pt x="76" y="154"/>
                      <a:pt x="75" y="154"/>
                    </a:cubicBezTo>
                    <a:cubicBezTo>
                      <a:pt x="74" y="154"/>
                      <a:pt x="70" y="158"/>
                      <a:pt x="70" y="158"/>
                    </a:cubicBezTo>
                    <a:cubicBezTo>
                      <a:pt x="65" y="164"/>
                      <a:pt x="65" y="164"/>
                      <a:pt x="65" y="164"/>
                    </a:cubicBezTo>
                    <a:cubicBezTo>
                      <a:pt x="62" y="168"/>
                      <a:pt x="62" y="168"/>
                      <a:pt x="62" y="168"/>
                    </a:cubicBezTo>
                    <a:cubicBezTo>
                      <a:pt x="56" y="174"/>
                      <a:pt x="56" y="174"/>
                      <a:pt x="56" y="174"/>
                    </a:cubicBezTo>
                    <a:cubicBezTo>
                      <a:pt x="50" y="170"/>
                      <a:pt x="50" y="170"/>
                      <a:pt x="50" y="170"/>
                    </a:cubicBezTo>
                    <a:cubicBezTo>
                      <a:pt x="43" y="167"/>
                      <a:pt x="43" y="167"/>
                      <a:pt x="43" y="167"/>
                    </a:cubicBezTo>
                    <a:cubicBezTo>
                      <a:pt x="43" y="167"/>
                      <a:pt x="39" y="164"/>
                      <a:pt x="38" y="164"/>
                    </a:cubicBezTo>
                    <a:cubicBezTo>
                      <a:pt x="36" y="164"/>
                      <a:pt x="30" y="160"/>
                      <a:pt x="29" y="160"/>
                    </a:cubicBezTo>
                    <a:cubicBezTo>
                      <a:pt x="28" y="160"/>
                      <a:pt x="23" y="157"/>
                      <a:pt x="23" y="157"/>
                    </a:cubicBezTo>
                    <a:cubicBezTo>
                      <a:pt x="22" y="156"/>
                      <a:pt x="20" y="154"/>
                      <a:pt x="17" y="153"/>
                    </a:cubicBezTo>
                    <a:cubicBezTo>
                      <a:pt x="14" y="152"/>
                      <a:pt x="11" y="151"/>
                      <a:pt x="11" y="151"/>
                    </a:cubicBezTo>
                    <a:cubicBezTo>
                      <a:pt x="8" y="148"/>
                      <a:pt x="8" y="148"/>
                      <a:pt x="8" y="148"/>
                    </a:cubicBezTo>
                    <a:cubicBezTo>
                      <a:pt x="8" y="144"/>
                      <a:pt x="8" y="144"/>
                      <a:pt x="8" y="144"/>
                    </a:cubicBezTo>
                    <a:cubicBezTo>
                      <a:pt x="3" y="141"/>
                      <a:pt x="3" y="141"/>
                      <a:pt x="3" y="141"/>
                    </a:cubicBezTo>
                    <a:cubicBezTo>
                      <a:pt x="2" y="136"/>
                      <a:pt x="2" y="136"/>
                      <a:pt x="2" y="136"/>
                    </a:cubicBezTo>
                    <a:cubicBezTo>
                      <a:pt x="2" y="131"/>
                      <a:pt x="2" y="131"/>
                      <a:pt x="2" y="131"/>
                    </a:cubicBezTo>
                    <a:cubicBezTo>
                      <a:pt x="1" y="126"/>
                      <a:pt x="1" y="126"/>
                      <a:pt x="1" y="126"/>
                    </a:cubicBezTo>
                    <a:cubicBezTo>
                      <a:pt x="0" y="117"/>
                      <a:pt x="0" y="117"/>
                      <a:pt x="0" y="117"/>
                    </a:cubicBezTo>
                    <a:cubicBezTo>
                      <a:pt x="4" y="108"/>
                      <a:pt x="4" y="108"/>
                      <a:pt x="4" y="108"/>
                    </a:cubicBezTo>
                    <a:cubicBezTo>
                      <a:pt x="9" y="106"/>
                      <a:pt x="9" y="106"/>
                      <a:pt x="9" y="106"/>
                    </a:cubicBezTo>
                    <a:cubicBezTo>
                      <a:pt x="13" y="101"/>
                      <a:pt x="13" y="101"/>
                      <a:pt x="13" y="101"/>
                    </a:cubicBezTo>
                    <a:cubicBezTo>
                      <a:pt x="16" y="95"/>
                      <a:pt x="16" y="95"/>
                      <a:pt x="16" y="95"/>
                    </a:cubicBezTo>
                    <a:cubicBezTo>
                      <a:pt x="25" y="84"/>
                      <a:pt x="25" y="84"/>
                      <a:pt x="25" y="84"/>
                    </a:cubicBezTo>
                    <a:cubicBezTo>
                      <a:pt x="30" y="82"/>
                      <a:pt x="30" y="82"/>
                      <a:pt x="30" y="82"/>
                    </a:cubicBezTo>
                    <a:cubicBezTo>
                      <a:pt x="36" y="80"/>
                      <a:pt x="36" y="80"/>
                      <a:pt x="36" y="80"/>
                    </a:cubicBezTo>
                    <a:cubicBezTo>
                      <a:pt x="37" y="76"/>
                      <a:pt x="37" y="76"/>
                      <a:pt x="37" y="76"/>
                    </a:cubicBezTo>
                    <a:cubicBezTo>
                      <a:pt x="40" y="69"/>
                      <a:pt x="40" y="69"/>
                      <a:pt x="40" y="69"/>
                    </a:cubicBezTo>
                    <a:cubicBezTo>
                      <a:pt x="44" y="63"/>
                      <a:pt x="44" y="63"/>
                      <a:pt x="44" y="63"/>
                    </a:cubicBezTo>
                    <a:cubicBezTo>
                      <a:pt x="49" y="61"/>
                      <a:pt x="49" y="61"/>
                      <a:pt x="49" y="61"/>
                    </a:cubicBezTo>
                    <a:cubicBezTo>
                      <a:pt x="54" y="56"/>
                      <a:pt x="54" y="56"/>
                      <a:pt x="54" y="56"/>
                    </a:cubicBezTo>
                    <a:cubicBezTo>
                      <a:pt x="56" y="51"/>
                      <a:pt x="56" y="51"/>
                      <a:pt x="56" y="51"/>
                    </a:cubicBezTo>
                    <a:cubicBezTo>
                      <a:pt x="59" y="39"/>
                      <a:pt x="59" y="39"/>
                      <a:pt x="59" y="39"/>
                    </a:cubicBezTo>
                    <a:cubicBezTo>
                      <a:pt x="62" y="32"/>
                      <a:pt x="62" y="32"/>
                      <a:pt x="62" y="32"/>
                    </a:cubicBezTo>
                    <a:cubicBezTo>
                      <a:pt x="64" y="25"/>
                      <a:pt x="64" y="25"/>
                      <a:pt x="64" y="25"/>
                    </a:cubicBezTo>
                    <a:cubicBezTo>
                      <a:pt x="64" y="25"/>
                      <a:pt x="64" y="21"/>
                      <a:pt x="65" y="19"/>
                    </a:cubicBezTo>
                    <a:cubicBezTo>
                      <a:pt x="67" y="16"/>
                      <a:pt x="67" y="10"/>
                      <a:pt x="68" y="9"/>
                    </a:cubicBezTo>
                    <a:cubicBezTo>
                      <a:pt x="69" y="9"/>
                      <a:pt x="71" y="3"/>
                      <a:pt x="71" y="3"/>
                    </a:cubicBezTo>
                    <a:lnTo>
                      <a:pt x="73"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23" name="Grupo 16"/>
            <p:cNvGrpSpPr/>
            <p:nvPr/>
          </p:nvGrpSpPr>
          <p:grpSpPr>
            <a:xfrm>
              <a:off x="9383716" y="3789587"/>
              <a:ext cx="1304924" cy="1079501"/>
              <a:chOff x="9215438" y="3032125"/>
              <a:chExt cx="1304924" cy="1079501"/>
            </a:xfrm>
            <a:solidFill>
              <a:srgbClr val="ED7D31"/>
            </a:solidFill>
          </p:grpSpPr>
          <p:sp>
            <p:nvSpPr>
              <p:cNvPr id="61" name="Freeform 20"/>
              <p:cNvSpPr>
                <a:spLocks/>
              </p:cNvSpPr>
              <p:nvPr/>
            </p:nvSpPr>
            <p:spPr bwMode="auto">
              <a:xfrm>
                <a:off x="9215438" y="3595688"/>
                <a:ext cx="838200" cy="515938"/>
              </a:xfrm>
              <a:custGeom>
                <a:avLst/>
                <a:gdLst>
                  <a:gd name="T0" fmla="*/ 9 w 223"/>
                  <a:gd name="T1" fmla="*/ 69 h 137"/>
                  <a:gd name="T2" fmla="*/ 26 w 223"/>
                  <a:gd name="T3" fmla="*/ 69 h 137"/>
                  <a:gd name="T4" fmla="*/ 39 w 223"/>
                  <a:gd name="T5" fmla="*/ 71 h 137"/>
                  <a:gd name="T6" fmla="*/ 49 w 223"/>
                  <a:gd name="T7" fmla="*/ 76 h 137"/>
                  <a:gd name="T8" fmla="*/ 65 w 223"/>
                  <a:gd name="T9" fmla="*/ 76 h 137"/>
                  <a:gd name="T10" fmla="*/ 78 w 223"/>
                  <a:gd name="T11" fmla="*/ 77 h 137"/>
                  <a:gd name="T12" fmla="*/ 83 w 223"/>
                  <a:gd name="T13" fmla="*/ 83 h 137"/>
                  <a:gd name="T14" fmla="*/ 87 w 223"/>
                  <a:gd name="T15" fmla="*/ 89 h 137"/>
                  <a:gd name="T16" fmla="*/ 87 w 223"/>
                  <a:gd name="T17" fmla="*/ 98 h 137"/>
                  <a:gd name="T18" fmla="*/ 88 w 223"/>
                  <a:gd name="T19" fmla="*/ 105 h 137"/>
                  <a:gd name="T20" fmla="*/ 91 w 223"/>
                  <a:gd name="T21" fmla="*/ 109 h 137"/>
                  <a:gd name="T22" fmla="*/ 93 w 223"/>
                  <a:gd name="T23" fmla="*/ 115 h 137"/>
                  <a:gd name="T24" fmla="*/ 93 w 223"/>
                  <a:gd name="T25" fmla="*/ 123 h 137"/>
                  <a:gd name="T26" fmla="*/ 109 w 223"/>
                  <a:gd name="T27" fmla="*/ 124 h 137"/>
                  <a:gd name="T28" fmla="*/ 113 w 223"/>
                  <a:gd name="T29" fmla="*/ 127 h 137"/>
                  <a:gd name="T30" fmla="*/ 115 w 223"/>
                  <a:gd name="T31" fmla="*/ 134 h 137"/>
                  <a:gd name="T32" fmla="*/ 124 w 223"/>
                  <a:gd name="T33" fmla="*/ 136 h 137"/>
                  <a:gd name="T34" fmla="*/ 128 w 223"/>
                  <a:gd name="T35" fmla="*/ 136 h 137"/>
                  <a:gd name="T36" fmla="*/ 138 w 223"/>
                  <a:gd name="T37" fmla="*/ 127 h 137"/>
                  <a:gd name="T38" fmla="*/ 151 w 223"/>
                  <a:gd name="T39" fmla="*/ 118 h 137"/>
                  <a:gd name="T40" fmla="*/ 161 w 223"/>
                  <a:gd name="T41" fmla="*/ 109 h 137"/>
                  <a:gd name="T42" fmla="*/ 172 w 223"/>
                  <a:gd name="T43" fmla="*/ 105 h 137"/>
                  <a:gd name="T44" fmla="*/ 179 w 223"/>
                  <a:gd name="T45" fmla="*/ 100 h 137"/>
                  <a:gd name="T46" fmla="*/ 198 w 223"/>
                  <a:gd name="T47" fmla="*/ 96 h 137"/>
                  <a:gd name="T48" fmla="*/ 209 w 223"/>
                  <a:gd name="T49" fmla="*/ 90 h 137"/>
                  <a:gd name="T50" fmla="*/ 219 w 223"/>
                  <a:gd name="T51" fmla="*/ 88 h 137"/>
                  <a:gd name="T52" fmla="*/ 219 w 223"/>
                  <a:gd name="T53" fmla="*/ 82 h 137"/>
                  <a:gd name="T54" fmla="*/ 223 w 223"/>
                  <a:gd name="T55" fmla="*/ 73 h 137"/>
                  <a:gd name="T56" fmla="*/ 214 w 223"/>
                  <a:gd name="T57" fmla="*/ 70 h 137"/>
                  <a:gd name="T58" fmla="*/ 203 w 223"/>
                  <a:gd name="T59" fmla="*/ 72 h 137"/>
                  <a:gd name="T60" fmla="*/ 193 w 223"/>
                  <a:gd name="T61" fmla="*/ 76 h 137"/>
                  <a:gd name="T62" fmla="*/ 187 w 223"/>
                  <a:gd name="T63" fmla="*/ 81 h 137"/>
                  <a:gd name="T64" fmla="*/ 170 w 223"/>
                  <a:gd name="T65" fmla="*/ 81 h 137"/>
                  <a:gd name="T66" fmla="*/ 164 w 223"/>
                  <a:gd name="T67" fmla="*/ 74 h 137"/>
                  <a:gd name="T68" fmla="*/ 161 w 223"/>
                  <a:gd name="T69" fmla="*/ 65 h 137"/>
                  <a:gd name="T70" fmla="*/ 160 w 223"/>
                  <a:gd name="T71" fmla="*/ 51 h 137"/>
                  <a:gd name="T72" fmla="*/ 161 w 223"/>
                  <a:gd name="T73" fmla="*/ 42 h 137"/>
                  <a:gd name="T74" fmla="*/ 151 w 223"/>
                  <a:gd name="T75" fmla="*/ 39 h 137"/>
                  <a:gd name="T76" fmla="*/ 146 w 223"/>
                  <a:gd name="T77" fmla="*/ 26 h 137"/>
                  <a:gd name="T78" fmla="*/ 145 w 223"/>
                  <a:gd name="T79" fmla="*/ 14 h 137"/>
                  <a:gd name="T80" fmla="*/ 139 w 223"/>
                  <a:gd name="T81" fmla="*/ 5 h 137"/>
                  <a:gd name="T82" fmla="*/ 131 w 223"/>
                  <a:gd name="T83" fmla="*/ 6 h 137"/>
                  <a:gd name="T84" fmla="*/ 112 w 223"/>
                  <a:gd name="T85" fmla="*/ 7 h 137"/>
                  <a:gd name="T86" fmla="*/ 106 w 223"/>
                  <a:gd name="T87" fmla="*/ 12 h 137"/>
                  <a:gd name="T88" fmla="*/ 100 w 223"/>
                  <a:gd name="T89" fmla="*/ 13 h 137"/>
                  <a:gd name="T90" fmla="*/ 91 w 223"/>
                  <a:gd name="T91" fmla="*/ 6 h 137"/>
                  <a:gd name="T92" fmla="*/ 79 w 223"/>
                  <a:gd name="T93" fmla="*/ 2 h 137"/>
                  <a:gd name="T94" fmla="*/ 61 w 223"/>
                  <a:gd name="T95" fmla="*/ 0 h 137"/>
                  <a:gd name="T96" fmla="*/ 54 w 223"/>
                  <a:gd name="T97" fmla="*/ 2 h 137"/>
                  <a:gd name="T98" fmla="*/ 44 w 223"/>
                  <a:gd name="T99" fmla="*/ 10 h 137"/>
                  <a:gd name="T100" fmla="*/ 31 w 223"/>
                  <a:gd name="T101" fmla="*/ 22 h 137"/>
                  <a:gd name="T102" fmla="*/ 26 w 223"/>
                  <a:gd name="T103" fmla="*/ 33 h 137"/>
                  <a:gd name="T104" fmla="*/ 22 w 223"/>
                  <a:gd name="T105" fmla="*/ 43 h 137"/>
                  <a:gd name="T106" fmla="*/ 19 w 223"/>
                  <a:gd name="T107" fmla="*/ 52 h 137"/>
                  <a:gd name="T108" fmla="*/ 7 w 223"/>
                  <a:gd name="T109" fmla="*/ 6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3" h="137">
                    <a:moveTo>
                      <a:pt x="0" y="68"/>
                    </a:moveTo>
                    <a:cubicBezTo>
                      <a:pt x="9" y="69"/>
                      <a:pt x="9" y="69"/>
                      <a:pt x="9" y="69"/>
                    </a:cubicBezTo>
                    <a:cubicBezTo>
                      <a:pt x="18" y="69"/>
                      <a:pt x="18" y="69"/>
                      <a:pt x="18" y="69"/>
                    </a:cubicBezTo>
                    <a:cubicBezTo>
                      <a:pt x="26" y="69"/>
                      <a:pt x="26" y="69"/>
                      <a:pt x="26" y="69"/>
                    </a:cubicBezTo>
                    <a:cubicBezTo>
                      <a:pt x="33" y="70"/>
                      <a:pt x="33" y="70"/>
                      <a:pt x="33" y="70"/>
                    </a:cubicBezTo>
                    <a:cubicBezTo>
                      <a:pt x="39" y="71"/>
                      <a:pt x="39" y="71"/>
                      <a:pt x="39" y="71"/>
                    </a:cubicBezTo>
                    <a:cubicBezTo>
                      <a:pt x="45" y="75"/>
                      <a:pt x="45" y="75"/>
                      <a:pt x="45" y="75"/>
                    </a:cubicBezTo>
                    <a:cubicBezTo>
                      <a:pt x="49" y="76"/>
                      <a:pt x="49" y="76"/>
                      <a:pt x="49" y="76"/>
                    </a:cubicBezTo>
                    <a:cubicBezTo>
                      <a:pt x="58" y="76"/>
                      <a:pt x="58" y="76"/>
                      <a:pt x="58" y="76"/>
                    </a:cubicBezTo>
                    <a:cubicBezTo>
                      <a:pt x="65" y="76"/>
                      <a:pt x="65" y="76"/>
                      <a:pt x="65" y="76"/>
                    </a:cubicBezTo>
                    <a:cubicBezTo>
                      <a:pt x="74" y="76"/>
                      <a:pt x="74" y="76"/>
                      <a:pt x="74" y="76"/>
                    </a:cubicBezTo>
                    <a:cubicBezTo>
                      <a:pt x="78" y="77"/>
                      <a:pt x="78" y="77"/>
                      <a:pt x="78" y="77"/>
                    </a:cubicBezTo>
                    <a:cubicBezTo>
                      <a:pt x="80" y="80"/>
                      <a:pt x="80" y="80"/>
                      <a:pt x="80" y="80"/>
                    </a:cubicBezTo>
                    <a:cubicBezTo>
                      <a:pt x="83" y="83"/>
                      <a:pt x="83" y="83"/>
                      <a:pt x="83" y="83"/>
                    </a:cubicBezTo>
                    <a:cubicBezTo>
                      <a:pt x="85" y="86"/>
                      <a:pt x="85" y="86"/>
                      <a:pt x="85" y="86"/>
                    </a:cubicBezTo>
                    <a:cubicBezTo>
                      <a:pt x="87" y="89"/>
                      <a:pt x="87" y="89"/>
                      <a:pt x="87" y="89"/>
                    </a:cubicBezTo>
                    <a:cubicBezTo>
                      <a:pt x="87" y="94"/>
                      <a:pt x="87" y="94"/>
                      <a:pt x="87" y="94"/>
                    </a:cubicBezTo>
                    <a:cubicBezTo>
                      <a:pt x="87" y="98"/>
                      <a:pt x="87" y="98"/>
                      <a:pt x="87" y="98"/>
                    </a:cubicBezTo>
                    <a:cubicBezTo>
                      <a:pt x="87" y="102"/>
                      <a:pt x="87" y="102"/>
                      <a:pt x="87" y="102"/>
                    </a:cubicBezTo>
                    <a:cubicBezTo>
                      <a:pt x="88" y="105"/>
                      <a:pt x="88" y="105"/>
                      <a:pt x="88" y="105"/>
                    </a:cubicBezTo>
                    <a:cubicBezTo>
                      <a:pt x="90" y="106"/>
                      <a:pt x="90" y="106"/>
                      <a:pt x="90" y="106"/>
                    </a:cubicBezTo>
                    <a:cubicBezTo>
                      <a:pt x="91" y="109"/>
                      <a:pt x="91" y="109"/>
                      <a:pt x="91" y="109"/>
                    </a:cubicBezTo>
                    <a:cubicBezTo>
                      <a:pt x="93" y="112"/>
                      <a:pt x="93" y="112"/>
                      <a:pt x="93" y="112"/>
                    </a:cubicBezTo>
                    <a:cubicBezTo>
                      <a:pt x="93" y="115"/>
                      <a:pt x="93" y="115"/>
                      <a:pt x="93" y="115"/>
                    </a:cubicBezTo>
                    <a:cubicBezTo>
                      <a:pt x="93" y="120"/>
                      <a:pt x="93" y="120"/>
                      <a:pt x="93" y="120"/>
                    </a:cubicBezTo>
                    <a:cubicBezTo>
                      <a:pt x="93" y="123"/>
                      <a:pt x="93" y="123"/>
                      <a:pt x="93" y="123"/>
                    </a:cubicBezTo>
                    <a:cubicBezTo>
                      <a:pt x="100" y="124"/>
                      <a:pt x="100" y="124"/>
                      <a:pt x="100" y="124"/>
                    </a:cubicBezTo>
                    <a:cubicBezTo>
                      <a:pt x="109" y="124"/>
                      <a:pt x="109" y="124"/>
                      <a:pt x="109" y="124"/>
                    </a:cubicBezTo>
                    <a:cubicBezTo>
                      <a:pt x="112" y="124"/>
                      <a:pt x="112" y="124"/>
                      <a:pt x="112" y="124"/>
                    </a:cubicBezTo>
                    <a:cubicBezTo>
                      <a:pt x="113" y="127"/>
                      <a:pt x="113" y="127"/>
                      <a:pt x="113" y="127"/>
                    </a:cubicBezTo>
                    <a:cubicBezTo>
                      <a:pt x="114" y="132"/>
                      <a:pt x="114" y="132"/>
                      <a:pt x="114" y="132"/>
                    </a:cubicBezTo>
                    <a:cubicBezTo>
                      <a:pt x="115" y="134"/>
                      <a:pt x="115" y="134"/>
                      <a:pt x="115" y="134"/>
                    </a:cubicBezTo>
                    <a:cubicBezTo>
                      <a:pt x="119" y="134"/>
                      <a:pt x="119" y="134"/>
                      <a:pt x="119" y="134"/>
                    </a:cubicBezTo>
                    <a:cubicBezTo>
                      <a:pt x="124" y="136"/>
                      <a:pt x="124" y="136"/>
                      <a:pt x="124" y="136"/>
                    </a:cubicBezTo>
                    <a:cubicBezTo>
                      <a:pt x="125" y="137"/>
                      <a:pt x="125" y="137"/>
                      <a:pt x="125" y="137"/>
                    </a:cubicBezTo>
                    <a:cubicBezTo>
                      <a:pt x="128" y="136"/>
                      <a:pt x="128" y="136"/>
                      <a:pt x="128" y="136"/>
                    </a:cubicBezTo>
                    <a:cubicBezTo>
                      <a:pt x="131" y="131"/>
                      <a:pt x="131" y="131"/>
                      <a:pt x="131" y="131"/>
                    </a:cubicBezTo>
                    <a:cubicBezTo>
                      <a:pt x="138" y="127"/>
                      <a:pt x="138" y="127"/>
                      <a:pt x="138" y="127"/>
                    </a:cubicBezTo>
                    <a:cubicBezTo>
                      <a:pt x="138" y="127"/>
                      <a:pt x="141" y="125"/>
                      <a:pt x="141" y="124"/>
                    </a:cubicBezTo>
                    <a:cubicBezTo>
                      <a:pt x="142" y="123"/>
                      <a:pt x="151" y="118"/>
                      <a:pt x="151" y="118"/>
                    </a:cubicBezTo>
                    <a:cubicBezTo>
                      <a:pt x="157" y="112"/>
                      <a:pt x="157" y="112"/>
                      <a:pt x="157" y="112"/>
                    </a:cubicBezTo>
                    <a:cubicBezTo>
                      <a:pt x="161" y="109"/>
                      <a:pt x="161" y="109"/>
                      <a:pt x="161" y="109"/>
                    </a:cubicBezTo>
                    <a:cubicBezTo>
                      <a:pt x="167" y="107"/>
                      <a:pt x="167" y="107"/>
                      <a:pt x="167" y="107"/>
                    </a:cubicBezTo>
                    <a:cubicBezTo>
                      <a:pt x="172" y="105"/>
                      <a:pt x="172" y="105"/>
                      <a:pt x="172" y="105"/>
                    </a:cubicBezTo>
                    <a:cubicBezTo>
                      <a:pt x="175" y="105"/>
                      <a:pt x="175" y="105"/>
                      <a:pt x="175" y="105"/>
                    </a:cubicBezTo>
                    <a:cubicBezTo>
                      <a:pt x="179" y="100"/>
                      <a:pt x="179" y="100"/>
                      <a:pt x="179" y="100"/>
                    </a:cubicBezTo>
                    <a:cubicBezTo>
                      <a:pt x="195" y="100"/>
                      <a:pt x="195" y="100"/>
                      <a:pt x="195" y="100"/>
                    </a:cubicBezTo>
                    <a:cubicBezTo>
                      <a:pt x="198" y="96"/>
                      <a:pt x="198" y="96"/>
                      <a:pt x="198" y="96"/>
                    </a:cubicBezTo>
                    <a:cubicBezTo>
                      <a:pt x="205" y="91"/>
                      <a:pt x="205" y="91"/>
                      <a:pt x="205" y="91"/>
                    </a:cubicBezTo>
                    <a:cubicBezTo>
                      <a:pt x="209" y="90"/>
                      <a:pt x="209" y="90"/>
                      <a:pt x="209" y="90"/>
                    </a:cubicBezTo>
                    <a:cubicBezTo>
                      <a:pt x="215" y="89"/>
                      <a:pt x="215" y="89"/>
                      <a:pt x="215" y="89"/>
                    </a:cubicBezTo>
                    <a:cubicBezTo>
                      <a:pt x="219" y="88"/>
                      <a:pt x="219" y="88"/>
                      <a:pt x="219" y="88"/>
                    </a:cubicBezTo>
                    <a:cubicBezTo>
                      <a:pt x="219" y="85"/>
                      <a:pt x="219" y="85"/>
                      <a:pt x="219" y="85"/>
                    </a:cubicBezTo>
                    <a:cubicBezTo>
                      <a:pt x="219" y="82"/>
                      <a:pt x="219" y="82"/>
                      <a:pt x="219" y="82"/>
                    </a:cubicBezTo>
                    <a:cubicBezTo>
                      <a:pt x="223" y="79"/>
                      <a:pt x="223" y="79"/>
                      <a:pt x="223" y="79"/>
                    </a:cubicBezTo>
                    <a:cubicBezTo>
                      <a:pt x="223" y="73"/>
                      <a:pt x="223" y="73"/>
                      <a:pt x="223" y="73"/>
                    </a:cubicBezTo>
                    <a:cubicBezTo>
                      <a:pt x="218" y="73"/>
                      <a:pt x="218" y="73"/>
                      <a:pt x="218" y="73"/>
                    </a:cubicBezTo>
                    <a:cubicBezTo>
                      <a:pt x="214" y="70"/>
                      <a:pt x="214" y="70"/>
                      <a:pt x="214" y="70"/>
                    </a:cubicBezTo>
                    <a:cubicBezTo>
                      <a:pt x="208" y="70"/>
                      <a:pt x="208" y="70"/>
                      <a:pt x="208" y="70"/>
                    </a:cubicBezTo>
                    <a:cubicBezTo>
                      <a:pt x="203" y="72"/>
                      <a:pt x="203" y="72"/>
                      <a:pt x="203" y="72"/>
                    </a:cubicBezTo>
                    <a:cubicBezTo>
                      <a:pt x="198" y="74"/>
                      <a:pt x="198" y="74"/>
                      <a:pt x="198" y="74"/>
                    </a:cubicBezTo>
                    <a:cubicBezTo>
                      <a:pt x="193" y="76"/>
                      <a:pt x="193" y="76"/>
                      <a:pt x="193" y="76"/>
                    </a:cubicBezTo>
                    <a:cubicBezTo>
                      <a:pt x="188" y="78"/>
                      <a:pt x="188" y="78"/>
                      <a:pt x="188" y="78"/>
                    </a:cubicBezTo>
                    <a:cubicBezTo>
                      <a:pt x="188" y="78"/>
                      <a:pt x="188" y="81"/>
                      <a:pt x="187" y="81"/>
                    </a:cubicBezTo>
                    <a:cubicBezTo>
                      <a:pt x="186" y="81"/>
                      <a:pt x="178" y="81"/>
                      <a:pt x="178" y="81"/>
                    </a:cubicBezTo>
                    <a:cubicBezTo>
                      <a:pt x="170" y="81"/>
                      <a:pt x="170" y="81"/>
                      <a:pt x="170" y="81"/>
                    </a:cubicBezTo>
                    <a:cubicBezTo>
                      <a:pt x="167" y="80"/>
                      <a:pt x="167" y="80"/>
                      <a:pt x="167" y="80"/>
                    </a:cubicBezTo>
                    <a:cubicBezTo>
                      <a:pt x="164" y="74"/>
                      <a:pt x="164" y="74"/>
                      <a:pt x="164" y="74"/>
                    </a:cubicBezTo>
                    <a:cubicBezTo>
                      <a:pt x="163" y="70"/>
                      <a:pt x="163" y="70"/>
                      <a:pt x="163" y="70"/>
                    </a:cubicBezTo>
                    <a:cubicBezTo>
                      <a:pt x="163" y="70"/>
                      <a:pt x="161" y="66"/>
                      <a:pt x="161" y="65"/>
                    </a:cubicBezTo>
                    <a:cubicBezTo>
                      <a:pt x="160" y="64"/>
                      <a:pt x="160" y="58"/>
                      <a:pt x="160" y="58"/>
                    </a:cubicBezTo>
                    <a:cubicBezTo>
                      <a:pt x="160" y="51"/>
                      <a:pt x="160" y="51"/>
                      <a:pt x="160" y="51"/>
                    </a:cubicBezTo>
                    <a:cubicBezTo>
                      <a:pt x="160" y="47"/>
                      <a:pt x="160" y="47"/>
                      <a:pt x="160" y="47"/>
                    </a:cubicBezTo>
                    <a:cubicBezTo>
                      <a:pt x="161" y="42"/>
                      <a:pt x="161" y="42"/>
                      <a:pt x="161" y="42"/>
                    </a:cubicBezTo>
                    <a:cubicBezTo>
                      <a:pt x="157" y="41"/>
                      <a:pt x="157" y="41"/>
                      <a:pt x="157" y="41"/>
                    </a:cubicBezTo>
                    <a:cubicBezTo>
                      <a:pt x="157" y="41"/>
                      <a:pt x="152" y="41"/>
                      <a:pt x="151" y="39"/>
                    </a:cubicBezTo>
                    <a:cubicBezTo>
                      <a:pt x="150" y="37"/>
                      <a:pt x="147" y="33"/>
                      <a:pt x="147" y="32"/>
                    </a:cubicBezTo>
                    <a:cubicBezTo>
                      <a:pt x="147" y="31"/>
                      <a:pt x="146" y="28"/>
                      <a:pt x="146" y="26"/>
                    </a:cubicBezTo>
                    <a:cubicBezTo>
                      <a:pt x="146" y="24"/>
                      <a:pt x="145" y="21"/>
                      <a:pt x="145" y="19"/>
                    </a:cubicBezTo>
                    <a:cubicBezTo>
                      <a:pt x="145" y="16"/>
                      <a:pt x="145" y="15"/>
                      <a:pt x="145" y="14"/>
                    </a:cubicBezTo>
                    <a:cubicBezTo>
                      <a:pt x="145" y="13"/>
                      <a:pt x="143" y="8"/>
                      <a:pt x="143" y="8"/>
                    </a:cubicBezTo>
                    <a:cubicBezTo>
                      <a:pt x="139" y="5"/>
                      <a:pt x="139" y="5"/>
                      <a:pt x="139" y="5"/>
                    </a:cubicBezTo>
                    <a:cubicBezTo>
                      <a:pt x="134" y="5"/>
                      <a:pt x="134" y="5"/>
                      <a:pt x="134" y="5"/>
                    </a:cubicBezTo>
                    <a:cubicBezTo>
                      <a:pt x="131" y="6"/>
                      <a:pt x="131" y="6"/>
                      <a:pt x="131" y="6"/>
                    </a:cubicBezTo>
                    <a:cubicBezTo>
                      <a:pt x="122" y="7"/>
                      <a:pt x="122" y="7"/>
                      <a:pt x="122" y="7"/>
                    </a:cubicBezTo>
                    <a:cubicBezTo>
                      <a:pt x="112" y="7"/>
                      <a:pt x="112" y="7"/>
                      <a:pt x="112" y="7"/>
                    </a:cubicBezTo>
                    <a:cubicBezTo>
                      <a:pt x="108" y="8"/>
                      <a:pt x="108" y="8"/>
                      <a:pt x="108" y="8"/>
                    </a:cubicBezTo>
                    <a:cubicBezTo>
                      <a:pt x="106" y="12"/>
                      <a:pt x="106" y="12"/>
                      <a:pt x="106" y="12"/>
                    </a:cubicBezTo>
                    <a:cubicBezTo>
                      <a:pt x="105" y="15"/>
                      <a:pt x="105" y="15"/>
                      <a:pt x="105" y="15"/>
                    </a:cubicBezTo>
                    <a:cubicBezTo>
                      <a:pt x="100" y="13"/>
                      <a:pt x="100" y="13"/>
                      <a:pt x="100" y="13"/>
                    </a:cubicBezTo>
                    <a:cubicBezTo>
                      <a:pt x="94" y="10"/>
                      <a:pt x="94" y="10"/>
                      <a:pt x="94" y="10"/>
                    </a:cubicBezTo>
                    <a:cubicBezTo>
                      <a:pt x="91" y="6"/>
                      <a:pt x="91" y="6"/>
                      <a:pt x="91" y="6"/>
                    </a:cubicBezTo>
                    <a:cubicBezTo>
                      <a:pt x="91" y="6"/>
                      <a:pt x="89" y="3"/>
                      <a:pt x="87" y="2"/>
                    </a:cubicBezTo>
                    <a:cubicBezTo>
                      <a:pt x="85" y="2"/>
                      <a:pt x="82" y="2"/>
                      <a:pt x="79" y="2"/>
                    </a:cubicBezTo>
                    <a:cubicBezTo>
                      <a:pt x="76" y="2"/>
                      <a:pt x="67" y="2"/>
                      <a:pt x="67" y="2"/>
                    </a:cubicBezTo>
                    <a:cubicBezTo>
                      <a:pt x="61" y="0"/>
                      <a:pt x="61" y="0"/>
                      <a:pt x="61" y="0"/>
                    </a:cubicBezTo>
                    <a:cubicBezTo>
                      <a:pt x="57" y="0"/>
                      <a:pt x="57" y="0"/>
                      <a:pt x="57" y="0"/>
                    </a:cubicBezTo>
                    <a:cubicBezTo>
                      <a:pt x="54" y="2"/>
                      <a:pt x="54" y="2"/>
                      <a:pt x="54" y="2"/>
                    </a:cubicBezTo>
                    <a:cubicBezTo>
                      <a:pt x="48" y="5"/>
                      <a:pt x="48" y="5"/>
                      <a:pt x="48" y="5"/>
                    </a:cubicBezTo>
                    <a:cubicBezTo>
                      <a:pt x="44" y="10"/>
                      <a:pt x="44" y="10"/>
                      <a:pt x="44" y="10"/>
                    </a:cubicBezTo>
                    <a:cubicBezTo>
                      <a:pt x="37" y="15"/>
                      <a:pt x="37" y="15"/>
                      <a:pt x="37" y="15"/>
                    </a:cubicBezTo>
                    <a:cubicBezTo>
                      <a:pt x="31" y="22"/>
                      <a:pt x="31" y="22"/>
                      <a:pt x="31" y="22"/>
                    </a:cubicBezTo>
                    <a:cubicBezTo>
                      <a:pt x="30" y="27"/>
                      <a:pt x="30" y="27"/>
                      <a:pt x="30" y="27"/>
                    </a:cubicBezTo>
                    <a:cubicBezTo>
                      <a:pt x="26" y="33"/>
                      <a:pt x="26" y="33"/>
                      <a:pt x="26" y="33"/>
                    </a:cubicBezTo>
                    <a:cubicBezTo>
                      <a:pt x="25" y="38"/>
                      <a:pt x="25" y="38"/>
                      <a:pt x="25" y="38"/>
                    </a:cubicBezTo>
                    <a:cubicBezTo>
                      <a:pt x="22" y="43"/>
                      <a:pt x="22" y="43"/>
                      <a:pt x="22" y="43"/>
                    </a:cubicBezTo>
                    <a:cubicBezTo>
                      <a:pt x="22" y="47"/>
                      <a:pt x="22" y="47"/>
                      <a:pt x="22" y="47"/>
                    </a:cubicBezTo>
                    <a:cubicBezTo>
                      <a:pt x="19" y="52"/>
                      <a:pt x="19" y="52"/>
                      <a:pt x="19" y="52"/>
                    </a:cubicBezTo>
                    <a:cubicBezTo>
                      <a:pt x="13" y="56"/>
                      <a:pt x="13" y="56"/>
                      <a:pt x="13" y="56"/>
                    </a:cubicBezTo>
                    <a:cubicBezTo>
                      <a:pt x="7" y="61"/>
                      <a:pt x="7" y="61"/>
                      <a:pt x="7" y="61"/>
                    </a:cubicBezTo>
                    <a:lnTo>
                      <a:pt x="0" y="68"/>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62" name="Freeform 21"/>
              <p:cNvSpPr>
                <a:spLocks/>
              </p:cNvSpPr>
              <p:nvPr/>
            </p:nvSpPr>
            <p:spPr bwMode="auto">
              <a:xfrm>
                <a:off x="10045700" y="3702050"/>
                <a:ext cx="346075" cy="198438"/>
              </a:xfrm>
              <a:custGeom>
                <a:avLst/>
                <a:gdLst>
                  <a:gd name="T0" fmla="*/ 0 w 92"/>
                  <a:gd name="T1" fmla="*/ 39 h 53"/>
                  <a:gd name="T2" fmla="*/ 8 w 92"/>
                  <a:gd name="T3" fmla="*/ 34 h 53"/>
                  <a:gd name="T4" fmla="*/ 13 w 92"/>
                  <a:gd name="T5" fmla="*/ 33 h 53"/>
                  <a:gd name="T6" fmla="*/ 23 w 92"/>
                  <a:gd name="T7" fmla="*/ 33 h 53"/>
                  <a:gd name="T8" fmla="*/ 29 w 92"/>
                  <a:gd name="T9" fmla="*/ 31 h 53"/>
                  <a:gd name="T10" fmla="*/ 33 w 92"/>
                  <a:gd name="T11" fmla="*/ 31 h 53"/>
                  <a:gd name="T12" fmla="*/ 37 w 92"/>
                  <a:gd name="T13" fmla="*/ 31 h 53"/>
                  <a:gd name="T14" fmla="*/ 44 w 92"/>
                  <a:gd name="T15" fmla="*/ 29 h 53"/>
                  <a:gd name="T16" fmla="*/ 49 w 92"/>
                  <a:gd name="T17" fmla="*/ 26 h 53"/>
                  <a:gd name="T18" fmla="*/ 52 w 92"/>
                  <a:gd name="T19" fmla="*/ 25 h 53"/>
                  <a:gd name="T20" fmla="*/ 56 w 92"/>
                  <a:gd name="T21" fmla="*/ 24 h 53"/>
                  <a:gd name="T22" fmla="*/ 58 w 92"/>
                  <a:gd name="T23" fmla="*/ 21 h 53"/>
                  <a:gd name="T24" fmla="*/ 62 w 92"/>
                  <a:gd name="T25" fmla="*/ 17 h 53"/>
                  <a:gd name="T26" fmla="*/ 63 w 92"/>
                  <a:gd name="T27" fmla="*/ 11 h 53"/>
                  <a:gd name="T28" fmla="*/ 64 w 92"/>
                  <a:gd name="T29" fmla="*/ 7 h 53"/>
                  <a:gd name="T30" fmla="*/ 64 w 92"/>
                  <a:gd name="T31" fmla="*/ 3 h 53"/>
                  <a:gd name="T32" fmla="*/ 69 w 92"/>
                  <a:gd name="T33" fmla="*/ 0 h 53"/>
                  <a:gd name="T34" fmla="*/ 71 w 92"/>
                  <a:gd name="T35" fmla="*/ 2 h 53"/>
                  <a:gd name="T36" fmla="*/ 72 w 92"/>
                  <a:gd name="T37" fmla="*/ 5 h 53"/>
                  <a:gd name="T38" fmla="*/ 76 w 92"/>
                  <a:gd name="T39" fmla="*/ 7 h 53"/>
                  <a:gd name="T40" fmla="*/ 81 w 92"/>
                  <a:gd name="T41" fmla="*/ 8 h 53"/>
                  <a:gd name="T42" fmla="*/ 88 w 92"/>
                  <a:gd name="T43" fmla="*/ 8 h 53"/>
                  <a:gd name="T44" fmla="*/ 90 w 92"/>
                  <a:gd name="T45" fmla="*/ 8 h 53"/>
                  <a:gd name="T46" fmla="*/ 91 w 92"/>
                  <a:gd name="T47" fmla="*/ 19 h 53"/>
                  <a:gd name="T48" fmla="*/ 92 w 92"/>
                  <a:gd name="T49" fmla="*/ 21 h 53"/>
                  <a:gd name="T50" fmla="*/ 92 w 92"/>
                  <a:gd name="T51" fmla="*/ 24 h 53"/>
                  <a:gd name="T52" fmla="*/ 89 w 92"/>
                  <a:gd name="T53" fmla="*/ 26 h 53"/>
                  <a:gd name="T54" fmla="*/ 84 w 92"/>
                  <a:gd name="T55" fmla="*/ 29 h 53"/>
                  <a:gd name="T56" fmla="*/ 82 w 92"/>
                  <a:gd name="T57" fmla="*/ 30 h 53"/>
                  <a:gd name="T58" fmla="*/ 77 w 92"/>
                  <a:gd name="T59" fmla="*/ 32 h 53"/>
                  <a:gd name="T60" fmla="*/ 73 w 92"/>
                  <a:gd name="T61" fmla="*/ 35 h 53"/>
                  <a:gd name="T62" fmla="*/ 71 w 92"/>
                  <a:gd name="T63" fmla="*/ 39 h 53"/>
                  <a:gd name="T64" fmla="*/ 68 w 92"/>
                  <a:gd name="T65" fmla="*/ 43 h 53"/>
                  <a:gd name="T66" fmla="*/ 67 w 92"/>
                  <a:gd name="T67" fmla="*/ 46 h 53"/>
                  <a:gd name="T68" fmla="*/ 67 w 92"/>
                  <a:gd name="T69" fmla="*/ 49 h 53"/>
                  <a:gd name="T70" fmla="*/ 61 w 92"/>
                  <a:gd name="T71" fmla="*/ 50 h 53"/>
                  <a:gd name="T72" fmla="*/ 51 w 92"/>
                  <a:gd name="T73" fmla="*/ 50 h 53"/>
                  <a:gd name="T74" fmla="*/ 43 w 92"/>
                  <a:gd name="T75" fmla="*/ 50 h 53"/>
                  <a:gd name="T76" fmla="*/ 41 w 92"/>
                  <a:gd name="T77" fmla="*/ 47 h 53"/>
                  <a:gd name="T78" fmla="*/ 41 w 92"/>
                  <a:gd name="T79" fmla="*/ 44 h 53"/>
                  <a:gd name="T80" fmla="*/ 36 w 92"/>
                  <a:gd name="T81" fmla="*/ 44 h 53"/>
                  <a:gd name="T82" fmla="*/ 33 w 92"/>
                  <a:gd name="T83" fmla="*/ 45 h 53"/>
                  <a:gd name="T84" fmla="*/ 33 w 92"/>
                  <a:gd name="T85" fmla="*/ 50 h 53"/>
                  <a:gd name="T86" fmla="*/ 31 w 92"/>
                  <a:gd name="T87" fmla="*/ 52 h 53"/>
                  <a:gd name="T88" fmla="*/ 22 w 92"/>
                  <a:gd name="T89" fmla="*/ 52 h 53"/>
                  <a:gd name="T90" fmla="*/ 18 w 92"/>
                  <a:gd name="T91" fmla="*/ 51 h 53"/>
                  <a:gd name="T92" fmla="*/ 13 w 92"/>
                  <a:gd name="T93" fmla="*/ 49 h 53"/>
                  <a:gd name="T94" fmla="*/ 10 w 92"/>
                  <a:gd name="T95" fmla="*/ 52 h 53"/>
                  <a:gd name="T96" fmla="*/ 8 w 92"/>
                  <a:gd name="T97" fmla="*/ 53 h 53"/>
                  <a:gd name="T98" fmla="*/ 6 w 92"/>
                  <a:gd name="T99" fmla="*/ 50 h 53"/>
                  <a:gd name="T100" fmla="*/ 8 w 92"/>
                  <a:gd name="T101" fmla="*/ 46 h 53"/>
                  <a:gd name="T102" fmla="*/ 7 w 92"/>
                  <a:gd name="T103" fmla="*/ 42 h 53"/>
                  <a:gd name="T104" fmla="*/ 4 w 92"/>
                  <a:gd name="T105" fmla="*/ 41 h 53"/>
                  <a:gd name="T106" fmla="*/ 0 w 92"/>
                  <a:gd name="T10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53">
                    <a:moveTo>
                      <a:pt x="0" y="39"/>
                    </a:moveTo>
                    <a:cubicBezTo>
                      <a:pt x="8" y="34"/>
                      <a:pt x="8" y="34"/>
                      <a:pt x="8" y="34"/>
                    </a:cubicBezTo>
                    <a:cubicBezTo>
                      <a:pt x="13" y="33"/>
                      <a:pt x="13" y="33"/>
                      <a:pt x="13" y="33"/>
                    </a:cubicBezTo>
                    <a:cubicBezTo>
                      <a:pt x="23" y="33"/>
                      <a:pt x="23" y="33"/>
                      <a:pt x="23" y="33"/>
                    </a:cubicBezTo>
                    <a:cubicBezTo>
                      <a:pt x="29" y="31"/>
                      <a:pt x="29" y="31"/>
                      <a:pt x="29" y="31"/>
                    </a:cubicBezTo>
                    <a:cubicBezTo>
                      <a:pt x="33" y="31"/>
                      <a:pt x="33" y="31"/>
                      <a:pt x="33" y="31"/>
                    </a:cubicBezTo>
                    <a:cubicBezTo>
                      <a:pt x="37" y="31"/>
                      <a:pt x="37" y="31"/>
                      <a:pt x="37" y="31"/>
                    </a:cubicBezTo>
                    <a:cubicBezTo>
                      <a:pt x="44" y="29"/>
                      <a:pt x="44" y="29"/>
                      <a:pt x="44" y="29"/>
                    </a:cubicBezTo>
                    <a:cubicBezTo>
                      <a:pt x="49" y="26"/>
                      <a:pt x="49" y="26"/>
                      <a:pt x="49" y="26"/>
                    </a:cubicBezTo>
                    <a:cubicBezTo>
                      <a:pt x="52" y="25"/>
                      <a:pt x="52" y="25"/>
                      <a:pt x="52" y="25"/>
                    </a:cubicBezTo>
                    <a:cubicBezTo>
                      <a:pt x="56" y="24"/>
                      <a:pt x="56" y="24"/>
                      <a:pt x="56" y="24"/>
                    </a:cubicBezTo>
                    <a:cubicBezTo>
                      <a:pt x="58" y="21"/>
                      <a:pt x="58" y="21"/>
                      <a:pt x="58" y="21"/>
                    </a:cubicBezTo>
                    <a:cubicBezTo>
                      <a:pt x="62" y="17"/>
                      <a:pt x="62" y="17"/>
                      <a:pt x="62" y="17"/>
                    </a:cubicBezTo>
                    <a:cubicBezTo>
                      <a:pt x="63" y="11"/>
                      <a:pt x="63" y="11"/>
                      <a:pt x="63" y="11"/>
                    </a:cubicBezTo>
                    <a:cubicBezTo>
                      <a:pt x="64" y="7"/>
                      <a:pt x="64" y="7"/>
                      <a:pt x="64" y="7"/>
                    </a:cubicBezTo>
                    <a:cubicBezTo>
                      <a:pt x="64" y="3"/>
                      <a:pt x="64" y="3"/>
                      <a:pt x="64" y="3"/>
                    </a:cubicBezTo>
                    <a:cubicBezTo>
                      <a:pt x="69" y="0"/>
                      <a:pt x="69" y="0"/>
                      <a:pt x="69" y="0"/>
                    </a:cubicBezTo>
                    <a:cubicBezTo>
                      <a:pt x="71" y="2"/>
                      <a:pt x="71" y="2"/>
                      <a:pt x="71" y="2"/>
                    </a:cubicBezTo>
                    <a:cubicBezTo>
                      <a:pt x="72" y="5"/>
                      <a:pt x="72" y="5"/>
                      <a:pt x="72" y="5"/>
                    </a:cubicBezTo>
                    <a:cubicBezTo>
                      <a:pt x="72" y="5"/>
                      <a:pt x="75" y="7"/>
                      <a:pt x="76" y="7"/>
                    </a:cubicBezTo>
                    <a:cubicBezTo>
                      <a:pt x="77" y="8"/>
                      <a:pt x="81" y="8"/>
                      <a:pt x="81" y="8"/>
                    </a:cubicBezTo>
                    <a:cubicBezTo>
                      <a:pt x="88" y="8"/>
                      <a:pt x="88" y="8"/>
                      <a:pt x="88" y="8"/>
                    </a:cubicBezTo>
                    <a:cubicBezTo>
                      <a:pt x="90" y="8"/>
                      <a:pt x="90" y="8"/>
                      <a:pt x="90" y="8"/>
                    </a:cubicBezTo>
                    <a:cubicBezTo>
                      <a:pt x="91" y="19"/>
                      <a:pt x="91" y="19"/>
                      <a:pt x="91" y="19"/>
                    </a:cubicBezTo>
                    <a:cubicBezTo>
                      <a:pt x="92" y="21"/>
                      <a:pt x="92" y="21"/>
                      <a:pt x="92" y="21"/>
                    </a:cubicBezTo>
                    <a:cubicBezTo>
                      <a:pt x="92" y="24"/>
                      <a:pt x="92" y="24"/>
                      <a:pt x="92" y="24"/>
                    </a:cubicBezTo>
                    <a:cubicBezTo>
                      <a:pt x="89" y="26"/>
                      <a:pt x="89" y="26"/>
                      <a:pt x="89" y="26"/>
                    </a:cubicBezTo>
                    <a:cubicBezTo>
                      <a:pt x="84" y="29"/>
                      <a:pt x="84" y="29"/>
                      <a:pt x="84" y="29"/>
                    </a:cubicBezTo>
                    <a:cubicBezTo>
                      <a:pt x="82" y="30"/>
                      <a:pt x="82" y="30"/>
                      <a:pt x="82" y="30"/>
                    </a:cubicBezTo>
                    <a:cubicBezTo>
                      <a:pt x="77" y="32"/>
                      <a:pt x="77" y="32"/>
                      <a:pt x="77" y="32"/>
                    </a:cubicBezTo>
                    <a:cubicBezTo>
                      <a:pt x="73" y="35"/>
                      <a:pt x="73" y="35"/>
                      <a:pt x="73" y="35"/>
                    </a:cubicBezTo>
                    <a:cubicBezTo>
                      <a:pt x="71" y="39"/>
                      <a:pt x="71" y="39"/>
                      <a:pt x="71" y="39"/>
                    </a:cubicBezTo>
                    <a:cubicBezTo>
                      <a:pt x="68" y="43"/>
                      <a:pt x="68" y="43"/>
                      <a:pt x="68" y="43"/>
                    </a:cubicBezTo>
                    <a:cubicBezTo>
                      <a:pt x="67" y="46"/>
                      <a:pt x="67" y="46"/>
                      <a:pt x="67" y="46"/>
                    </a:cubicBezTo>
                    <a:cubicBezTo>
                      <a:pt x="67" y="49"/>
                      <a:pt x="67" y="49"/>
                      <a:pt x="67" y="49"/>
                    </a:cubicBezTo>
                    <a:cubicBezTo>
                      <a:pt x="61" y="50"/>
                      <a:pt x="61" y="50"/>
                      <a:pt x="61" y="50"/>
                    </a:cubicBezTo>
                    <a:cubicBezTo>
                      <a:pt x="61" y="50"/>
                      <a:pt x="52" y="50"/>
                      <a:pt x="51" y="50"/>
                    </a:cubicBezTo>
                    <a:cubicBezTo>
                      <a:pt x="50" y="50"/>
                      <a:pt x="43" y="50"/>
                      <a:pt x="43" y="50"/>
                    </a:cubicBezTo>
                    <a:cubicBezTo>
                      <a:pt x="41" y="47"/>
                      <a:pt x="41" y="47"/>
                      <a:pt x="41" y="47"/>
                    </a:cubicBezTo>
                    <a:cubicBezTo>
                      <a:pt x="41" y="44"/>
                      <a:pt x="41" y="44"/>
                      <a:pt x="41" y="44"/>
                    </a:cubicBezTo>
                    <a:cubicBezTo>
                      <a:pt x="36" y="44"/>
                      <a:pt x="36" y="44"/>
                      <a:pt x="36" y="44"/>
                    </a:cubicBezTo>
                    <a:cubicBezTo>
                      <a:pt x="33" y="45"/>
                      <a:pt x="33" y="45"/>
                      <a:pt x="33" y="45"/>
                    </a:cubicBezTo>
                    <a:cubicBezTo>
                      <a:pt x="33" y="50"/>
                      <a:pt x="33" y="50"/>
                      <a:pt x="33" y="50"/>
                    </a:cubicBezTo>
                    <a:cubicBezTo>
                      <a:pt x="31" y="52"/>
                      <a:pt x="31" y="52"/>
                      <a:pt x="31" y="52"/>
                    </a:cubicBezTo>
                    <a:cubicBezTo>
                      <a:pt x="31" y="52"/>
                      <a:pt x="23" y="52"/>
                      <a:pt x="22" y="52"/>
                    </a:cubicBezTo>
                    <a:cubicBezTo>
                      <a:pt x="21" y="52"/>
                      <a:pt x="18" y="51"/>
                      <a:pt x="18" y="51"/>
                    </a:cubicBezTo>
                    <a:cubicBezTo>
                      <a:pt x="13" y="49"/>
                      <a:pt x="13" y="49"/>
                      <a:pt x="13" y="49"/>
                    </a:cubicBezTo>
                    <a:cubicBezTo>
                      <a:pt x="10" y="52"/>
                      <a:pt x="10" y="52"/>
                      <a:pt x="10" y="52"/>
                    </a:cubicBezTo>
                    <a:cubicBezTo>
                      <a:pt x="8" y="53"/>
                      <a:pt x="8" y="53"/>
                      <a:pt x="8" y="53"/>
                    </a:cubicBezTo>
                    <a:cubicBezTo>
                      <a:pt x="6" y="50"/>
                      <a:pt x="6" y="50"/>
                      <a:pt x="6" y="50"/>
                    </a:cubicBezTo>
                    <a:cubicBezTo>
                      <a:pt x="8" y="46"/>
                      <a:pt x="8" y="46"/>
                      <a:pt x="8" y="46"/>
                    </a:cubicBezTo>
                    <a:cubicBezTo>
                      <a:pt x="7" y="42"/>
                      <a:pt x="7" y="42"/>
                      <a:pt x="7" y="42"/>
                    </a:cubicBezTo>
                    <a:cubicBezTo>
                      <a:pt x="4" y="41"/>
                      <a:pt x="4" y="41"/>
                      <a:pt x="4" y="41"/>
                    </a:cubicBezTo>
                    <a:lnTo>
                      <a:pt x="0" y="39"/>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63" name="Freeform 22"/>
              <p:cNvSpPr>
                <a:spLocks/>
              </p:cNvSpPr>
              <p:nvPr/>
            </p:nvSpPr>
            <p:spPr bwMode="auto">
              <a:xfrm>
                <a:off x="10325100" y="3405188"/>
                <a:ext cx="195262" cy="311150"/>
              </a:xfrm>
              <a:custGeom>
                <a:avLst/>
                <a:gdLst>
                  <a:gd name="T0" fmla="*/ 2 w 52"/>
                  <a:gd name="T1" fmla="*/ 80 h 83"/>
                  <a:gd name="T2" fmla="*/ 6 w 52"/>
                  <a:gd name="T3" fmla="*/ 82 h 83"/>
                  <a:gd name="T4" fmla="*/ 9 w 52"/>
                  <a:gd name="T5" fmla="*/ 83 h 83"/>
                  <a:gd name="T6" fmla="*/ 19 w 52"/>
                  <a:gd name="T7" fmla="*/ 82 h 83"/>
                  <a:gd name="T8" fmla="*/ 22 w 52"/>
                  <a:gd name="T9" fmla="*/ 79 h 83"/>
                  <a:gd name="T10" fmla="*/ 25 w 52"/>
                  <a:gd name="T11" fmla="*/ 76 h 83"/>
                  <a:gd name="T12" fmla="*/ 28 w 52"/>
                  <a:gd name="T13" fmla="*/ 72 h 83"/>
                  <a:gd name="T14" fmla="*/ 32 w 52"/>
                  <a:gd name="T15" fmla="*/ 67 h 83"/>
                  <a:gd name="T16" fmla="*/ 35 w 52"/>
                  <a:gd name="T17" fmla="*/ 62 h 83"/>
                  <a:gd name="T18" fmla="*/ 37 w 52"/>
                  <a:gd name="T19" fmla="*/ 59 h 83"/>
                  <a:gd name="T20" fmla="*/ 40 w 52"/>
                  <a:gd name="T21" fmla="*/ 52 h 83"/>
                  <a:gd name="T22" fmla="*/ 41 w 52"/>
                  <a:gd name="T23" fmla="*/ 46 h 83"/>
                  <a:gd name="T24" fmla="*/ 48 w 52"/>
                  <a:gd name="T25" fmla="*/ 43 h 83"/>
                  <a:gd name="T26" fmla="*/ 50 w 52"/>
                  <a:gd name="T27" fmla="*/ 40 h 83"/>
                  <a:gd name="T28" fmla="*/ 51 w 52"/>
                  <a:gd name="T29" fmla="*/ 32 h 83"/>
                  <a:gd name="T30" fmla="*/ 52 w 52"/>
                  <a:gd name="T31" fmla="*/ 21 h 83"/>
                  <a:gd name="T32" fmla="*/ 52 w 52"/>
                  <a:gd name="T33" fmla="*/ 13 h 83"/>
                  <a:gd name="T34" fmla="*/ 49 w 52"/>
                  <a:gd name="T35" fmla="*/ 7 h 83"/>
                  <a:gd name="T36" fmla="*/ 45 w 52"/>
                  <a:gd name="T37" fmla="*/ 4 h 83"/>
                  <a:gd name="T38" fmla="*/ 41 w 52"/>
                  <a:gd name="T39" fmla="*/ 1 h 83"/>
                  <a:gd name="T40" fmla="*/ 37 w 52"/>
                  <a:gd name="T41" fmla="*/ 0 h 83"/>
                  <a:gd name="T42" fmla="*/ 29 w 52"/>
                  <a:gd name="T43" fmla="*/ 0 h 83"/>
                  <a:gd name="T44" fmla="*/ 26 w 52"/>
                  <a:gd name="T45" fmla="*/ 1 h 83"/>
                  <a:gd name="T46" fmla="*/ 23 w 52"/>
                  <a:gd name="T47" fmla="*/ 3 h 83"/>
                  <a:gd name="T48" fmla="*/ 21 w 52"/>
                  <a:gd name="T49" fmla="*/ 5 h 83"/>
                  <a:gd name="T50" fmla="*/ 21 w 52"/>
                  <a:gd name="T51" fmla="*/ 9 h 83"/>
                  <a:gd name="T52" fmla="*/ 21 w 52"/>
                  <a:gd name="T53" fmla="*/ 13 h 83"/>
                  <a:gd name="T54" fmla="*/ 22 w 52"/>
                  <a:gd name="T55" fmla="*/ 17 h 83"/>
                  <a:gd name="T56" fmla="*/ 23 w 52"/>
                  <a:gd name="T57" fmla="*/ 21 h 83"/>
                  <a:gd name="T58" fmla="*/ 22 w 52"/>
                  <a:gd name="T59" fmla="*/ 24 h 83"/>
                  <a:gd name="T60" fmla="*/ 21 w 52"/>
                  <a:gd name="T61" fmla="*/ 27 h 83"/>
                  <a:gd name="T62" fmla="*/ 21 w 52"/>
                  <a:gd name="T63" fmla="*/ 32 h 83"/>
                  <a:gd name="T64" fmla="*/ 20 w 52"/>
                  <a:gd name="T65" fmla="*/ 38 h 83"/>
                  <a:gd name="T66" fmla="*/ 18 w 52"/>
                  <a:gd name="T67" fmla="*/ 45 h 83"/>
                  <a:gd name="T68" fmla="*/ 16 w 52"/>
                  <a:gd name="T69" fmla="*/ 49 h 83"/>
                  <a:gd name="T70" fmla="*/ 13 w 52"/>
                  <a:gd name="T71" fmla="*/ 53 h 83"/>
                  <a:gd name="T72" fmla="*/ 12 w 52"/>
                  <a:gd name="T73" fmla="*/ 57 h 83"/>
                  <a:gd name="T74" fmla="*/ 10 w 52"/>
                  <a:gd name="T75" fmla="*/ 60 h 83"/>
                  <a:gd name="T76" fmla="*/ 5 w 52"/>
                  <a:gd name="T77" fmla="*/ 61 h 83"/>
                  <a:gd name="T78" fmla="*/ 1 w 52"/>
                  <a:gd name="T79" fmla="*/ 63 h 83"/>
                  <a:gd name="T80" fmla="*/ 1 w 52"/>
                  <a:gd name="T81" fmla="*/ 68 h 83"/>
                  <a:gd name="T82" fmla="*/ 1 w 52"/>
                  <a:gd name="T83" fmla="*/ 73 h 83"/>
                  <a:gd name="T84" fmla="*/ 0 w 52"/>
                  <a:gd name="T85" fmla="*/ 79 h 83"/>
                  <a:gd name="T86" fmla="*/ 2 w 52"/>
                  <a:gd name="T87" fmla="*/ 8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3">
                    <a:moveTo>
                      <a:pt x="2" y="80"/>
                    </a:moveTo>
                    <a:cubicBezTo>
                      <a:pt x="6" y="82"/>
                      <a:pt x="6" y="82"/>
                      <a:pt x="6" y="82"/>
                    </a:cubicBezTo>
                    <a:cubicBezTo>
                      <a:pt x="9" y="83"/>
                      <a:pt x="9" y="83"/>
                      <a:pt x="9" y="83"/>
                    </a:cubicBezTo>
                    <a:cubicBezTo>
                      <a:pt x="19" y="82"/>
                      <a:pt x="19" y="82"/>
                      <a:pt x="19" y="82"/>
                    </a:cubicBezTo>
                    <a:cubicBezTo>
                      <a:pt x="22" y="79"/>
                      <a:pt x="22" y="79"/>
                      <a:pt x="22" y="79"/>
                    </a:cubicBezTo>
                    <a:cubicBezTo>
                      <a:pt x="25" y="76"/>
                      <a:pt x="25" y="76"/>
                      <a:pt x="25" y="76"/>
                    </a:cubicBezTo>
                    <a:cubicBezTo>
                      <a:pt x="28" y="72"/>
                      <a:pt x="28" y="72"/>
                      <a:pt x="28" y="72"/>
                    </a:cubicBezTo>
                    <a:cubicBezTo>
                      <a:pt x="32" y="67"/>
                      <a:pt x="32" y="67"/>
                      <a:pt x="32" y="67"/>
                    </a:cubicBezTo>
                    <a:cubicBezTo>
                      <a:pt x="35" y="62"/>
                      <a:pt x="35" y="62"/>
                      <a:pt x="35" y="62"/>
                    </a:cubicBezTo>
                    <a:cubicBezTo>
                      <a:pt x="37" y="59"/>
                      <a:pt x="37" y="59"/>
                      <a:pt x="37" y="59"/>
                    </a:cubicBezTo>
                    <a:cubicBezTo>
                      <a:pt x="40" y="52"/>
                      <a:pt x="40" y="52"/>
                      <a:pt x="40" y="52"/>
                    </a:cubicBezTo>
                    <a:cubicBezTo>
                      <a:pt x="41" y="46"/>
                      <a:pt x="41" y="46"/>
                      <a:pt x="41" y="46"/>
                    </a:cubicBezTo>
                    <a:cubicBezTo>
                      <a:pt x="48" y="43"/>
                      <a:pt x="48" y="43"/>
                      <a:pt x="48" y="43"/>
                    </a:cubicBezTo>
                    <a:cubicBezTo>
                      <a:pt x="48" y="43"/>
                      <a:pt x="50" y="41"/>
                      <a:pt x="50" y="40"/>
                    </a:cubicBezTo>
                    <a:cubicBezTo>
                      <a:pt x="50" y="39"/>
                      <a:pt x="51" y="32"/>
                      <a:pt x="51" y="32"/>
                    </a:cubicBezTo>
                    <a:cubicBezTo>
                      <a:pt x="52" y="21"/>
                      <a:pt x="52" y="21"/>
                      <a:pt x="52" y="21"/>
                    </a:cubicBezTo>
                    <a:cubicBezTo>
                      <a:pt x="52" y="13"/>
                      <a:pt x="52" y="13"/>
                      <a:pt x="52" y="13"/>
                    </a:cubicBezTo>
                    <a:cubicBezTo>
                      <a:pt x="49" y="7"/>
                      <a:pt x="49" y="7"/>
                      <a:pt x="49" y="7"/>
                    </a:cubicBezTo>
                    <a:cubicBezTo>
                      <a:pt x="45" y="4"/>
                      <a:pt x="45" y="4"/>
                      <a:pt x="45" y="4"/>
                    </a:cubicBezTo>
                    <a:cubicBezTo>
                      <a:pt x="41" y="1"/>
                      <a:pt x="41" y="1"/>
                      <a:pt x="41" y="1"/>
                    </a:cubicBezTo>
                    <a:cubicBezTo>
                      <a:pt x="37" y="0"/>
                      <a:pt x="37" y="0"/>
                      <a:pt x="37" y="0"/>
                    </a:cubicBezTo>
                    <a:cubicBezTo>
                      <a:pt x="29" y="0"/>
                      <a:pt x="29" y="0"/>
                      <a:pt x="29" y="0"/>
                    </a:cubicBezTo>
                    <a:cubicBezTo>
                      <a:pt x="26" y="1"/>
                      <a:pt x="26" y="1"/>
                      <a:pt x="26" y="1"/>
                    </a:cubicBezTo>
                    <a:cubicBezTo>
                      <a:pt x="23" y="3"/>
                      <a:pt x="23" y="3"/>
                      <a:pt x="23" y="3"/>
                    </a:cubicBezTo>
                    <a:cubicBezTo>
                      <a:pt x="21" y="5"/>
                      <a:pt x="21" y="5"/>
                      <a:pt x="21" y="5"/>
                    </a:cubicBezTo>
                    <a:cubicBezTo>
                      <a:pt x="21" y="9"/>
                      <a:pt x="21" y="9"/>
                      <a:pt x="21" y="9"/>
                    </a:cubicBezTo>
                    <a:cubicBezTo>
                      <a:pt x="21" y="13"/>
                      <a:pt x="21" y="13"/>
                      <a:pt x="21" y="13"/>
                    </a:cubicBezTo>
                    <a:cubicBezTo>
                      <a:pt x="22" y="17"/>
                      <a:pt x="22" y="17"/>
                      <a:pt x="22" y="17"/>
                    </a:cubicBezTo>
                    <a:cubicBezTo>
                      <a:pt x="23" y="21"/>
                      <a:pt x="23" y="21"/>
                      <a:pt x="23" y="21"/>
                    </a:cubicBezTo>
                    <a:cubicBezTo>
                      <a:pt x="22" y="24"/>
                      <a:pt x="22" y="24"/>
                      <a:pt x="22" y="24"/>
                    </a:cubicBezTo>
                    <a:cubicBezTo>
                      <a:pt x="21" y="27"/>
                      <a:pt x="21" y="27"/>
                      <a:pt x="21" y="27"/>
                    </a:cubicBezTo>
                    <a:cubicBezTo>
                      <a:pt x="21" y="32"/>
                      <a:pt x="21" y="32"/>
                      <a:pt x="21" y="32"/>
                    </a:cubicBezTo>
                    <a:cubicBezTo>
                      <a:pt x="20" y="38"/>
                      <a:pt x="20" y="38"/>
                      <a:pt x="20" y="38"/>
                    </a:cubicBezTo>
                    <a:cubicBezTo>
                      <a:pt x="18" y="45"/>
                      <a:pt x="18" y="45"/>
                      <a:pt x="18" y="45"/>
                    </a:cubicBezTo>
                    <a:cubicBezTo>
                      <a:pt x="16" y="49"/>
                      <a:pt x="16" y="49"/>
                      <a:pt x="16" y="49"/>
                    </a:cubicBezTo>
                    <a:cubicBezTo>
                      <a:pt x="13" y="53"/>
                      <a:pt x="13" y="53"/>
                      <a:pt x="13" y="53"/>
                    </a:cubicBezTo>
                    <a:cubicBezTo>
                      <a:pt x="12" y="57"/>
                      <a:pt x="12" y="57"/>
                      <a:pt x="12" y="57"/>
                    </a:cubicBezTo>
                    <a:cubicBezTo>
                      <a:pt x="10" y="60"/>
                      <a:pt x="10" y="60"/>
                      <a:pt x="10" y="60"/>
                    </a:cubicBezTo>
                    <a:cubicBezTo>
                      <a:pt x="5" y="61"/>
                      <a:pt x="5" y="61"/>
                      <a:pt x="5" y="61"/>
                    </a:cubicBezTo>
                    <a:cubicBezTo>
                      <a:pt x="1" y="63"/>
                      <a:pt x="1" y="63"/>
                      <a:pt x="1" y="63"/>
                    </a:cubicBezTo>
                    <a:cubicBezTo>
                      <a:pt x="1" y="68"/>
                      <a:pt x="1" y="68"/>
                      <a:pt x="1" y="68"/>
                    </a:cubicBezTo>
                    <a:cubicBezTo>
                      <a:pt x="1" y="73"/>
                      <a:pt x="1" y="73"/>
                      <a:pt x="1" y="73"/>
                    </a:cubicBezTo>
                    <a:cubicBezTo>
                      <a:pt x="0" y="79"/>
                      <a:pt x="0" y="79"/>
                      <a:pt x="0" y="79"/>
                    </a:cubicBezTo>
                    <a:lnTo>
                      <a:pt x="2" y="80"/>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64" name="Freeform 23"/>
              <p:cNvSpPr>
                <a:spLocks/>
              </p:cNvSpPr>
              <p:nvPr/>
            </p:nvSpPr>
            <p:spPr bwMode="auto">
              <a:xfrm>
                <a:off x="9402763" y="3032125"/>
                <a:ext cx="1087437" cy="854075"/>
              </a:xfrm>
              <a:custGeom>
                <a:avLst/>
                <a:gdLst>
                  <a:gd name="T0" fmla="*/ 9 w 289"/>
                  <a:gd name="T1" fmla="*/ 146 h 227"/>
                  <a:gd name="T2" fmla="*/ 37 w 289"/>
                  <a:gd name="T3" fmla="*/ 147 h 227"/>
                  <a:gd name="T4" fmla="*/ 48 w 289"/>
                  <a:gd name="T5" fmla="*/ 155 h 227"/>
                  <a:gd name="T6" fmla="*/ 57 w 289"/>
                  <a:gd name="T7" fmla="*/ 152 h 227"/>
                  <a:gd name="T8" fmla="*/ 76 w 289"/>
                  <a:gd name="T9" fmla="*/ 150 h 227"/>
                  <a:gd name="T10" fmla="*/ 93 w 289"/>
                  <a:gd name="T11" fmla="*/ 150 h 227"/>
                  <a:gd name="T12" fmla="*/ 99 w 289"/>
                  <a:gd name="T13" fmla="*/ 160 h 227"/>
                  <a:gd name="T14" fmla="*/ 101 w 289"/>
                  <a:gd name="T15" fmla="*/ 175 h 227"/>
                  <a:gd name="T16" fmla="*/ 107 w 289"/>
                  <a:gd name="T17" fmla="*/ 184 h 227"/>
                  <a:gd name="T18" fmla="*/ 117 w 289"/>
                  <a:gd name="T19" fmla="*/ 189 h 227"/>
                  <a:gd name="T20" fmla="*/ 117 w 289"/>
                  <a:gd name="T21" fmla="*/ 200 h 227"/>
                  <a:gd name="T22" fmla="*/ 116 w 289"/>
                  <a:gd name="T23" fmla="*/ 212 h 227"/>
                  <a:gd name="T24" fmla="*/ 121 w 289"/>
                  <a:gd name="T25" fmla="*/ 222 h 227"/>
                  <a:gd name="T26" fmla="*/ 125 w 289"/>
                  <a:gd name="T27" fmla="*/ 227 h 227"/>
                  <a:gd name="T28" fmla="*/ 135 w 289"/>
                  <a:gd name="T29" fmla="*/ 221 h 227"/>
                  <a:gd name="T30" fmla="*/ 145 w 289"/>
                  <a:gd name="T31" fmla="*/ 220 h 227"/>
                  <a:gd name="T32" fmla="*/ 157 w 289"/>
                  <a:gd name="T33" fmla="*/ 215 h 227"/>
                  <a:gd name="T34" fmla="*/ 171 w 289"/>
                  <a:gd name="T35" fmla="*/ 211 h 227"/>
                  <a:gd name="T36" fmla="*/ 184 w 289"/>
                  <a:gd name="T37" fmla="*/ 207 h 227"/>
                  <a:gd name="T38" fmla="*/ 197 w 289"/>
                  <a:gd name="T39" fmla="*/ 205 h 227"/>
                  <a:gd name="T40" fmla="*/ 214 w 289"/>
                  <a:gd name="T41" fmla="*/ 203 h 227"/>
                  <a:gd name="T42" fmla="*/ 228 w 289"/>
                  <a:gd name="T43" fmla="*/ 192 h 227"/>
                  <a:gd name="T44" fmla="*/ 234 w 289"/>
                  <a:gd name="T45" fmla="*/ 176 h 227"/>
                  <a:gd name="T46" fmla="*/ 241 w 289"/>
                  <a:gd name="T47" fmla="*/ 164 h 227"/>
                  <a:gd name="T48" fmla="*/ 252 w 289"/>
                  <a:gd name="T49" fmla="*/ 155 h 227"/>
                  <a:gd name="T50" fmla="*/ 260 w 289"/>
                  <a:gd name="T51" fmla="*/ 142 h 227"/>
                  <a:gd name="T52" fmla="*/ 261 w 289"/>
                  <a:gd name="T53" fmla="*/ 125 h 227"/>
                  <a:gd name="T54" fmla="*/ 262 w 289"/>
                  <a:gd name="T55" fmla="*/ 117 h 227"/>
                  <a:gd name="T56" fmla="*/ 260 w 289"/>
                  <a:gd name="T57" fmla="*/ 106 h 227"/>
                  <a:gd name="T58" fmla="*/ 265 w 289"/>
                  <a:gd name="T59" fmla="*/ 95 h 227"/>
                  <a:gd name="T60" fmla="*/ 272 w 289"/>
                  <a:gd name="T61" fmla="*/ 94 h 227"/>
                  <a:gd name="T62" fmla="*/ 282 w 289"/>
                  <a:gd name="T63" fmla="*/ 92 h 227"/>
                  <a:gd name="T64" fmla="*/ 274 w 289"/>
                  <a:gd name="T65" fmla="*/ 74 h 227"/>
                  <a:gd name="T66" fmla="*/ 282 w 289"/>
                  <a:gd name="T67" fmla="*/ 66 h 227"/>
                  <a:gd name="T68" fmla="*/ 287 w 289"/>
                  <a:gd name="T69" fmla="*/ 54 h 227"/>
                  <a:gd name="T70" fmla="*/ 283 w 289"/>
                  <a:gd name="T71" fmla="*/ 43 h 227"/>
                  <a:gd name="T72" fmla="*/ 270 w 289"/>
                  <a:gd name="T73" fmla="*/ 39 h 227"/>
                  <a:gd name="T74" fmla="*/ 258 w 289"/>
                  <a:gd name="T75" fmla="*/ 40 h 227"/>
                  <a:gd name="T76" fmla="*/ 253 w 289"/>
                  <a:gd name="T77" fmla="*/ 32 h 227"/>
                  <a:gd name="T78" fmla="*/ 244 w 289"/>
                  <a:gd name="T79" fmla="*/ 25 h 227"/>
                  <a:gd name="T80" fmla="*/ 232 w 289"/>
                  <a:gd name="T81" fmla="*/ 24 h 227"/>
                  <a:gd name="T82" fmla="*/ 214 w 289"/>
                  <a:gd name="T83" fmla="*/ 13 h 227"/>
                  <a:gd name="T84" fmla="*/ 202 w 289"/>
                  <a:gd name="T85" fmla="*/ 10 h 227"/>
                  <a:gd name="T86" fmla="*/ 192 w 289"/>
                  <a:gd name="T87" fmla="*/ 13 h 227"/>
                  <a:gd name="T88" fmla="*/ 186 w 289"/>
                  <a:gd name="T89" fmla="*/ 3 h 227"/>
                  <a:gd name="T90" fmla="*/ 174 w 289"/>
                  <a:gd name="T91" fmla="*/ 0 h 227"/>
                  <a:gd name="T92" fmla="*/ 138 w 289"/>
                  <a:gd name="T93" fmla="*/ 22 h 227"/>
                  <a:gd name="T94" fmla="*/ 128 w 289"/>
                  <a:gd name="T95" fmla="*/ 19 h 227"/>
                  <a:gd name="T96" fmla="*/ 117 w 289"/>
                  <a:gd name="T97" fmla="*/ 19 h 227"/>
                  <a:gd name="T98" fmla="*/ 111 w 289"/>
                  <a:gd name="T99" fmla="*/ 28 h 227"/>
                  <a:gd name="T100" fmla="*/ 111 w 289"/>
                  <a:gd name="T101" fmla="*/ 43 h 227"/>
                  <a:gd name="T102" fmla="*/ 99 w 289"/>
                  <a:gd name="T103" fmla="*/ 47 h 227"/>
                  <a:gd name="T104" fmla="*/ 100 w 289"/>
                  <a:gd name="T105" fmla="*/ 61 h 227"/>
                  <a:gd name="T106" fmla="*/ 101 w 289"/>
                  <a:gd name="T107" fmla="*/ 74 h 227"/>
                  <a:gd name="T108" fmla="*/ 96 w 289"/>
                  <a:gd name="T109" fmla="*/ 83 h 227"/>
                  <a:gd name="T110" fmla="*/ 98 w 289"/>
                  <a:gd name="T111" fmla="*/ 94 h 227"/>
                  <a:gd name="T112" fmla="*/ 92 w 289"/>
                  <a:gd name="T113" fmla="*/ 106 h 227"/>
                  <a:gd name="T114" fmla="*/ 79 w 289"/>
                  <a:gd name="T115" fmla="*/ 116 h 227"/>
                  <a:gd name="T116" fmla="*/ 67 w 289"/>
                  <a:gd name="T117" fmla="*/ 110 h 227"/>
                  <a:gd name="T118" fmla="*/ 49 w 289"/>
                  <a:gd name="T119" fmla="*/ 110 h 227"/>
                  <a:gd name="T120" fmla="*/ 37 w 289"/>
                  <a:gd name="T121" fmla="*/ 115 h 227"/>
                  <a:gd name="T122" fmla="*/ 21 w 289"/>
                  <a:gd name="T123" fmla="*/ 117 h 227"/>
                  <a:gd name="T124" fmla="*/ 6 w 289"/>
                  <a:gd name="T125" fmla="*/ 1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 h="227">
                    <a:moveTo>
                      <a:pt x="0" y="144"/>
                    </a:moveTo>
                    <a:cubicBezTo>
                      <a:pt x="1" y="146"/>
                      <a:pt x="1" y="146"/>
                      <a:pt x="1" y="146"/>
                    </a:cubicBezTo>
                    <a:cubicBezTo>
                      <a:pt x="9" y="146"/>
                      <a:pt x="9" y="146"/>
                      <a:pt x="9" y="146"/>
                    </a:cubicBezTo>
                    <a:cubicBezTo>
                      <a:pt x="17" y="146"/>
                      <a:pt x="17" y="146"/>
                      <a:pt x="17" y="146"/>
                    </a:cubicBezTo>
                    <a:cubicBezTo>
                      <a:pt x="26" y="147"/>
                      <a:pt x="26" y="147"/>
                      <a:pt x="26" y="147"/>
                    </a:cubicBezTo>
                    <a:cubicBezTo>
                      <a:pt x="37" y="147"/>
                      <a:pt x="37" y="147"/>
                      <a:pt x="37" y="147"/>
                    </a:cubicBezTo>
                    <a:cubicBezTo>
                      <a:pt x="43" y="150"/>
                      <a:pt x="43" y="150"/>
                      <a:pt x="43" y="150"/>
                    </a:cubicBezTo>
                    <a:cubicBezTo>
                      <a:pt x="45" y="153"/>
                      <a:pt x="45" y="153"/>
                      <a:pt x="45" y="153"/>
                    </a:cubicBezTo>
                    <a:cubicBezTo>
                      <a:pt x="48" y="155"/>
                      <a:pt x="48" y="155"/>
                      <a:pt x="48" y="155"/>
                    </a:cubicBezTo>
                    <a:cubicBezTo>
                      <a:pt x="52" y="155"/>
                      <a:pt x="52" y="155"/>
                      <a:pt x="52" y="155"/>
                    </a:cubicBezTo>
                    <a:cubicBezTo>
                      <a:pt x="54" y="154"/>
                      <a:pt x="54" y="154"/>
                      <a:pt x="54" y="154"/>
                    </a:cubicBezTo>
                    <a:cubicBezTo>
                      <a:pt x="54" y="154"/>
                      <a:pt x="55" y="152"/>
                      <a:pt x="57" y="152"/>
                    </a:cubicBezTo>
                    <a:cubicBezTo>
                      <a:pt x="58" y="152"/>
                      <a:pt x="63" y="152"/>
                      <a:pt x="64" y="152"/>
                    </a:cubicBezTo>
                    <a:cubicBezTo>
                      <a:pt x="66" y="152"/>
                      <a:pt x="68" y="150"/>
                      <a:pt x="69" y="150"/>
                    </a:cubicBezTo>
                    <a:cubicBezTo>
                      <a:pt x="70" y="150"/>
                      <a:pt x="76" y="150"/>
                      <a:pt x="76" y="150"/>
                    </a:cubicBezTo>
                    <a:cubicBezTo>
                      <a:pt x="76" y="150"/>
                      <a:pt x="81" y="149"/>
                      <a:pt x="82" y="149"/>
                    </a:cubicBezTo>
                    <a:cubicBezTo>
                      <a:pt x="83" y="149"/>
                      <a:pt x="88" y="149"/>
                      <a:pt x="88" y="149"/>
                    </a:cubicBezTo>
                    <a:cubicBezTo>
                      <a:pt x="93" y="150"/>
                      <a:pt x="93" y="150"/>
                      <a:pt x="93" y="150"/>
                    </a:cubicBezTo>
                    <a:cubicBezTo>
                      <a:pt x="95" y="153"/>
                      <a:pt x="95" y="153"/>
                      <a:pt x="95" y="153"/>
                    </a:cubicBezTo>
                    <a:cubicBezTo>
                      <a:pt x="97" y="155"/>
                      <a:pt x="97" y="155"/>
                      <a:pt x="97" y="155"/>
                    </a:cubicBezTo>
                    <a:cubicBezTo>
                      <a:pt x="99" y="160"/>
                      <a:pt x="99" y="160"/>
                      <a:pt x="99" y="160"/>
                    </a:cubicBezTo>
                    <a:cubicBezTo>
                      <a:pt x="100" y="166"/>
                      <a:pt x="100" y="166"/>
                      <a:pt x="100" y="166"/>
                    </a:cubicBezTo>
                    <a:cubicBezTo>
                      <a:pt x="100" y="171"/>
                      <a:pt x="100" y="171"/>
                      <a:pt x="100" y="171"/>
                    </a:cubicBezTo>
                    <a:cubicBezTo>
                      <a:pt x="101" y="175"/>
                      <a:pt x="101" y="175"/>
                      <a:pt x="101" y="175"/>
                    </a:cubicBezTo>
                    <a:cubicBezTo>
                      <a:pt x="102" y="178"/>
                      <a:pt x="102" y="178"/>
                      <a:pt x="102" y="178"/>
                    </a:cubicBezTo>
                    <a:cubicBezTo>
                      <a:pt x="104" y="181"/>
                      <a:pt x="104" y="181"/>
                      <a:pt x="104" y="181"/>
                    </a:cubicBezTo>
                    <a:cubicBezTo>
                      <a:pt x="107" y="184"/>
                      <a:pt x="107" y="184"/>
                      <a:pt x="107" y="184"/>
                    </a:cubicBezTo>
                    <a:cubicBezTo>
                      <a:pt x="110" y="186"/>
                      <a:pt x="110" y="186"/>
                      <a:pt x="110" y="186"/>
                    </a:cubicBezTo>
                    <a:cubicBezTo>
                      <a:pt x="113" y="187"/>
                      <a:pt x="113" y="187"/>
                      <a:pt x="113" y="187"/>
                    </a:cubicBezTo>
                    <a:cubicBezTo>
                      <a:pt x="117" y="189"/>
                      <a:pt x="117" y="189"/>
                      <a:pt x="117" y="189"/>
                    </a:cubicBezTo>
                    <a:cubicBezTo>
                      <a:pt x="118" y="192"/>
                      <a:pt x="118" y="192"/>
                      <a:pt x="118" y="192"/>
                    </a:cubicBezTo>
                    <a:cubicBezTo>
                      <a:pt x="117" y="196"/>
                      <a:pt x="117" y="196"/>
                      <a:pt x="117" y="196"/>
                    </a:cubicBezTo>
                    <a:cubicBezTo>
                      <a:pt x="117" y="200"/>
                      <a:pt x="117" y="200"/>
                      <a:pt x="117" y="200"/>
                    </a:cubicBezTo>
                    <a:cubicBezTo>
                      <a:pt x="116" y="203"/>
                      <a:pt x="116" y="203"/>
                      <a:pt x="116" y="203"/>
                    </a:cubicBezTo>
                    <a:cubicBezTo>
                      <a:pt x="116" y="208"/>
                      <a:pt x="116" y="208"/>
                      <a:pt x="116" y="208"/>
                    </a:cubicBezTo>
                    <a:cubicBezTo>
                      <a:pt x="116" y="212"/>
                      <a:pt x="116" y="212"/>
                      <a:pt x="116" y="212"/>
                    </a:cubicBezTo>
                    <a:cubicBezTo>
                      <a:pt x="117" y="216"/>
                      <a:pt x="117" y="216"/>
                      <a:pt x="117" y="216"/>
                    </a:cubicBezTo>
                    <a:cubicBezTo>
                      <a:pt x="118" y="218"/>
                      <a:pt x="118" y="218"/>
                      <a:pt x="118" y="218"/>
                    </a:cubicBezTo>
                    <a:cubicBezTo>
                      <a:pt x="121" y="222"/>
                      <a:pt x="121" y="222"/>
                      <a:pt x="121" y="222"/>
                    </a:cubicBezTo>
                    <a:cubicBezTo>
                      <a:pt x="121" y="225"/>
                      <a:pt x="121" y="225"/>
                      <a:pt x="121" y="225"/>
                    </a:cubicBezTo>
                    <a:cubicBezTo>
                      <a:pt x="121" y="227"/>
                      <a:pt x="121" y="227"/>
                      <a:pt x="121" y="227"/>
                    </a:cubicBezTo>
                    <a:cubicBezTo>
                      <a:pt x="125" y="227"/>
                      <a:pt x="125" y="227"/>
                      <a:pt x="125" y="227"/>
                    </a:cubicBezTo>
                    <a:cubicBezTo>
                      <a:pt x="131" y="227"/>
                      <a:pt x="131" y="227"/>
                      <a:pt x="131" y="227"/>
                    </a:cubicBezTo>
                    <a:cubicBezTo>
                      <a:pt x="132" y="224"/>
                      <a:pt x="132" y="224"/>
                      <a:pt x="132" y="224"/>
                    </a:cubicBezTo>
                    <a:cubicBezTo>
                      <a:pt x="135" y="221"/>
                      <a:pt x="135" y="221"/>
                      <a:pt x="135" y="221"/>
                    </a:cubicBezTo>
                    <a:cubicBezTo>
                      <a:pt x="139" y="219"/>
                      <a:pt x="139" y="219"/>
                      <a:pt x="139" y="219"/>
                    </a:cubicBezTo>
                    <a:cubicBezTo>
                      <a:pt x="141" y="221"/>
                      <a:pt x="141" y="221"/>
                      <a:pt x="141" y="221"/>
                    </a:cubicBezTo>
                    <a:cubicBezTo>
                      <a:pt x="141" y="221"/>
                      <a:pt x="144" y="221"/>
                      <a:pt x="145" y="220"/>
                    </a:cubicBezTo>
                    <a:cubicBezTo>
                      <a:pt x="145" y="220"/>
                      <a:pt x="147" y="219"/>
                      <a:pt x="147" y="219"/>
                    </a:cubicBezTo>
                    <a:cubicBezTo>
                      <a:pt x="153" y="217"/>
                      <a:pt x="153" y="217"/>
                      <a:pt x="153" y="217"/>
                    </a:cubicBezTo>
                    <a:cubicBezTo>
                      <a:pt x="157" y="215"/>
                      <a:pt x="157" y="215"/>
                      <a:pt x="157" y="215"/>
                    </a:cubicBezTo>
                    <a:cubicBezTo>
                      <a:pt x="160" y="213"/>
                      <a:pt x="160" y="213"/>
                      <a:pt x="160" y="213"/>
                    </a:cubicBezTo>
                    <a:cubicBezTo>
                      <a:pt x="166" y="212"/>
                      <a:pt x="166" y="212"/>
                      <a:pt x="166" y="212"/>
                    </a:cubicBezTo>
                    <a:cubicBezTo>
                      <a:pt x="171" y="211"/>
                      <a:pt x="171" y="211"/>
                      <a:pt x="171" y="211"/>
                    </a:cubicBezTo>
                    <a:cubicBezTo>
                      <a:pt x="175" y="209"/>
                      <a:pt x="175" y="209"/>
                      <a:pt x="175" y="209"/>
                    </a:cubicBezTo>
                    <a:cubicBezTo>
                      <a:pt x="178" y="208"/>
                      <a:pt x="178" y="208"/>
                      <a:pt x="178" y="208"/>
                    </a:cubicBezTo>
                    <a:cubicBezTo>
                      <a:pt x="184" y="207"/>
                      <a:pt x="184" y="207"/>
                      <a:pt x="184" y="207"/>
                    </a:cubicBezTo>
                    <a:cubicBezTo>
                      <a:pt x="189" y="206"/>
                      <a:pt x="189" y="206"/>
                      <a:pt x="189" y="206"/>
                    </a:cubicBezTo>
                    <a:cubicBezTo>
                      <a:pt x="193" y="205"/>
                      <a:pt x="193" y="205"/>
                      <a:pt x="193" y="205"/>
                    </a:cubicBezTo>
                    <a:cubicBezTo>
                      <a:pt x="197" y="205"/>
                      <a:pt x="197" y="205"/>
                      <a:pt x="197" y="205"/>
                    </a:cubicBezTo>
                    <a:cubicBezTo>
                      <a:pt x="204" y="205"/>
                      <a:pt x="204" y="205"/>
                      <a:pt x="204" y="205"/>
                    </a:cubicBezTo>
                    <a:cubicBezTo>
                      <a:pt x="209" y="205"/>
                      <a:pt x="209" y="205"/>
                      <a:pt x="209" y="205"/>
                    </a:cubicBezTo>
                    <a:cubicBezTo>
                      <a:pt x="214" y="203"/>
                      <a:pt x="214" y="203"/>
                      <a:pt x="214" y="203"/>
                    </a:cubicBezTo>
                    <a:cubicBezTo>
                      <a:pt x="214" y="203"/>
                      <a:pt x="220" y="200"/>
                      <a:pt x="220" y="200"/>
                    </a:cubicBezTo>
                    <a:cubicBezTo>
                      <a:pt x="220" y="199"/>
                      <a:pt x="225" y="196"/>
                      <a:pt x="225" y="196"/>
                    </a:cubicBezTo>
                    <a:cubicBezTo>
                      <a:pt x="228" y="192"/>
                      <a:pt x="228" y="192"/>
                      <a:pt x="228" y="192"/>
                    </a:cubicBezTo>
                    <a:cubicBezTo>
                      <a:pt x="230" y="186"/>
                      <a:pt x="230" y="186"/>
                      <a:pt x="230" y="186"/>
                    </a:cubicBezTo>
                    <a:cubicBezTo>
                      <a:pt x="232" y="180"/>
                      <a:pt x="232" y="180"/>
                      <a:pt x="232" y="180"/>
                    </a:cubicBezTo>
                    <a:cubicBezTo>
                      <a:pt x="234" y="176"/>
                      <a:pt x="234" y="176"/>
                      <a:pt x="234" y="176"/>
                    </a:cubicBezTo>
                    <a:cubicBezTo>
                      <a:pt x="236" y="172"/>
                      <a:pt x="236" y="172"/>
                      <a:pt x="236" y="172"/>
                    </a:cubicBezTo>
                    <a:cubicBezTo>
                      <a:pt x="239" y="169"/>
                      <a:pt x="239" y="169"/>
                      <a:pt x="239" y="169"/>
                    </a:cubicBezTo>
                    <a:cubicBezTo>
                      <a:pt x="241" y="164"/>
                      <a:pt x="241" y="164"/>
                      <a:pt x="241" y="164"/>
                    </a:cubicBezTo>
                    <a:cubicBezTo>
                      <a:pt x="242" y="159"/>
                      <a:pt x="242" y="159"/>
                      <a:pt x="242" y="159"/>
                    </a:cubicBezTo>
                    <a:cubicBezTo>
                      <a:pt x="245" y="155"/>
                      <a:pt x="245" y="155"/>
                      <a:pt x="245" y="155"/>
                    </a:cubicBezTo>
                    <a:cubicBezTo>
                      <a:pt x="252" y="155"/>
                      <a:pt x="252" y="155"/>
                      <a:pt x="252" y="155"/>
                    </a:cubicBezTo>
                    <a:cubicBezTo>
                      <a:pt x="254" y="151"/>
                      <a:pt x="254" y="151"/>
                      <a:pt x="254" y="151"/>
                    </a:cubicBezTo>
                    <a:cubicBezTo>
                      <a:pt x="257" y="146"/>
                      <a:pt x="257" y="146"/>
                      <a:pt x="257" y="146"/>
                    </a:cubicBezTo>
                    <a:cubicBezTo>
                      <a:pt x="260" y="142"/>
                      <a:pt x="260" y="142"/>
                      <a:pt x="260" y="142"/>
                    </a:cubicBezTo>
                    <a:cubicBezTo>
                      <a:pt x="260" y="142"/>
                      <a:pt x="260" y="139"/>
                      <a:pt x="260" y="137"/>
                    </a:cubicBezTo>
                    <a:cubicBezTo>
                      <a:pt x="260" y="136"/>
                      <a:pt x="262" y="129"/>
                      <a:pt x="262" y="129"/>
                    </a:cubicBezTo>
                    <a:cubicBezTo>
                      <a:pt x="261" y="125"/>
                      <a:pt x="261" y="125"/>
                      <a:pt x="261" y="125"/>
                    </a:cubicBezTo>
                    <a:cubicBezTo>
                      <a:pt x="259" y="123"/>
                      <a:pt x="259" y="123"/>
                      <a:pt x="259" y="123"/>
                    </a:cubicBezTo>
                    <a:cubicBezTo>
                      <a:pt x="260" y="118"/>
                      <a:pt x="260" y="118"/>
                      <a:pt x="260" y="118"/>
                    </a:cubicBezTo>
                    <a:cubicBezTo>
                      <a:pt x="262" y="117"/>
                      <a:pt x="262" y="117"/>
                      <a:pt x="262" y="117"/>
                    </a:cubicBezTo>
                    <a:cubicBezTo>
                      <a:pt x="262" y="112"/>
                      <a:pt x="262" y="112"/>
                      <a:pt x="262" y="112"/>
                    </a:cubicBezTo>
                    <a:cubicBezTo>
                      <a:pt x="259" y="111"/>
                      <a:pt x="259" y="111"/>
                      <a:pt x="259" y="111"/>
                    </a:cubicBezTo>
                    <a:cubicBezTo>
                      <a:pt x="259" y="111"/>
                      <a:pt x="260" y="107"/>
                      <a:pt x="260" y="106"/>
                    </a:cubicBezTo>
                    <a:cubicBezTo>
                      <a:pt x="260" y="105"/>
                      <a:pt x="262" y="101"/>
                      <a:pt x="262" y="101"/>
                    </a:cubicBezTo>
                    <a:cubicBezTo>
                      <a:pt x="263" y="100"/>
                      <a:pt x="263" y="100"/>
                      <a:pt x="263" y="100"/>
                    </a:cubicBezTo>
                    <a:cubicBezTo>
                      <a:pt x="263" y="100"/>
                      <a:pt x="263" y="96"/>
                      <a:pt x="265" y="95"/>
                    </a:cubicBezTo>
                    <a:cubicBezTo>
                      <a:pt x="266" y="94"/>
                      <a:pt x="268" y="94"/>
                      <a:pt x="268" y="94"/>
                    </a:cubicBezTo>
                    <a:cubicBezTo>
                      <a:pt x="270" y="94"/>
                      <a:pt x="270" y="94"/>
                      <a:pt x="270" y="94"/>
                    </a:cubicBezTo>
                    <a:cubicBezTo>
                      <a:pt x="272" y="94"/>
                      <a:pt x="272" y="94"/>
                      <a:pt x="272" y="94"/>
                    </a:cubicBezTo>
                    <a:cubicBezTo>
                      <a:pt x="278" y="94"/>
                      <a:pt x="278" y="94"/>
                      <a:pt x="278" y="94"/>
                    </a:cubicBezTo>
                    <a:cubicBezTo>
                      <a:pt x="281" y="94"/>
                      <a:pt x="281" y="94"/>
                      <a:pt x="281" y="94"/>
                    </a:cubicBezTo>
                    <a:cubicBezTo>
                      <a:pt x="282" y="92"/>
                      <a:pt x="282" y="92"/>
                      <a:pt x="282" y="92"/>
                    </a:cubicBezTo>
                    <a:cubicBezTo>
                      <a:pt x="277" y="87"/>
                      <a:pt x="277" y="87"/>
                      <a:pt x="277" y="87"/>
                    </a:cubicBezTo>
                    <a:cubicBezTo>
                      <a:pt x="277" y="87"/>
                      <a:pt x="274" y="83"/>
                      <a:pt x="273" y="82"/>
                    </a:cubicBezTo>
                    <a:cubicBezTo>
                      <a:pt x="273" y="81"/>
                      <a:pt x="274" y="74"/>
                      <a:pt x="274" y="74"/>
                    </a:cubicBezTo>
                    <a:cubicBezTo>
                      <a:pt x="275" y="67"/>
                      <a:pt x="275" y="67"/>
                      <a:pt x="275" y="67"/>
                    </a:cubicBezTo>
                    <a:cubicBezTo>
                      <a:pt x="278" y="66"/>
                      <a:pt x="278" y="66"/>
                      <a:pt x="278" y="66"/>
                    </a:cubicBezTo>
                    <a:cubicBezTo>
                      <a:pt x="282" y="66"/>
                      <a:pt x="282" y="66"/>
                      <a:pt x="282" y="66"/>
                    </a:cubicBezTo>
                    <a:cubicBezTo>
                      <a:pt x="282" y="62"/>
                      <a:pt x="282" y="62"/>
                      <a:pt x="282" y="62"/>
                    </a:cubicBezTo>
                    <a:cubicBezTo>
                      <a:pt x="284" y="57"/>
                      <a:pt x="284" y="57"/>
                      <a:pt x="284" y="57"/>
                    </a:cubicBezTo>
                    <a:cubicBezTo>
                      <a:pt x="287" y="54"/>
                      <a:pt x="287" y="54"/>
                      <a:pt x="287" y="54"/>
                    </a:cubicBezTo>
                    <a:cubicBezTo>
                      <a:pt x="289" y="51"/>
                      <a:pt x="289" y="51"/>
                      <a:pt x="289" y="51"/>
                    </a:cubicBezTo>
                    <a:cubicBezTo>
                      <a:pt x="289" y="46"/>
                      <a:pt x="289" y="46"/>
                      <a:pt x="289" y="46"/>
                    </a:cubicBezTo>
                    <a:cubicBezTo>
                      <a:pt x="283" y="43"/>
                      <a:pt x="283" y="43"/>
                      <a:pt x="283" y="43"/>
                    </a:cubicBezTo>
                    <a:cubicBezTo>
                      <a:pt x="279" y="41"/>
                      <a:pt x="279" y="41"/>
                      <a:pt x="279" y="41"/>
                    </a:cubicBezTo>
                    <a:cubicBezTo>
                      <a:pt x="274" y="39"/>
                      <a:pt x="274" y="39"/>
                      <a:pt x="274" y="39"/>
                    </a:cubicBezTo>
                    <a:cubicBezTo>
                      <a:pt x="274" y="39"/>
                      <a:pt x="271" y="39"/>
                      <a:pt x="270" y="39"/>
                    </a:cubicBezTo>
                    <a:cubicBezTo>
                      <a:pt x="270" y="39"/>
                      <a:pt x="265" y="39"/>
                      <a:pt x="265" y="39"/>
                    </a:cubicBezTo>
                    <a:cubicBezTo>
                      <a:pt x="262" y="39"/>
                      <a:pt x="262" y="39"/>
                      <a:pt x="262" y="39"/>
                    </a:cubicBezTo>
                    <a:cubicBezTo>
                      <a:pt x="258" y="40"/>
                      <a:pt x="258" y="40"/>
                      <a:pt x="258" y="40"/>
                    </a:cubicBezTo>
                    <a:cubicBezTo>
                      <a:pt x="255" y="40"/>
                      <a:pt x="255" y="40"/>
                      <a:pt x="255" y="40"/>
                    </a:cubicBezTo>
                    <a:cubicBezTo>
                      <a:pt x="254" y="37"/>
                      <a:pt x="254" y="37"/>
                      <a:pt x="254" y="37"/>
                    </a:cubicBezTo>
                    <a:cubicBezTo>
                      <a:pt x="253" y="32"/>
                      <a:pt x="253" y="32"/>
                      <a:pt x="253" y="32"/>
                    </a:cubicBezTo>
                    <a:cubicBezTo>
                      <a:pt x="249" y="29"/>
                      <a:pt x="249" y="29"/>
                      <a:pt x="249" y="29"/>
                    </a:cubicBezTo>
                    <a:cubicBezTo>
                      <a:pt x="247" y="26"/>
                      <a:pt x="247" y="26"/>
                      <a:pt x="247" y="26"/>
                    </a:cubicBezTo>
                    <a:cubicBezTo>
                      <a:pt x="244" y="25"/>
                      <a:pt x="244" y="25"/>
                      <a:pt x="244" y="25"/>
                    </a:cubicBezTo>
                    <a:cubicBezTo>
                      <a:pt x="244" y="25"/>
                      <a:pt x="241" y="24"/>
                      <a:pt x="240" y="24"/>
                    </a:cubicBezTo>
                    <a:cubicBezTo>
                      <a:pt x="239" y="24"/>
                      <a:pt x="235" y="24"/>
                      <a:pt x="235" y="24"/>
                    </a:cubicBezTo>
                    <a:cubicBezTo>
                      <a:pt x="232" y="24"/>
                      <a:pt x="232" y="24"/>
                      <a:pt x="232" y="24"/>
                    </a:cubicBezTo>
                    <a:cubicBezTo>
                      <a:pt x="228" y="22"/>
                      <a:pt x="228" y="22"/>
                      <a:pt x="228" y="22"/>
                    </a:cubicBezTo>
                    <a:cubicBezTo>
                      <a:pt x="220" y="18"/>
                      <a:pt x="220" y="18"/>
                      <a:pt x="220" y="18"/>
                    </a:cubicBezTo>
                    <a:cubicBezTo>
                      <a:pt x="214" y="13"/>
                      <a:pt x="214" y="13"/>
                      <a:pt x="214" y="13"/>
                    </a:cubicBezTo>
                    <a:cubicBezTo>
                      <a:pt x="210" y="10"/>
                      <a:pt x="210" y="10"/>
                      <a:pt x="210" y="10"/>
                    </a:cubicBezTo>
                    <a:cubicBezTo>
                      <a:pt x="210" y="10"/>
                      <a:pt x="207" y="10"/>
                      <a:pt x="206" y="10"/>
                    </a:cubicBezTo>
                    <a:cubicBezTo>
                      <a:pt x="206" y="10"/>
                      <a:pt x="202" y="10"/>
                      <a:pt x="202" y="10"/>
                    </a:cubicBezTo>
                    <a:cubicBezTo>
                      <a:pt x="201" y="13"/>
                      <a:pt x="201" y="13"/>
                      <a:pt x="201" y="13"/>
                    </a:cubicBezTo>
                    <a:cubicBezTo>
                      <a:pt x="198" y="13"/>
                      <a:pt x="198" y="13"/>
                      <a:pt x="198" y="13"/>
                    </a:cubicBezTo>
                    <a:cubicBezTo>
                      <a:pt x="192" y="13"/>
                      <a:pt x="192" y="13"/>
                      <a:pt x="192" y="13"/>
                    </a:cubicBezTo>
                    <a:cubicBezTo>
                      <a:pt x="188" y="8"/>
                      <a:pt x="188" y="8"/>
                      <a:pt x="188" y="8"/>
                    </a:cubicBezTo>
                    <a:cubicBezTo>
                      <a:pt x="187" y="6"/>
                      <a:pt x="187" y="6"/>
                      <a:pt x="187" y="6"/>
                    </a:cubicBezTo>
                    <a:cubicBezTo>
                      <a:pt x="186" y="3"/>
                      <a:pt x="186" y="3"/>
                      <a:pt x="186" y="3"/>
                    </a:cubicBezTo>
                    <a:cubicBezTo>
                      <a:pt x="183" y="1"/>
                      <a:pt x="183" y="1"/>
                      <a:pt x="183" y="1"/>
                    </a:cubicBezTo>
                    <a:cubicBezTo>
                      <a:pt x="178" y="0"/>
                      <a:pt x="178" y="0"/>
                      <a:pt x="178" y="0"/>
                    </a:cubicBezTo>
                    <a:cubicBezTo>
                      <a:pt x="174" y="0"/>
                      <a:pt x="174" y="0"/>
                      <a:pt x="174" y="0"/>
                    </a:cubicBezTo>
                    <a:cubicBezTo>
                      <a:pt x="166" y="6"/>
                      <a:pt x="166" y="6"/>
                      <a:pt x="166" y="6"/>
                    </a:cubicBezTo>
                    <a:cubicBezTo>
                      <a:pt x="151" y="16"/>
                      <a:pt x="151" y="16"/>
                      <a:pt x="151" y="16"/>
                    </a:cubicBezTo>
                    <a:cubicBezTo>
                      <a:pt x="138" y="22"/>
                      <a:pt x="138" y="22"/>
                      <a:pt x="138" y="22"/>
                    </a:cubicBezTo>
                    <a:cubicBezTo>
                      <a:pt x="132" y="24"/>
                      <a:pt x="132" y="24"/>
                      <a:pt x="132" y="24"/>
                    </a:cubicBezTo>
                    <a:cubicBezTo>
                      <a:pt x="128" y="26"/>
                      <a:pt x="128" y="26"/>
                      <a:pt x="128" y="26"/>
                    </a:cubicBezTo>
                    <a:cubicBezTo>
                      <a:pt x="128" y="19"/>
                      <a:pt x="128" y="19"/>
                      <a:pt x="128" y="19"/>
                    </a:cubicBezTo>
                    <a:cubicBezTo>
                      <a:pt x="128" y="19"/>
                      <a:pt x="125" y="16"/>
                      <a:pt x="124" y="16"/>
                    </a:cubicBezTo>
                    <a:cubicBezTo>
                      <a:pt x="123" y="16"/>
                      <a:pt x="120" y="16"/>
                      <a:pt x="120" y="16"/>
                    </a:cubicBezTo>
                    <a:cubicBezTo>
                      <a:pt x="117" y="19"/>
                      <a:pt x="117" y="19"/>
                      <a:pt x="117" y="19"/>
                    </a:cubicBezTo>
                    <a:cubicBezTo>
                      <a:pt x="113" y="21"/>
                      <a:pt x="113" y="21"/>
                      <a:pt x="113" y="21"/>
                    </a:cubicBezTo>
                    <a:cubicBezTo>
                      <a:pt x="110" y="22"/>
                      <a:pt x="110" y="22"/>
                      <a:pt x="110" y="22"/>
                    </a:cubicBezTo>
                    <a:cubicBezTo>
                      <a:pt x="111" y="28"/>
                      <a:pt x="111" y="28"/>
                      <a:pt x="111" y="28"/>
                    </a:cubicBezTo>
                    <a:cubicBezTo>
                      <a:pt x="112" y="33"/>
                      <a:pt x="112" y="33"/>
                      <a:pt x="112" y="33"/>
                    </a:cubicBezTo>
                    <a:cubicBezTo>
                      <a:pt x="112" y="39"/>
                      <a:pt x="112" y="39"/>
                      <a:pt x="112" y="39"/>
                    </a:cubicBezTo>
                    <a:cubicBezTo>
                      <a:pt x="111" y="43"/>
                      <a:pt x="111" y="43"/>
                      <a:pt x="111" y="43"/>
                    </a:cubicBezTo>
                    <a:cubicBezTo>
                      <a:pt x="107" y="45"/>
                      <a:pt x="107" y="45"/>
                      <a:pt x="107" y="45"/>
                    </a:cubicBezTo>
                    <a:cubicBezTo>
                      <a:pt x="103" y="45"/>
                      <a:pt x="103" y="45"/>
                      <a:pt x="103" y="45"/>
                    </a:cubicBezTo>
                    <a:cubicBezTo>
                      <a:pt x="99" y="47"/>
                      <a:pt x="99" y="47"/>
                      <a:pt x="99" y="47"/>
                    </a:cubicBezTo>
                    <a:cubicBezTo>
                      <a:pt x="98" y="51"/>
                      <a:pt x="98" y="51"/>
                      <a:pt x="98" y="51"/>
                    </a:cubicBezTo>
                    <a:cubicBezTo>
                      <a:pt x="98" y="58"/>
                      <a:pt x="98" y="58"/>
                      <a:pt x="98" y="58"/>
                    </a:cubicBezTo>
                    <a:cubicBezTo>
                      <a:pt x="100" y="61"/>
                      <a:pt x="100" y="61"/>
                      <a:pt x="100" y="61"/>
                    </a:cubicBezTo>
                    <a:cubicBezTo>
                      <a:pt x="101" y="66"/>
                      <a:pt x="101" y="66"/>
                      <a:pt x="101" y="66"/>
                    </a:cubicBezTo>
                    <a:cubicBezTo>
                      <a:pt x="101" y="70"/>
                      <a:pt x="101" y="70"/>
                      <a:pt x="101" y="70"/>
                    </a:cubicBezTo>
                    <a:cubicBezTo>
                      <a:pt x="101" y="74"/>
                      <a:pt x="101" y="74"/>
                      <a:pt x="101" y="74"/>
                    </a:cubicBezTo>
                    <a:cubicBezTo>
                      <a:pt x="97" y="76"/>
                      <a:pt x="97" y="76"/>
                      <a:pt x="97" y="76"/>
                    </a:cubicBezTo>
                    <a:cubicBezTo>
                      <a:pt x="95" y="80"/>
                      <a:pt x="95" y="80"/>
                      <a:pt x="95" y="80"/>
                    </a:cubicBezTo>
                    <a:cubicBezTo>
                      <a:pt x="96" y="83"/>
                      <a:pt x="96" y="83"/>
                      <a:pt x="96" y="83"/>
                    </a:cubicBezTo>
                    <a:cubicBezTo>
                      <a:pt x="98" y="84"/>
                      <a:pt x="98" y="84"/>
                      <a:pt x="98" y="84"/>
                    </a:cubicBezTo>
                    <a:cubicBezTo>
                      <a:pt x="99" y="88"/>
                      <a:pt x="99" y="88"/>
                      <a:pt x="99" y="88"/>
                    </a:cubicBezTo>
                    <a:cubicBezTo>
                      <a:pt x="98" y="94"/>
                      <a:pt x="98" y="94"/>
                      <a:pt x="98" y="94"/>
                    </a:cubicBezTo>
                    <a:cubicBezTo>
                      <a:pt x="98" y="98"/>
                      <a:pt x="98" y="98"/>
                      <a:pt x="98" y="98"/>
                    </a:cubicBezTo>
                    <a:cubicBezTo>
                      <a:pt x="98" y="98"/>
                      <a:pt x="97" y="100"/>
                      <a:pt x="97" y="101"/>
                    </a:cubicBezTo>
                    <a:cubicBezTo>
                      <a:pt x="96" y="103"/>
                      <a:pt x="92" y="106"/>
                      <a:pt x="92" y="106"/>
                    </a:cubicBezTo>
                    <a:cubicBezTo>
                      <a:pt x="87" y="109"/>
                      <a:pt x="87" y="109"/>
                      <a:pt x="87" y="109"/>
                    </a:cubicBezTo>
                    <a:cubicBezTo>
                      <a:pt x="82" y="113"/>
                      <a:pt x="82" y="113"/>
                      <a:pt x="82" y="113"/>
                    </a:cubicBezTo>
                    <a:cubicBezTo>
                      <a:pt x="79" y="116"/>
                      <a:pt x="79" y="116"/>
                      <a:pt x="79" y="116"/>
                    </a:cubicBezTo>
                    <a:cubicBezTo>
                      <a:pt x="76" y="112"/>
                      <a:pt x="76" y="112"/>
                      <a:pt x="76" y="112"/>
                    </a:cubicBezTo>
                    <a:cubicBezTo>
                      <a:pt x="76" y="112"/>
                      <a:pt x="73" y="110"/>
                      <a:pt x="71" y="110"/>
                    </a:cubicBezTo>
                    <a:cubicBezTo>
                      <a:pt x="70" y="110"/>
                      <a:pt x="67" y="110"/>
                      <a:pt x="67" y="110"/>
                    </a:cubicBezTo>
                    <a:cubicBezTo>
                      <a:pt x="59" y="110"/>
                      <a:pt x="59" y="110"/>
                      <a:pt x="59" y="110"/>
                    </a:cubicBezTo>
                    <a:cubicBezTo>
                      <a:pt x="53" y="109"/>
                      <a:pt x="53" y="109"/>
                      <a:pt x="53" y="109"/>
                    </a:cubicBezTo>
                    <a:cubicBezTo>
                      <a:pt x="49" y="110"/>
                      <a:pt x="49" y="110"/>
                      <a:pt x="49" y="110"/>
                    </a:cubicBezTo>
                    <a:cubicBezTo>
                      <a:pt x="47" y="113"/>
                      <a:pt x="47" y="113"/>
                      <a:pt x="47" y="113"/>
                    </a:cubicBezTo>
                    <a:cubicBezTo>
                      <a:pt x="43" y="115"/>
                      <a:pt x="43" y="115"/>
                      <a:pt x="43" y="115"/>
                    </a:cubicBezTo>
                    <a:cubicBezTo>
                      <a:pt x="37" y="115"/>
                      <a:pt x="37" y="115"/>
                      <a:pt x="37" y="115"/>
                    </a:cubicBezTo>
                    <a:cubicBezTo>
                      <a:pt x="32" y="116"/>
                      <a:pt x="32" y="116"/>
                      <a:pt x="32" y="116"/>
                    </a:cubicBezTo>
                    <a:cubicBezTo>
                      <a:pt x="26" y="117"/>
                      <a:pt x="26" y="117"/>
                      <a:pt x="26" y="117"/>
                    </a:cubicBezTo>
                    <a:cubicBezTo>
                      <a:pt x="21" y="117"/>
                      <a:pt x="21" y="117"/>
                      <a:pt x="21" y="117"/>
                    </a:cubicBezTo>
                    <a:cubicBezTo>
                      <a:pt x="21" y="117"/>
                      <a:pt x="18" y="117"/>
                      <a:pt x="18" y="118"/>
                    </a:cubicBezTo>
                    <a:cubicBezTo>
                      <a:pt x="17" y="119"/>
                      <a:pt x="14" y="120"/>
                      <a:pt x="13" y="122"/>
                    </a:cubicBezTo>
                    <a:cubicBezTo>
                      <a:pt x="13" y="125"/>
                      <a:pt x="6" y="132"/>
                      <a:pt x="6" y="132"/>
                    </a:cubicBezTo>
                    <a:cubicBezTo>
                      <a:pt x="6" y="132"/>
                      <a:pt x="2" y="137"/>
                      <a:pt x="1" y="139"/>
                    </a:cubicBezTo>
                    <a:cubicBezTo>
                      <a:pt x="0" y="140"/>
                      <a:pt x="0" y="144"/>
                      <a:pt x="0" y="144"/>
                    </a:cubicBez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24" name="Grupo 17"/>
            <p:cNvGrpSpPr/>
            <p:nvPr/>
          </p:nvGrpSpPr>
          <p:grpSpPr>
            <a:xfrm>
              <a:off x="8905878" y="4635726"/>
              <a:ext cx="931862" cy="1101725"/>
              <a:chOff x="8737600" y="3878263"/>
              <a:chExt cx="931862" cy="1101725"/>
            </a:xfrm>
            <a:solidFill>
              <a:srgbClr val="0060AA"/>
            </a:solidFill>
          </p:grpSpPr>
          <p:sp>
            <p:nvSpPr>
              <p:cNvPr id="58" name="Freeform 19"/>
              <p:cNvSpPr>
                <a:spLocks/>
              </p:cNvSpPr>
              <p:nvPr/>
            </p:nvSpPr>
            <p:spPr bwMode="auto">
              <a:xfrm>
                <a:off x="9048750" y="3878263"/>
                <a:ext cx="620712" cy="384175"/>
              </a:xfrm>
              <a:custGeom>
                <a:avLst/>
                <a:gdLst>
                  <a:gd name="T0" fmla="*/ 17 w 391"/>
                  <a:gd name="T1" fmla="*/ 109 h 242"/>
                  <a:gd name="T2" fmla="*/ 15 w 391"/>
                  <a:gd name="T3" fmla="*/ 156 h 242"/>
                  <a:gd name="T4" fmla="*/ 0 w 391"/>
                  <a:gd name="T5" fmla="*/ 171 h 242"/>
                  <a:gd name="T6" fmla="*/ 12 w 391"/>
                  <a:gd name="T7" fmla="*/ 173 h 242"/>
                  <a:gd name="T8" fmla="*/ 22 w 391"/>
                  <a:gd name="T9" fmla="*/ 171 h 242"/>
                  <a:gd name="T10" fmla="*/ 36 w 391"/>
                  <a:gd name="T11" fmla="*/ 197 h 242"/>
                  <a:gd name="T12" fmla="*/ 55 w 391"/>
                  <a:gd name="T13" fmla="*/ 218 h 242"/>
                  <a:gd name="T14" fmla="*/ 88 w 391"/>
                  <a:gd name="T15" fmla="*/ 223 h 242"/>
                  <a:gd name="T16" fmla="*/ 124 w 391"/>
                  <a:gd name="T17" fmla="*/ 225 h 242"/>
                  <a:gd name="T18" fmla="*/ 147 w 391"/>
                  <a:gd name="T19" fmla="*/ 235 h 242"/>
                  <a:gd name="T20" fmla="*/ 190 w 391"/>
                  <a:gd name="T21" fmla="*/ 242 h 242"/>
                  <a:gd name="T22" fmla="*/ 195 w 391"/>
                  <a:gd name="T23" fmla="*/ 227 h 242"/>
                  <a:gd name="T24" fmla="*/ 218 w 391"/>
                  <a:gd name="T25" fmla="*/ 216 h 242"/>
                  <a:gd name="T26" fmla="*/ 235 w 391"/>
                  <a:gd name="T27" fmla="*/ 206 h 242"/>
                  <a:gd name="T28" fmla="*/ 259 w 391"/>
                  <a:gd name="T29" fmla="*/ 201 h 242"/>
                  <a:gd name="T30" fmla="*/ 294 w 391"/>
                  <a:gd name="T31" fmla="*/ 201 h 242"/>
                  <a:gd name="T32" fmla="*/ 306 w 391"/>
                  <a:gd name="T33" fmla="*/ 213 h 242"/>
                  <a:gd name="T34" fmla="*/ 325 w 391"/>
                  <a:gd name="T35" fmla="*/ 206 h 242"/>
                  <a:gd name="T36" fmla="*/ 344 w 391"/>
                  <a:gd name="T37" fmla="*/ 204 h 242"/>
                  <a:gd name="T38" fmla="*/ 363 w 391"/>
                  <a:gd name="T39" fmla="*/ 208 h 242"/>
                  <a:gd name="T40" fmla="*/ 372 w 391"/>
                  <a:gd name="T41" fmla="*/ 199 h 242"/>
                  <a:gd name="T42" fmla="*/ 384 w 391"/>
                  <a:gd name="T43" fmla="*/ 182 h 242"/>
                  <a:gd name="T44" fmla="*/ 391 w 391"/>
                  <a:gd name="T45" fmla="*/ 171 h 242"/>
                  <a:gd name="T46" fmla="*/ 384 w 391"/>
                  <a:gd name="T47" fmla="*/ 154 h 242"/>
                  <a:gd name="T48" fmla="*/ 365 w 391"/>
                  <a:gd name="T49" fmla="*/ 154 h 242"/>
                  <a:gd name="T50" fmla="*/ 363 w 391"/>
                  <a:gd name="T51" fmla="*/ 140 h 242"/>
                  <a:gd name="T52" fmla="*/ 320 w 391"/>
                  <a:gd name="T53" fmla="*/ 130 h 242"/>
                  <a:gd name="T54" fmla="*/ 316 w 391"/>
                  <a:gd name="T55" fmla="*/ 97 h 242"/>
                  <a:gd name="T56" fmla="*/ 299 w 391"/>
                  <a:gd name="T57" fmla="*/ 78 h 242"/>
                  <a:gd name="T58" fmla="*/ 294 w 391"/>
                  <a:gd name="T59" fmla="*/ 47 h 242"/>
                  <a:gd name="T60" fmla="*/ 285 w 391"/>
                  <a:gd name="T61" fmla="*/ 21 h 242"/>
                  <a:gd name="T62" fmla="*/ 226 w 391"/>
                  <a:gd name="T63" fmla="*/ 19 h 242"/>
                  <a:gd name="T64" fmla="*/ 207 w 391"/>
                  <a:gd name="T65" fmla="*/ 7 h 242"/>
                  <a:gd name="T66" fmla="*/ 190 w 391"/>
                  <a:gd name="T67" fmla="*/ 2 h 242"/>
                  <a:gd name="T68" fmla="*/ 145 w 391"/>
                  <a:gd name="T69" fmla="*/ 0 h 242"/>
                  <a:gd name="T70" fmla="*/ 119 w 391"/>
                  <a:gd name="T71" fmla="*/ 0 h 242"/>
                  <a:gd name="T72" fmla="*/ 93 w 391"/>
                  <a:gd name="T73" fmla="*/ 0 h 242"/>
                  <a:gd name="T74" fmla="*/ 72 w 391"/>
                  <a:gd name="T75" fmla="*/ 7 h 242"/>
                  <a:gd name="T76" fmla="*/ 45 w 391"/>
                  <a:gd name="T77" fmla="*/ 28 h 242"/>
                  <a:gd name="T78" fmla="*/ 27 w 391"/>
                  <a:gd name="T79" fmla="*/ 57 h 242"/>
                  <a:gd name="T80" fmla="*/ 17 w 391"/>
                  <a:gd name="T81" fmla="*/ 8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1" h="242">
                    <a:moveTo>
                      <a:pt x="17" y="81"/>
                    </a:moveTo>
                    <a:lnTo>
                      <a:pt x="17" y="109"/>
                    </a:lnTo>
                    <a:lnTo>
                      <a:pt x="15" y="133"/>
                    </a:lnTo>
                    <a:lnTo>
                      <a:pt x="15" y="156"/>
                    </a:lnTo>
                    <a:lnTo>
                      <a:pt x="5" y="168"/>
                    </a:lnTo>
                    <a:lnTo>
                      <a:pt x="0" y="171"/>
                    </a:lnTo>
                    <a:lnTo>
                      <a:pt x="5" y="173"/>
                    </a:lnTo>
                    <a:lnTo>
                      <a:pt x="12" y="173"/>
                    </a:lnTo>
                    <a:lnTo>
                      <a:pt x="17" y="168"/>
                    </a:lnTo>
                    <a:lnTo>
                      <a:pt x="22" y="171"/>
                    </a:lnTo>
                    <a:lnTo>
                      <a:pt x="31" y="185"/>
                    </a:lnTo>
                    <a:lnTo>
                      <a:pt x="36" y="197"/>
                    </a:lnTo>
                    <a:lnTo>
                      <a:pt x="41" y="211"/>
                    </a:lnTo>
                    <a:lnTo>
                      <a:pt x="55" y="218"/>
                    </a:lnTo>
                    <a:lnTo>
                      <a:pt x="72" y="220"/>
                    </a:lnTo>
                    <a:lnTo>
                      <a:pt x="88" y="223"/>
                    </a:lnTo>
                    <a:lnTo>
                      <a:pt x="107" y="223"/>
                    </a:lnTo>
                    <a:lnTo>
                      <a:pt x="124" y="225"/>
                    </a:lnTo>
                    <a:lnTo>
                      <a:pt x="131" y="230"/>
                    </a:lnTo>
                    <a:lnTo>
                      <a:pt x="147" y="235"/>
                    </a:lnTo>
                    <a:lnTo>
                      <a:pt x="171" y="239"/>
                    </a:lnTo>
                    <a:lnTo>
                      <a:pt x="190" y="242"/>
                    </a:lnTo>
                    <a:lnTo>
                      <a:pt x="195" y="235"/>
                    </a:lnTo>
                    <a:lnTo>
                      <a:pt x="195" y="227"/>
                    </a:lnTo>
                    <a:lnTo>
                      <a:pt x="199" y="218"/>
                    </a:lnTo>
                    <a:lnTo>
                      <a:pt x="218" y="216"/>
                    </a:lnTo>
                    <a:lnTo>
                      <a:pt x="228" y="216"/>
                    </a:lnTo>
                    <a:lnTo>
                      <a:pt x="235" y="206"/>
                    </a:lnTo>
                    <a:lnTo>
                      <a:pt x="242" y="201"/>
                    </a:lnTo>
                    <a:lnTo>
                      <a:pt x="259" y="201"/>
                    </a:lnTo>
                    <a:lnTo>
                      <a:pt x="280" y="201"/>
                    </a:lnTo>
                    <a:lnTo>
                      <a:pt x="294" y="201"/>
                    </a:lnTo>
                    <a:lnTo>
                      <a:pt x="299" y="211"/>
                    </a:lnTo>
                    <a:lnTo>
                      <a:pt x="306" y="213"/>
                    </a:lnTo>
                    <a:lnTo>
                      <a:pt x="313" y="213"/>
                    </a:lnTo>
                    <a:lnTo>
                      <a:pt x="325" y="206"/>
                    </a:lnTo>
                    <a:lnTo>
                      <a:pt x="334" y="204"/>
                    </a:lnTo>
                    <a:lnTo>
                      <a:pt x="344" y="204"/>
                    </a:lnTo>
                    <a:lnTo>
                      <a:pt x="356" y="204"/>
                    </a:lnTo>
                    <a:lnTo>
                      <a:pt x="363" y="208"/>
                    </a:lnTo>
                    <a:lnTo>
                      <a:pt x="370" y="208"/>
                    </a:lnTo>
                    <a:lnTo>
                      <a:pt x="372" y="199"/>
                    </a:lnTo>
                    <a:lnTo>
                      <a:pt x="377" y="190"/>
                    </a:lnTo>
                    <a:lnTo>
                      <a:pt x="384" y="182"/>
                    </a:lnTo>
                    <a:lnTo>
                      <a:pt x="387" y="175"/>
                    </a:lnTo>
                    <a:lnTo>
                      <a:pt x="391" y="171"/>
                    </a:lnTo>
                    <a:lnTo>
                      <a:pt x="391" y="159"/>
                    </a:lnTo>
                    <a:lnTo>
                      <a:pt x="384" y="154"/>
                    </a:lnTo>
                    <a:lnTo>
                      <a:pt x="375" y="154"/>
                    </a:lnTo>
                    <a:lnTo>
                      <a:pt x="365" y="154"/>
                    </a:lnTo>
                    <a:lnTo>
                      <a:pt x="361" y="152"/>
                    </a:lnTo>
                    <a:lnTo>
                      <a:pt x="363" y="140"/>
                    </a:lnTo>
                    <a:lnTo>
                      <a:pt x="363" y="130"/>
                    </a:lnTo>
                    <a:lnTo>
                      <a:pt x="320" y="130"/>
                    </a:lnTo>
                    <a:lnTo>
                      <a:pt x="316" y="114"/>
                    </a:lnTo>
                    <a:lnTo>
                      <a:pt x="316" y="97"/>
                    </a:lnTo>
                    <a:lnTo>
                      <a:pt x="308" y="85"/>
                    </a:lnTo>
                    <a:lnTo>
                      <a:pt x="299" y="78"/>
                    </a:lnTo>
                    <a:lnTo>
                      <a:pt x="297" y="69"/>
                    </a:lnTo>
                    <a:lnTo>
                      <a:pt x="294" y="47"/>
                    </a:lnTo>
                    <a:lnTo>
                      <a:pt x="294" y="31"/>
                    </a:lnTo>
                    <a:lnTo>
                      <a:pt x="285" y="21"/>
                    </a:lnTo>
                    <a:lnTo>
                      <a:pt x="271" y="19"/>
                    </a:lnTo>
                    <a:lnTo>
                      <a:pt x="226" y="19"/>
                    </a:lnTo>
                    <a:lnTo>
                      <a:pt x="214" y="12"/>
                    </a:lnTo>
                    <a:lnTo>
                      <a:pt x="207" y="7"/>
                    </a:lnTo>
                    <a:lnTo>
                      <a:pt x="197" y="5"/>
                    </a:lnTo>
                    <a:lnTo>
                      <a:pt x="190" y="2"/>
                    </a:lnTo>
                    <a:lnTo>
                      <a:pt x="169" y="0"/>
                    </a:lnTo>
                    <a:lnTo>
                      <a:pt x="145" y="0"/>
                    </a:lnTo>
                    <a:lnTo>
                      <a:pt x="135" y="0"/>
                    </a:lnTo>
                    <a:lnTo>
                      <a:pt x="119" y="0"/>
                    </a:lnTo>
                    <a:lnTo>
                      <a:pt x="107" y="0"/>
                    </a:lnTo>
                    <a:lnTo>
                      <a:pt x="93" y="0"/>
                    </a:lnTo>
                    <a:lnTo>
                      <a:pt x="86" y="0"/>
                    </a:lnTo>
                    <a:lnTo>
                      <a:pt x="72" y="7"/>
                    </a:lnTo>
                    <a:lnTo>
                      <a:pt x="60" y="17"/>
                    </a:lnTo>
                    <a:lnTo>
                      <a:pt x="45" y="28"/>
                    </a:lnTo>
                    <a:lnTo>
                      <a:pt x="43" y="40"/>
                    </a:lnTo>
                    <a:lnTo>
                      <a:pt x="27" y="57"/>
                    </a:lnTo>
                    <a:lnTo>
                      <a:pt x="22" y="66"/>
                    </a:lnTo>
                    <a:lnTo>
                      <a:pt x="17" y="81"/>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59" name="Freeform 24"/>
              <p:cNvSpPr>
                <a:spLocks/>
              </p:cNvSpPr>
              <p:nvPr/>
            </p:nvSpPr>
            <p:spPr bwMode="auto">
              <a:xfrm>
                <a:off x="9124950" y="4213225"/>
                <a:ext cx="508000" cy="315913"/>
              </a:xfrm>
              <a:custGeom>
                <a:avLst/>
                <a:gdLst>
                  <a:gd name="T0" fmla="*/ 0 w 135"/>
                  <a:gd name="T1" fmla="*/ 15 h 84"/>
                  <a:gd name="T2" fmla="*/ 1 w 135"/>
                  <a:gd name="T3" fmla="*/ 26 h 84"/>
                  <a:gd name="T4" fmla="*/ 13 w 135"/>
                  <a:gd name="T5" fmla="*/ 27 h 84"/>
                  <a:gd name="T6" fmla="*/ 27 w 135"/>
                  <a:gd name="T7" fmla="*/ 28 h 84"/>
                  <a:gd name="T8" fmla="*/ 42 w 135"/>
                  <a:gd name="T9" fmla="*/ 33 h 84"/>
                  <a:gd name="T10" fmla="*/ 52 w 135"/>
                  <a:gd name="T11" fmla="*/ 36 h 84"/>
                  <a:gd name="T12" fmla="*/ 61 w 135"/>
                  <a:gd name="T13" fmla="*/ 39 h 84"/>
                  <a:gd name="T14" fmla="*/ 88 w 135"/>
                  <a:gd name="T15" fmla="*/ 62 h 84"/>
                  <a:gd name="T16" fmla="*/ 102 w 135"/>
                  <a:gd name="T17" fmla="*/ 62 h 84"/>
                  <a:gd name="T18" fmla="*/ 106 w 135"/>
                  <a:gd name="T19" fmla="*/ 67 h 84"/>
                  <a:gd name="T20" fmla="*/ 104 w 135"/>
                  <a:gd name="T21" fmla="*/ 74 h 84"/>
                  <a:gd name="T22" fmla="*/ 98 w 135"/>
                  <a:gd name="T23" fmla="*/ 82 h 84"/>
                  <a:gd name="T24" fmla="*/ 106 w 135"/>
                  <a:gd name="T25" fmla="*/ 84 h 84"/>
                  <a:gd name="T26" fmla="*/ 114 w 135"/>
                  <a:gd name="T27" fmla="*/ 76 h 84"/>
                  <a:gd name="T28" fmla="*/ 127 w 135"/>
                  <a:gd name="T29" fmla="*/ 67 h 84"/>
                  <a:gd name="T30" fmla="*/ 132 w 135"/>
                  <a:gd name="T31" fmla="*/ 55 h 84"/>
                  <a:gd name="T32" fmla="*/ 135 w 135"/>
                  <a:gd name="T33" fmla="*/ 40 h 84"/>
                  <a:gd name="T34" fmla="*/ 135 w 135"/>
                  <a:gd name="T35" fmla="*/ 24 h 84"/>
                  <a:gd name="T36" fmla="*/ 134 w 135"/>
                  <a:gd name="T37" fmla="*/ 9 h 84"/>
                  <a:gd name="T38" fmla="*/ 128 w 135"/>
                  <a:gd name="T39" fmla="*/ 0 h 84"/>
                  <a:gd name="T40" fmla="*/ 118 w 135"/>
                  <a:gd name="T41" fmla="*/ 2 h 84"/>
                  <a:gd name="T42" fmla="*/ 113 w 135"/>
                  <a:gd name="T43" fmla="*/ 5 h 84"/>
                  <a:gd name="T44" fmla="*/ 105 w 135"/>
                  <a:gd name="T45" fmla="*/ 5 h 84"/>
                  <a:gd name="T46" fmla="*/ 101 w 135"/>
                  <a:gd name="T47" fmla="*/ 1 h 84"/>
                  <a:gd name="T48" fmla="*/ 92 w 135"/>
                  <a:gd name="T49" fmla="*/ 1 h 84"/>
                  <a:gd name="T50" fmla="*/ 82 w 135"/>
                  <a:gd name="T51" fmla="*/ 2 h 84"/>
                  <a:gd name="T52" fmla="*/ 75 w 135"/>
                  <a:gd name="T53" fmla="*/ 8 h 84"/>
                  <a:gd name="T54" fmla="*/ 68 w 135"/>
                  <a:gd name="T55" fmla="*/ 10 h 84"/>
                  <a:gd name="T56" fmla="*/ 64 w 135"/>
                  <a:gd name="T57" fmla="*/ 17 h 84"/>
                  <a:gd name="T58" fmla="*/ 55 w 135"/>
                  <a:gd name="T59" fmla="*/ 17 h 84"/>
                  <a:gd name="T60" fmla="*/ 44 w 135"/>
                  <a:gd name="T61" fmla="*/ 16 h 84"/>
                  <a:gd name="T62" fmla="*/ 32 w 135"/>
                  <a:gd name="T63" fmla="*/ 12 h 84"/>
                  <a:gd name="T64" fmla="*/ 22 w 135"/>
                  <a:gd name="T65" fmla="*/ 10 h 84"/>
                  <a:gd name="T66" fmla="*/ 11 w 135"/>
                  <a:gd name="T67" fmla="*/ 9 h 84"/>
                  <a:gd name="T68" fmla="*/ 0 w 135"/>
                  <a:gd name="T69"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84">
                    <a:moveTo>
                      <a:pt x="0" y="9"/>
                    </a:moveTo>
                    <a:cubicBezTo>
                      <a:pt x="0" y="15"/>
                      <a:pt x="0" y="15"/>
                      <a:pt x="0" y="15"/>
                    </a:cubicBezTo>
                    <a:cubicBezTo>
                      <a:pt x="0" y="22"/>
                      <a:pt x="0" y="22"/>
                      <a:pt x="0" y="22"/>
                    </a:cubicBezTo>
                    <a:cubicBezTo>
                      <a:pt x="1" y="26"/>
                      <a:pt x="1" y="26"/>
                      <a:pt x="1" y="26"/>
                    </a:cubicBezTo>
                    <a:cubicBezTo>
                      <a:pt x="6" y="27"/>
                      <a:pt x="6" y="27"/>
                      <a:pt x="6" y="27"/>
                    </a:cubicBezTo>
                    <a:cubicBezTo>
                      <a:pt x="13" y="27"/>
                      <a:pt x="13" y="27"/>
                      <a:pt x="13" y="27"/>
                    </a:cubicBezTo>
                    <a:cubicBezTo>
                      <a:pt x="20" y="27"/>
                      <a:pt x="20" y="27"/>
                      <a:pt x="20" y="27"/>
                    </a:cubicBezTo>
                    <a:cubicBezTo>
                      <a:pt x="27" y="28"/>
                      <a:pt x="27" y="28"/>
                      <a:pt x="27" y="28"/>
                    </a:cubicBezTo>
                    <a:cubicBezTo>
                      <a:pt x="36" y="30"/>
                      <a:pt x="36" y="30"/>
                      <a:pt x="36" y="30"/>
                    </a:cubicBezTo>
                    <a:cubicBezTo>
                      <a:pt x="42" y="33"/>
                      <a:pt x="42" y="33"/>
                      <a:pt x="42" y="33"/>
                    </a:cubicBezTo>
                    <a:cubicBezTo>
                      <a:pt x="46" y="34"/>
                      <a:pt x="46" y="34"/>
                      <a:pt x="46" y="34"/>
                    </a:cubicBezTo>
                    <a:cubicBezTo>
                      <a:pt x="52" y="36"/>
                      <a:pt x="52" y="36"/>
                      <a:pt x="52" y="36"/>
                    </a:cubicBezTo>
                    <a:cubicBezTo>
                      <a:pt x="57" y="37"/>
                      <a:pt x="57" y="37"/>
                      <a:pt x="57" y="37"/>
                    </a:cubicBezTo>
                    <a:cubicBezTo>
                      <a:pt x="61" y="39"/>
                      <a:pt x="61" y="39"/>
                      <a:pt x="61" y="39"/>
                    </a:cubicBezTo>
                    <a:cubicBezTo>
                      <a:pt x="84" y="61"/>
                      <a:pt x="84" y="61"/>
                      <a:pt x="84" y="61"/>
                    </a:cubicBezTo>
                    <a:cubicBezTo>
                      <a:pt x="88" y="62"/>
                      <a:pt x="88" y="62"/>
                      <a:pt x="88" y="62"/>
                    </a:cubicBezTo>
                    <a:cubicBezTo>
                      <a:pt x="95" y="62"/>
                      <a:pt x="95" y="62"/>
                      <a:pt x="95" y="62"/>
                    </a:cubicBezTo>
                    <a:cubicBezTo>
                      <a:pt x="102" y="62"/>
                      <a:pt x="102" y="62"/>
                      <a:pt x="102" y="62"/>
                    </a:cubicBezTo>
                    <a:cubicBezTo>
                      <a:pt x="102" y="62"/>
                      <a:pt x="104" y="61"/>
                      <a:pt x="104" y="63"/>
                    </a:cubicBezTo>
                    <a:cubicBezTo>
                      <a:pt x="105" y="65"/>
                      <a:pt x="106" y="67"/>
                      <a:pt x="106" y="67"/>
                    </a:cubicBezTo>
                    <a:cubicBezTo>
                      <a:pt x="105" y="71"/>
                      <a:pt x="105" y="71"/>
                      <a:pt x="105" y="71"/>
                    </a:cubicBezTo>
                    <a:cubicBezTo>
                      <a:pt x="104" y="74"/>
                      <a:pt x="104" y="74"/>
                      <a:pt x="104" y="74"/>
                    </a:cubicBezTo>
                    <a:cubicBezTo>
                      <a:pt x="100" y="78"/>
                      <a:pt x="100" y="78"/>
                      <a:pt x="100" y="78"/>
                    </a:cubicBezTo>
                    <a:cubicBezTo>
                      <a:pt x="98" y="82"/>
                      <a:pt x="98" y="82"/>
                      <a:pt x="98" y="82"/>
                    </a:cubicBezTo>
                    <a:cubicBezTo>
                      <a:pt x="102" y="83"/>
                      <a:pt x="102" y="83"/>
                      <a:pt x="102" y="83"/>
                    </a:cubicBezTo>
                    <a:cubicBezTo>
                      <a:pt x="106" y="84"/>
                      <a:pt x="106" y="84"/>
                      <a:pt x="106" y="84"/>
                    </a:cubicBezTo>
                    <a:cubicBezTo>
                      <a:pt x="109" y="81"/>
                      <a:pt x="109" y="81"/>
                      <a:pt x="109" y="81"/>
                    </a:cubicBezTo>
                    <a:cubicBezTo>
                      <a:pt x="114" y="76"/>
                      <a:pt x="114" y="76"/>
                      <a:pt x="114" y="76"/>
                    </a:cubicBezTo>
                    <a:cubicBezTo>
                      <a:pt x="119" y="72"/>
                      <a:pt x="119" y="72"/>
                      <a:pt x="119" y="72"/>
                    </a:cubicBezTo>
                    <a:cubicBezTo>
                      <a:pt x="127" y="67"/>
                      <a:pt x="127" y="67"/>
                      <a:pt x="127" y="67"/>
                    </a:cubicBezTo>
                    <a:cubicBezTo>
                      <a:pt x="127" y="67"/>
                      <a:pt x="130" y="65"/>
                      <a:pt x="130" y="64"/>
                    </a:cubicBezTo>
                    <a:cubicBezTo>
                      <a:pt x="130" y="63"/>
                      <a:pt x="132" y="55"/>
                      <a:pt x="132" y="55"/>
                    </a:cubicBezTo>
                    <a:cubicBezTo>
                      <a:pt x="134" y="48"/>
                      <a:pt x="134" y="48"/>
                      <a:pt x="134" y="48"/>
                    </a:cubicBezTo>
                    <a:cubicBezTo>
                      <a:pt x="135" y="40"/>
                      <a:pt x="135" y="40"/>
                      <a:pt x="135" y="40"/>
                    </a:cubicBezTo>
                    <a:cubicBezTo>
                      <a:pt x="135" y="33"/>
                      <a:pt x="135" y="33"/>
                      <a:pt x="135" y="33"/>
                    </a:cubicBezTo>
                    <a:cubicBezTo>
                      <a:pt x="135" y="24"/>
                      <a:pt x="135" y="24"/>
                      <a:pt x="135" y="24"/>
                    </a:cubicBezTo>
                    <a:cubicBezTo>
                      <a:pt x="135" y="24"/>
                      <a:pt x="135" y="18"/>
                      <a:pt x="135" y="17"/>
                    </a:cubicBezTo>
                    <a:cubicBezTo>
                      <a:pt x="135" y="16"/>
                      <a:pt x="134" y="9"/>
                      <a:pt x="134" y="9"/>
                    </a:cubicBezTo>
                    <a:cubicBezTo>
                      <a:pt x="133" y="5"/>
                      <a:pt x="133" y="5"/>
                      <a:pt x="133" y="5"/>
                    </a:cubicBezTo>
                    <a:cubicBezTo>
                      <a:pt x="128" y="0"/>
                      <a:pt x="128" y="0"/>
                      <a:pt x="128" y="0"/>
                    </a:cubicBezTo>
                    <a:cubicBezTo>
                      <a:pt x="123" y="0"/>
                      <a:pt x="123" y="0"/>
                      <a:pt x="123" y="0"/>
                    </a:cubicBezTo>
                    <a:cubicBezTo>
                      <a:pt x="118" y="2"/>
                      <a:pt x="118" y="2"/>
                      <a:pt x="118" y="2"/>
                    </a:cubicBezTo>
                    <a:cubicBezTo>
                      <a:pt x="116" y="4"/>
                      <a:pt x="116" y="4"/>
                      <a:pt x="116" y="4"/>
                    </a:cubicBezTo>
                    <a:cubicBezTo>
                      <a:pt x="113" y="5"/>
                      <a:pt x="113" y="5"/>
                      <a:pt x="113" y="5"/>
                    </a:cubicBezTo>
                    <a:cubicBezTo>
                      <a:pt x="108" y="6"/>
                      <a:pt x="108" y="6"/>
                      <a:pt x="108" y="6"/>
                    </a:cubicBezTo>
                    <a:cubicBezTo>
                      <a:pt x="105" y="5"/>
                      <a:pt x="105" y="5"/>
                      <a:pt x="105" y="5"/>
                    </a:cubicBezTo>
                    <a:cubicBezTo>
                      <a:pt x="103" y="3"/>
                      <a:pt x="103" y="3"/>
                      <a:pt x="103" y="3"/>
                    </a:cubicBezTo>
                    <a:cubicBezTo>
                      <a:pt x="101" y="1"/>
                      <a:pt x="101" y="1"/>
                      <a:pt x="101" y="1"/>
                    </a:cubicBezTo>
                    <a:cubicBezTo>
                      <a:pt x="96" y="1"/>
                      <a:pt x="96" y="1"/>
                      <a:pt x="96" y="1"/>
                    </a:cubicBezTo>
                    <a:cubicBezTo>
                      <a:pt x="92" y="1"/>
                      <a:pt x="92" y="1"/>
                      <a:pt x="92" y="1"/>
                    </a:cubicBezTo>
                    <a:cubicBezTo>
                      <a:pt x="86" y="2"/>
                      <a:pt x="86" y="2"/>
                      <a:pt x="86" y="2"/>
                    </a:cubicBezTo>
                    <a:cubicBezTo>
                      <a:pt x="82" y="2"/>
                      <a:pt x="82" y="2"/>
                      <a:pt x="82" y="2"/>
                    </a:cubicBezTo>
                    <a:cubicBezTo>
                      <a:pt x="78" y="6"/>
                      <a:pt x="78" y="6"/>
                      <a:pt x="78" y="6"/>
                    </a:cubicBezTo>
                    <a:cubicBezTo>
                      <a:pt x="75" y="8"/>
                      <a:pt x="75" y="8"/>
                      <a:pt x="75" y="8"/>
                    </a:cubicBezTo>
                    <a:cubicBezTo>
                      <a:pt x="70" y="8"/>
                      <a:pt x="70" y="8"/>
                      <a:pt x="70" y="8"/>
                    </a:cubicBezTo>
                    <a:cubicBezTo>
                      <a:pt x="68" y="10"/>
                      <a:pt x="68" y="10"/>
                      <a:pt x="68" y="10"/>
                    </a:cubicBezTo>
                    <a:cubicBezTo>
                      <a:pt x="65" y="14"/>
                      <a:pt x="65" y="14"/>
                      <a:pt x="65" y="14"/>
                    </a:cubicBezTo>
                    <a:cubicBezTo>
                      <a:pt x="64" y="17"/>
                      <a:pt x="64" y="17"/>
                      <a:pt x="64" y="17"/>
                    </a:cubicBezTo>
                    <a:cubicBezTo>
                      <a:pt x="60" y="17"/>
                      <a:pt x="60" y="17"/>
                      <a:pt x="60" y="17"/>
                    </a:cubicBezTo>
                    <a:cubicBezTo>
                      <a:pt x="55" y="17"/>
                      <a:pt x="55" y="17"/>
                      <a:pt x="55" y="17"/>
                    </a:cubicBezTo>
                    <a:cubicBezTo>
                      <a:pt x="51" y="16"/>
                      <a:pt x="51" y="16"/>
                      <a:pt x="51" y="16"/>
                    </a:cubicBezTo>
                    <a:cubicBezTo>
                      <a:pt x="44" y="16"/>
                      <a:pt x="44" y="16"/>
                      <a:pt x="44" y="16"/>
                    </a:cubicBezTo>
                    <a:cubicBezTo>
                      <a:pt x="38" y="14"/>
                      <a:pt x="38" y="14"/>
                      <a:pt x="38" y="14"/>
                    </a:cubicBezTo>
                    <a:cubicBezTo>
                      <a:pt x="32" y="12"/>
                      <a:pt x="32" y="12"/>
                      <a:pt x="32" y="12"/>
                    </a:cubicBezTo>
                    <a:cubicBezTo>
                      <a:pt x="27" y="11"/>
                      <a:pt x="27" y="11"/>
                      <a:pt x="27" y="11"/>
                    </a:cubicBezTo>
                    <a:cubicBezTo>
                      <a:pt x="22" y="10"/>
                      <a:pt x="22" y="10"/>
                      <a:pt x="22" y="10"/>
                    </a:cubicBezTo>
                    <a:cubicBezTo>
                      <a:pt x="19" y="10"/>
                      <a:pt x="19" y="10"/>
                      <a:pt x="19" y="10"/>
                    </a:cubicBezTo>
                    <a:cubicBezTo>
                      <a:pt x="11" y="9"/>
                      <a:pt x="11" y="9"/>
                      <a:pt x="11" y="9"/>
                    </a:cubicBezTo>
                    <a:cubicBezTo>
                      <a:pt x="5" y="8"/>
                      <a:pt x="5" y="8"/>
                      <a:pt x="5" y="8"/>
                    </a:cubicBezTo>
                    <a:lnTo>
                      <a:pt x="0" y="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60" name="Freeform 25"/>
              <p:cNvSpPr>
                <a:spLocks/>
              </p:cNvSpPr>
              <p:nvPr/>
            </p:nvSpPr>
            <p:spPr bwMode="auto">
              <a:xfrm>
                <a:off x="8737600" y="4333875"/>
                <a:ext cx="769937" cy="646113"/>
              </a:xfrm>
              <a:custGeom>
                <a:avLst/>
                <a:gdLst>
                  <a:gd name="T0" fmla="*/ 7 w 205"/>
                  <a:gd name="T1" fmla="*/ 78 h 172"/>
                  <a:gd name="T2" fmla="*/ 16 w 205"/>
                  <a:gd name="T3" fmla="*/ 73 h 172"/>
                  <a:gd name="T4" fmla="*/ 25 w 205"/>
                  <a:gd name="T5" fmla="*/ 79 h 172"/>
                  <a:gd name="T6" fmla="*/ 39 w 205"/>
                  <a:gd name="T7" fmla="*/ 92 h 172"/>
                  <a:gd name="T8" fmla="*/ 41 w 205"/>
                  <a:gd name="T9" fmla="*/ 99 h 172"/>
                  <a:gd name="T10" fmla="*/ 49 w 205"/>
                  <a:gd name="T11" fmla="*/ 96 h 172"/>
                  <a:gd name="T12" fmla="*/ 55 w 205"/>
                  <a:gd name="T13" fmla="*/ 97 h 172"/>
                  <a:gd name="T14" fmla="*/ 60 w 205"/>
                  <a:gd name="T15" fmla="*/ 103 h 172"/>
                  <a:gd name="T16" fmla="*/ 69 w 205"/>
                  <a:gd name="T17" fmla="*/ 106 h 172"/>
                  <a:gd name="T18" fmla="*/ 77 w 205"/>
                  <a:gd name="T19" fmla="*/ 112 h 172"/>
                  <a:gd name="T20" fmla="*/ 85 w 205"/>
                  <a:gd name="T21" fmla="*/ 119 h 172"/>
                  <a:gd name="T22" fmla="*/ 93 w 205"/>
                  <a:gd name="T23" fmla="*/ 123 h 172"/>
                  <a:gd name="T24" fmla="*/ 99 w 205"/>
                  <a:gd name="T25" fmla="*/ 130 h 172"/>
                  <a:gd name="T26" fmla="*/ 106 w 205"/>
                  <a:gd name="T27" fmla="*/ 138 h 172"/>
                  <a:gd name="T28" fmla="*/ 113 w 205"/>
                  <a:gd name="T29" fmla="*/ 142 h 172"/>
                  <a:gd name="T30" fmla="*/ 115 w 205"/>
                  <a:gd name="T31" fmla="*/ 152 h 172"/>
                  <a:gd name="T32" fmla="*/ 109 w 205"/>
                  <a:gd name="T33" fmla="*/ 159 h 172"/>
                  <a:gd name="T34" fmla="*/ 111 w 205"/>
                  <a:gd name="T35" fmla="*/ 169 h 172"/>
                  <a:gd name="T36" fmla="*/ 123 w 205"/>
                  <a:gd name="T37" fmla="*/ 162 h 172"/>
                  <a:gd name="T38" fmla="*/ 131 w 205"/>
                  <a:gd name="T39" fmla="*/ 151 h 172"/>
                  <a:gd name="T40" fmla="*/ 136 w 205"/>
                  <a:gd name="T41" fmla="*/ 135 h 172"/>
                  <a:gd name="T42" fmla="*/ 139 w 205"/>
                  <a:gd name="T43" fmla="*/ 122 h 172"/>
                  <a:gd name="T44" fmla="*/ 145 w 205"/>
                  <a:gd name="T45" fmla="*/ 114 h 172"/>
                  <a:gd name="T46" fmla="*/ 153 w 205"/>
                  <a:gd name="T47" fmla="*/ 105 h 172"/>
                  <a:gd name="T48" fmla="*/ 157 w 205"/>
                  <a:gd name="T49" fmla="*/ 95 h 172"/>
                  <a:gd name="T50" fmla="*/ 165 w 205"/>
                  <a:gd name="T51" fmla="*/ 79 h 172"/>
                  <a:gd name="T52" fmla="*/ 172 w 205"/>
                  <a:gd name="T53" fmla="*/ 78 h 172"/>
                  <a:gd name="T54" fmla="*/ 176 w 205"/>
                  <a:gd name="T55" fmla="*/ 82 h 172"/>
                  <a:gd name="T56" fmla="*/ 182 w 205"/>
                  <a:gd name="T57" fmla="*/ 78 h 172"/>
                  <a:gd name="T58" fmla="*/ 186 w 205"/>
                  <a:gd name="T59" fmla="*/ 86 h 172"/>
                  <a:gd name="T60" fmla="*/ 179 w 205"/>
                  <a:gd name="T61" fmla="*/ 94 h 172"/>
                  <a:gd name="T62" fmla="*/ 169 w 205"/>
                  <a:gd name="T63" fmla="*/ 106 h 172"/>
                  <a:gd name="T64" fmla="*/ 160 w 205"/>
                  <a:gd name="T65" fmla="*/ 115 h 172"/>
                  <a:gd name="T66" fmla="*/ 148 w 205"/>
                  <a:gd name="T67" fmla="*/ 121 h 172"/>
                  <a:gd name="T68" fmla="*/ 145 w 205"/>
                  <a:gd name="T69" fmla="*/ 128 h 172"/>
                  <a:gd name="T70" fmla="*/ 151 w 205"/>
                  <a:gd name="T71" fmla="*/ 127 h 172"/>
                  <a:gd name="T72" fmla="*/ 163 w 205"/>
                  <a:gd name="T73" fmla="*/ 120 h 172"/>
                  <a:gd name="T74" fmla="*/ 175 w 205"/>
                  <a:gd name="T75" fmla="*/ 108 h 172"/>
                  <a:gd name="T76" fmla="*/ 189 w 205"/>
                  <a:gd name="T77" fmla="*/ 90 h 172"/>
                  <a:gd name="T78" fmla="*/ 199 w 205"/>
                  <a:gd name="T79" fmla="*/ 70 h 172"/>
                  <a:gd name="T80" fmla="*/ 205 w 205"/>
                  <a:gd name="T81" fmla="*/ 57 h 172"/>
                  <a:gd name="T82" fmla="*/ 198 w 205"/>
                  <a:gd name="T83" fmla="*/ 54 h 172"/>
                  <a:gd name="T84" fmla="*/ 200 w 205"/>
                  <a:gd name="T85" fmla="*/ 42 h 172"/>
                  <a:gd name="T86" fmla="*/ 203 w 205"/>
                  <a:gd name="T87" fmla="*/ 34 h 172"/>
                  <a:gd name="T88" fmla="*/ 188 w 205"/>
                  <a:gd name="T89" fmla="*/ 33 h 172"/>
                  <a:gd name="T90" fmla="*/ 176 w 205"/>
                  <a:gd name="T91" fmla="*/ 25 h 172"/>
                  <a:gd name="T92" fmla="*/ 167 w 205"/>
                  <a:gd name="T93" fmla="*/ 16 h 172"/>
                  <a:gd name="T94" fmla="*/ 153 w 205"/>
                  <a:gd name="T95" fmla="*/ 9 h 172"/>
                  <a:gd name="T96" fmla="*/ 135 w 205"/>
                  <a:gd name="T97" fmla="*/ 5 h 172"/>
                  <a:gd name="T98" fmla="*/ 112 w 205"/>
                  <a:gd name="T99" fmla="*/ 0 h 172"/>
                  <a:gd name="T100" fmla="*/ 89 w 205"/>
                  <a:gd name="T101" fmla="*/ 0 h 172"/>
                  <a:gd name="T102" fmla="*/ 79 w 205"/>
                  <a:gd name="T103" fmla="*/ 8 h 172"/>
                  <a:gd name="T104" fmla="*/ 66 w 205"/>
                  <a:gd name="T105" fmla="*/ 15 h 172"/>
                  <a:gd name="T106" fmla="*/ 56 w 205"/>
                  <a:gd name="T107" fmla="*/ 21 h 172"/>
                  <a:gd name="T108" fmla="*/ 2 w 205"/>
                  <a:gd name="T109"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172">
                    <a:moveTo>
                      <a:pt x="2" y="79"/>
                    </a:moveTo>
                    <a:cubicBezTo>
                      <a:pt x="7" y="78"/>
                      <a:pt x="7" y="78"/>
                      <a:pt x="7" y="78"/>
                    </a:cubicBezTo>
                    <a:cubicBezTo>
                      <a:pt x="11" y="75"/>
                      <a:pt x="11" y="75"/>
                      <a:pt x="11" y="75"/>
                    </a:cubicBezTo>
                    <a:cubicBezTo>
                      <a:pt x="16" y="73"/>
                      <a:pt x="16" y="73"/>
                      <a:pt x="16" y="73"/>
                    </a:cubicBezTo>
                    <a:cubicBezTo>
                      <a:pt x="21" y="74"/>
                      <a:pt x="21" y="74"/>
                      <a:pt x="21" y="74"/>
                    </a:cubicBezTo>
                    <a:cubicBezTo>
                      <a:pt x="25" y="79"/>
                      <a:pt x="25" y="79"/>
                      <a:pt x="25" y="79"/>
                    </a:cubicBezTo>
                    <a:cubicBezTo>
                      <a:pt x="33" y="85"/>
                      <a:pt x="33" y="85"/>
                      <a:pt x="33" y="85"/>
                    </a:cubicBezTo>
                    <a:cubicBezTo>
                      <a:pt x="39" y="92"/>
                      <a:pt x="39" y="92"/>
                      <a:pt x="39" y="92"/>
                    </a:cubicBezTo>
                    <a:cubicBezTo>
                      <a:pt x="39" y="96"/>
                      <a:pt x="39" y="96"/>
                      <a:pt x="39" y="96"/>
                    </a:cubicBezTo>
                    <a:cubicBezTo>
                      <a:pt x="41" y="99"/>
                      <a:pt x="41" y="99"/>
                      <a:pt x="41" y="99"/>
                    </a:cubicBezTo>
                    <a:cubicBezTo>
                      <a:pt x="45" y="98"/>
                      <a:pt x="45" y="98"/>
                      <a:pt x="45" y="98"/>
                    </a:cubicBezTo>
                    <a:cubicBezTo>
                      <a:pt x="49" y="96"/>
                      <a:pt x="49" y="96"/>
                      <a:pt x="49" y="96"/>
                    </a:cubicBezTo>
                    <a:cubicBezTo>
                      <a:pt x="52" y="94"/>
                      <a:pt x="52" y="94"/>
                      <a:pt x="52" y="94"/>
                    </a:cubicBezTo>
                    <a:cubicBezTo>
                      <a:pt x="55" y="97"/>
                      <a:pt x="55" y="97"/>
                      <a:pt x="55" y="97"/>
                    </a:cubicBezTo>
                    <a:cubicBezTo>
                      <a:pt x="57" y="99"/>
                      <a:pt x="57" y="99"/>
                      <a:pt x="57" y="99"/>
                    </a:cubicBezTo>
                    <a:cubicBezTo>
                      <a:pt x="60" y="103"/>
                      <a:pt x="60" y="103"/>
                      <a:pt x="60" y="103"/>
                    </a:cubicBezTo>
                    <a:cubicBezTo>
                      <a:pt x="64" y="107"/>
                      <a:pt x="64" y="107"/>
                      <a:pt x="64" y="107"/>
                    </a:cubicBezTo>
                    <a:cubicBezTo>
                      <a:pt x="69" y="106"/>
                      <a:pt x="69" y="106"/>
                      <a:pt x="69" y="106"/>
                    </a:cubicBezTo>
                    <a:cubicBezTo>
                      <a:pt x="73" y="110"/>
                      <a:pt x="73" y="110"/>
                      <a:pt x="73" y="110"/>
                    </a:cubicBezTo>
                    <a:cubicBezTo>
                      <a:pt x="77" y="112"/>
                      <a:pt x="77" y="112"/>
                      <a:pt x="77" y="112"/>
                    </a:cubicBezTo>
                    <a:cubicBezTo>
                      <a:pt x="81" y="115"/>
                      <a:pt x="81" y="115"/>
                      <a:pt x="81" y="115"/>
                    </a:cubicBezTo>
                    <a:cubicBezTo>
                      <a:pt x="85" y="119"/>
                      <a:pt x="85" y="119"/>
                      <a:pt x="85" y="119"/>
                    </a:cubicBezTo>
                    <a:cubicBezTo>
                      <a:pt x="88" y="123"/>
                      <a:pt x="88" y="123"/>
                      <a:pt x="88" y="123"/>
                    </a:cubicBezTo>
                    <a:cubicBezTo>
                      <a:pt x="93" y="123"/>
                      <a:pt x="93" y="123"/>
                      <a:pt x="93" y="123"/>
                    </a:cubicBezTo>
                    <a:cubicBezTo>
                      <a:pt x="98" y="127"/>
                      <a:pt x="98" y="127"/>
                      <a:pt x="98" y="127"/>
                    </a:cubicBezTo>
                    <a:cubicBezTo>
                      <a:pt x="99" y="130"/>
                      <a:pt x="99" y="130"/>
                      <a:pt x="99" y="130"/>
                    </a:cubicBezTo>
                    <a:cubicBezTo>
                      <a:pt x="102" y="133"/>
                      <a:pt x="102" y="133"/>
                      <a:pt x="102" y="133"/>
                    </a:cubicBezTo>
                    <a:cubicBezTo>
                      <a:pt x="106" y="138"/>
                      <a:pt x="106" y="138"/>
                      <a:pt x="106" y="138"/>
                    </a:cubicBezTo>
                    <a:cubicBezTo>
                      <a:pt x="106" y="138"/>
                      <a:pt x="107" y="138"/>
                      <a:pt x="108" y="139"/>
                    </a:cubicBezTo>
                    <a:cubicBezTo>
                      <a:pt x="109" y="139"/>
                      <a:pt x="113" y="142"/>
                      <a:pt x="113" y="142"/>
                    </a:cubicBezTo>
                    <a:cubicBezTo>
                      <a:pt x="115" y="145"/>
                      <a:pt x="115" y="145"/>
                      <a:pt x="115" y="145"/>
                    </a:cubicBezTo>
                    <a:cubicBezTo>
                      <a:pt x="115" y="152"/>
                      <a:pt x="115" y="152"/>
                      <a:pt x="115" y="152"/>
                    </a:cubicBezTo>
                    <a:cubicBezTo>
                      <a:pt x="113" y="155"/>
                      <a:pt x="113" y="155"/>
                      <a:pt x="113" y="155"/>
                    </a:cubicBezTo>
                    <a:cubicBezTo>
                      <a:pt x="113" y="155"/>
                      <a:pt x="109" y="158"/>
                      <a:pt x="109" y="159"/>
                    </a:cubicBezTo>
                    <a:cubicBezTo>
                      <a:pt x="109" y="160"/>
                      <a:pt x="108" y="172"/>
                      <a:pt x="108" y="172"/>
                    </a:cubicBezTo>
                    <a:cubicBezTo>
                      <a:pt x="111" y="169"/>
                      <a:pt x="111" y="169"/>
                      <a:pt x="111" y="169"/>
                    </a:cubicBezTo>
                    <a:cubicBezTo>
                      <a:pt x="116" y="166"/>
                      <a:pt x="116" y="166"/>
                      <a:pt x="116" y="166"/>
                    </a:cubicBezTo>
                    <a:cubicBezTo>
                      <a:pt x="123" y="162"/>
                      <a:pt x="123" y="162"/>
                      <a:pt x="123" y="162"/>
                    </a:cubicBezTo>
                    <a:cubicBezTo>
                      <a:pt x="126" y="157"/>
                      <a:pt x="126" y="157"/>
                      <a:pt x="126" y="157"/>
                    </a:cubicBezTo>
                    <a:cubicBezTo>
                      <a:pt x="131" y="151"/>
                      <a:pt x="131" y="151"/>
                      <a:pt x="131" y="151"/>
                    </a:cubicBezTo>
                    <a:cubicBezTo>
                      <a:pt x="133" y="143"/>
                      <a:pt x="133" y="143"/>
                      <a:pt x="133" y="143"/>
                    </a:cubicBezTo>
                    <a:cubicBezTo>
                      <a:pt x="136" y="135"/>
                      <a:pt x="136" y="135"/>
                      <a:pt x="136" y="135"/>
                    </a:cubicBezTo>
                    <a:cubicBezTo>
                      <a:pt x="139" y="130"/>
                      <a:pt x="139" y="130"/>
                      <a:pt x="139" y="130"/>
                    </a:cubicBezTo>
                    <a:cubicBezTo>
                      <a:pt x="139" y="122"/>
                      <a:pt x="139" y="122"/>
                      <a:pt x="139" y="122"/>
                    </a:cubicBezTo>
                    <a:cubicBezTo>
                      <a:pt x="142" y="117"/>
                      <a:pt x="142" y="117"/>
                      <a:pt x="142" y="117"/>
                    </a:cubicBezTo>
                    <a:cubicBezTo>
                      <a:pt x="145" y="114"/>
                      <a:pt x="145" y="114"/>
                      <a:pt x="145" y="114"/>
                    </a:cubicBezTo>
                    <a:cubicBezTo>
                      <a:pt x="146" y="107"/>
                      <a:pt x="146" y="107"/>
                      <a:pt x="146" y="107"/>
                    </a:cubicBezTo>
                    <a:cubicBezTo>
                      <a:pt x="153" y="105"/>
                      <a:pt x="153" y="105"/>
                      <a:pt x="153" y="105"/>
                    </a:cubicBezTo>
                    <a:cubicBezTo>
                      <a:pt x="156" y="103"/>
                      <a:pt x="156" y="103"/>
                      <a:pt x="156" y="103"/>
                    </a:cubicBezTo>
                    <a:cubicBezTo>
                      <a:pt x="157" y="95"/>
                      <a:pt x="157" y="95"/>
                      <a:pt x="157" y="95"/>
                    </a:cubicBezTo>
                    <a:cubicBezTo>
                      <a:pt x="161" y="92"/>
                      <a:pt x="161" y="92"/>
                      <a:pt x="161" y="92"/>
                    </a:cubicBezTo>
                    <a:cubicBezTo>
                      <a:pt x="165" y="79"/>
                      <a:pt x="165" y="79"/>
                      <a:pt x="165" y="79"/>
                    </a:cubicBezTo>
                    <a:cubicBezTo>
                      <a:pt x="168" y="77"/>
                      <a:pt x="168" y="77"/>
                      <a:pt x="168" y="77"/>
                    </a:cubicBezTo>
                    <a:cubicBezTo>
                      <a:pt x="172" y="78"/>
                      <a:pt x="172" y="78"/>
                      <a:pt x="172" y="78"/>
                    </a:cubicBezTo>
                    <a:cubicBezTo>
                      <a:pt x="172" y="81"/>
                      <a:pt x="172" y="81"/>
                      <a:pt x="172" y="81"/>
                    </a:cubicBezTo>
                    <a:cubicBezTo>
                      <a:pt x="176" y="82"/>
                      <a:pt x="176" y="82"/>
                      <a:pt x="176" y="82"/>
                    </a:cubicBezTo>
                    <a:cubicBezTo>
                      <a:pt x="178" y="79"/>
                      <a:pt x="178" y="79"/>
                      <a:pt x="178" y="79"/>
                    </a:cubicBezTo>
                    <a:cubicBezTo>
                      <a:pt x="182" y="78"/>
                      <a:pt x="182" y="78"/>
                      <a:pt x="182" y="78"/>
                    </a:cubicBezTo>
                    <a:cubicBezTo>
                      <a:pt x="187" y="78"/>
                      <a:pt x="187" y="78"/>
                      <a:pt x="187" y="78"/>
                    </a:cubicBezTo>
                    <a:cubicBezTo>
                      <a:pt x="186" y="86"/>
                      <a:pt x="186" y="86"/>
                      <a:pt x="186" y="86"/>
                    </a:cubicBezTo>
                    <a:cubicBezTo>
                      <a:pt x="183" y="89"/>
                      <a:pt x="183" y="89"/>
                      <a:pt x="183" y="89"/>
                    </a:cubicBezTo>
                    <a:cubicBezTo>
                      <a:pt x="179" y="94"/>
                      <a:pt x="179" y="94"/>
                      <a:pt x="179" y="94"/>
                    </a:cubicBezTo>
                    <a:cubicBezTo>
                      <a:pt x="173" y="100"/>
                      <a:pt x="173" y="100"/>
                      <a:pt x="173" y="100"/>
                    </a:cubicBezTo>
                    <a:cubicBezTo>
                      <a:pt x="169" y="106"/>
                      <a:pt x="169" y="106"/>
                      <a:pt x="169" y="106"/>
                    </a:cubicBezTo>
                    <a:cubicBezTo>
                      <a:pt x="167" y="110"/>
                      <a:pt x="167" y="110"/>
                      <a:pt x="167" y="110"/>
                    </a:cubicBezTo>
                    <a:cubicBezTo>
                      <a:pt x="160" y="115"/>
                      <a:pt x="160" y="115"/>
                      <a:pt x="160" y="115"/>
                    </a:cubicBezTo>
                    <a:cubicBezTo>
                      <a:pt x="153" y="119"/>
                      <a:pt x="153" y="119"/>
                      <a:pt x="153" y="119"/>
                    </a:cubicBezTo>
                    <a:cubicBezTo>
                      <a:pt x="153" y="119"/>
                      <a:pt x="149" y="121"/>
                      <a:pt x="148" y="121"/>
                    </a:cubicBezTo>
                    <a:cubicBezTo>
                      <a:pt x="147" y="122"/>
                      <a:pt x="145" y="124"/>
                      <a:pt x="145" y="124"/>
                    </a:cubicBezTo>
                    <a:cubicBezTo>
                      <a:pt x="145" y="128"/>
                      <a:pt x="145" y="128"/>
                      <a:pt x="145" y="128"/>
                    </a:cubicBezTo>
                    <a:cubicBezTo>
                      <a:pt x="148" y="127"/>
                      <a:pt x="148" y="127"/>
                      <a:pt x="148" y="127"/>
                    </a:cubicBezTo>
                    <a:cubicBezTo>
                      <a:pt x="151" y="127"/>
                      <a:pt x="151" y="127"/>
                      <a:pt x="151" y="127"/>
                    </a:cubicBezTo>
                    <a:cubicBezTo>
                      <a:pt x="156" y="124"/>
                      <a:pt x="156" y="124"/>
                      <a:pt x="156" y="124"/>
                    </a:cubicBezTo>
                    <a:cubicBezTo>
                      <a:pt x="163" y="120"/>
                      <a:pt x="163" y="120"/>
                      <a:pt x="163" y="120"/>
                    </a:cubicBezTo>
                    <a:cubicBezTo>
                      <a:pt x="169" y="114"/>
                      <a:pt x="169" y="114"/>
                      <a:pt x="169" y="114"/>
                    </a:cubicBezTo>
                    <a:cubicBezTo>
                      <a:pt x="175" y="108"/>
                      <a:pt x="175" y="108"/>
                      <a:pt x="175" y="108"/>
                    </a:cubicBezTo>
                    <a:cubicBezTo>
                      <a:pt x="181" y="101"/>
                      <a:pt x="181" y="101"/>
                      <a:pt x="181" y="101"/>
                    </a:cubicBezTo>
                    <a:cubicBezTo>
                      <a:pt x="189" y="90"/>
                      <a:pt x="189" y="90"/>
                      <a:pt x="189" y="90"/>
                    </a:cubicBezTo>
                    <a:cubicBezTo>
                      <a:pt x="194" y="81"/>
                      <a:pt x="194" y="81"/>
                      <a:pt x="194" y="81"/>
                    </a:cubicBezTo>
                    <a:cubicBezTo>
                      <a:pt x="199" y="70"/>
                      <a:pt x="199" y="70"/>
                      <a:pt x="199" y="70"/>
                    </a:cubicBezTo>
                    <a:cubicBezTo>
                      <a:pt x="201" y="64"/>
                      <a:pt x="201" y="64"/>
                      <a:pt x="201" y="64"/>
                    </a:cubicBezTo>
                    <a:cubicBezTo>
                      <a:pt x="205" y="57"/>
                      <a:pt x="205" y="57"/>
                      <a:pt x="205" y="57"/>
                    </a:cubicBezTo>
                    <a:cubicBezTo>
                      <a:pt x="202" y="55"/>
                      <a:pt x="202" y="55"/>
                      <a:pt x="202" y="55"/>
                    </a:cubicBezTo>
                    <a:cubicBezTo>
                      <a:pt x="198" y="54"/>
                      <a:pt x="198" y="54"/>
                      <a:pt x="198" y="54"/>
                    </a:cubicBezTo>
                    <a:cubicBezTo>
                      <a:pt x="197" y="48"/>
                      <a:pt x="197" y="48"/>
                      <a:pt x="197" y="48"/>
                    </a:cubicBezTo>
                    <a:cubicBezTo>
                      <a:pt x="200" y="42"/>
                      <a:pt x="200" y="42"/>
                      <a:pt x="200" y="42"/>
                    </a:cubicBezTo>
                    <a:cubicBezTo>
                      <a:pt x="203" y="36"/>
                      <a:pt x="203" y="36"/>
                      <a:pt x="203" y="36"/>
                    </a:cubicBezTo>
                    <a:cubicBezTo>
                      <a:pt x="203" y="34"/>
                      <a:pt x="203" y="34"/>
                      <a:pt x="203" y="34"/>
                    </a:cubicBezTo>
                    <a:cubicBezTo>
                      <a:pt x="194" y="34"/>
                      <a:pt x="194" y="34"/>
                      <a:pt x="194" y="34"/>
                    </a:cubicBezTo>
                    <a:cubicBezTo>
                      <a:pt x="188" y="33"/>
                      <a:pt x="188" y="33"/>
                      <a:pt x="188" y="33"/>
                    </a:cubicBezTo>
                    <a:cubicBezTo>
                      <a:pt x="182" y="31"/>
                      <a:pt x="182" y="31"/>
                      <a:pt x="182" y="31"/>
                    </a:cubicBezTo>
                    <a:cubicBezTo>
                      <a:pt x="176" y="25"/>
                      <a:pt x="176" y="25"/>
                      <a:pt x="176" y="25"/>
                    </a:cubicBezTo>
                    <a:cubicBezTo>
                      <a:pt x="172" y="20"/>
                      <a:pt x="172" y="20"/>
                      <a:pt x="172" y="20"/>
                    </a:cubicBezTo>
                    <a:cubicBezTo>
                      <a:pt x="167" y="16"/>
                      <a:pt x="167" y="16"/>
                      <a:pt x="167" y="16"/>
                    </a:cubicBezTo>
                    <a:cubicBezTo>
                      <a:pt x="167" y="16"/>
                      <a:pt x="161" y="12"/>
                      <a:pt x="160" y="11"/>
                    </a:cubicBezTo>
                    <a:cubicBezTo>
                      <a:pt x="159" y="10"/>
                      <a:pt x="153" y="9"/>
                      <a:pt x="153" y="9"/>
                    </a:cubicBezTo>
                    <a:cubicBezTo>
                      <a:pt x="153" y="9"/>
                      <a:pt x="146" y="6"/>
                      <a:pt x="144" y="6"/>
                    </a:cubicBezTo>
                    <a:cubicBezTo>
                      <a:pt x="142" y="6"/>
                      <a:pt x="137" y="6"/>
                      <a:pt x="135" y="5"/>
                    </a:cubicBezTo>
                    <a:cubicBezTo>
                      <a:pt x="133" y="4"/>
                      <a:pt x="125" y="3"/>
                      <a:pt x="124" y="2"/>
                    </a:cubicBezTo>
                    <a:cubicBezTo>
                      <a:pt x="123" y="2"/>
                      <a:pt x="118" y="0"/>
                      <a:pt x="112" y="0"/>
                    </a:cubicBezTo>
                    <a:cubicBezTo>
                      <a:pt x="106" y="0"/>
                      <a:pt x="99" y="0"/>
                      <a:pt x="96" y="0"/>
                    </a:cubicBezTo>
                    <a:cubicBezTo>
                      <a:pt x="94" y="0"/>
                      <a:pt x="89" y="0"/>
                      <a:pt x="89" y="0"/>
                    </a:cubicBezTo>
                    <a:cubicBezTo>
                      <a:pt x="85" y="4"/>
                      <a:pt x="85" y="4"/>
                      <a:pt x="85" y="4"/>
                    </a:cubicBezTo>
                    <a:cubicBezTo>
                      <a:pt x="79" y="8"/>
                      <a:pt x="79" y="8"/>
                      <a:pt x="79" y="8"/>
                    </a:cubicBezTo>
                    <a:cubicBezTo>
                      <a:pt x="72" y="11"/>
                      <a:pt x="72" y="11"/>
                      <a:pt x="72" y="11"/>
                    </a:cubicBezTo>
                    <a:cubicBezTo>
                      <a:pt x="66" y="15"/>
                      <a:pt x="66" y="15"/>
                      <a:pt x="66" y="15"/>
                    </a:cubicBezTo>
                    <a:cubicBezTo>
                      <a:pt x="61" y="18"/>
                      <a:pt x="61" y="18"/>
                      <a:pt x="61" y="18"/>
                    </a:cubicBezTo>
                    <a:cubicBezTo>
                      <a:pt x="56" y="21"/>
                      <a:pt x="56" y="21"/>
                      <a:pt x="56" y="21"/>
                    </a:cubicBezTo>
                    <a:cubicBezTo>
                      <a:pt x="0" y="78"/>
                      <a:pt x="0" y="78"/>
                      <a:pt x="0" y="78"/>
                    </a:cubicBezTo>
                    <a:lnTo>
                      <a:pt x="2" y="7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32" name="Grupo 18"/>
            <p:cNvGrpSpPr/>
            <p:nvPr/>
          </p:nvGrpSpPr>
          <p:grpSpPr>
            <a:xfrm>
              <a:off x="9842502" y="2476726"/>
              <a:ext cx="1330325" cy="1692275"/>
              <a:chOff x="9674225" y="1719263"/>
              <a:chExt cx="1330325" cy="1692275"/>
            </a:xfrm>
            <a:solidFill>
              <a:srgbClr val="0099FF"/>
            </a:solidFill>
          </p:grpSpPr>
          <p:sp>
            <p:nvSpPr>
              <p:cNvPr id="49" name="Freeform 14"/>
              <p:cNvSpPr>
                <a:spLocks/>
              </p:cNvSpPr>
              <p:nvPr/>
            </p:nvSpPr>
            <p:spPr bwMode="auto">
              <a:xfrm>
                <a:off x="9674225" y="1719263"/>
                <a:ext cx="631825" cy="892175"/>
              </a:xfrm>
              <a:custGeom>
                <a:avLst/>
                <a:gdLst>
                  <a:gd name="T0" fmla="*/ 65 w 168"/>
                  <a:gd name="T1" fmla="*/ 0 h 237"/>
                  <a:gd name="T2" fmla="*/ 74 w 168"/>
                  <a:gd name="T3" fmla="*/ 5 h 237"/>
                  <a:gd name="T4" fmla="*/ 85 w 168"/>
                  <a:gd name="T5" fmla="*/ 7 h 237"/>
                  <a:gd name="T6" fmla="*/ 95 w 168"/>
                  <a:gd name="T7" fmla="*/ 16 h 237"/>
                  <a:gd name="T8" fmla="*/ 100 w 168"/>
                  <a:gd name="T9" fmla="*/ 27 h 237"/>
                  <a:gd name="T10" fmla="*/ 94 w 168"/>
                  <a:gd name="T11" fmla="*/ 37 h 237"/>
                  <a:gd name="T12" fmla="*/ 93 w 168"/>
                  <a:gd name="T13" fmla="*/ 47 h 237"/>
                  <a:gd name="T14" fmla="*/ 100 w 168"/>
                  <a:gd name="T15" fmla="*/ 49 h 237"/>
                  <a:gd name="T16" fmla="*/ 108 w 168"/>
                  <a:gd name="T17" fmla="*/ 41 h 237"/>
                  <a:gd name="T18" fmla="*/ 114 w 168"/>
                  <a:gd name="T19" fmla="*/ 38 h 237"/>
                  <a:gd name="T20" fmla="*/ 127 w 168"/>
                  <a:gd name="T21" fmla="*/ 35 h 237"/>
                  <a:gd name="T22" fmla="*/ 134 w 168"/>
                  <a:gd name="T23" fmla="*/ 32 h 237"/>
                  <a:gd name="T24" fmla="*/ 145 w 168"/>
                  <a:gd name="T25" fmla="*/ 36 h 237"/>
                  <a:gd name="T26" fmla="*/ 155 w 168"/>
                  <a:gd name="T27" fmla="*/ 41 h 237"/>
                  <a:gd name="T28" fmla="*/ 168 w 168"/>
                  <a:gd name="T29" fmla="*/ 44 h 237"/>
                  <a:gd name="T30" fmla="*/ 164 w 168"/>
                  <a:gd name="T31" fmla="*/ 52 h 237"/>
                  <a:gd name="T32" fmla="*/ 157 w 168"/>
                  <a:gd name="T33" fmla="*/ 56 h 237"/>
                  <a:gd name="T34" fmla="*/ 146 w 168"/>
                  <a:gd name="T35" fmla="*/ 64 h 237"/>
                  <a:gd name="T36" fmla="*/ 139 w 168"/>
                  <a:gd name="T37" fmla="*/ 76 h 237"/>
                  <a:gd name="T38" fmla="*/ 141 w 168"/>
                  <a:gd name="T39" fmla="*/ 99 h 237"/>
                  <a:gd name="T40" fmla="*/ 136 w 168"/>
                  <a:gd name="T41" fmla="*/ 116 h 237"/>
                  <a:gd name="T42" fmla="*/ 135 w 168"/>
                  <a:gd name="T43" fmla="*/ 128 h 237"/>
                  <a:gd name="T44" fmla="*/ 139 w 168"/>
                  <a:gd name="T45" fmla="*/ 140 h 237"/>
                  <a:gd name="T46" fmla="*/ 130 w 168"/>
                  <a:gd name="T47" fmla="*/ 144 h 237"/>
                  <a:gd name="T48" fmla="*/ 119 w 168"/>
                  <a:gd name="T49" fmla="*/ 143 h 237"/>
                  <a:gd name="T50" fmla="*/ 110 w 168"/>
                  <a:gd name="T51" fmla="*/ 145 h 237"/>
                  <a:gd name="T52" fmla="*/ 100 w 168"/>
                  <a:gd name="T53" fmla="*/ 155 h 237"/>
                  <a:gd name="T54" fmla="*/ 88 w 168"/>
                  <a:gd name="T55" fmla="*/ 163 h 237"/>
                  <a:gd name="T56" fmla="*/ 71 w 168"/>
                  <a:gd name="T57" fmla="*/ 172 h 237"/>
                  <a:gd name="T58" fmla="*/ 67 w 168"/>
                  <a:gd name="T59" fmla="*/ 184 h 237"/>
                  <a:gd name="T60" fmla="*/ 61 w 168"/>
                  <a:gd name="T61" fmla="*/ 197 h 237"/>
                  <a:gd name="T62" fmla="*/ 59 w 168"/>
                  <a:gd name="T63" fmla="*/ 215 h 237"/>
                  <a:gd name="T64" fmla="*/ 62 w 168"/>
                  <a:gd name="T65" fmla="*/ 223 h 237"/>
                  <a:gd name="T66" fmla="*/ 58 w 168"/>
                  <a:gd name="T67" fmla="*/ 237 h 237"/>
                  <a:gd name="T68" fmla="*/ 49 w 168"/>
                  <a:gd name="T69" fmla="*/ 233 h 237"/>
                  <a:gd name="T70" fmla="*/ 45 w 168"/>
                  <a:gd name="T71" fmla="*/ 218 h 237"/>
                  <a:gd name="T72" fmla="*/ 36 w 168"/>
                  <a:gd name="T73" fmla="*/ 207 h 237"/>
                  <a:gd name="T74" fmla="*/ 40 w 168"/>
                  <a:gd name="T75" fmla="*/ 194 h 237"/>
                  <a:gd name="T76" fmla="*/ 48 w 168"/>
                  <a:gd name="T77" fmla="*/ 184 h 237"/>
                  <a:gd name="T78" fmla="*/ 46 w 168"/>
                  <a:gd name="T79" fmla="*/ 175 h 237"/>
                  <a:gd name="T80" fmla="*/ 28 w 168"/>
                  <a:gd name="T81" fmla="*/ 171 h 237"/>
                  <a:gd name="T82" fmla="*/ 19 w 168"/>
                  <a:gd name="T83" fmla="*/ 158 h 237"/>
                  <a:gd name="T84" fmla="*/ 23 w 168"/>
                  <a:gd name="T85" fmla="*/ 125 h 237"/>
                  <a:gd name="T86" fmla="*/ 20 w 168"/>
                  <a:gd name="T87" fmla="*/ 112 h 237"/>
                  <a:gd name="T88" fmla="*/ 1 w 168"/>
                  <a:gd name="T89" fmla="*/ 104 h 237"/>
                  <a:gd name="T90" fmla="*/ 7 w 168"/>
                  <a:gd name="T91" fmla="*/ 92 h 237"/>
                  <a:gd name="T92" fmla="*/ 21 w 168"/>
                  <a:gd name="T93" fmla="*/ 83 h 237"/>
                  <a:gd name="T94" fmla="*/ 33 w 168"/>
                  <a:gd name="T95" fmla="*/ 63 h 237"/>
                  <a:gd name="T96" fmla="*/ 44 w 168"/>
                  <a:gd name="T97" fmla="*/ 47 h 237"/>
                  <a:gd name="T98" fmla="*/ 47 w 168"/>
                  <a:gd name="T99" fmla="*/ 38 h 237"/>
                  <a:gd name="T100" fmla="*/ 49 w 168"/>
                  <a:gd name="T101" fmla="*/ 30 h 237"/>
                  <a:gd name="T102" fmla="*/ 54 w 168"/>
                  <a:gd name="T103" fmla="*/ 16 h 237"/>
                  <a:gd name="T104" fmla="*/ 58 w 168"/>
                  <a:gd name="T105" fmla="*/ 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237">
                    <a:moveTo>
                      <a:pt x="59" y="0"/>
                    </a:moveTo>
                    <a:cubicBezTo>
                      <a:pt x="65" y="0"/>
                      <a:pt x="65" y="0"/>
                      <a:pt x="65" y="0"/>
                    </a:cubicBezTo>
                    <a:cubicBezTo>
                      <a:pt x="70" y="4"/>
                      <a:pt x="70" y="4"/>
                      <a:pt x="70" y="4"/>
                    </a:cubicBezTo>
                    <a:cubicBezTo>
                      <a:pt x="74" y="5"/>
                      <a:pt x="74" y="5"/>
                      <a:pt x="74" y="5"/>
                    </a:cubicBezTo>
                    <a:cubicBezTo>
                      <a:pt x="80" y="5"/>
                      <a:pt x="80" y="5"/>
                      <a:pt x="80" y="5"/>
                    </a:cubicBezTo>
                    <a:cubicBezTo>
                      <a:pt x="85" y="7"/>
                      <a:pt x="85" y="7"/>
                      <a:pt x="85" y="7"/>
                    </a:cubicBezTo>
                    <a:cubicBezTo>
                      <a:pt x="89" y="11"/>
                      <a:pt x="89" y="11"/>
                      <a:pt x="89" y="11"/>
                    </a:cubicBezTo>
                    <a:cubicBezTo>
                      <a:pt x="95" y="16"/>
                      <a:pt x="95" y="16"/>
                      <a:pt x="95" y="16"/>
                    </a:cubicBezTo>
                    <a:cubicBezTo>
                      <a:pt x="95" y="16"/>
                      <a:pt x="99" y="21"/>
                      <a:pt x="99" y="22"/>
                    </a:cubicBezTo>
                    <a:cubicBezTo>
                      <a:pt x="99" y="22"/>
                      <a:pt x="100" y="26"/>
                      <a:pt x="100" y="27"/>
                    </a:cubicBezTo>
                    <a:cubicBezTo>
                      <a:pt x="100" y="28"/>
                      <a:pt x="100" y="32"/>
                      <a:pt x="99" y="32"/>
                    </a:cubicBezTo>
                    <a:cubicBezTo>
                      <a:pt x="98" y="32"/>
                      <a:pt x="94" y="37"/>
                      <a:pt x="94" y="37"/>
                    </a:cubicBezTo>
                    <a:cubicBezTo>
                      <a:pt x="92" y="41"/>
                      <a:pt x="92" y="41"/>
                      <a:pt x="92" y="41"/>
                    </a:cubicBezTo>
                    <a:cubicBezTo>
                      <a:pt x="93" y="47"/>
                      <a:pt x="93" y="47"/>
                      <a:pt x="93" y="47"/>
                    </a:cubicBezTo>
                    <a:cubicBezTo>
                      <a:pt x="96" y="50"/>
                      <a:pt x="96" y="50"/>
                      <a:pt x="96" y="50"/>
                    </a:cubicBezTo>
                    <a:cubicBezTo>
                      <a:pt x="100" y="49"/>
                      <a:pt x="100" y="49"/>
                      <a:pt x="100" y="49"/>
                    </a:cubicBezTo>
                    <a:cubicBezTo>
                      <a:pt x="103" y="44"/>
                      <a:pt x="103" y="44"/>
                      <a:pt x="103" y="44"/>
                    </a:cubicBezTo>
                    <a:cubicBezTo>
                      <a:pt x="108" y="41"/>
                      <a:pt x="108" y="41"/>
                      <a:pt x="108" y="41"/>
                    </a:cubicBezTo>
                    <a:cubicBezTo>
                      <a:pt x="112" y="41"/>
                      <a:pt x="112" y="41"/>
                      <a:pt x="112" y="41"/>
                    </a:cubicBezTo>
                    <a:cubicBezTo>
                      <a:pt x="114" y="38"/>
                      <a:pt x="114" y="38"/>
                      <a:pt x="114" y="38"/>
                    </a:cubicBezTo>
                    <a:cubicBezTo>
                      <a:pt x="114" y="38"/>
                      <a:pt x="116" y="36"/>
                      <a:pt x="118" y="36"/>
                    </a:cubicBezTo>
                    <a:cubicBezTo>
                      <a:pt x="120" y="36"/>
                      <a:pt x="127" y="35"/>
                      <a:pt x="127" y="35"/>
                    </a:cubicBezTo>
                    <a:cubicBezTo>
                      <a:pt x="131" y="33"/>
                      <a:pt x="131" y="33"/>
                      <a:pt x="131" y="33"/>
                    </a:cubicBezTo>
                    <a:cubicBezTo>
                      <a:pt x="134" y="32"/>
                      <a:pt x="134" y="32"/>
                      <a:pt x="134" y="32"/>
                    </a:cubicBezTo>
                    <a:cubicBezTo>
                      <a:pt x="140" y="33"/>
                      <a:pt x="140" y="33"/>
                      <a:pt x="140" y="33"/>
                    </a:cubicBezTo>
                    <a:cubicBezTo>
                      <a:pt x="145" y="36"/>
                      <a:pt x="145" y="36"/>
                      <a:pt x="145" y="36"/>
                    </a:cubicBezTo>
                    <a:cubicBezTo>
                      <a:pt x="151" y="39"/>
                      <a:pt x="151" y="39"/>
                      <a:pt x="151" y="39"/>
                    </a:cubicBezTo>
                    <a:cubicBezTo>
                      <a:pt x="155" y="41"/>
                      <a:pt x="155" y="41"/>
                      <a:pt x="155" y="41"/>
                    </a:cubicBezTo>
                    <a:cubicBezTo>
                      <a:pt x="163" y="42"/>
                      <a:pt x="163" y="42"/>
                      <a:pt x="163" y="42"/>
                    </a:cubicBezTo>
                    <a:cubicBezTo>
                      <a:pt x="168" y="44"/>
                      <a:pt x="168" y="44"/>
                      <a:pt x="168" y="44"/>
                    </a:cubicBezTo>
                    <a:cubicBezTo>
                      <a:pt x="167" y="48"/>
                      <a:pt x="167" y="48"/>
                      <a:pt x="167" y="48"/>
                    </a:cubicBezTo>
                    <a:cubicBezTo>
                      <a:pt x="164" y="52"/>
                      <a:pt x="164" y="52"/>
                      <a:pt x="164" y="52"/>
                    </a:cubicBezTo>
                    <a:cubicBezTo>
                      <a:pt x="159" y="55"/>
                      <a:pt x="159" y="55"/>
                      <a:pt x="159" y="55"/>
                    </a:cubicBezTo>
                    <a:cubicBezTo>
                      <a:pt x="157" y="56"/>
                      <a:pt x="157" y="56"/>
                      <a:pt x="157" y="56"/>
                    </a:cubicBezTo>
                    <a:cubicBezTo>
                      <a:pt x="149" y="58"/>
                      <a:pt x="149" y="58"/>
                      <a:pt x="149" y="58"/>
                    </a:cubicBezTo>
                    <a:cubicBezTo>
                      <a:pt x="146" y="64"/>
                      <a:pt x="146" y="64"/>
                      <a:pt x="146" y="64"/>
                    </a:cubicBezTo>
                    <a:cubicBezTo>
                      <a:pt x="142" y="71"/>
                      <a:pt x="142" y="71"/>
                      <a:pt x="142" y="71"/>
                    </a:cubicBezTo>
                    <a:cubicBezTo>
                      <a:pt x="139" y="76"/>
                      <a:pt x="139" y="76"/>
                      <a:pt x="139" y="76"/>
                    </a:cubicBezTo>
                    <a:cubicBezTo>
                      <a:pt x="139" y="76"/>
                      <a:pt x="139" y="85"/>
                      <a:pt x="139" y="89"/>
                    </a:cubicBezTo>
                    <a:cubicBezTo>
                      <a:pt x="139" y="93"/>
                      <a:pt x="141" y="97"/>
                      <a:pt x="141" y="99"/>
                    </a:cubicBezTo>
                    <a:cubicBezTo>
                      <a:pt x="141" y="100"/>
                      <a:pt x="142" y="105"/>
                      <a:pt x="141" y="107"/>
                    </a:cubicBezTo>
                    <a:cubicBezTo>
                      <a:pt x="139" y="109"/>
                      <a:pt x="138" y="115"/>
                      <a:pt x="136" y="116"/>
                    </a:cubicBezTo>
                    <a:cubicBezTo>
                      <a:pt x="134" y="118"/>
                      <a:pt x="135" y="124"/>
                      <a:pt x="135" y="124"/>
                    </a:cubicBezTo>
                    <a:cubicBezTo>
                      <a:pt x="135" y="128"/>
                      <a:pt x="135" y="128"/>
                      <a:pt x="135" y="128"/>
                    </a:cubicBezTo>
                    <a:cubicBezTo>
                      <a:pt x="140" y="133"/>
                      <a:pt x="140" y="133"/>
                      <a:pt x="140" y="133"/>
                    </a:cubicBezTo>
                    <a:cubicBezTo>
                      <a:pt x="139" y="140"/>
                      <a:pt x="139" y="140"/>
                      <a:pt x="139" y="140"/>
                    </a:cubicBezTo>
                    <a:cubicBezTo>
                      <a:pt x="136" y="144"/>
                      <a:pt x="136" y="144"/>
                      <a:pt x="136" y="144"/>
                    </a:cubicBezTo>
                    <a:cubicBezTo>
                      <a:pt x="130" y="144"/>
                      <a:pt x="130" y="144"/>
                      <a:pt x="130" y="144"/>
                    </a:cubicBezTo>
                    <a:cubicBezTo>
                      <a:pt x="130" y="144"/>
                      <a:pt x="126" y="143"/>
                      <a:pt x="125" y="143"/>
                    </a:cubicBezTo>
                    <a:cubicBezTo>
                      <a:pt x="124" y="143"/>
                      <a:pt x="119" y="143"/>
                      <a:pt x="119" y="143"/>
                    </a:cubicBezTo>
                    <a:cubicBezTo>
                      <a:pt x="114" y="144"/>
                      <a:pt x="114" y="144"/>
                      <a:pt x="114" y="144"/>
                    </a:cubicBezTo>
                    <a:cubicBezTo>
                      <a:pt x="110" y="145"/>
                      <a:pt x="110" y="145"/>
                      <a:pt x="110" y="145"/>
                    </a:cubicBezTo>
                    <a:cubicBezTo>
                      <a:pt x="105" y="150"/>
                      <a:pt x="105" y="150"/>
                      <a:pt x="105" y="150"/>
                    </a:cubicBezTo>
                    <a:cubicBezTo>
                      <a:pt x="100" y="155"/>
                      <a:pt x="100" y="155"/>
                      <a:pt x="100" y="155"/>
                    </a:cubicBezTo>
                    <a:cubicBezTo>
                      <a:pt x="94" y="161"/>
                      <a:pt x="94" y="161"/>
                      <a:pt x="94" y="161"/>
                    </a:cubicBezTo>
                    <a:cubicBezTo>
                      <a:pt x="88" y="163"/>
                      <a:pt x="88" y="163"/>
                      <a:pt x="88" y="163"/>
                    </a:cubicBezTo>
                    <a:cubicBezTo>
                      <a:pt x="78" y="166"/>
                      <a:pt x="78" y="166"/>
                      <a:pt x="78" y="166"/>
                    </a:cubicBezTo>
                    <a:cubicBezTo>
                      <a:pt x="71" y="172"/>
                      <a:pt x="71" y="172"/>
                      <a:pt x="71" y="172"/>
                    </a:cubicBezTo>
                    <a:cubicBezTo>
                      <a:pt x="68" y="179"/>
                      <a:pt x="68" y="179"/>
                      <a:pt x="68" y="179"/>
                    </a:cubicBezTo>
                    <a:cubicBezTo>
                      <a:pt x="67" y="184"/>
                      <a:pt x="67" y="184"/>
                      <a:pt x="67" y="184"/>
                    </a:cubicBezTo>
                    <a:cubicBezTo>
                      <a:pt x="67" y="184"/>
                      <a:pt x="66" y="189"/>
                      <a:pt x="66" y="190"/>
                    </a:cubicBezTo>
                    <a:cubicBezTo>
                      <a:pt x="65" y="191"/>
                      <a:pt x="62" y="197"/>
                      <a:pt x="61" y="197"/>
                    </a:cubicBezTo>
                    <a:cubicBezTo>
                      <a:pt x="61" y="198"/>
                      <a:pt x="59" y="206"/>
                      <a:pt x="59" y="206"/>
                    </a:cubicBezTo>
                    <a:cubicBezTo>
                      <a:pt x="59" y="207"/>
                      <a:pt x="59" y="215"/>
                      <a:pt x="59" y="215"/>
                    </a:cubicBezTo>
                    <a:cubicBezTo>
                      <a:pt x="61" y="219"/>
                      <a:pt x="61" y="219"/>
                      <a:pt x="61" y="219"/>
                    </a:cubicBezTo>
                    <a:cubicBezTo>
                      <a:pt x="61" y="219"/>
                      <a:pt x="62" y="223"/>
                      <a:pt x="62" y="223"/>
                    </a:cubicBezTo>
                    <a:cubicBezTo>
                      <a:pt x="61" y="224"/>
                      <a:pt x="61" y="233"/>
                      <a:pt x="61" y="233"/>
                    </a:cubicBezTo>
                    <a:cubicBezTo>
                      <a:pt x="58" y="237"/>
                      <a:pt x="58" y="237"/>
                      <a:pt x="58" y="237"/>
                    </a:cubicBezTo>
                    <a:cubicBezTo>
                      <a:pt x="58" y="237"/>
                      <a:pt x="54" y="236"/>
                      <a:pt x="53" y="236"/>
                    </a:cubicBezTo>
                    <a:cubicBezTo>
                      <a:pt x="52" y="235"/>
                      <a:pt x="49" y="233"/>
                      <a:pt x="49" y="233"/>
                    </a:cubicBezTo>
                    <a:cubicBezTo>
                      <a:pt x="49" y="233"/>
                      <a:pt x="47" y="227"/>
                      <a:pt x="47" y="226"/>
                    </a:cubicBezTo>
                    <a:cubicBezTo>
                      <a:pt x="46" y="224"/>
                      <a:pt x="46" y="219"/>
                      <a:pt x="45" y="218"/>
                    </a:cubicBezTo>
                    <a:cubicBezTo>
                      <a:pt x="44" y="216"/>
                      <a:pt x="42" y="215"/>
                      <a:pt x="41" y="213"/>
                    </a:cubicBezTo>
                    <a:cubicBezTo>
                      <a:pt x="40" y="212"/>
                      <a:pt x="36" y="208"/>
                      <a:pt x="36" y="207"/>
                    </a:cubicBezTo>
                    <a:cubicBezTo>
                      <a:pt x="36" y="206"/>
                      <a:pt x="37" y="202"/>
                      <a:pt x="37" y="201"/>
                    </a:cubicBezTo>
                    <a:cubicBezTo>
                      <a:pt x="37" y="200"/>
                      <a:pt x="40" y="194"/>
                      <a:pt x="40" y="194"/>
                    </a:cubicBezTo>
                    <a:cubicBezTo>
                      <a:pt x="40" y="194"/>
                      <a:pt x="45" y="192"/>
                      <a:pt x="46" y="192"/>
                    </a:cubicBezTo>
                    <a:cubicBezTo>
                      <a:pt x="47" y="191"/>
                      <a:pt x="48" y="184"/>
                      <a:pt x="48" y="184"/>
                    </a:cubicBezTo>
                    <a:cubicBezTo>
                      <a:pt x="48" y="178"/>
                      <a:pt x="48" y="178"/>
                      <a:pt x="48" y="178"/>
                    </a:cubicBezTo>
                    <a:cubicBezTo>
                      <a:pt x="48" y="178"/>
                      <a:pt x="48" y="177"/>
                      <a:pt x="46" y="175"/>
                    </a:cubicBezTo>
                    <a:cubicBezTo>
                      <a:pt x="44" y="174"/>
                      <a:pt x="34" y="174"/>
                      <a:pt x="34" y="174"/>
                    </a:cubicBezTo>
                    <a:cubicBezTo>
                      <a:pt x="28" y="171"/>
                      <a:pt x="28" y="171"/>
                      <a:pt x="28" y="171"/>
                    </a:cubicBezTo>
                    <a:cubicBezTo>
                      <a:pt x="22" y="163"/>
                      <a:pt x="22" y="163"/>
                      <a:pt x="22" y="163"/>
                    </a:cubicBezTo>
                    <a:cubicBezTo>
                      <a:pt x="22" y="163"/>
                      <a:pt x="19" y="159"/>
                      <a:pt x="19" y="158"/>
                    </a:cubicBezTo>
                    <a:cubicBezTo>
                      <a:pt x="19" y="157"/>
                      <a:pt x="21" y="148"/>
                      <a:pt x="21" y="148"/>
                    </a:cubicBezTo>
                    <a:cubicBezTo>
                      <a:pt x="23" y="125"/>
                      <a:pt x="23" y="125"/>
                      <a:pt x="23" y="125"/>
                    </a:cubicBezTo>
                    <a:cubicBezTo>
                      <a:pt x="22" y="117"/>
                      <a:pt x="22" y="117"/>
                      <a:pt x="22" y="117"/>
                    </a:cubicBezTo>
                    <a:cubicBezTo>
                      <a:pt x="20" y="112"/>
                      <a:pt x="20" y="112"/>
                      <a:pt x="20" y="112"/>
                    </a:cubicBezTo>
                    <a:cubicBezTo>
                      <a:pt x="20" y="112"/>
                      <a:pt x="9" y="105"/>
                      <a:pt x="8" y="105"/>
                    </a:cubicBezTo>
                    <a:cubicBezTo>
                      <a:pt x="7" y="105"/>
                      <a:pt x="1" y="104"/>
                      <a:pt x="1" y="104"/>
                    </a:cubicBezTo>
                    <a:cubicBezTo>
                      <a:pt x="0" y="101"/>
                      <a:pt x="0" y="101"/>
                      <a:pt x="0" y="101"/>
                    </a:cubicBezTo>
                    <a:cubicBezTo>
                      <a:pt x="7" y="92"/>
                      <a:pt x="7" y="92"/>
                      <a:pt x="7" y="92"/>
                    </a:cubicBezTo>
                    <a:cubicBezTo>
                      <a:pt x="15" y="88"/>
                      <a:pt x="15" y="88"/>
                      <a:pt x="15" y="88"/>
                    </a:cubicBezTo>
                    <a:cubicBezTo>
                      <a:pt x="21" y="83"/>
                      <a:pt x="21" y="83"/>
                      <a:pt x="21" y="83"/>
                    </a:cubicBezTo>
                    <a:cubicBezTo>
                      <a:pt x="26" y="74"/>
                      <a:pt x="26" y="74"/>
                      <a:pt x="26" y="74"/>
                    </a:cubicBezTo>
                    <a:cubicBezTo>
                      <a:pt x="33" y="63"/>
                      <a:pt x="33" y="63"/>
                      <a:pt x="33" y="63"/>
                    </a:cubicBezTo>
                    <a:cubicBezTo>
                      <a:pt x="39" y="55"/>
                      <a:pt x="39" y="55"/>
                      <a:pt x="39" y="55"/>
                    </a:cubicBezTo>
                    <a:cubicBezTo>
                      <a:pt x="44" y="47"/>
                      <a:pt x="44" y="47"/>
                      <a:pt x="44" y="47"/>
                    </a:cubicBezTo>
                    <a:cubicBezTo>
                      <a:pt x="45" y="42"/>
                      <a:pt x="45" y="42"/>
                      <a:pt x="45" y="42"/>
                    </a:cubicBezTo>
                    <a:cubicBezTo>
                      <a:pt x="47" y="38"/>
                      <a:pt x="47" y="38"/>
                      <a:pt x="47" y="38"/>
                    </a:cubicBezTo>
                    <a:cubicBezTo>
                      <a:pt x="48" y="33"/>
                      <a:pt x="48" y="33"/>
                      <a:pt x="48" y="33"/>
                    </a:cubicBezTo>
                    <a:cubicBezTo>
                      <a:pt x="48" y="33"/>
                      <a:pt x="49" y="30"/>
                      <a:pt x="49" y="30"/>
                    </a:cubicBezTo>
                    <a:cubicBezTo>
                      <a:pt x="50" y="29"/>
                      <a:pt x="53" y="24"/>
                      <a:pt x="53" y="24"/>
                    </a:cubicBezTo>
                    <a:cubicBezTo>
                      <a:pt x="53" y="24"/>
                      <a:pt x="54" y="16"/>
                      <a:pt x="54" y="16"/>
                    </a:cubicBezTo>
                    <a:cubicBezTo>
                      <a:pt x="54" y="15"/>
                      <a:pt x="55" y="10"/>
                      <a:pt x="55" y="9"/>
                    </a:cubicBezTo>
                    <a:cubicBezTo>
                      <a:pt x="55" y="8"/>
                      <a:pt x="58" y="1"/>
                      <a:pt x="58" y="1"/>
                    </a:cubicBezTo>
                    <a:lnTo>
                      <a:pt x="59"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50" name="Freeform 27"/>
              <p:cNvSpPr>
                <a:spLocks/>
              </p:cNvSpPr>
              <p:nvPr/>
            </p:nvSpPr>
            <p:spPr bwMode="auto">
              <a:xfrm>
                <a:off x="9866313" y="2460625"/>
                <a:ext cx="871537" cy="950913"/>
              </a:xfrm>
              <a:custGeom>
                <a:avLst/>
                <a:gdLst>
                  <a:gd name="T0" fmla="*/ 4 w 232"/>
                  <a:gd name="T1" fmla="*/ 58 h 253"/>
                  <a:gd name="T2" fmla="*/ 17 w 232"/>
                  <a:gd name="T3" fmla="*/ 47 h 253"/>
                  <a:gd name="T4" fmla="*/ 27 w 232"/>
                  <a:gd name="T5" fmla="*/ 56 h 253"/>
                  <a:gd name="T6" fmla="*/ 41 w 232"/>
                  <a:gd name="T7" fmla="*/ 60 h 253"/>
                  <a:gd name="T8" fmla="*/ 58 w 232"/>
                  <a:gd name="T9" fmla="*/ 55 h 253"/>
                  <a:gd name="T10" fmla="*/ 72 w 232"/>
                  <a:gd name="T11" fmla="*/ 39 h 253"/>
                  <a:gd name="T12" fmla="*/ 73 w 232"/>
                  <a:gd name="T13" fmla="*/ 28 h 253"/>
                  <a:gd name="T14" fmla="*/ 79 w 232"/>
                  <a:gd name="T15" fmla="*/ 19 h 253"/>
                  <a:gd name="T16" fmla="*/ 92 w 232"/>
                  <a:gd name="T17" fmla="*/ 24 h 253"/>
                  <a:gd name="T18" fmla="*/ 111 w 232"/>
                  <a:gd name="T19" fmla="*/ 20 h 253"/>
                  <a:gd name="T20" fmla="*/ 129 w 232"/>
                  <a:gd name="T21" fmla="*/ 9 h 253"/>
                  <a:gd name="T22" fmla="*/ 143 w 232"/>
                  <a:gd name="T23" fmla="*/ 5 h 253"/>
                  <a:gd name="T24" fmla="*/ 146 w 232"/>
                  <a:gd name="T25" fmla="*/ 19 h 253"/>
                  <a:gd name="T26" fmla="*/ 163 w 232"/>
                  <a:gd name="T27" fmla="*/ 18 h 253"/>
                  <a:gd name="T28" fmla="*/ 177 w 232"/>
                  <a:gd name="T29" fmla="*/ 5 h 253"/>
                  <a:gd name="T30" fmla="*/ 188 w 232"/>
                  <a:gd name="T31" fmla="*/ 0 h 253"/>
                  <a:gd name="T32" fmla="*/ 200 w 232"/>
                  <a:gd name="T33" fmla="*/ 5 h 253"/>
                  <a:gd name="T34" fmla="*/ 213 w 232"/>
                  <a:gd name="T35" fmla="*/ 15 h 253"/>
                  <a:gd name="T36" fmla="*/ 218 w 232"/>
                  <a:gd name="T37" fmla="*/ 29 h 253"/>
                  <a:gd name="T38" fmla="*/ 224 w 232"/>
                  <a:gd name="T39" fmla="*/ 37 h 253"/>
                  <a:gd name="T40" fmla="*/ 216 w 232"/>
                  <a:gd name="T41" fmla="*/ 55 h 253"/>
                  <a:gd name="T42" fmla="*/ 219 w 232"/>
                  <a:gd name="T43" fmla="*/ 69 h 253"/>
                  <a:gd name="T44" fmla="*/ 232 w 232"/>
                  <a:gd name="T45" fmla="*/ 81 h 253"/>
                  <a:gd name="T46" fmla="*/ 216 w 232"/>
                  <a:gd name="T47" fmla="*/ 104 h 253"/>
                  <a:gd name="T48" fmla="*/ 206 w 232"/>
                  <a:gd name="T49" fmla="*/ 105 h 253"/>
                  <a:gd name="T50" fmla="*/ 195 w 232"/>
                  <a:gd name="T51" fmla="*/ 110 h 253"/>
                  <a:gd name="T52" fmla="*/ 193 w 232"/>
                  <a:gd name="T53" fmla="*/ 125 h 253"/>
                  <a:gd name="T54" fmla="*/ 191 w 232"/>
                  <a:gd name="T55" fmla="*/ 145 h 253"/>
                  <a:gd name="T56" fmla="*/ 191 w 232"/>
                  <a:gd name="T57" fmla="*/ 156 h 253"/>
                  <a:gd name="T58" fmla="*/ 192 w 232"/>
                  <a:gd name="T59" fmla="*/ 184 h 253"/>
                  <a:gd name="T60" fmla="*/ 193 w 232"/>
                  <a:gd name="T61" fmla="*/ 201 h 253"/>
                  <a:gd name="T62" fmla="*/ 188 w 232"/>
                  <a:gd name="T63" fmla="*/ 221 h 253"/>
                  <a:gd name="T64" fmla="*/ 187 w 232"/>
                  <a:gd name="T65" fmla="*/ 235 h 253"/>
                  <a:gd name="T66" fmla="*/ 175 w 232"/>
                  <a:gd name="T67" fmla="*/ 252 h 253"/>
                  <a:gd name="T68" fmla="*/ 164 w 232"/>
                  <a:gd name="T69" fmla="*/ 246 h 253"/>
                  <a:gd name="T70" fmla="*/ 157 w 232"/>
                  <a:gd name="T71" fmla="*/ 234 h 253"/>
                  <a:gd name="T72" fmla="*/ 161 w 232"/>
                  <a:gd name="T73" fmla="*/ 220 h 253"/>
                  <a:gd name="T74" fmla="*/ 172 w 232"/>
                  <a:gd name="T75" fmla="*/ 203 h 253"/>
                  <a:gd name="T76" fmla="*/ 157 w 232"/>
                  <a:gd name="T77" fmla="*/ 188 h 253"/>
                  <a:gd name="T78" fmla="*/ 137 w 232"/>
                  <a:gd name="T79" fmla="*/ 185 h 253"/>
                  <a:gd name="T80" fmla="*/ 127 w 232"/>
                  <a:gd name="T81" fmla="*/ 174 h 253"/>
                  <a:gd name="T82" fmla="*/ 111 w 232"/>
                  <a:gd name="T83" fmla="*/ 169 h 253"/>
                  <a:gd name="T84" fmla="*/ 92 w 232"/>
                  <a:gd name="T85" fmla="*/ 159 h 253"/>
                  <a:gd name="T86" fmla="*/ 77 w 232"/>
                  <a:gd name="T87" fmla="*/ 159 h 253"/>
                  <a:gd name="T88" fmla="*/ 69 w 232"/>
                  <a:gd name="T89" fmla="*/ 151 h 253"/>
                  <a:gd name="T90" fmla="*/ 54 w 232"/>
                  <a:gd name="T91" fmla="*/ 147 h 253"/>
                  <a:gd name="T92" fmla="*/ 31 w 232"/>
                  <a:gd name="T93" fmla="*/ 158 h 253"/>
                  <a:gd name="T94" fmla="*/ 13 w 232"/>
                  <a:gd name="T95" fmla="*/ 170 h 253"/>
                  <a:gd name="T96" fmla="*/ 9 w 232"/>
                  <a:gd name="T97" fmla="*/ 148 h 253"/>
                  <a:gd name="T98" fmla="*/ 6 w 232"/>
                  <a:gd name="T99" fmla="*/ 129 h 253"/>
                  <a:gd name="T100" fmla="*/ 5 w 232"/>
                  <a:gd name="T101" fmla="*/ 104 h 253"/>
                  <a:gd name="T102" fmla="*/ 8 w 232"/>
                  <a:gd name="T103" fmla="*/ 8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53">
                    <a:moveTo>
                      <a:pt x="0" y="73"/>
                    </a:moveTo>
                    <a:cubicBezTo>
                      <a:pt x="0" y="65"/>
                      <a:pt x="0" y="65"/>
                      <a:pt x="0" y="65"/>
                    </a:cubicBezTo>
                    <a:cubicBezTo>
                      <a:pt x="4" y="58"/>
                      <a:pt x="4" y="58"/>
                      <a:pt x="4" y="58"/>
                    </a:cubicBezTo>
                    <a:cubicBezTo>
                      <a:pt x="9" y="55"/>
                      <a:pt x="9" y="55"/>
                      <a:pt x="9" y="55"/>
                    </a:cubicBezTo>
                    <a:cubicBezTo>
                      <a:pt x="12" y="52"/>
                      <a:pt x="12" y="52"/>
                      <a:pt x="12" y="52"/>
                    </a:cubicBezTo>
                    <a:cubicBezTo>
                      <a:pt x="17" y="47"/>
                      <a:pt x="17" y="47"/>
                      <a:pt x="17" y="47"/>
                    </a:cubicBezTo>
                    <a:cubicBezTo>
                      <a:pt x="21" y="48"/>
                      <a:pt x="21" y="48"/>
                      <a:pt x="21" y="48"/>
                    </a:cubicBezTo>
                    <a:cubicBezTo>
                      <a:pt x="24" y="52"/>
                      <a:pt x="24" y="52"/>
                      <a:pt x="24" y="52"/>
                    </a:cubicBezTo>
                    <a:cubicBezTo>
                      <a:pt x="27" y="56"/>
                      <a:pt x="27" y="56"/>
                      <a:pt x="27" y="56"/>
                    </a:cubicBezTo>
                    <a:cubicBezTo>
                      <a:pt x="31" y="58"/>
                      <a:pt x="31" y="58"/>
                      <a:pt x="31" y="58"/>
                    </a:cubicBezTo>
                    <a:cubicBezTo>
                      <a:pt x="37" y="61"/>
                      <a:pt x="37" y="61"/>
                      <a:pt x="37" y="61"/>
                    </a:cubicBezTo>
                    <a:cubicBezTo>
                      <a:pt x="41" y="60"/>
                      <a:pt x="41" y="60"/>
                      <a:pt x="41" y="60"/>
                    </a:cubicBezTo>
                    <a:cubicBezTo>
                      <a:pt x="47" y="57"/>
                      <a:pt x="47" y="57"/>
                      <a:pt x="47" y="57"/>
                    </a:cubicBezTo>
                    <a:cubicBezTo>
                      <a:pt x="51" y="55"/>
                      <a:pt x="51" y="55"/>
                      <a:pt x="51" y="55"/>
                    </a:cubicBezTo>
                    <a:cubicBezTo>
                      <a:pt x="58" y="55"/>
                      <a:pt x="58" y="55"/>
                      <a:pt x="58" y="55"/>
                    </a:cubicBezTo>
                    <a:cubicBezTo>
                      <a:pt x="61" y="51"/>
                      <a:pt x="61" y="51"/>
                      <a:pt x="61" y="51"/>
                    </a:cubicBezTo>
                    <a:cubicBezTo>
                      <a:pt x="68" y="46"/>
                      <a:pt x="68" y="46"/>
                      <a:pt x="68" y="46"/>
                    </a:cubicBezTo>
                    <a:cubicBezTo>
                      <a:pt x="72" y="39"/>
                      <a:pt x="72" y="39"/>
                      <a:pt x="72" y="39"/>
                    </a:cubicBezTo>
                    <a:cubicBezTo>
                      <a:pt x="74" y="35"/>
                      <a:pt x="74" y="35"/>
                      <a:pt x="74" y="35"/>
                    </a:cubicBezTo>
                    <a:cubicBezTo>
                      <a:pt x="74" y="30"/>
                      <a:pt x="74" y="30"/>
                      <a:pt x="74" y="30"/>
                    </a:cubicBezTo>
                    <a:cubicBezTo>
                      <a:pt x="73" y="28"/>
                      <a:pt x="73" y="28"/>
                      <a:pt x="73" y="28"/>
                    </a:cubicBezTo>
                    <a:cubicBezTo>
                      <a:pt x="72" y="22"/>
                      <a:pt x="72" y="22"/>
                      <a:pt x="72" y="22"/>
                    </a:cubicBezTo>
                    <a:cubicBezTo>
                      <a:pt x="75" y="19"/>
                      <a:pt x="75" y="19"/>
                      <a:pt x="75" y="19"/>
                    </a:cubicBezTo>
                    <a:cubicBezTo>
                      <a:pt x="79" y="19"/>
                      <a:pt x="79" y="19"/>
                      <a:pt x="79" y="19"/>
                    </a:cubicBezTo>
                    <a:cubicBezTo>
                      <a:pt x="82" y="21"/>
                      <a:pt x="82" y="21"/>
                      <a:pt x="82" y="21"/>
                    </a:cubicBezTo>
                    <a:cubicBezTo>
                      <a:pt x="82" y="21"/>
                      <a:pt x="87" y="21"/>
                      <a:pt x="89" y="21"/>
                    </a:cubicBezTo>
                    <a:cubicBezTo>
                      <a:pt x="91" y="21"/>
                      <a:pt x="92" y="24"/>
                      <a:pt x="92" y="24"/>
                    </a:cubicBezTo>
                    <a:cubicBezTo>
                      <a:pt x="99" y="24"/>
                      <a:pt x="99" y="24"/>
                      <a:pt x="99" y="24"/>
                    </a:cubicBezTo>
                    <a:cubicBezTo>
                      <a:pt x="104" y="22"/>
                      <a:pt x="104" y="22"/>
                      <a:pt x="104" y="22"/>
                    </a:cubicBezTo>
                    <a:cubicBezTo>
                      <a:pt x="111" y="20"/>
                      <a:pt x="111" y="20"/>
                      <a:pt x="111" y="20"/>
                    </a:cubicBezTo>
                    <a:cubicBezTo>
                      <a:pt x="119" y="18"/>
                      <a:pt x="119" y="18"/>
                      <a:pt x="119" y="18"/>
                    </a:cubicBezTo>
                    <a:cubicBezTo>
                      <a:pt x="125" y="15"/>
                      <a:pt x="125" y="15"/>
                      <a:pt x="125" y="15"/>
                    </a:cubicBezTo>
                    <a:cubicBezTo>
                      <a:pt x="129" y="9"/>
                      <a:pt x="129" y="9"/>
                      <a:pt x="129" y="9"/>
                    </a:cubicBezTo>
                    <a:cubicBezTo>
                      <a:pt x="133" y="6"/>
                      <a:pt x="133" y="6"/>
                      <a:pt x="133" y="6"/>
                    </a:cubicBezTo>
                    <a:cubicBezTo>
                      <a:pt x="139" y="3"/>
                      <a:pt x="139" y="3"/>
                      <a:pt x="139" y="3"/>
                    </a:cubicBezTo>
                    <a:cubicBezTo>
                      <a:pt x="143" y="5"/>
                      <a:pt x="143" y="5"/>
                      <a:pt x="143" y="5"/>
                    </a:cubicBezTo>
                    <a:cubicBezTo>
                      <a:pt x="144" y="8"/>
                      <a:pt x="144" y="8"/>
                      <a:pt x="144" y="8"/>
                    </a:cubicBezTo>
                    <a:cubicBezTo>
                      <a:pt x="145" y="12"/>
                      <a:pt x="145" y="12"/>
                      <a:pt x="145" y="12"/>
                    </a:cubicBezTo>
                    <a:cubicBezTo>
                      <a:pt x="146" y="19"/>
                      <a:pt x="146" y="19"/>
                      <a:pt x="146" y="19"/>
                    </a:cubicBezTo>
                    <a:cubicBezTo>
                      <a:pt x="150" y="22"/>
                      <a:pt x="150" y="22"/>
                      <a:pt x="150" y="22"/>
                    </a:cubicBezTo>
                    <a:cubicBezTo>
                      <a:pt x="155" y="23"/>
                      <a:pt x="155" y="23"/>
                      <a:pt x="155" y="23"/>
                    </a:cubicBezTo>
                    <a:cubicBezTo>
                      <a:pt x="163" y="18"/>
                      <a:pt x="163" y="18"/>
                      <a:pt x="163" y="18"/>
                    </a:cubicBezTo>
                    <a:cubicBezTo>
                      <a:pt x="168" y="12"/>
                      <a:pt x="168" y="12"/>
                      <a:pt x="168" y="12"/>
                    </a:cubicBezTo>
                    <a:cubicBezTo>
                      <a:pt x="174" y="11"/>
                      <a:pt x="174" y="11"/>
                      <a:pt x="174" y="11"/>
                    </a:cubicBezTo>
                    <a:cubicBezTo>
                      <a:pt x="177" y="5"/>
                      <a:pt x="177" y="5"/>
                      <a:pt x="177" y="5"/>
                    </a:cubicBezTo>
                    <a:cubicBezTo>
                      <a:pt x="181" y="2"/>
                      <a:pt x="181" y="2"/>
                      <a:pt x="181" y="2"/>
                    </a:cubicBezTo>
                    <a:cubicBezTo>
                      <a:pt x="185" y="0"/>
                      <a:pt x="185" y="0"/>
                      <a:pt x="185" y="0"/>
                    </a:cubicBezTo>
                    <a:cubicBezTo>
                      <a:pt x="188" y="0"/>
                      <a:pt x="188" y="0"/>
                      <a:pt x="188" y="0"/>
                    </a:cubicBezTo>
                    <a:cubicBezTo>
                      <a:pt x="191" y="2"/>
                      <a:pt x="191" y="2"/>
                      <a:pt x="191" y="2"/>
                    </a:cubicBezTo>
                    <a:cubicBezTo>
                      <a:pt x="196" y="3"/>
                      <a:pt x="196" y="3"/>
                      <a:pt x="196" y="3"/>
                    </a:cubicBezTo>
                    <a:cubicBezTo>
                      <a:pt x="200" y="5"/>
                      <a:pt x="200" y="5"/>
                      <a:pt x="200" y="5"/>
                    </a:cubicBezTo>
                    <a:cubicBezTo>
                      <a:pt x="206" y="9"/>
                      <a:pt x="206" y="9"/>
                      <a:pt x="206" y="9"/>
                    </a:cubicBezTo>
                    <a:cubicBezTo>
                      <a:pt x="209" y="12"/>
                      <a:pt x="209" y="12"/>
                      <a:pt x="209" y="12"/>
                    </a:cubicBezTo>
                    <a:cubicBezTo>
                      <a:pt x="213" y="15"/>
                      <a:pt x="213" y="15"/>
                      <a:pt x="213" y="15"/>
                    </a:cubicBezTo>
                    <a:cubicBezTo>
                      <a:pt x="217" y="18"/>
                      <a:pt x="217" y="18"/>
                      <a:pt x="217" y="18"/>
                    </a:cubicBezTo>
                    <a:cubicBezTo>
                      <a:pt x="219" y="24"/>
                      <a:pt x="219" y="24"/>
                      <a:pt x="219" y="24"/>
                    </a:cubicBezTo>
                    <a:cubicBezTo>
                      <a:pt x="218" y="29"/>
                      <a:pt x="218" y="29"/>
                      <a:pt x="218" y="29"/>
                    </a:cubicBezTo>
                    <a:cubicBezTo>
                      <a:pt x="219" y="32"/>
                      <a:pt x="219" y="32"/>
                      <a:pt x="219" y="32"/>
                    </a:cubicBezTo>
                    <a:cubicBezTo>
                      <a:pt x="224" y="34"/>
                      <a:pt x="224" y="34"/>
                      <a:pt x="224" y="34"/>
                    </a:cubicBezTo>
                    <a:cubicBezTo>
                      <a:pt x="224" y="37"/>
                      <a:pt x="224" y="37"/>
                      <a:pt x="224" y="37"/>
                    </a:cubicBezTo>
                    <a:cubicBezTo>
                      <a:pt x="223" y="51"/>
                      <a:pt x="223" y="51"/>
                      <a:pt x="223" y="51"/>
                    </a:cubicBezTo>
                    <a:cubicBezTo>
                      <a:pt x="219" y="53"/>
                      <a:pt x="219" y="53"/>
                      <a:pt x="219" y="53"/>
                    </a:cubicBezTo>
                    <a:cubicBezTo>
                      <a:pt x="216" y="55"/>
                      <a:pt x="216" y="55"/>
                      <a:pt x="216" y="55"/>
                    </a:cubicBezTo>
                    <a:cubicBezTo>
                      <a:pt x="216" y="61"/>
                      <a:pt x="216" y="61"/>
                      <a:pt x="216" y="61"/>
                    </a:cubicBezTo>
                    <a:cubicBezTo>
                      <a:pt x="216" y="64"/>
                      <a:pt x="216" y="64"/>
                      <a:pt x="216" y="64"/>
                    </a:cubicBezTo>
                    <a:cubicBezTo>
                      <a:pt x="219" y="69"/>
                      <a:pt x="219" y="69"/>
                      <a:pt x="219" y="69"/>
                    </a:cubicBezTo>
                    <a:cubicBezTo>
                      <a:pt x="222" y="74"/>
                      <a:pt x="222" y="74"/>
                      <a:pt x="222" y="74"/>
                    </a:cubicBezTo>
                    <a:cubicBezTo>
                      <a:pt x="227" y="79"/>
                      <a:pt x="227" y="79"/>
                      <a:pt x="227" y="79"/>
                    </a:cubicBezTo>
                    <a:cubicBezTo>
                      <a:pt x="232" y="81"/>
                      <a:pt x="232" y="81"/>
                      <a:pt x="232" y="81"/>
                    </a:cubicBezTo>
                    <a:cubicBezTo>
                      <a:pt x="230" y="89"/>
                      <a:pt x="230" y="89"/>
                      <a:pt x="230" y="89"/>
                    </a:cubicBezTo>
                    <a:cubicBezTo>
                      <a:pt x="223" y="97"/>
                      <a:pt x="223" y="97"/>
                      <a:pt x="223" y="97"/>
                    </a:cubicBezTo>
                    <a:cubicBezTo>
                      <a:pt x="216" y="104"/>
                      <a:pt x="216" y="104"/>
                      <a:pt x="216" y="104"/>
                    </a:cubicBezTo>
                    <a:cubicBezTo>
                      <a:pt x="211" y="110"/>
                      <a:pt x="211" y="110"/>
                      <a:pt x="211" y="110"/>
                    </a:cubicBezTo>
                    <a:cubicBezTo>
                      <a:pt x="211" y="108"/>
                      <a:pt x="211" y="108"/>
                      <a:pt x="211" y="108"/>
                    </a:cubicBezTo>
                    <a:cubicBezTo>
                      <a:pt x="206" y="105"/>
                      <a:pt x="206" y="105"/>
                      <a:pt x="206" y="105"/>
                    </a:cubicBezTo>
                    <a:cubicBezTo>
                      <a:pt x="201" y="104"/>
                      <a:pt x="201" y="104"/>
                      <a:pt x="201" y="104"/>
                    </a:cubicBezTo>
                    <a:cubicBezTo>
                      <a:pt x="196" y="106"/>
                      <a:pt x="196" y="106"/>
                      <a:pt x="196" y="106"/>
                    </a:cubicBezTo>
                    <a:cubicBezTo>
                      <a:pt x="196" y="106"/>
                      <a:pt x="195" y="109"/>
                      <a:pt x="195" y="110"/>
                    </a:cubicBezTo>
                    <a:cubicBezTo>
                      <a:pt x="195" y="111"/>
                      <a:pt x="195" y="114"/>
                      <a:pt x="195" y="114"/>
                    </a:cubicBezTo>
                    <a:cubicBezTo>
                      <a:pt x="195" y="120"/>
                      <a:pt x="195" y="120"/>
                      <a:pt x="195" y="120"/>
                    </a:cubicBezTo>
                    <a:cubicBezTo>
                      <a:pt x="193" y="125"/>
                      <a:pt x="193" y="125"/>
                      <a:pt x="193" y="125"/>
                    </a:cubicBezTo>
                    <a:cubicBezTo>
                      <a:pt x="189" y="131"/>
                      <a:pt x="189" y="131"/>
                      <a:pt x="189" y="131"/>
                    </a:cubicBezTo>
                    <a:cubicBezTo>
                      <a:pt x="190" y="140"/>
                      <a:pt x="190" y="140"/>
                      <a:pt x="190" y="140"/>
                    </a:cubicBezTo>
                    <a:cubicBezTo>
                      <a:pt x="191" y="145"/>
                      <a:pt x="191" y="145"/>
                      <a:pt x="191" y="145"/>
                    </a:cubicBezTo>
                    <a:cubicBezTo>
                      <a:pt x="193" y="149"/>
                      <a:pt x="193" y="149"/>
                      <a:pt x="193" y="149"/>
                    </a:cubicBezTo>
                    <a:cubicBezTo>
                      <a:pt x="192" y="153"/>
                      <a:pt x="192" y="153"/>
                      <a:pt x="192" y="153"/>
                    </a:cubicBezTo>
                    <a:cubicBezTo>
                      <a:pt x="191" y="156"/>
                      <a:pt x="191" y="156"/>
                      <a:pt x="191" y="156"/>
                    </a:cubicBezTo>
                    <a:cubicBezTo>
                      <a:pt x="192" y="169"/>
                      <a:pt x="192" y="169"/>
                      <a:pt x="192" y="169"/>
                    </a:cubicBezTo>
                    <a:cubicBezTo>
                      <a:pt x="193" y="179"/>
                      <a:pt x="193" y="179"/>
                      <a:pt x="193" y="179"/>
                    </a:cubicBezTo>
                    <a:cubicBezTo>
                      <a:pt x="192" y="184"/>
                      <a:pt x="192" y="184"/>
                      <a:pt x="192" y="184"/>
                    </a:cubicBezTo>
                    <a:cubicBezTo>
                      <a:pt x="194" y="188"/>
                      <a:pt x="194" y="188"/>
                      <a:pt x="194" y="188"/>
                    </a:cubicBezTo>
                    <a:cubicBezTo>
                      <a:pt x="194" y="193"/>
                      <a:pt x="194" y="193"/>
                      <a:pt x="194" y="193"/>
                    </a:cubicBezTo>
                    <a:cubicBezTo>
                      <a:pt x="193" y="201"/>
                      <a:pt x="193" y="201"/>
                      <a:pt x="193" y="201"/>
                    </a:cubicBezTo>
                    <a:cubicBezTo>
                      <a:pt x="191" y="207"/>
                      <a:pt x="191" y="207"/>
                      <a:pt x="191" y="207"/>
                    </a:cubicBezTo>
                    <a:cubicBezTo>
                      <a:pt x="190" y="214"/>
                      <a:pt x="190" y="214"/>
                      <a:pt x="190" y="214"/>
                    </a:cubicBezTo>
                    <a:cubicBezTo>
                      <a:pt x="188" y="221"/>
                      <a:pt x="188" y="221"/>
                      <a:pt x="188" y="221"/>
                    </a:cubicBezTo>
                    <a:cubicBezTo>
                      <a:pt x="186" y="225"/>
                      <a:pt x="186" y="225"/>
                      <a:pt x="186" y="225"/>
                    </a:cubicBezTo>
                    <a:cubicBezTo>
                      <a:pt x="186" y="233"/>
                      <a:pt x="186" y="233"/>
                      <a:pt x="186" y="233"/>
                    </a:cubicBezTo>
                    <a:cubicBezTo>
                      <a:pt x="187" y="235"/>
                      <a:pt x="187" y="235"/>
                      <a:pt x="187" y="235"/>
                    </a:cubicBezTo>
                    <a:cubicBezTo>
                      <a:pt x="187" y="238"/>
                      <a:pt x="187" y="238"/>
                      <a:pt x="187" y="238"/>
                    </a:cubicBezTo>
                    <a:cubicBezTo>
                      <a:pt x="181" y="245"/>
                      <a:pt x="181" y="245"/>
                      <a:pt x="181" y="245"/>
                    </a:cubicBezTo>
                    <a:cubicBezTo>
                      <a:pt x="175" y="252"/>
                      <a:pt x="175" y="252"/>
                      <a:pt x="175" y="252"/>
                    </a:cubicBezTo>
                    <a:cubicBezTo>
                      <a:pt x="171" y="253"/>
                      <a:pt x="171" y="253"/>
                      <a:pt x="171" y="253"/>
                    </a:cubicBezTo>
                    <a:cubicBezTo>
                      <a:pt x="167" y="250"/>
                      <a:pt x="167" y="250"/>
                      <a:pt x="167" y="250"/>
                    </a:cubicBezTo>
                    <a:cubicBezTo>
                      <a:pt x="164" y="246"/>
                      <a:pt x="164" y="246"/>
                      <a:pt x="164" y="246"/>
                    </a:cubicBezTo>
                    <a:cubicBezTo>
                      <a:pt x="163" y="241"/>
                      <a:pt x="163" y="241"/>
                      <a:pt x="163" y="241"/>
                    </a:cubicBezTo>
                    <a:cubicBezTo>
                      <a:pt x="159" y="238"/>
                      <a:pt x="159" y="238"/>
                      <a:pt x="159" y="238"/>
                    </a:cubicBezTo>
                    <a:cubicBezTo>
                      <a:pt x="157" y="234"/>
                      <a:pt x="157" y="234"/>
                      <a:pt x="157" y="234"/>
                    </a:cubicBezTo>
                    <a:cubicBezTo>
                      <a:pt x="156" y="229"/>
                      <a:pt x="156" y="229"/>
                      <a:pt x="156" y="229"/>
                    </a:cubicBezTo>
                    <a:cubicBezTo>
                      <a:pt x="157" y="225"/>
                      <a:pt x="157" y="225"/>
                      <a:pt x="157" y="225"/>
                    </a:cubicBezTo>
                    <a:cubicBezTo>
                      <a:pt x="161" y="220"/>
                      <a:pt x="161" y="220"/>
                      <a:pt x="161" y="220"/>
                    </a:cubicBezTo>
                    <a:cubicBezTo>
                      <a:pt x="164" y="214"/>
                      <a:pt x="164" y="214"/>
                      <a:pt x="164" y="214"/>
                    </a:cubicBezTo>
                    <a:cubicBezTo>
                      <a:pt x="169" y="209"/>
                      <a:pt x="169" y="209"/>
                      <a:pt x="169" y="209"/>
                    </a:cubicBezTo>
                    <a:cubicBezTo>
                      <a:pt x="172" y="203"/>
                      <a:pt x="172" y="203"/>
                      <a:pt x="172" y="203"/>
                    </a:cubicBezTo>
                    <a:cubicBezTo>
                      <a:pt x="172" y="196"/>
                      <a:pt x="172" y="196"/>
                      <a:pt x="172" y="196"/>
                    </a:cubicBezTo>
                    <a:cubicBezTo>
                      <a:pt x="164" y="190"/>
                      <a:pt x="164" y="190"/>
                      <a:pt x="164" y="190"/>
                    </a:cubicBezTo>
                    <a:cubicBezTo>
                      <a:pt x="157" y="188"/>
                      <a:pt x="157" y="188"/>
                      <a:pt x="157" y="188"/>
                    </a:cubicBezTo>
                    <a:cubicBezTo>
                      <a:pt x="151" y="185"/>
                      <a:pt x="151" y="185"/>
                      <a:pt x="151" y="185"/>
                    </a:cubicBezTo>
                    <a:cubicBezTo>
                      <a:pt x="144" y="185"/>
                      <a:pt x="144" y="185"/>
                      <a:pt x="144" y="185"/>
                    </a:cubicBezTo>
                    <a:cubicBezTo>
                      <a:pt x="137" y="185"/>
                      <a:pt x="137" y="185"/>
                      <a:pt x="137" y="185"/>
                    </a:cubicBezTo>
                    <a:cubicBezTo>
                      <a:pt x="134" y="183"/>
                      <a:pt x="134" y="183"/>
                      <a:pt x="134" y="183"/>
                    </a:cubicBezTo>
                    <a:cubicBezTo>
                      <a:pt x="133" y="179"/>
                      <a:pt x="133" y="179"/>
                      <a:pt x="133" y="179"/>
                    </a:cubicBezTo>
                    <a:cubicBezTo>
                      <a:pt x="127" y="174"/>
                      <a:pt x="127" y="174"/>
                      <a:pt x="127" y="174"/>
                    </a:cubicBezTo>
                    <a:cubicBezTo>
                      <a:pt x="123" y="172"/>
                      <a:pt x="123" y="172"/>
                      <a:pt x="123" y="172"/>
                    </a:cubicBezTo>
                    <a:cubicBezTo>
                      <a:pt x="123" y="172"/>
                      <a:pt x="118" y="171"/>
                      <a:pt x="116" y="171"/>
                    </a:cubicBezTo>
                    <a:cubicBezTo>
                      <a:pt x="114" y="171"/>
                      <a:pt x="111" y="169"/>
                      <a:pt x="111" y="169"/>
                    </a:cubicBezTo>
                    <a:cubicBezTo>
                      <a:pt x="104" y="167"/>
                      <a:pt x="104" y="167"/>
                      <a:pt x="104" y="167"/>
                    </a:cubicBezTo>
                    <a:cubicBezTo>
                      <a:pt x="98" y="162"/>
                      <a:pt x="98" y="162"/>
                      <a:pt x="98" y="162"/>
                    </a:cubicBezTo>
                    <a:cubicBezTo>
                      <a:pt x="92" y="159"/>
                      <a:pt x="92" y="159"/>
                      <a:pt x="92" y="159"/>
                    </a:cubicBezTo>
                    <a:cubicBezTo>
                      <a:pt x="89" y="158"/>
                      <a:pt x="89" y="158"/>
                      <a:pt x="89" y="158"/>
                    </a:cubicBezTo>
                    <a:cubicBezTo>
                      <a:pt x="82" y="158"/>
                      <a:pt x="82" y="158"/>
                      <a:pt x="82" y="158"/>
                    </a:cubicBezTo>
                    <a:cubicBezTo>
                      <a:pt x="77" y="159"/>
                      <a:pt x="77" y="159"/>
                      <a:pt x="77" y="159"/>
                    </a:cubicBezTo>
                    <a:cubicBezTo>
                      <a:pt x="73" y="160"/>
                      <a:pt x="73" y="160"/>
                      <a:pt x="73" y="160"/>
                    </a:cubicBezTo>
                    <a:cubicBezTo>
                      <a:pt x="71" y="156"/>
                      <a:pt x="71" y="156"/>
                      <a:pt x="71" y="156"/>
                    </a:cubicBezTo>
                    <a:cubicBezTo>
                      <a:pt x="69" y="151"/>
                      <a:pt x="69" y="151"/>
                      <a:pt x="69" y="151"/>
                    </a:cubicBezTo>
                    <a:cubicBezTo>
                      <a:pt x="67" y="148"/>
                      <a:pt x="67" y="148"/>
                      <a:pt x="67" y="148"/>
                    </a:cubicBezTo>
                    <a:cubicBezTo>
                      <a:pt x="58" y="146"/>
                      <a:pt x="58" y="146"/>
                      <a:pt x="58" y="146"/>
                    </a:cubicBezTo>
                    <a:cubicBezTo>
                      <a:pt x="54" y="147"/>
                      <a:pt x="54" y="147"/>
                      <a:pt x="54" y="147"/>
                    </a:cubicBezTo>
                    <a:cubicBezTo>
                      <a:pt x="47" y="149"/>
                      <a:pt x="47" y="149"/>
                      <a:pt x="47" y="149"/>
                    </a:cubicBezTo>
                    <a:cubicBezTo>
                      <a:pt x="40" y="154"/>
                      <a:pt x="40" y="154"/>
                      <a:pt x="40" y="154"/>
                    </a:cubicBezTo>
                    <a:cubicBezTo>
                      <a:pt x="31" y="158"/>
                      <a:pt x="31" y="158"/>
                      <a:pt x="31" y="158"/>
                    </a:cubicBezTo>
                    <a:cubicBezTo>
                      <a:pt x="24" y="163"/>
                      <a:pt x="24" y="163"/>
                      <a:pt x="24" y="163"/>
                    </a:cubicBezTo>
                    <a:cubicBezTo>
                      <a:pt x="18" y="166"/>
                      <a:pt x="18" y="166"/>
                      <a:pt x="18" y="166"/>
                    </a:cubicBezTo>
                    <a:cubicBezTo>
                      <a:pt x="13" y="170"/>
                      <a:pt x="13" y="170"/>
                      <a:pt x="13" y="170"/>
                    </a:cubicBezTo>
                    <a:cubicBezTo>
                      <a:pt x="13" y="163"/>
                      <a:pt x="13" y="163"/>
                      <a:pt x="13" y="163"/>
                    </a:cubicBezTo>
                    <a:cubicBezTo>
                      <a:pt x="13" y="163"/>
                      <a:pt x="14" y="156"/>
                      <a:pt x="13" y="155"/>
                    </a:cubicBezTo>
                    <a:cubicBezTo>
                      <a:pt x="11" y="153"/>
                      <a:pt x="9" y="148"/>
                      <a:pt x="9" y="148"/>
                    </a:cubicBezTo>
                    <a:cubicBezTo>
                      <a:pt x="6" y="142"/>
                      <a:pt x="6" y="142"/>
                      <a:pt x="6" y="142"/>
                    </a:cubicBezTo>
                    <a:cubicBezTo>
                      <a:pt x="5" y="133"/>
                      <a:pt x="5" y="133"/>
                      <a:pt x="5" y="133"/>
                    </a:cubicBezTo>
                    <a:cubicBezTo>
                      <a:pt x="6" y="129"/>
                      <a:pt x="6" y="129"/>
                      <a:pt x="6" y="129"/>
                    </a:cubicBezTo>
                    <a:cubicBezTo>
                      <a:pt x="7" y="120"/>
                      <a:pt x="7" y="120"/>
                      <a:pt x="7" y="120"/>
                    </a:cubicBezTo>
                    <a:cubicBezTo>
                      <a:pt x="7" y="110"/>
                      <a:pt x="7" y="110"/>
                      <a:pt x="7" y="110"/>
                    </a:cubicBezTo>
                    <a:cubicBezTo>
                      <a:pt x="5" y="104"/>
                      <a:pt x="5" y="104"/>
                      <a:pt x="5" y="104"/>
                    </a:cubicBezTo>
                    <a:cubicBezTo>
                      <a:pt x="4" y="95"/>
                      <a:pt x="4" y="95"/>
                      <a:pt x="4" y="95"/>
                    </a:cubicBezTo>
                    <a:cubicBezTo>
                      <a:pt x="6" y="90"/>
                      <a:pt x="6" y="90"/>
                      <a:pt x="6" y="90"/>
                    </a:cubicBezTo>
                    <a:cubicBezTo>
                      <a:pt x="8" y="84"/>
                      <a:pt x="8" y="84"/>
                      <a:pt x="8" y="84"/>
                    </a:cubicBezTo>
                    <a:cubicBezTo>
                      <a:pt x="5" y="76"/>
                      <a:pt x="5" y="76"/>
                      <a:pt x="5" y="76"/>
                    </a:cubicBezTo>
                    <a:lnTo>
                      <a:pt x="0" y="73"/>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51" name="Freeform 28"/>
              <p:cNvSpPr>
                <a:spLocks/>
              </p:cNvSpPr>
              <p:nvPr/>
            </p:nvSpPr>
            <p:spPr bwMode="auto">
              <a:xfrm>
                <a:off x="10696575" y="2551113"/>
                <a:ext cx="134937" cy="187325"/>
              </a:xfrm>
              <a:custGeom>
                <a:avLst/>
                <a:gdLst>
                  <a:gd name="T0" fmla="*/ 10 w 85"/>
                  <a:gd name="T1" fmla="*/ 2 h 118"/>
                  <a:gd name="T2" fmla="*/ 19 w 85"/>
                  <a:gd name="T3" fmla="*/ 9 h 118"/>
                  <a:gd name="T4" fmla="*/ 33 w 85"/>
                  <a:gd name="T5" fmla="*/ 14 h 118"/>
                  <a:gd name="T6" fmla="*/ 47 w 85"/>
                  <a:gd name="T7" fmla="*/ 21 h 118"/>
                  <a:gd name="T8" fmla="*/ 64 w 85"/>
                  <a:gd name="T9" fmla="*/ 31 h 118"/>
                  <a:gd name="T10" fmla="*/ 83 w 85"/>
                  <a:gd name="T11" fmla="*/ 50 h 118"/>
                  <a:gd name="T12" fmla="*/ 85 w 85"/>
                  <a:gd name="T13" fmla="*/ 52 h 118"/>
                  <a:gd name="T14" fmla="*/ 81 w 85"/>
                  <a:gd name="T15" fmla="*/ 61 h 118"/>
                  <a:gd name="T16" fmla="*/ 62 w 85"/>
                  <a:gd name="T17" fmla="*/ 85 h 118"/>
                  <a:gd name="T18" fmla="*/ 50 w 85"/>
                  <a:gd name="T19" fmla="*/ 99 h 118"/>
                  <a:gd name="T20" fmla="*/ 38 w 85"/>
                  <a:gd name="T21" fmla="*/ 116 h 118"/>
                  <a:gd name="T22" fmla="*/ 28 w 85"/>
                  <a:gd name="T23" fmla="*/ 118 h 118"/>
                  <a:gd name="T24" fmla="*/ 17 w 85"/>
                  <a:gd name="T25" fmla="*/ 116 h 118"/>
                  <a:gd name="T26" fmla="*/ 12 w 85"/>
                  <a:gd name="T27" fmla="*/ 109 h 118"/>
                  <a:gd name="T28" fmla="*/ 5 w 85"/>
                  <a:gd name="T29" fmla="*/ 99 h 118"/>
                  <a:gd name="T30" fmla="*/ 0 w 85"/>
                  <a:gd name="T31" fmla="*/ 90 h 118"/>
                  <a:gd name="T32" fmla="*/ 0 w 85"/>
                  <a:gd name="T33" fmla="*/ 80 h 118"/>
                  <a:gd name="T34" fmla="*/ 12 w 85"/>
                  <a:gd name="T35" fmla="*/ 78 h 118"/>
                  <a:gd name="T36" fmla="*/ 17 w 85"/>
                  <a:gd name="T37" fmla="*/ 64 h 118"/>
                  <a:gd name="T38" fmla="*/ 17 w 85"/>
                  <a:gd name="T39" fmla="*/ 43 h 118"/>
                  <a:gd name="T40" fmla="*/ 17 w 85"/>
                  <a:gd name="T41" fmla="*/ 26 h 118"/>
                  <a:gd name="T42" fmla="*/ 12 w 85"/>
                  <a:gd name="T43" fmla="*/ 16 h 118"/>
                  <a:gd name="T44" fmla="*/ 5 w 85"/>
                  <a:gd name="T45" fmla="*/ 9 h 118"/>
                  <a:gd name="T46" fmla="*/ 5 w 85"/>
                  <a:gd name="T47" fmla="*/ 0 h 118"/>
                  <a:gd name="T48" fmla="*/ 10 w 85"/>
                  <a:gd name="T4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118">
                    <a:moveTo>
                      <a:pt x="10" y="2"/>
                    </a:moveTo>
                    <a:lnTo>
                      <a:pt x="19" y="9"/>
                    </a:lnTo>
                    <a:lnTo>
                      <a:pt x="33" y="14"/>
                    </a:lnTo>
                    <a:lnTo>
                      <a:pt x="47" y="21"/>
                    </a:lnTo>
                    <a:lnTo>
                      <a:pt x="64" y="31"/>
                    </a:lnTo>
                    <a:lnTo>
                      <a:pt x="83" y="50"/>
                    </a:lnTo>
                    <a:lnTo>
                      <a:pt x="85" y="52"/>
                    </a:lnTo>
                    <a:lnTo>
                      <a:pt x="81" y="61"/>
                    </a:lnTo>
                    <a:lnTo>
                      <a:pt x="62" y="85"/>
                    </a:lnTo>
                    <a:lnTo>
                      <a:pt x="50" y="99"/>
                    </a:lnTo>
                    <a:lnTo>
                      <a:pt x="38" y="116"/>
                    </a:lnTo>
                    <a:lnTo>
                      <a:pt x="28" y="118"/>
                    </a:lnTo>
                    <a:lnTo>
                      <a:pt x="17" y="116"/>
                    </a:lnTo>
                    <a:lnTo>
                      <a:pt x="12" y="109"/>
                    </a:lnTo>
                    <a:lnTo>
                      <a:pt x="5" y="99"/>
                    </a:lnTo>
                    <a:lnTo>
                      <a:pt x="0" y="90"/>
                    </a:lnTo>
                    <a:lnTo>
                      <a:pt x="0" y="80"/>
                    </a:lnTo>
                    <a:lnTo>
                      <a:pt x="12" y="78"/>
                    </a:lnTo>
                    <a:lnTo>
                      <a:pt x="17" y="64"/>
                    </a:lnTo>
                    <a:lnTo>
                      <a:pt x="17" y="43"/>
                    </a:lnTo>
                    <a:lnTo>
                      <a:pt x="17" y="26"/>
                    </a:lnTo>
                    <a:lnTo>
                      <a:pt x="12" y="16"/>
                    </a:lnTo>
                    <a:lnTo>
                      <a:pt x="5" y="9"/>
                    </a:lnTo>
                    <a:lnTo>
                      <a:pt x="5" y="0"/>
                    </a:lnTo>
                    <a:lnTo>
                      <a:pt x="10"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52" name="Freeform 29"/>
              <p:cNvSpPr>
                <a:spLocks/>
              </p:cNvSpPr>
              <p:nvPr/>
            </p:nvSpPr>
            <p:spPr bwMode="auto">
              <a:xfrm>
                <a:off x="10696575" y="2474913"/>
                <a:ext cx="263525" cy="139700"/>
              </a:xfrm>
              <a:custGeom>
                <a:avLst/>
                <a:gdLst>
                  <a:gd name="T0" fmla="*/ 0 w 166"/>
                  <a:gd name="T1" fmla="*/ 34 h 88"/>
                  <a:gd name="T2" fmla="*/ 10 w 166"/>
                  <a:gd name="T3" fmla="*/ 41 h 88"/>
                  <a:gd name="T4" fmla="*/ 21 w 166"/>
                  <a:gd name="T5" fmla="*/ 48 h 88"/>
                  <a:gd name="T6" fmla="*/ 36 w 166"/>
                  <a:gd name="T7" fmla="*/ 53 h 88"/>
                  <a:gd name="T8" fmla="*/ 47 w 166"/>
                  <a:gd name="T9" fmla="*/ 60 h 88"/>
                  <a:gd name="T10" fmla="*/ 57 w 166"/>
                  <a:gd name="T11" fmla="*/ 64 h 88"/>
                  <a:gd name="T12" fmla="*/ 66 w 166"/>
                  <a:gd name="T13" fmla="*/ 69 h 88"/>
                  <a:gd name="T14" fmla="*/ 78 w 166"/>
                  <a:gd name="T15" fmla="*/ 79 h 88"/>
                  <a:gd name="T16" fmla="*/ 88 w 166"/>
                  <a:gd name="T17" fmla="*/ 86 h 88"/>
                  <a:gd name="T18" fmla="*/ 100 w 166"/>
                  <a:gd name="T19" fmla="*/ 88 h 88"/>
                  <a:gd name="T20" fmla="*/ 109 w 166"/>
                  <a:gd name="T21" fmla="*/ 81 h 88"/>
                  <a:gd name="T22" fmla="*/ 126 w 166"/>
                  <a:gd name="T23" fmla="*/ 67 h 88"/>
                  <a:gd name="T24" fmla="*/ 140 w 166"/>
                  <a:gd name="T25" fmla="*/ 48 h 88"/>
                  <a:gd name="T26" fmla="*/ 152 w 166"/>
                  <a:gd name="T27" fmla="*/ 36 h 88"/>
                  <a:gd name="T28" fmla="*/ 159 w 166"/>
                  <a:gd name="T29" fmla="*/ 27 h 88"/>
                  <a:gd name="T30" fmla="*/ 163 w 166"/>
                  <a:gd name="T31" fmla="*/ 15 h 88"/>
                  <a:gd name="T32" fmla="*/ 166 w 166"/>
                  <a:gd name="T33" fmla="*/ 5 h 88"/>
                  <a:gd name="T34" fmla="*/ 149 w 166"/>
                  <a:gd name="T35" fmla="*/ 0 h 88"/>
                  <a:gd name="T36" fmla="*/ 135 w 166"/>
                  <a:gd name="T37" fmla="*/ 3 h 88"/>
                  <a:gd name="T38" fmla="*/ 126 w 166"/>
                  <a:gd name="T39" fmla="*/ 5 h 88"/>
                  <a:gd name="T40" fmla="*/ 118 w 166"/>
                  <a:gd name="T41" fmla="*/ 22 h 88"/>
                  <a:gd name="T42" fmla="*/ 107 w 166"/>
                  <a:gd name="T43" fmla="*/ 29 h 88"/>
                  <a:gd name="T44" fmla="*/ 90 w 166"/>
                  <a:gd name="T45" fmla="*/ 31 h 88"/>
                  <a:gd name="T46" fmla="*/ 73 w 166"/>
                  <a:gd name="T47" fmla="*/ 31 h 88"/>
                  <a:gd name="T48" fmla="*/ 57 w 166"/>
                  <a:gd name="T49" fmla="*/ 31 h 88"/>
                  <a:gd name="T50" fmla="*/ 45 w 166"/>
                  <a:gd name="T51" fmla="*/ 27 h 88"/>
                  <a:gd name="T52" fmla="*/ 36 w 166"/>
                  <a:gd name="T53" fmla="*/ 19 h 88"/>
                  <a:gd name="T54" fmla="*/ 28 w 166"/>
                  <a:gd name="T55" fmla="*/ 15 h 88"/>
                  <a:gd name="T56" fmla="*/ 19 w 166"/>
                  <a:gd name="T57" fmla="*/ 15 h 88"/>
                  <a:gd name="T58" fmla="*/ 10 w 166"/>
                  <a:gd name="T59" fmla="*/ 19 h 88"/>
                  <a:gd name="T60" fmla="*/ 2 w 166"/>
                  <a:gd name="T61" fmla="*/ 27 h 88"/>
                  <a:gd name="T62" fmla="*/ 0 w 166"/>
                  <a:gd name="T63"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88">
                    <a:moveTo>
                      <a:pt x="0" y="34"/>
                    </a:moveTo>
                    <a:lnTo>
                      <a:pt x="10" y="41"/>
                    </a:lnTo>
                    <a:lnTo>
                      <a:pt x="21" y="48"/>
                    </a:lnTo>
                    <a:lnTo>
                      <a:pt x="36" y="53"/>
                    </a:lnTo>
                    <a:lnTo>
                      <a:pt x="47" y="60"/>
                    </a:lnTo>
                    <a:lnTo>
                      <a:pt x="57" y="64"/>
                    </a:lnTo>
                    <a:lnTo>
                      <a:pt x="66" y="69"/>
                    </a:lnTo>
                    <a:lnTo>
                      <a:pt x="78" y="79"/>
                    </a:lnTo>
                    <a:lnTo>
                      <a:pt x="88" y="86"/>
                    </a:lnTo>
                    <a:lnTo>
                      <a:pt x="100" y="88"/>
                    </a:lnTo>
                    <a:lnTo>
                      <a:pt x="109" y="81"/>
                    </a:lnTo>
                    <a:lnTo>
                      <a:pt x="126" y="67"/>
                    </a:lnTo>
                    <a:lnTo>
                      <a:pt x="140" y="48"/>
                    </a:lnTo>
                    <a:lnTo>
                      <a:pt x="152" y="36"/>
                    </a:lnTo>
                    <a:lnTo>
                      <a:pt x="159" y="27"/>
                    </a:lnTo>
                    <a:lnTo>
                      <a:pt x="163" y="15"/>
                    </a:lnTo>
                    <a:lnTo>
                      <a:pt x="166" y="5"/>
                    </a:lnTo>
                    <a:lnTo>
                      <a:pt x="149" y="0"/>
                    </a:lnTo>
                    <a:lnTo>
                      <a:pt x="135" y="3"/>
                    </a:lnTo>
                    <a:lnTo>
                      <a:pt x="126" y="5"/>
                    </a:lnTo>
                    <a:lnTo>
                      <a:pt x="118" y="22"/>
                    </a:lnTo>
                    <a:lnTo>
                      <a:pt x="107" y="29"/>
                    </a:lnTo>
                    <a:lnTo>
                      <a:pt x="90" y="31"/>
                    </a:lnTo>
                    <a:lnTo>
                      <a:pt x="73" y="31"/>
                    </a:lnTo>
                    <a:lnTo>
                      <a:pt x="57" y="31"/>
                    </a:lnTo>
                    <a:lnTo>
                      <a:pt x="45" y="27"/>
                    </a:lnTo>
                    <a:lnTo>
                      <a:pt x="36" y="19"/>
                    </a:lnTo>
                    <a:lnTo>
                      <a:pt x="28" y="15"/>
                    </a:lnTo>
                    <a:lnTo>
                      <a:pt x="19" y="15"/>
                    </a:lnTo>
                    <a:lnTo>
                      <a:pt x="10" y="19"/>
                    </a:lnTo>
                    <a:lnTo>
                      <a:pt x="2" y="27"/>
                    </a:lnTo>
                    <a:lnTo>
                      <a:pt x="0" y="34"/>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53" name="Freeform 30"/>
              <p:cNvSpPr>
                <a:spLocks/>
              </p:cNvSpPr>
              <p:nvPr/>
            </p:nvSpPr>
            <p:spPr bwMode="auto">
              <a:xfrm>
                <a:off x="9910763" y="1885950"/>
                <a:ext cx="533400" cy="777875"/>
              </a:xfrm>
              <a:custGeom>
                <a:avLst/>
                <a:gdLst>
                  <a:gd name="T0" fmla="*/ 113 w 142"/>
                  <a:gd name="T1" fmla="*/ 0 h 207"/>
                  <a:gd name="T2" fmla="*/ 120 w 142"/>
                  <a:gd name="T3" fmla="*/ 4 h 207"/>
                  <a:gd name="T4" fmla="*/ 116 w 142"/>
                  <a:gd name="T5" fmla="*/ 11 h 207"/>
                  <a:gd name="T6" fmla="*/ 120 w 142"/>
                  <a:gd name="T7" fmla="*/ 20 h 207"/>
                  <a:gd name="T8" fmla="*/ 125 w 142"/>
                  <a:gd name="T9" fmla="*/ 31 h 207"/>
                  <a:gd name="T10" fmla="*/ 127 w 142"/>
                  <a:gd name="T11" fmla="*/ 42 h 207"/>
                  <a:gd name="T12" fmla="*/ 129 w 142"/>
                  <a:gd name="T13" fmla="*/ 70 h 207"/>
                  <a:gd name="T14" fmla="*/ 130 w 142"/>
                  <a:gd name="T15" fmla="*/ 82 h 207"/>
                  <a:gd name="T16" fmla="*/ 134 w 142"/>
                  <a:gd name="T17" fmla="*/ 97 h 207"/>
                  <a:gd name="T18" fmla="*/ 140 w 142"/>
                  <a:gd name="T19" fmla="*/ 104 h 207"/>
                  <a:gd name="T20" fmla="*/ 139 w 142"/>
                  <a:gd name="T21" fmla="*/ 112 h 207"/>
                  <a:gd name="T22" fmla="*/ 136 w 142"/>
                  <a:gd name="T23" fmla="*/ 124 h 207"/>
                  <a:gd name="T24" fmla="*/ 139 w 142"/>
                  <a:gd name="T25" fmla="*/ 134 h 207"/>
                  <a:gd name="T26" fmla="*/ 129 w 142"/>
                  <a:gd name="T27" fmla="*/ 144 h 207"/>
                  <a:gd name="T28" fmla="*/ 115 w 142"/>
                  <a:gd name="T29" fmla="*/ 155 h 207"/>
                  <a:gd name="T30" fmla="*/ 103 w 142"/>
                  <a:gd name="T31" fmla="*/ 166 h 207"/>
                  <a:gd name="T32" fmla="*/ 92 w 142"/>
                  <a:gd name="T33" fmla="*/ 169 h 207"/>
                  <a:gd name="T34" fmla="*/ 81 w 142"/>
                  <a:gd name="T35" fmla="*/ 171 h 207"/>
                  <a:gd name="T36" fmla="*/ 72 w 142"/>
                  <a:gd name="T37" fmla="*/ 168 h 207"/>
                  <a:gd name="T38" fmla="*/ 61 w 142"/>
                  <a:gd name="T39" fmla="*/ 167 h 207"/>
                  <a:gd name="T40" fmla="*/ 55 w 142"/>
                  <a:gd name="T41" fmla="*/ 174 h 207"/>
                  <a:gd name="T42" fmla="*/ 55 w 142"/>
                  <a:gd name="T43" fmla="*/ 184 h 207"/>
                  <a:gd name="T44" fmla="*/ 50 w 142"/>
                  <a:gd name="T45" fmla="*/ 194 h 207"/>
                  <a:gd name="T46" fmla="*/ 41 w 142"/>
                  <a:gd name="T47" fmla="*/ 199 h 207"/>
                  <a:gd name="T48" fmla="*/ 31 w 142"/>
                  <a:gd name="T49" fmla="*/ 205 h 207"/>
                  <a:gd name="T50" fmla="*/ 21 w 142"/>
                  <a:gd name="T51" fmla="*/ 205 h 207"/>
                  <a:gd name="T52" fmla="*/ 15 w 142"/>
                  <a:gd name="T53" fmla="*/ 200 h 207"/>
                  <a:gd name="T54" fmla="*/ 10 w 142"/>
                  <a:gd name="T55" fmla="*/ 195 h 207"/>
                  <a:gd name="T56" fmla="*/ 3 w 142"/>
                  <a:gd name="T57" fmla="*/ 188 h 207"/>
                  <a:gd name="T58" fmla="*/ 3 w 142"/>
                  <a:gd name="T59" fmla="*/ 175 h 207"/>
                  <a:gd name="T60" fmla="*/ 0 w 142"/>
                  <a:gd name="T61" fmla="*/ 162 h 207"/>
                  <a:gd name="T62" fmla="*/ 6 w 142"/>
                  <a:gd name="T63" fmla="*/ 151 h 207"/>
                  <a:gd name="T64" fmla="*/ 11 w 142"/>
                  <a:gd name="T65" fmla="*/ 135 h 207"/>
                  <a:gd name="T66" fmla="*/ 15 w 142"/>
                  <a:gd name="T67" fmla="*/ 127 h 207"/>
                  <a:gd name="T68" fmla="*/ 23 w 142"/>
                  <a:gd name="T69" fmla="*/ 123 h 207"/>
                  <a:gd name="T70" fmla="*/ 35 w 142"/>
                  <a:gd name="T71" fmla="*/ 119 h 207"/>
                  <a:gd name="T72" fmla="*/ 46 w 142"/>
                  <a:gd name="T73" fmla="*/ 108 h 207"/>
                  <a:gd name="T74" fmla="*/ 56 w 142"/>
                  <a:gd name="T75" fmla="*/ 104 h 207"/>
                  <a:gd name="T76" fmla="*/ 66 w 142"/>
                  <a:gd name="T77" fmla="*/ 104 h 207"/>
                  <a:gd name="T78" fmla="*/ 77 w 142"/>
                  <a:gd name="T79" fmla="*/ 102 h 207"/>
                  <a:gd name="T80" fmla="*/ 81 w 142"/>
                  <a:gd name="T81" fmla="*/ 89 h 207"/>
                  <a:gd name="T82" fmla="*/ 77 w 142"/>
                  <a:gd name="T83" fmla="*/ 81 h 207"/>
                  <a:gd name="T84" fmla="*/ 79 w 142"/>
                  <a:gd name="T85" fmla="*/ 70 h 207"/>
                  <a:gd name="T86" fmla="*/ 84 w 142"/>
                  <a:gd name="T87" fmla="*/ 62 h 207"/>
                  <a:gd name="T88" fmla="*/ 82 w 142"/>
                  <a:gd name="T89" fmla="*/ 50 h 207"/>
                  <a:gd name="T90" fmla="*/ 81 w 142"/>
                  <a:gd name="T91" fmla="*/ 36 h 207"/>
                  <a:gd name="T92" fmla="*/ 85 w 142"/>
                  <a:gd name="T93" fmla="*/ 25 h 207"/>
                  <a:gd name="T94" fmla="*/ 93 w 142"/>
                  <a:gd name="T95" fmla="*/ 17 h 207"/>
                  <a:gd name="T96" fmla="*/ 107 w 142"/>
                  <a:gd name="T97" fmla="*/ 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207">
                    <a:moveTo>
                      <a:pt x="109" y="0"/>
                    </a:moveTo>
                    <a:cubicBezTo>
                      <a:pt x="113" y="0"/>
                      <a:pt x="113" y="0"/>
                      <a:pt x="113" y="0"/>
                    </a:cubicBezTo>
                    <a:cubicBezTo>
                      <a:pt x="118" y="2"/>
                      <a:pt x="118" y="2"/>
                      <a:pt x="118" y="2"/>
                    </a:cubicBezTo>
                    <a:cubicBezTo>
                      <a:pt x="120" y="4"/>
                      <a:pt x="120" y="4"/>
                      <a:pt x="120" y="4"/>
                    </a:cubicBezTo>
                    <a:cubicBezTo>
                      <a:pt x="117" y="7"/>
                      <a:pt x="117" y="7"/>
                      <a:pt x="117" y="7"/>
                    </a:cubicBezTo>
                    <a:cubicBezTo>
                      <a:pt x="116" y="11"/>
                      <a:pt x="116" y="11"/>
                      <a:pt x="116" y="11"/>
                    </a:cubicBezTo>
                    <a:cubicBezTo>
                      <a:pt x="117" y="15"/>
                      <a:pt x="117" y="15"/>
                      <a:pt x="117" y="15"/>
                    </a:cubicBezTo>
                    <a:cubicBezTo>
                      <a:pt x="120" y="20"/>
                      <a:pt x="120" y="20"/>
                      <a:pt x="120" y="20"/>
                    </a:cubicBezTo>
                    <a:cubicBezTo>
                      <a:pt x="123" y="26"/>
                      <a:pt x="123" y="26"/>
                      <a:pt x="123" y="26"/>
                    </a:cubicBezTo>
                    <a:cubicBezTo>
                      <a:pt x="125" y="31"/>
                      <a:pt x="125" y="31"/>
                      <a:pt x="125" y="31"/>
                    </a:cubicBezTo>
                    <a:cubicBezTo>
                      <a:pt x="125" y="36"/>
                      <a:pt x="125" y="36"/>
                      <a:pt x="125" y="36"/>
                    </a:cubicBezTo>
                    <a:cubicBezTo>
                      <a:pt x="127" y="42"/>
                      <a:pt x="127" y="42"/>
                      <a:pt x="127" y="42"/>
                    </a:cubicBezTo>
                    <a:cubicBezTo>
                      <a:pt x="127" y="53"/>
                      <a:pt x="127" y="53"/>
                      <a:pt x="127" y="53"/>
                    </a:cubicBezTo>
                    <a:cubicBezTo>
                      <a:pt x="129" y="70"/>
                      <a:pt x="129" y="70"/>
                      <a:pt x="129" y="70"/>
                    </a:cubicBezTo>
                    <a:cubicBezTo>
                      <a:pt x="129" y="77"/>
                      <a:pt x="129" y="77"/>
                      <a:pt x="129" y="77"/>
                    </a:cubicBezTo>
                    <a:cubicBezTo>
                      <a:pt x="130" y="82"/>
                      <a:pt x="130" y="82"/>
                      <a:pt x="130" y="82"/>
                    </a:cubicBezTo>
                    <a:cubicBezTo>
                      <a:pt x="132" y="92"/>
                      <a:pt x="132" y="92"/>
                      <a:pt x="132" y="92"/>
                    </a:cubicBezTo>
                    <a:cubicBezTo>
                      <a:pt x="134" y="97"/>
                      <a:pt x="134" y="97"/>
                      <a:pt x="134" y="97"/>
                    </a:cubicBezTo>
                    <a:cubicBezTo>
                      <a:pt x="135" y="101"/>
                      <a:pt x="135" y="101"/>
                      <a:pt x="135" y="101"/>
                    </a:cubicBezTo>
                    <a:cubicBezTo>
                      <a:pt x="140" y="104"/>
                      <a:pt x="140" y="104"/>
                      <a:pt x="140" y="104"/>
                    </a:cubicBezTo>
                    <a:cubicBezTo>
                      <a:pt x="142" y="108"/>
                      <a:pt x="142" y="108"/>
                      <a:pt x="142" y="108"/>
                    </a:cubicBezTo>
                    <a:cubicBezTo>
                      <a:pt x="142" y="108"/>
                      <a:pt x="141" y="111"/>
                      <a:pt x="139" y="112"/>
                    </a:cubicBezTo>
                    <a:cubicBezTo>
                      <a:pt x="138" y="112"/>
                      <a:pt x="136" y="117"/>
                      <a:pt x="136" y="117"/>
                    </a:cubicBezTo>
                    <a:cubicBezTo>
                      <a:pt x="136" y="124"/>
                      <a:pt x="136" y="124"/>
                      <a:pt x="136" y="124"/>
                    </a:cubicBezTo>
                    <a:cubicBezTo>
                      <a:pt x="138" y="129"/>
                      <a:pt x="138" y="129"/>
                      <a:pt x="138" y="129"/>
                    </a:cubicBezTo>
                    <a:cubicBezTo>
                      <a:pt x="139" y="134"/>
                      <a:pt x="139" y="134"/>
                      <a:pt x="139" y="134"/>
                    </a:cubicBezTo>
                    <a:cubicBezTo>
                      <a:pt x="137" y="139"/>
                      <a:pt x="137" y="139"/>
                      <a:pt x="137" y="139"/>
                    </a:cubicBezTo>
                    <a:cubicBezTo>
                      <a:pt x="129" y="144"/>
                      <a:pt x="129" y="144"/>
                      <a:pt x="129" y="144"/>
                    </a:cubicBezTo>
                    <a:cubicBezTo>
                      <a:pt x="121" y="150"/>
                      <a:pt x="121" y="150"/>
                      <a:pt x="121" y="150"/>
                    </a:cubicBezTo>
                    <a:cubicBezTo>
                      <a:pt x="115" y="155"/>
                      <a:pt x="115" y="155"/>
                      <a:pt x="115" y="155"/>
                    </a:cubicBezTo>
                    <a:cubicBezTo>
                      <a:pt x="109" y="162"/>
                      <a:pt x="109" y="162"/>
                      <a:pt x="109" y="162"/>
                    </a:cubicBezTo>
                    <a:cubicBezTo>
                      <a:pt x="103" y="166"/>
                      <a:pt x="103" y="166"/>
                      <a:pt x="103" y="166"/>
                    </a:cubicBezTo>
                    <a:cubicBezTo>
                      <a:pt x="96" y="166"/>
                      <a:pt x="96" y="166"/>
                      <a:pt x="96" y="166"/>
                    </a:cubicBezTo>
                    <a:cubicBezTo>
                      <a:pt x="92" y="169"/>
                      <a:pt x="92" y="169"/>
                      <a:pt x="92" y="169"/>
                    </a:cubicBezTo>
                    <a:cubicBezTo>
                      <a:pt x="87" y="171"/>
                      <a:pt x="87" y="171"/>
                      <a:pt x="87" y="171"/>
                    </a:cubicBezTo>
                    <a:cubicBezTo>
                      <a:pt x="81" y="171"/>
                      <a:pt x="81" y="171"/>
                      <a:pt x="81" y="171"/>
                    </a:cubicBezTo>
                    <a:cubicBezTo>
                      <a:pt x="77" y="170"/>
                      <a:pt x="77" y="170"/>
                      <a:pt x="77" y="170"/>
                    </a:cubicBezTo>
                    <a:cubicBezTo>
                      <a:pt x="72" y="168"/>
                      <a:pt x="72" y="168"/>
                      <a:pt x="72" y="168"/>
                    </a:cubicBezTo>
                    <a:cubicBezTo>
                      <a:pt x="65" y="167"/>
                      <a:pt x="65" y="167"/>
                      <a:pt x="65" y="167"/>
                    </a:cubicBezTo>
                    <a:cubicBezTo>
                      <a:pt x="61" y="167"/>
                      <a:pt x="61" y="167"/>
                      <a:pt x="61" y="167"/>
                    </a:cubicBezTo>
                    <a:cubicBezTo>
                      <a:pt x="58" y="170"/>
                      <a:pt x="58" y="170"/>
                      <a:pt x="58" y="170"/>
                    </a:cubicBezTo>
                    <a:cubicBezTo>
                      <a:pt x="55" y="174"/>
                      <a:pt x="55" y="174"/>
                      <a:pt x="55" y="174"/>
                    </a:cubicBezTo>
                    <a:cubicBezTo>
                      <a:pt x="55" y="180"/>
                      <a:pt x="55" y="180"/>
                      <a:pt x="55" y="180"/>
                    </a:cubicBezTo>
                    <a:cubicBezTo>
                      <a:pt x="55" y="184"/>
                      <a:pt x="55" y="184"/>
                      <a:pt x="55" y="184"/>
                    </a:cubicBezTo>
                    <a:cubicBezTo>
                      <a:pt x="53" y="190"/>
                      <a:pt x="53" y="190"/>
                      <a:pt x="53" y="190"/>
                    </a:cubicBezTo>
                    <a:cubicBezTo>
                      <a:pt x="50" y="194"/>
                      <a:pt x="50" y="194"/>
                      <a:pt x="50" y="194"/>
                    </a:cubicBezTo>
                    <a:cubicBezTo>
                      <a:pt x="46" y="198"/>
                      <a:pt x="46" y="198"/>
                      <a:pt x="46" y="198"/>
                    </a:cubicBezTo>
                    <a:cubicBezTo>
                      <a:pt x="41" y="199"/>
                      <a:pt x="41" y="199"/>
                      <a:pt x="41" y="199"/>
                    </a:cubicBezTo>
                    <a:cubicBezTo>
                      <a:pt x="36" y="202"/>
                      <a:pt x="36" y="202"/>
                      <a:pt x="36" y="202"/>
                    </a:cubicBezTo>
                    <a:cubicBezTo>
                      <a:pt x="31" y="205"/>
                      <a:pt x="31" y="205"/>
                      <a:pt x="31" y="205"/>
                    </a:cubicBezTo>
                    <a:cubicBezTo>
                      <a:pt x="26" y="207"/>
                      <a:pt x="26" y="207"/>
                      <a:pt x="26" y="207"/>
                    </a:cubicBezTo>
                    <a:cubicBezTo>
                      <a:pt x="26" y="207"/>
                      <a:pt x="24" y="205"/>
                      <a:pt x="21" y="205"/>
                    </a:cubicBezTo>
                    <a:cubicBezTo>
                      <a:pt x="18" y="204"/>
                      <a:pt x="18" y="204"/>
                      <a:pt x="18" y="204"/>
                    </a:cubicBezTo>
                    <a:cubicBezTo>
                      <a:pt x="15" y="200"/>
                      <a:pt x="15" y="200"/>
                      <a:pt x="15" y="200"/>
                    </a:cubicBezTo>
                    <a:cubicBezTo>
                      <a:pt x="13" y="197"/>
                      <a:pt x="13" y="197"/>
                      <a:pt x="13" y="197"/>
                    </a:cubicBezTo>
                    <a:cubicBezTo>
                      <a:pt x="10" y="195"/>
                      <a:pt x="10" y="195"/>
                      <a:pt x="10" y="195"/>
                    </a:cubicBezTo>
                    <a:cubicBezTo>
                      <a:pt x="4" y="195"/>
                      <a:pt x="4" y="195"/>
                      <a:pt x="4" y="195"/>
                    </a:cubicBezTo>
                    <a:cubicBezTo>
                      <a:pt x="3" y="188"/>
                      <a:pt x="3" y="188"/>
                      <a:pt x="3" y="188"/>
                    </a:cubicBezTo>
                    <a:cubicBezTo>
                      <a:pt x="3" y="182"/>
                      <a:pt x="3" y="182"/>
                      <a:pt x="3" y="182"/>
                    </a:cubicBezTo>
                    <a:cubicBezTo>
                      <a:pt x="3" y="175"/>
                      <a:pt x="3" y="175"/>
                      <a:pt x="3" y="175"/>
                    </a:cubicBezTo>
                    <a:cubicBezTo>
                      <a:pt x="1" y="170"/>
                      <a:pt x="1" y="170"/>
                      <a:pt x="1" y="170"/>
                    </a:cubicBezTo>
                    <a:cubicBezTo>
                      <a:pt x="0" y="162"/>
                      <a:pt x="0" y="162"/>
                      <a:pt x="0" y="162"/>
                    </a:cubicBezTo>
                    <a:cubicBezTo>
                      <a:pt x="3" y="156"/>
                      <a:pt x="3" y="156"/>
                      <a:pt x="3" y="156"/>
                    </a:cubicBezTo>
                    <a:cubicBezTo>
                      <a:pt x="6" y="151"/>
                      <a:pt x="6" y="151"/>
                      <a:pt x="6" y="151"/>
                    </a:cubicBezTo>
                    <a:cubicBezTo>
                      <a:pt x="9" y="143"/>
                      <a:pt x="9" y="143"/>
                      <a:pt x="9" y="143"/>
                    </a:cubicBezTo>
                    <a:cubicBezTo>
                      <a:pt x="11" y="135"/>
                      <a:pt x="11" y="135"/>
                      <a:pt x="11" y="135"/>
                    </a:cubicBezTo>
                    <a:cubicBezTo>
                      <a:pt x="12" y="130"/>
                      <a:pt x="12" y="130"/>
                      <a:pt x="12" y="130"/>
                    </a:cubicBezTo>
                    <a:cubicBezTo>
                      <a:pt x="15" y="127"/>
                      <a:pt x="15" y="127"/>
                      <a:pt x="15" y="127"/>
                    </a:cubicBezTo>
                    <a:cubicBezTo>
                      <a:pt x="19" y="125"/>
                      <a:pt x="19" y="125"/>
                      <a:pt x="19" y="125"/>
                    </a:cubicBezTo>
                    <a:cubicBezTo>
                      <a:pt x="23" y="123"/>
                      <a:pt x="23" y="123"/>
                      <a:pt x="23" y="123"/>
                    </a:cubicBezTo>
                    <a:cubicBezTo>
                      <a:pt x="28" y="121"/>
                      <a:pt x="28" y="121"/>
                      <a:pt x="28" y="121"/>
                    </a:cubicBezTo>
                    <a:cubicBezTo>
                      <a:pt x="35" y="119"/>
                      <a:pt x="35" y="119"/>
                      <a:pt x="35" y="119"/>
                    </a:cubicBezTo>
                    <a:cubicBezTo>
                      <a:pt x="41" y="113"/>
                      <a:pt x="41" y="113"/>
                      <a:pt x="41" y="113"/>
                    </a:cubicBezTo>
                    <a:cubicBezTo>
                      <a:pt x="46" y="108"/>
                      <a:pt x="46" y="108"/>
                      <a:pt x="46" y="108"/>
                    </a:cubicBezTo>
                    <a:cubicBezTo>
                      <a:pt x="50" y="105"/>
                      <a:pt x="50" y="105"/>
                      <a:pt x="50" y="105"/>
                    </a:cubicBezTo>
                    <a:cubicBezTo>
                      <a:pt x="56" y="104"/>
                      <a:pt x="56" y="104"/>
                      <a:pt x="56" y="104"/>
                    </a:cubicBezTo>
                    <a:cubicBezTo>
                      <a:pt x="61" y="103"/>
                      <a:pt x="61" y="103"/>
                      <a:pt x="61" y="103"/>
                    </a:cubicBezTo>
                    <a:cubicBezTo>
                      <a:pt x="66" y="104"/>
                      <a:pt x="66" y="104"/>
                      <a:pt x="66" y="104"/>
                    </a:cubicBezTo>
                    <a:cubicBezTo>
                      <a:pt x="71" y="104"/>
                      <a:pt x="71" y="104"/>
                      <a:pt x="71" y="104"/>
                    </a:cubicBezTo>
                    <a:cubicBezTo>
                      <a:pt x="77" y="102"/>
                      <a:pt x="77" y="102"/>
                      <a:pt x="77" y="102"/>
                    </a:cubicBezTo>
                    <a:cubicBezTo>
                      <a:pt x="80" y="96"/>
                      <a:pt x="80" y="96"/>
                      <a:pt x="80" y="96"/>
                    </a:cubicBezTo>
                    <a:cubicBezTo>
                      <a:pt x="81" y="89"/>
                      <a:pt x="81" y="89"/>
                      <a:pt x="81" y="89"/>
                    </a:cubicBezTo>
                    <a:cubicBezTo>
                      <a:pt x="79" y="85"/>
                      <a:pt x="79" y="85"/>
                      <a:pt x="79" y="85"/>
                    </a:cubicBezTo>
                    <a:cubicBezTo>
                      <a:pt x="77" y="81"/>
                      <a:pt x="77" y="81"/>
                      <a:pt x="77" y="81"/>
                    </a:cubicBezTo>
                    <a:cubicBezTo>
                      <a:pt x="78" y="75"/>
                      <a:pt x="78" y="75"/>
                      <a:pt x="78" y="75"/>
                    </a:cubicBezTo>
                    <a:cubicBezTo>
                      <a:pt x="79" y="70"/>
                      <a:pt x="79" y="70"/>
                      <a:pt x="79" y="70"/>
                    </a:cubicBezTo>
                    <a:cubicBezTo>
                      <a:pt x="81" y="66"/>
                      <a:pt x="81" y="66"/>
                      <a:pt x="81" y="66"/>
                    </a:cubicBezTo>
                    <a:cubicBezTo>
                      <a:pt x="84" y="62"/>
                      <a:pt x="84" y="62"/>
                      <a:pt x="84" y="62"/>
                    </a:cubicBezTo>
                    <a:cubicBezTo>
                      <a:pt x="82" y="57"/>
                      <a:pt x="82" y="57"/>
                      <a:pt x="82" y="57"/>
                    </a:cubicBezTo>
                    <a:cubicBezTo>
                      <a:pt x="82" y="50"/>
                      <a:pt x="82" y="50"/>
                      <a:pt x="82" y="50"/>
                    </a:cubicBezTo>
                    <a:cubicBezTo>
                      <a:pt x="81" y="42"/>
                      <a:pt x="81" y="42"/>
                      <a:pt x="81" y="42"/>
                    </a:cubicBezTo>
                    <a:cubicBezTo>
                      <a:pt x="81" y="36"/>
                      <a:pt x="81" y="36"/>
                      <a:pt x="81" y="36"/>
                    </a:cubicBezTo>
                    <a:cubicBezTo>
                      <a:pt x="82" y="30"/>
                      <a:pt x="82" y="30"/>
                      <a:pt x="82" y="30"/>
                    </a:cubicBezTo>
                    <a:cubicBezTo>
                      <a:pt x="85" y="25"/>
                      <a:pt x="85" y="25"/>
                      <a:pt x="85" y="25"/>
                    </a:cubicBezTo>
                    <a:cubicBezTo>
                      <a:pt x="88" y="18"/>
                      <a:pt x="88" y="18"/>
                      <a:pt x="88" y="18"/>
                    </a:cubicBezTo>
                    <a:cubicBezTo>
                      <a:pt x="93" y="17"/>
                      <a:pt x="93" y="17"/>
                      <a:pt x="93" y="17"/>
                    </a:cubicBezTo>
                    <a:cubicBezTo>
                      <a:pt x="103" y="11"/>
                      <a:pt x="103" y="11"/>
                      <a:pt x="103" y="11"/>
                    </a:cubicBezTo>
                    <a:cubicBezTo>
                      <a:pt x="107" y="6"/>
                      <a:pt x="107" y="6"/>
                      <a:pt x="107" y="6"/>
                    </a:cubicBezTo>
                    <a:lnTo>
                      <a:pt x="109"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54" name="Freeform 31"/>
              <p:cNvSpPr>
                <a:spLocks/>
              </p:cNvSpPr>
              <p:nvPr/>
            </p:nvSpPr>
            <p:spPr bwMode="auto">
              <a:xfrm>
                <a:off x="10372725" y="1885950"/>
                <a:ext cx="381000" cy="473075"/>
              </a:xfrm>
              <a:custGeom>
                <a:avLst/>
                <a:gdLst>
                  <a:gd name="T0" fmla="*/ 3 w 101"/>
                  <a:gd name="T1" fmla="*/ 0 h 126"/>
                  <a:gd name="T2" fmla="*/ 2 w 101"/>
                  <a:gd name="T3" fmla="*/ 5 h 126"/>
                  <a:gd name="T4" fmla="*/ 0 w 101"/>
                  <a:gd name="T5" fmla="*/ 8 h 126"/>
                  <a:gd name="T6" fmla="*/ 1 w 101"/>
                  <a:gd name="T7" fmla="*/ 14 h 126"/>
                  <a:gd name="T8" fmla="*/ 1 w 101"/>
                  <a:gd name="T9" fmla="*/ 16 h 126"/>
                  <a:gd name="T10" fmla="*/ 3 w 101"/>
                  <a:gd name="T11" fmla="*/ 19 h 126"/>
                  <a:gd name="T12" fmla="*/ 5 w 101"/>
                  <a:gd name="T13" fmla="*/ 23 h 126"/>
                  <a:gd name="T14" fmla="*/ 6 w 101"/>
                  <a:gd name="T15" fmla="*/ 26 h 126"/>
                  <a:gd name="T16" fmla="*/ 6 w 101"/>
                  <a:gd name="T17" fmla="*/ 31 h 126"/>
                  <a:gd name="T18" fmla="*/ 9 w 101"/>
                  <a:gd name="T19" fmla="*/ 36 h 126"/>
                  <a:gd name="T20" fmla="*/ 9 w 101"/>
                  <a:gd name="T21" fmla="*/ 41 h 126"/>
                  <a:gd name="T22" fmla="*/ 9 w 101"/>
                  <a:gd name="T23" fmla="*/ 48 h 126"/>
                  <a:gd name="T24" fmla="*/ 10 w 101"/>
                  <a:gd name="T25" fmla="*/ 54 h 126"/>
                  <a:gd name="T26" fmla="*/ 10 w 101"/>
                  <a:gd name="T27" fmla="*/ 62 h 126"/>
                  <a:gd name="T28" fmla="*/ 11 w 101"/>
                  <a:gd name="T29" fmla="*/ 70 h 126"/>
                  <a:gd name="T30" fmla="*/ 12 w 101"/>
                  <a:gd name="T31" fmla="*/ 78 h 126"/>
                  <a:gd name="T32" fmla="*/ 12 w 101"/>
                  <a:gd name="T33" fmla="*/ 84 h 126"/>
                  <a:gd name="T34" fmla="*/ 13 w 101"/>
                  <a:gd name="T35" fmla="*/ 89 h 126"/>
                  <a:gd name="T36" fmla="*/ 17 w 101"/>
                  <a:gd name="T37" fmla="*/ 97 h 126"/>
                  <a:gd name="T38" fmla="*/ 22 w 101"/>
                  <a:gd name="T39" fmla="*/ 99 h 126"/>
                  <a:gd name="T40" fmla="*/ 23 w 101"/>
                  <a:gd name="T41" fmla="*/ 103 h 126"/>
                  <a:gd name="T42" fmla="*/ 22 w 101"/>
                  <a:gd name="T43" fmla="*/ 108 h 126"/>
                  <a:gd name="T44" fmla="*/ 22 w 101"/>
                  <a:gd name="T45" fmla="*/ 112 h 126"/>
                  <a:gd name="T46" fmla="*/ 21 w 101"/>
                  <a:gd name="T47" fmla="*/ 116 h 126"/>
                  <a:gd name="T48" fmla="*/ 26 w 101"/>
                  <a:gd name="T49" fmla="*/ 117 h 126"/>
                  <a:gd name="T50" fmla="*/ 32 w 101"/>
                  <a:gd name="T51" fmla="*/ 116 h 126"/>
                  <a:gd name="T52" fmla="*/ 39 w 101"/>
                  <a:gd name="T53" fmla="*/ 116 h 126"/>
                  <a:gd name="T54" fmla="*/ 44 w 101"/>
                  <a:gd name="T55" fmla="*/ 116 h 126"/>
                  <a:gd name="T56" fmla="*/ 48 w 101"/>
                  <a:gd name="T57" fmla="*/ 117 h 126"/>
                  <a:gd name="T58" fmla="*/ 53 w 101"/>
                  <a:gd name="T59" fmla="*/ 121 h 126"/>
                  <a:gd name="T60" fmla="*/ 58 w 101"/>
                  <a:gd name="T61" fmla="*/ 126 h 126"/>
                  <a:gd name="T62" fmla="*/ 61 w 101"/>
                  <a:gd name="T63" fmla="*/ 125 h 126"/>
                  <a:gd name="T64" fmla="*/ 66 w 101"/>
                  <a:gd name="T65" fmla="*/ 121 h 126"/>
                  <a:gd name="T66" fmla="*/ 69 w 101"/>
                  <a:gd name="T67" fmla="*/ 117 h 126"/>
                  <a:gd name="T68" fmla="*/ 68 w 101"/>
                  <a:gd name="T69" fmla="*/ 113 h 126"/>
                  <a:gd name="T70" fmla="*/ 66 w 101"/>
                  <a:gd name="T71" fmla="*/ 110 h 126"/>
                  <a:gd name="T72" fmla="*/ 66 w 101"/>
                  <a:gd name="T73" fmla="*/ 104 h 126"/>
                  <a:gd name="T74" fmla="*/ 69 w 101"/>
                  <a:gd name="T75" fmla="*/ 97 h 126"/>
                  <a:gd name="T76" fmla="*/ 70 w 101"/>
                  <a:gd name="T77" fmla="*/ 90 h 126"/>
                  <a:gd name="T78" fmla="*/ 75 w 101"/>
                  <a:gd name="T79" fmla="*/ 82 h 126"/>
                  <a:gd name="T80" fmla="*/ 81 w 101"/>
                  <a:gd name="T81" fmla="*/ 74 h 126"/>
                  <a:gd name="T82" fmla="*/ 86 w 101"/>
                  <a:gd name="T83" fmla="*/ 66 h 126"/>
                  <a:gd name="T84" fmla="*/ 91 w 101"/>
                  <a:gd name="T85" fmla="*/ 58 h 126"/>
                  <a:gd name="T86" fmla="*/ 94 w 101"/>
                  <a:gd name="T87" fmla="*/ 51 h 126"/>
                  <a:gd name="T88" fmla="*/ 101 w 101"/>
                  <a:gd name="T89" fmla="*/ 47 h 126"/>
                  <a:gd name="T90" fmla="*/ 89 w 101"/>
                  <a:gd name="T91" fmla="*/ 36 h 126"/>
                  <a:gd name="T92" fmla="*/ 78 w 101"/>
                  <a:gd name="T93" fmla="*/ 28 h 126"/>
                  <a:gd name="T94" fmla="*/ 75 w 101"/>
                  <a:gd name="T95" fmla="*/ 24 h 126"/>
                  <a:gd name="T96" fmla="*/ 70 w 101"/>
                  <a:gd name="T97" fmla="*/ 21 h 126"/>
                  <a:gd name="T98" fmla="*/ 63 w 101"/>
                  <a:gd name="T99" fmla="*/ 18 h 126"/>
                  <a:gd name="T100" fmla="*/ 57 w 101"/>
                  <a:gd name="T101" fmla="*/ 13 h 126"/>
                  <a:gd name="T102" fmla="*/ 50 w 101"/>
                  <a:gd name="T103" fmla="*/ 8 h 126"/>
                  <a:gd name="T104" fmla="*/ 42 w 101"/>
                  <a:gd name="T105" fmla="*/ 5 h 126"/>
                  <a:gd name="T106" fmla="*/ 35 w 101"/>
                  <a:gd name="T107" fmla="*/ 1 h 126"/>
                  <a:gd name="T108" fmla="*/ 28 w 101"/>
                  <a:gd name="T109" fmla="*/ 1 h 126"/>
                  <a:gd name="T110" fmla="*/ 18 w 101"/>
                  <a:gd name="T111" fmla="*/ 1 h 126"/>
                  <a:gd name="T112" fmla="*/ 13 w 101"/>
                  <a:gd name="T113" fmla="*/ 1 h 126"/>
                  <a:gd name="T114" fmla="*/ 3 w 101"/>
                  <a:gd name="T11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126">
                    <a:moveTo>
                      <a:pt x="3" y="0"/>
                    </a:moveTo>
                    <a:cubicBezTo>
                      <a:pt x="2" y="5"/>
                      <a:pt x="2" y="5"/>
                      <a:pt x="2" y="5"/>
                    </a:cubicBezTo>
                    <a:cubicBezTo>
                      <a:pt x="0" y="8"/>
                      <a:pt x="0" y="8"/>
                      <a:pt x="0" y="8"/>
                    </a:cubicBezTo>
                    <a:cubicBezTo>
                      <a:pt x="1" y="14"/>
                      <a:pt x="1" y="14"/>
                      <a:pt x="1" y="14"/>
                    </a:cubicBezTo>
                    <a:cubicBezTo>
                      <a:pt x="1" y="16"/>
                      <a:pt x="1" y="16"/>
                      <a:pt x="1" y="16"/>
                    </a:cubicBezTo>
                    <a:cubicBezTo>
                      <a:pt x="3" y="19"/>
                      <a:pt x="3" y="19"/>
                      <a:pt x="3" y="19"/>
                    </a:cubicBezTo>
                    <a:cubicBezTo>
                      <a:pt x="5" y="23"/>
                      <a:pt x="5" y="23"/>
                      <a:pt x="5" y="23"/>
                    </a:cubicBezTo>
                    <a:cubicBezTo>
                      <a:pt x="6" y="26"/>
                      <a:pt x="6" y="26"/>
                      <a:pt x="6" y="26"/>
                    </a:cubicBezTo>
                    <a:cubicBezTo>
                      <a:pt x="6" y="31"/>
                      <a:pt x="6" y="31"/>
                      <a:pt x="6" y="31"/>
                    </a:cubicBezTo>
                    <a:cubicBezTo>
                      <a:pt x="9" y="36"/>
                      <a:pt x="9" y="36"/>
                      <a:pt x="9" y="36"/>
                    </a:cubicBezTo>
                    <a:cubicBezTo>
                      <a:pt x="9" y="41"/>
                      <a:pt x="9" y="41"/>
                      <a:pt x="9" y="41"/>
                    </a:cubicBezTo>
                    <a:cubicBezTo>
                      <a:pt x="9" y="48"/>
                      <a:pt x="9" y="48"/>
                      <a:pt x="9" y="48"/>
                    </a:cubicBezTo>
                    <a:cubicBezTo>
                      <a:pt x="10" y="54"/>
                      <a:pt x="10" y="54"/>
                      <a:pt x="10" y="54"/>
                    </a:cubicBezTo>
                    <a:cubicBezTo>
                      <a:pt x="10" y="62"/>
                      <a:pt x="10" y="62"/>
                      <a:pt x="10" y="62"/>
                    </a:cubicBezTo>
                    <a:cubicBezTo>
                      <a:pt x="11" y="70"/>
                      <a:pt x="11" y="70"/>
                      <a:pt x="11" y="70"/>
                    </a:cubicBezTo>
                    <a:cubicBezTo>
                      <a:pt x="12" y="78"/>
                      <a:pt x="12" y="78"/>
                      <a:pt x="12" y="78"/>
                    </a:cubicBezTo>
                    <a:cubicBezTo>
                      <a:pt x="12" y="84"/>
                      <a:pt x="12" y="84"/>
                      <a:pt x="12" y="84"/>
                    </a:cubicBezTo>
                    <a:cubicBezTo>
                      <a:pt x="12" y="84"/>
                      <a:pt x="13" y="87"/>
                      <a:pt x="13" y="89"/>
                    </a:cubicBezTo>
                    <a:cubicBezTo>
                      <a:pt x="14" y="92"/>
                      <a:pt x="17" y="97"/>
                      <a:pt x="17" y="97"/>
                    </a:cubicBezTo>
                    <a:cubicBezTo>
                      <a:pt x="22" y="99"/>
                      <a:pt x="22" y="99"/>
                      <a:pt x="22" y="99"/>
                    </a:cubicBezTo>
                    <a:cubicBezTo>
                      <a:pt x="23" y="103"/>
                      <a:pt x="23" y="103"/>
                      <a:pt x="23" y="103"/>
                    </a:cubicBezTo>
                    <a:cubicBezTo>
                      <a:pt x="22" y="108"/>
                      <a:pt x="22" y="108"/>
                      <a:pt x="22" y="108"/>
                    </a:cubicBezTo>
                    <a:cubicBezTo>
                      <a:pt x="22" y="108"/>
                      <a:pt x="23" y="110"/>
                      <a:pt x="22" y="112"/>
                    </a:cubicBezTo>
                    <a:cubicBezTo>
                      <a:pt x="20" y="113"/>
                      <a:pt x="21" y="116"/>
                      <a:pt x="21" y="116"/>
                    </a:cubicBezTo>
                    <a:cubicBezTo>
                      <a:pt x="26" y="117"/>
                      <a:pt x="26" y="117"/>
                      <a:pt x="26" y="117"/>
                    </a:cubicBezTo>
                    <a:cubicBezTo>
                      <a:pt x="32" y="116"/>
                      <a:pt x="32" y="116"/>
                      <a:pt x="32" y="116"/>
                    </a:cubicBezTo>
                    <a:cubicBezTo>
                      <a:pt x="39" y="116"/>
                      <a:pt x="39" y="116"/>
                      <a:pt x="39" y="116"/>
                    </a:cubicBezTo>
                    <a:cubicBezTo>
                      <a:pt x="44" y="116"/>
                      <a:pt x="44" y="116"/>
                      <a:pt x="44" y="116"/>
                    </a:cubicBezTo>
                    <a:cubicBezTo>
                      <a:pt x="48" y="117"/>
                      <a:pt x="48" y="117"/>
                      <a:pt x="48" y="117"/>
                    </a:cubicBezTo>
                    <a:cubicBezTo>
                      <a:pt x="53" y="121"/>
                      <a:pt x="53" y="121"/>
                      <a:pt x="53" y="121"/>
                    </a:cubicBezTo>
                    <a:cubicBezTo>
                      <a:pt x="58" y="126"/>
                      <a:pt x="58" y="126"/>
                      <a:pt x="58" y="126"/>
                    </a:cubicBezTo>
                    <a:cubicBezTo>
                      <a:pt x="61" y="125"/>
                      <a:pt x="61" y="125"/>
                      <a:pt x="61" y="125"/>
                    </a:cubicBezTo>
                    <a:cubicBezTo>
                      <a:pt x="66" y="121"/>
                      <a:pt x="66" y="121"/>
                      <a:pt x="66" y="121"/>
                    </a:cubicBezTo>
                    <a:cubicBezTo>
                      <a:pt x="69" y="117"/>
                      <a:pt x="69" y="117"/>
                      <a:pt x="69" y="117"/>
                    </a:cubicBezTo>
                    <a:cubicBezTo>
                      <a:pt x="68" y="113"/>
                      <a:pt x="68" y="113"/>
                      <a:pt x="68" y="113"/>
                    </a:cubicBezTo>
                    <a:cubicBezTo>
                      <a:pt x="66" y="110"/>
                      <a:pt x="66" y="110"/>
                      <a:pt x="66" y="110"/>
                    </a:cubicBezTo>
                    <a:cubicBezTo>
                      <a:pt x="66" y="104"/>
                      <a:pt x="66" y="104"/>
                      <a:pt x="66" y="104"/>
                    </a:cubicBezTo>
                    <a:cubicBezTo>
                      <a:pt x="69" y="97"/>
                      <a:pt x="69" y="97"/>
                      <a:pt x="69" y="97"/>
                    </a:cubicBezTo>
                    <a:cubicBezTo>
                      <a:pt x="70" y="90"/>
                      <a:pt x="70" y="90"/>
                      <a:pt x="70" y="90"/>
                    </a:cubicBezTo>
                    <a:cubicBezTo>
                      <a:pt x="75" y="82"/>
                      <a:pt x="75" y="82"/>
                      <a:pt x="75" y="82"/>
                    </a:cubicBezTo>
                    <a:cubicBezTo>
                      <a:pt x="81" y="74"/>
                      <a:pt x="81" y="74"/>
                      <a:pt x="81" y="74"/>
                    </a:cubicBezTo>
                    <a:cubicBezTo>
                      <a:pt x="86" y="66"/>
                      <a:pt x="86" y="66"/>
                      <a:pt x="86" y="66"/>
                    </a:cubicBezTo>
                    <a:cubicBezTo>
                      <a:pt x="91" y="58"/>
                      <a:pt x="91" y="58"/>
                      <a:pt x="91" y="58"/>
                    </a:cubicBezTo>
                    <a:cubicBezTo>
                      <a:pt x="94" y="51"/>
                      <a:pt x="94" y="51"/>
                      <a:pt x="94" y="51"/>
                    </a:cubicBezTo>
                    <a:cubicBezTo>
                      <a:pt x="101" y="47"/>
                      <a:pt x="101" y="47"/>
                      <a:pt x="101" y="47"/>
                    </a:cubicBezTo>
                    <a:cubicBezTo>
                      <a:pt x="89" y="36"/>
                      <a:pt x="89" y="36"/>
                      <a:pt x="89" y="36"/>
                    </a:cubicBezTo>
                    <a:cubicBezTo>
                      <a:pt x="78" y="28"/>
                      <a:pt x="78" y="28"/>
                      <a:pt x="78" y="28"/>
                    </a:cubicBezTo>
                    <a:cubicBezTo>
                      <a:pt x="75" y="24"/>
                      <a:pt x="75" y="24"/>
                      <a:pt x="75" y="24"/>
                    </a:cubicBezTo>
                    <a:cubicBezTo>
                      <a:pt x="75" y="24"/>
                      <a:pt x="71" y="21"/>
                      <a:pt x="70" y="21"/>
                    </a:cubicBezTo>
                    <a:cubicBezTo>
                      <a:pt x="68" y="21"/>
                      <a:pt x="63" y="18"/>
                      <a:pt x="63" y="18"/>
                    </a:cubicBezTo>
                    <a:cubicBezTo>
                      <a:pt x="57" y="13"/>
                      <a:pt x="57" y="13"/>
                      <a:pt x="57" y="13"/>
                    </a:cubicBezTo>
                    <a:cubicBezTo>
                      <a:pt x="50" y="8"/>
                      <a:pt x="50" y="8"/>
                      <a:pt x="50" y="8"/>
                    </a:cubicBezTo>
                    <a:cubicBezTo>
                      <a:pt x="42" y="5"/>
                      <a:pt x="42" y="5"/>
                      <a:pt x="42" y="5"/>
                    </a:cubicBezTo>
                    <a:cubicBezTo>
                      <a:pt x="35" y="1"/>
                      <a:pt x="35" y="1"/>
                      <a:pt x="35" y="1"/>
                    </a:cubicBezTo>
                    <a:cubicBezTo>
                      <a:pt x="28" y="1"/>
                      <a:pt x="28" y="1"/>
                      <a:pt x="28" y="1"/>
                    </a:cubicBezTo>
                    <a:cubicBezTo>
                      <a:pt x="18" y="1"/>
                      <a:pt x="18" y="1"/>
                      <a:pt x="18" y="1"/>
                    </a:cubicBezTo>
                    <a:cubicBezTo>
                      <a:pt x="13" y="1"/>
                      <a:pt x="13" y="1"/>
                      <a:pt x="13" y="1"/>
                    </a:cubicBezTo>
                    <a:lnTo>
                      <a:pt x="3"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55" name="Freeform 32"/>
              <p:cNvSpPr>
                <a:spLocks/>
              </p:cNvSpPr>
              <p:nvPr/>
            </p:nvSpPr>
            <p:spPr bwMode="auto">
              <a:xfrm>
                <a:off x="10658475" y="2084388"/>
                <a:ext cx="315912" cy="184150"/>
              </a:xfrm>
              <a:custGeom>
                <a:avLst/>
                <a:gdLst>
                  <a:gd name="T0" fmla="*/ 25 w 84"/>
                  <a:gd name="T1" fmla="*/ 0 h 49"/>
                  <a:gd name="T2" fmla="*/ 29 w 84"/>
                  <a:gd name="T3" fmla="*/ 0 h 49"/>
                  <a:gd name="T4" fmla="*/ 35 w 84"/>
                  <a:gd name="T5" fmla="*/ 2 h 49"/>
                  <a:gd name="T6" fmla="*/ 41 w 84"/>
                  <a:gd name="T7" fmla="*/ 5 h 49"/>
                  <a:gd name="T8" fmla="*/ 49 w 84"/>
                  <a:gd name="T9" fmla="*/ 5 h 49"/>
                  <a:gd name="T10" fmla="*/ 58 w 84"/>
                  <a:gd name="T11" fmla="*/ 5 h 49"/>
                  <a:gd name="T12" fmla="*/ 65 w 84"/>
                  <a:gd name="T13" fmla="*/ 5 h 49"/>
                  <a:gd name="T14" fmla="*/ 72 w 84"/>
                  <a:gd name="T15" fmla="*/ 6 h 49"/>
                  <a:gd name="T16" fmla="*/ 77 w 84"/>
                  <a:gd name="T17" fmla="*/ 9 h 49"/>
                  <a:gd name="T18" fmla="*/ 81 w 84"/>
                  <a:gd name="T19" fmla="*/ 13 h 49"/>
                  <a:gd name="T20" fmla="*/ 81 w 84"/>
                  <a:gd name="T21" fmla="*/ 17 h 49"/>
                  <a:gd name="T22" fmla="*/ 84 w 84"/>
                  <a:gd name="T23" fmla="*/ 24 h 49"/>
                  <a:gd name="T24" fmla="*/ 84 w 84"/>
                  <a:gd name="T25" fmla="*/ 29 h 49"/>
                  <a:gd name="T26" fmla="*/ 84 w 84"/>
                  <a:gd name="T27" fmla="*/ 37 h 49"/>
                  <a:gd name="T28" fmla="*/ 83 w 84"/>
                  <a:gd name="T29" fmla="*/ 40 h 49"/>
                  <a:gd name="T30" fmla="*/ 75 w 84"/>
                  <a:gd name="T31" fmla="*/ 40 h 49"/>
                  <a:gd name="T32" fmla="*/ 65 w 84"/>
                  <a:gd name="T33" fmla="*/ 40 h 49"/>
                  <a:gd name="T34" fmla="*/ 59 w 84"/>
                  <a:gd name="T35" fmla="*/ 37 h 49"/>
                  <a:gd name="T36" fmla="*/ 55 w 84"/>
                  <a:gd name="T37" fmla="*/ 36 h 49"/>
                  <a:gd name="T38" fmla="*/ 52 w 84"/>
                  <a:gd name="T39" fmla="*/ 37 h 49"/>
                  <a:gd name="T40" fmla="*/ 49 w 84"/>
                  <a:gd name="T41" fmla="*/ 41 h 49"/>
                  <a:gd name="T42" fmla="*/ 48 w 84"/>
                  <a:gd name="T43" fmla="*/ 44 h 49"/>
                  <a:gd name="T44" fmla="*/ 47 w 84"/>
                  <a:gd name="T45" fmla="*/ 49 h 49"/>
                  <a:gd name="T46" fmla="*/ 43 w 84"/>
                  <a:gd name="T47" fmla="*/ 49 h 49"/>
                  <a:gd name="T48" fmla="*/ 40 w 84"/>
                  <a:gd name="T49" fmla="*/ 45 h 49"/>
                  <a:gd name="T50" fmla="*/ 34 w 84"/>
                  <a:gd name="T51" fmla="*/ 46 h 49"/>
                  <a:gd name="T52" fmla="*/ 32 w 84"/>
                  <a:gd name="T53" fmla="*/ 46 h 49"/>
                  <a:gd name="T54" fmla="*/ 30 w 84"/>
                  <a:gd name="T55" fmla="*/ 43 h 49"/>
                  <a:gd name="T56" fmla="*/ 34 w 84"/>
                  <a:gd name="T57" fmla="*/ 36 h 49"/>
                  <a:gd name="T58" fmla="*/ 34 w 84"/>
                  <a:gd name="T59" fmla="*/ 31 h 49"/>
                  <a:gd name="T60" fmla="*/ 27 w 84"/>
                  <a:gd name="T61" fmla="*/ 30 h 49"/>
                  <a:gd name="T62" fmla="*/ 20 w 84"/>
                  <a:gd name="T63" fmla="*/ 31 h 49"/>
                  <a:gd name="T64" fmla="*/ 16 w 84"/>
                  <a:gd name="T65" fmla="*/ 34 h 49"/>
                  <a:gd name="T66" fmla="*/ 10 w 84"/>
                  <a:gd name="T67" fmla="*/ 38 h 49"/>
                  <a:gd name="T68" fmla="*/ 5 w 84"/>
                  <a:gd name="T69" fmla="*/ 39 h 49"/>
                  <a:gd name="T70" fmla="*/ 0 w 84"/>
                  <a:gd name="T71" fmla="*/ 38 h 49"/>
                  <a:gd name="T72" fmla="*/ 5 w 84"/>
                  <a:gd name="T73" fmla="*/ 31 h 49"/>
                  <a:gd name="T74" fmla="*/ 8 w 84"/>
                  <a:gd name="T75" fmla="*/ 25 h 49"/>
                  <a:gd name="T76" fmla="*/ 15 w 84"/>
                  <a:gd name="T77" fmla="*/ 14 h 49"/>
                  <a:gd name="T78" fmla="*/ 25 w 84"/>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49">
                    <a:moveTo>
                      <a:pt x="25" y="0"/>
                    </a:moveTo>
                    <a:cubicBezTo>
                      <a:pt x="29" y="0"/>
                      <a:pt x="29" y="0"/>
                      <a:pt x="29" y="0"/>
                    </a:cubicBezTo>
                    <a:cubicBezTo>
                      <a:pt x="35" y="2"/>
                      <a:pt x="35" y="2"/>
                      <a:pt x="35" y="2"/>
                    </a:cubicBezTo>
                    <a:cubicBezTo>
                      <a:pt x="41" y="5"/>
                      <a:pt x="41" y="5"/>
                      <a:pt x="41" y="5"/>
                    </a:cubicBezTo>
                    <a:cubicBezTo>
                      <a:pt x="49" y="5"/>
                      <a:pt x="49" y="5"/>
                      <a:pt x="49" y="5"/>
                    </a:cubicBezTo>
                    <a:cubicBezTo>
                      <a:pt x="58" y="5"/>
                      <a:pt x="58" y="5"/>
                      <a:pt x="58" y="5"/>
                    </a:cubicBezTo>
                    <a:cubicBezTo>
                      <a:pt x="65" y="5"/>
                      <a:pt x="65" y="5"/>
                      <a:pt x="65" y="5"/>
                    </a:cubicBezTo>
                    <a:cubicBezTo>
                      <a:pt x="72" y="6"/>
                      <a:pt x="72" y="6"/>
                      <a:pt x="72" y="6"/>
                    </a:cubicBezTo>
                    <a:cubicBezTo>
                      <a:pt x="77" y="9"/>
                      <a:pt x="77" y="9"/>
                      <a:pt x="77" y="9"/>
                    </a:cubicBezTo>
                    <a:cubicBezTo>
                      <a:pt x="81" y="13"/>
                      <a:pt x="81" y="13"/>
                      <a:pt x="81" y="13"/>
                    </a:cubicBezTo>
                    <a:cubicBezTo>
                      <a:pt x="81" y="17"/>
                      <a:pt x="81" y="17"/>
                      <a:pt x="81" y="17"/>
                    </a:cubicBezTo>
                    <a:cubicBezTo>
                      <a:pt x="84" y="24"/>
                      <a:pt x="84" y="24"/>
                      <a:pt x="84" y="24"/>
                    </a:cubicBezTo>
                    <a:cubicBezTo>
                      <a:pt x="84" y="29"/>
                      <a:pt x="84" y="29"/>
                      <a:pt x="84" y="29"/>
                    </a:cubicBezTo>
                    <a:cubicBezTo>
                      <a:pt x="84" y="37"/>
                      <a:pt x="84" y="37"/>
                      <a:pt x="84" y="37"/>
                    </a:cubicBezTo>
                    <a:cubicBezTo>
                      <a:pt x="83" y="40"/>
                      <a:pt x="83" y="40"/>
                      <a:pt x="83" y="40"/>
                    </a:cubicBezTo>
                    <a:cubicBezTo>
                      <a:pt x="75" y="40"/>
                      <a:pt x="75" y="40"/>
                      <a:pt x="75" y="40"/>
                    </a:cubicBezTo>
                    <a:cubicBezTo>
                      <a:pt x="65" y="40"/>
                      <a:pt x="65" y="40"/>
                      <a:pt x="65" y="40"/>
                    </a:cubicBezTo>
                    <a:cubicBezTo>
                      <a:pt x="59" y="37"/>
                      <a:pt x="59" y="37"/>
                      <a:pt x="59" y="37"/>
                    </a:cubicBezTo>
                    <a:cubicBezTo>
                      <a:pt x="55" y="36"/>
                      <a:pt x="55" y="36"/>
                      <a:pt x="55" y="36"/>
                    </a:cubicBezTo>
                    <a:cubicBezTo>
                      <a:pt x="52" y="37"/>
                      <a:pt x="52" y="37"/>
                      <a:pt x="52" y="37"/>
                    </a:cubicBezTo>
                    <a:cubicBezTo>
                      <a:pt x="49" y="41"/>
                      <a:pt x="49" y="41"/>
                      <a:pt x="49" y="41"/>
                    </a:cubicBezTo>
                    <a:cubicBezTo>
                      <a:pt x="48" y="44"/>
                      <a:pt x="48" y="44"/>
                      <a:pt x="48" y="44"/>
                    </a:cubicBezTo>
                    <a:cubicBezTo>
                      <a:pt x="47" y="49"/>
                      <a:pt x="47" y="49"/>
                      <a:pt x="47" y="49"/>
                    </a:cubicBezTo>
                    <a:cubicBezTo>
                      <a:pt x="43" y="49"/>
                      <a:pt x="43" y="49"/>
                      <a:pt x="43" y="49"/>
                    </a:cubicBezTo>
                    <a:cubicBezTo>
                      <a:pt x="40" y="45"/>
                      <a:pt x="40" y="45"/>
                      <a:pt x="40" y="45"/>
                    </a:cubicBezTo>
                    <a:cubicBezTo>
                      <a:pt x="34" y="46"/>
                      <a:pt x="34" y="46"/>
                      <a:pt x="34" y="46"/>
                    </a:cubicBezTo>
                    <a:cubicBezTo>
                      <a:pt x="32" y="46"/>
                      <a:pt x="32" y="46"/>
                      <a:pt x="32" y="46"/>
                    </a:cubicBezTo>
                    <a:cubicBezTo>
                      <a:pt x="30" y="43"/>
                      <a:pt x="30" y="43"/>
                      <a:pt x="30" y="43"/>
                    </a:cubicBezTo>
                    <a:cubicBezTo>
                      <a:pt x="34" y="36"/>
                      <a:pt x="34" y="36"/>
                      <a:pt x="34" y="36"/>
                    </a:cubicBezTo>
                    <a:cubicBezTo>
                      <a:pt x="34" y="31"/>
                      <a:pt x="34" y="31"/>
                      <a:pt x="34" y="31"/>
                    </a:cubicBezTo>
                    <a:cubicBezTo>
                      <a:pt x="27" y="30"/>
                      <a:pt x="27" y="30"/>
                      <a:pt x="27" y="30"/>
                    </a:cubicBezTo>
                    <a:cubicBezTo>
                      <a:pt x="20" y="31"/>
                      <a:pt x="20" y="31"/>
                      <a:pt x="20" y="31"/>
                    </a:cubicBezTo>
                    <a:cubicBezTo>
                      <a:pt x="16" y="34"/>
                      <a:pt x="16" y="34"/>
                      <a:pt x="16" y="34"/>
                    </a:cubicBezTo>
                    <a:cubicBezTo>
                      <a:pt x="10" y="38"/>
                      <a:pt x="10" y="38"/>
                      <a:pt x="10" y="38"/>
                    </a:cubicBezTo>
                    <a:cubicBezTo>
                      <a:pt x="10" y="38"/>
                      <a:pt x="6" y="39"/>
                      <a:pt x="5" y="39"/>
                    </a:cubicBezTo>
                    <a:cubicBezTo>
                      <a:pt x="4" y="39"/>
                      <a:pt x="0" y="40"/>
                      <a:pt x="0" y="38"/>
                    </a:cubicBezTo>
                    <a:cubicBezTo>
                      <a:pt x="0" y="37"/>
                      <a:pt x="5" y="31"/>
                      <a:pt x="5" y="31"/>
                    </a:cubicBezTo>
                    <a:cubicBezTo>
                      <a:pt x="8" y="25"/>
                      <a:pt x="8" y="25"/>
                      <a:pt x="8" y="25"/>
                    </a:cubicBezTo>
                    <a:cubicBezTo>
                      <a:pt x="15" y="14"/>
                      <a:pt x="15" y="14"/>
                      <a:pt x="15" y="14"/>
                    </a:cubicBezTo>
                    <a:lnTo>
                      <a:pt x="25"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56" name="Freeform 33"/>
              <p:cNvSpPr>
                <a:spLocks/>
              </p:cNvSpPr>
              <p:nvPr/>
            </p:nvSpPr>
            <p:spPr bwMode="auto">
              <a:xfrm>
                <a:off x="10641013" y="2208213"/>
                <a:ext cx="363537" cy="192088"/>
              </a:xfrm>
              <a:custGeom>
                <a:avLst/>
                <a:gdLst>
                  <a:gd name="T0" fmla="*/ 2 w 97"/>
                  <a:gd name="T1" fmla="*/ 13 h 51"/>
                  <a:gd name="T2" fmla="*/ 0 w 97"/>
                  <a:gd name="T3" fmla="*/ 19 h 51"/>
                  <a:gd name="T4" fmla="*/ 1 w 97"/>
                  <a:gd name="T5" fmla="*/ 23 h 51"/>
                  <a:gd name="T6" fmla="*/ 3 w 97"/>
                  <a:gd name="T7" fmla="*/ 27 h 51"/>
                  <a:gd name="T8" fmla="*/ 2 w 97"/>
                  <a:gd name="T9" fmla="*/ 33 h 51"/>
                  <a:gd name="T10" fmla="*/ 1 w 97"/>
                  <a:gd name="T11" fmla="*/ 37 h 51"/>
                  <a:gd name="T12" fmla="*/ 4 w 97"/>
                  <a:gd name="T13" fmla="*/ 39 h 51"/>
                  <a:gd name="T14" fmla="*/ 10 w 97"/>
                  <a:gd name="T15" fmla="*/ 39 h 51"/>
                  <a:gd name="T16" fmla="*/ 18 w 97"/>
                  <a:gd name="T17" fmla="*/ 38 h 51"/>
                  <a:gd name="T18" fmla="*/ 24 w 97"/>
                  <a:gd name="T19" fmla="*/ 33 h 51"/>
                  <a:gd name="T20" fmla="*/ 31 w 97"/>
                  <a:gd name="T21" fmla="*/ 29 h 51"/>
                  <a:gd name="T22" fmla="*/ 34 w 97"/>
                  <a:gd name="T23" fmla="*/ 28 h 51"/>
                  <a:gd name="T24" fmla="*/ 42 w 97"/>
                  <a:gd name="T25" fmla="*/ 29 h 51"/>
                  <a:gd name="T26" fmla="*/ 43 w 97"/>
                  <a:gd name="T27" fmla="*/ 34 h 51"/>
                  <a:gd name="T28" fmla="*/ 41 w 97"/>
                  <a:gd name="T29" fmla="*/ 37 h 51"/>
                  <a:gd name="T30" fmla="*/ 39 w 97"/>
                  <a:gd name="T31" fmla="*/ 45 h 51"/>
                  <a:gd name="T32" fmla="*/ 39 w 97"/>
                  <a:gd name="T33" fmla="*/ 48 h 51"/>
                  <a:gd name="T34" fmla="*/ 40 w 97"/>
                  <a:gd name="T35" fmla="*/ 50 h 51"/>
                  <a:gd name="T36" fmla="*/ 44 w 97"/>
                  <a:gd name="T37" fmla="*/ 51 h 51"/>
                  <a:gd name="T38" fmla="*/ 48 w 97"/>
                  <a:gd name="T39" fmla="*/ 47 h 51"/>
                  <a:gd name="T40" fmla="*/ 54 w 97"/>
                  <a:gd name="T41" fmla="*/ 42 h 51"/>
                  <a:gd name="T42" fmla="*/ 58 w 97"/>
                  <a:gd name="T43" fmla="*/ 42 h 51"/>
                  <a:gd name="T44" fmla="*/ 67 w 97"/>
                  <a:gd name="T45" fmla="*/ 41 h 51"/>
                  <a:gd name="T46" fmla="*/ 75 w 97"/>
                  <a:gd name="T47" fmla="*/ 39 h 51"/>
                  <a:gd name="T48" fmla="*/ 80 w 97"/>
                  <a:gd name="T49" fmla="*/ 34 h 51"/>
                  <a:gd name="T50" fmla="*/ 84 w 97"/>
                  <a:gd name="T51" fmla="*/ 31 h 51"/>
                  <a:gd name="T52" fmla="*/ 89 w 97"/>
                  <a:gd name="T53" fmla="*/ 30 h 51"/>
                  <a:gd name="T54" fmla="*/ 97 w 97"/>
                  <a:gd name="T55" fmla="*/ 30 h 51"/>
                  <a:gd name="T56" fmla="*/ 97 w 97"/>
                  <a:gd name="T57" fmla="*/ 25 h 51"/>
                  <a:gd name="T58" fmla="*/ 96 w 97"/>
                  <a:gd name="T59" fmla="*/ 19 h 51"/>
                  <a:gd name="T60" fmla="*/ 93 w 97"/>
                  <a:gd name="T61" fmla="*/ 14 h 51"/>
                  <a:gd name="T62" fmla="*/ 90 w 97"/>
                  <a:gd name="T63" fmla="*/ 12 h 51"/>
                  <a:gd name="T64" fmla="*/ 79 w 97"/>
                  <a:gd name="T65" fmla="*/ 10 h 51"/>
                  <a:gd name="T66" fmla="*/ 71 w 97"/>
                  <a:gd name="T67" fmla="*/ 10 h 51"/>
                  <a:gd name="T68" fmla="*/ 65 w 97"/>
                  <a:gd name="T69" fmla="*/ 10 h 51"/>
                  <a:gd name="T70" fmla="*/ 59 w 97"/>
                  <a:gd name="T71" fmla="*/ 10 h 51"/>
                  <a:gd name="T72" fmla="*/ 57 w 97"/>
                  <a:gd name="T73" fmla="*/ 14 h 51"/>
                  <a:gd name="T74" fmla="*/ 53 w 97"/>
                  <a:gd name="T75" fmla="*/ 19 h 51"/>
                  <a:gd name="T76" fmla="*/ 47 w 97"/>
                  <a:gd name="T77" fmla="*/ 20 h 51"/>
                  <a:gd name="T78" fmla="*/ 43 w 97"/>
                  <a:gd name="T79" fmla="*/ 17 h 51"/>
                  <a:gd name="T80" fmla="*/ 38 w 97"/>
                  <a:gd name="T81" fmla="*/ 18 h 51"/>
                  <a:gd name="T82" fmla="*/ 35 w 97"/>
                  <a:gd name="T83" fmla="*/ 19 h 51"/>
                  <a:gd name="T84" fmla="*/ 31 w 97"/>
                  <a:gd name="T85" fmla="*/ 17 h 51"/>
                  <a:gd name="T86" fmla="*/ 28 w 97"/>
                  <a:gd name="T87" fmla="*/ 12 h 51"/>
                  <a:gd name="T88" fmla="*/ 30 w 97"/>
                  <a:gd name="T89" fmla="*/ 5 h 51"/>
                  <a:gd name="T90" fmla="*/ 34 w 97"/>
                  <a:gd name="T91" fmla="*/ 0 h 51"/>
                  <a:gd name="T92" fmla="*/ 30 w 97"/>
                  <a:gd name="T93" fmla="*/ 0 h 51"/>
                  <a:gd name="T94" fmla="*/ 24 w 97"/>
                  <a:gd name="T95" fmla="*/ 3 h 51"/>
                  <a:gd name="T96" fmla="*/ 22 w 97"/>
                  <a:gd name="T97" fmla="*/ 7 h 51"/>
                  <a:gd name="T98" fmla="*/ 18 w 97"/>
                  <a:gd name="T99" fmla="*/ 9 h 51"/>
                  <a:gd name="T100" fmla="*/ 15 w 97"/>
                  <a:gd name="T101" fmla="*/ 9 h 51"/>
                  <a:gd name="T102" fmla="*/ 8 w 97"/>
                  <a:gd name="T103" fmla="*/ 10 h 51"/>
                  <a:gd name="T104" fmla="*/ 2 w 97"/>
                  <a:gd name="T10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51">
                    <a:moveTo>
                      <a:pt x="2" y="13"/>
                    </a:moveTo>
                    <a:cubicBezTo>
                      <a:pt x="0" y="19"/>
                      <a:pt x="0" y="19"/>
                      <a:pt x="0" y="19"/>
                    </a:cubicBezTo>
                    <a:cubicBezTo>
                      <a:pt x="1" y="23"/>
                      <a:pt x="1" y="23"/>
                      <a:pt x="1" y="23"/>
                    </a:cubicBezTo>
                    <a:cubicBezTo>
                      <a:pt x="3" y="27"/>
                      <a:pt x="3" y="27"/>
                      <a:pt x="3" y="27"/>
                    </a:cubicBezTo>
                    <a:cubicBezTo>
                      <a:pt x="2" y="33"/>
                      <a:pt x="2" y="33"/>
                      <a:pt x="2" y="33"/>
                    </a:cubicBezTo>
                    <a:cubicBezTo>
                      <a:pt x="1" y="37"/>
                      <a:pt x="1" y="37"/>
                      <a:pt x="1" y="37"/>
                    </a:cubicBezTo>
                    <a:cubicBezTo>
                      <a:pt x="4" y="39"/>
                      <a:pt x="4" y="39"/>
                      <a:pt x="4" y="39"/>
                    </a:cubicBezTo>
                    <a:cubicBezTo>
                      <a:pt x="10" y="39"/>
                      <a:pt x="10" y="39"/>
                      <a:pt x="10" y="39"/>
                    </a:cubicBezTo>
                    <a:cubicBezTo>
                      <a:pt x="18" y="38"/>
                      <a:pt x="18" y="38"/>
                      <a:pt x="18" y="38"/>
                    </a:cubicBezTo>
                    <a:cubicBezTo>
                      <a:pt x="24" y="33"/>
                      <a:pt x="24" y="33"/>
                      <a:pt x="24" y="33"/>
                    </a:cubicBezTo>
                    <a:cubicBezTo>
                      <a:pt x="31" y="29"/>
                      <a:pt x="31" y="29"/>
                      <a:pt x="31" y="29"/>
                    </a:cubicBezTo>
                    <a:cubicBezTo>
                      <a:pt x="34" y="28"/>
                      <a:pt x="34" y="28"/>
                      <a:pt x="34" y="28"/>
                    </a:cubicBezTo>
                    <a:cubicBezTo>
                      <a:pt x="42" y="29"/>
                      <a:pt x="42" y="29"/>
                      <a:pt x="42" y="29"/>
                    </a:cubicBezTo>
                    <a:cubicBezTo>
                      <a:pt x="43" y="34"/>
                      <a:pt x="43" y="34"/>
                      <a:pt x="43" y="34"/>
                    </a:cubicBezTo>
                    <a:cubicBezTo>
                      <a:pt x="41" y="37"/>
                      <a:pt x="41" y="37"/>
                      <a:pt x="41" y="37"/>
                    </a:cubicBezTo>
                    <a:cubicBezTo>
                      <a:pt x="39" y="45"/>
                      <a:pt x="39" y="45"/>
                      <a:pt x="39" y="45"/>
                    </a:cubicBezTo>
                    <a:cubicBezTo>
                      <a:pt x="39" y="48"/>
                      <a:pt x="39" y="48"/>
                      <a:pt x="39" y="48"/>
                    </a:cubicBezTo>
                    <a:cubicBezTo>
                      <a:pt x="40" y="50"/>
                      <a:pt x="40" y="50"/>
                      <a:pt x="40" y="50"/>
                    </a:cubicBezTo>
                    <a:cubicBezTo>
                      <a:pt x="44" y="51"/>
                      <a:pt x="44" y="51"/>
                      <a:pt x="44" y="51"/>
                    </a:cubicBezTo>
                    <a:cubicBezTo>
                      <a:pt x="48" y="47"/>
                      <a:pt x="48" y="47"/>
                      <a:pt x="48" y="47"/>
                    </a:cubicBezTo>
                    <a:cubicBezTo>
                      <a:pt x="54" y="42"/>
                      <a:pt x="54" y="42"/>
                      <a:pt x="54" y="42"/>
                    </a:cubicBezTo>
                    <a:cubicBezTo>
                      <a:pt x="58" y="42"/>
                      <a:pt x="58" y="42"/>
                      <a:pt x="58" y="42"/>
                    </a:cubicBezTo>
                    <a:cubicBezTo>
                      <a:pt x="67" y="41"/>
                      <a:pt x="67" y="41"/>
                      <a:pt x="67" y="41"/>
                    </a:cubicBezTo>
                    <a:cubicBezTo>
                      <a:pt x="75" y="39"/>
                      <a:pt x="75" y="39"/>
                      <a:pt x="75" y="39"/>
                    </a:cubicBezTo>
                    <a:cubicBezTo>
                      <a:pt x="80" y="34"/>
                      <a:pt x="80" y="34"/>
                      <a:pt x="80" y="34"/>
                    </a:cubicBezTo>
                    <a:cubicBezTo>
                      <a:pt x="84" y="31"/>
                      <a:pt x="84" y="31"/>
                      <a:pt x="84" y="31"/>
                    </a:cubicBezTo>
                    <a:cubicBezTo>
                      <a:pt x="89" y="30"/>
                      <a:pt x="89" y="30"/>
                      <a:pt x="89" y="30"/>
                    </a:cubicBezTo>
                    <a:cubicBezTo>
                      <a:pt x="97" y="30"/>
                      <a:pt x="97" y="30"/>
                      <a:pt x="97" y="30"/>
                    </a:cubicBezTo>
                    <a:cubicBezTo>
                      <a:pt x="97" y="25"/>
                      <a:pt x="97" y="25"/>
                      <a:pt x="97" y="25"/>
                    </a:cubicBezTo>
                    <a:cubicBezTo>
                      <a:pt x="97" y="25"/>
                      <a:pt x="97" y="19"/>
                      <a:pt x="96" y="19"/>
                    </a:cubicBezTo>
                    <a:cubicBezTo>
                      <a:pt x="94" y="19"/>
                      <a:pt x="93" y="14"/>
                      <a:pt x="93" y="14"/>
                    </a:cubicBezTo>
                    <a:cubicBezTo>
                      <a:pt x="90" y="12"/>
                      <a:pt x="90" y="12"/>
                      <a:pt x="90" y="12"/>
                    </a:cubicBezTo>
                    <a:cubicBezTo>
                      <a:pt x="79" y="10"/>
                      <a:pt x="79" y="10"/>
                      <a:pt x="79" y="10"/>
                    </a:cubicBezTo>
                    <a:cubicBezTo>
                      <a:pt x="71" y="10"/>
                      <a:pt x="71" y="10"/>
                      <a:pt x="71" y="10"/>
                    </a:cubicBezTo>
                    <a:cubicBezTo>
                      <a:pt x="65" y="10"/>
                      <a:pt x="65" y="10"/>
                      <a:pt x="65" y="10"/>
                    </a:cubicBezTo>
                    <a:cubicBezTo>
                      <a:pt x="59" y="10"/>
                      <a:pt x="59" y="10"/>
                      <a:pt x="59" y="10"/>
                    </a:cubicBezTo>
                    <a:cubicBezTo>
                      <a:pt x="57" y="14"/>
                      <a:pt x="57" y="14"/>
                      <a:pt x="57" y="14"/>
                    </a:cubicBezTo>
                    <a:cubicBezTo>
                      <a:pt x="53" y="19"/>
                      <a:pt x="53" y="19"/>
                      <a:pt x="53" y="19"/>
                    </a:cubicBezTo>
                    <a:cubicBezTo>
                      <a:pt x="47" y="20"/>
                      <a:pt x="47" y="20"/>
                      <a:pt x="47" y="20"/>
                    </a:cubicBezTo>
                    <a:cubicBezTo>
                      <a:pt x="43" y="17"/>
                      <a:pt x="43" y="17"/>
                      <a:pt x="43" y="17"/>
                    </a:cubicBezTo>
                    <a:cubicBezTo>
                      <a:pt x="38" y="18"/>
                      <a:pt x="38" y="18"/>
                      <a:pt x="38" y="18"/>
                    </a:cubicBezTo>
                    <a:cubicBezTo>
                      <a:pt x="35" y="19"/>
                      <a:pt x="35" y="19"/>
                      <a:pt x="35" y="19"/>
                    </a:cubicBezTo>
                    <a:cubicBezTo>
                      <a:pt x="31" y="17"/>
                      <a:pt x="31" y="17"/>
                      <a:pt x="31" y="17"/>
                    </a:cubicBezTo>
                    <a:cubicBezTo>
                      <a:pt x="28" y="12"/>
                      <a:pt x="28" y="12"/>
                      <a:pt x="28" y="12"/>
                    </a:cubicBezTo>
                    <a:cubicBezTo>
                      <a:pt x="30" y="5"/>
                      <a:pt x="30" y="5"/>
                      <a:pt x="30" y="5"/>
                    </a:cubicBezTo>
                    <a:cubicBezTo>
                      <a:pt x="34" y="0"/>
                      <a:pt x="34" y="0"/>
                      <a:pt x="34" y="0"/>
                    </a:cubicBezTo>
                    <a:cubicBezTo>
                      <a:pt x="30" y="0"/>
                      <a:pt x="30" y="0"/>
                      <a:pt x="30" y="0"/>
                    </a:cubicBezTo>
                    <a:cubicBezTo>
                      <a:pt x="24" y="3"/>
                      <a:pt x="24" y="3"/>
                      <a:pt x="24" y="3"/>
                    </a:cubicBezTo>
                    <a:cubicBezTo>
                      <a:pt x="22" y="7"/>
                      <a:pt x="22" y="7"/>
                      <a:pt x="22" y="7"/>
                    </a:cubicBezTo>
                    <a:cubicBezTo>
                      <a:pt x="18" y="9"/>
                      <a:pt x="18" y="9"/>
                      <a:pt x="18" y="9"/>
                    </a:cubicBezTo>
                    <a:cubicBezTo>
                      <a:pt x="15" y="9"/>
                      <a:pt x="15" y="9"/>
                      <a:pt x="15" y="9"/>
                    </a:cubicBezTo>
                    <a:cubicBezTo>
                      <a:pt x="8" y="10"/>
                      <a:pt x="8" y="10"/>
                      <a:pt x="8" y="10"/>
                    </a:cubicBezTo>
                    <a:lnTo>
                      <a:pt x="2" y="13"/>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57" name="Freeform 34"/>
              <p:cNvSpPr>
                <a:spLocks/>
              </p:cNvSpPr>
              <p:nvPr/>
            </p:nvSpPr>
            <p:spPr bwMode="auto">
              <a:xfrm>
                <a:off x="10399713" y="2332038"/>
                <a:ext cx="604837" cy="196850"/>
              </a:xfrm>
              <a:custGeom>
                <a:avLst/>
                <a:gdLst>
                  <a:gd name="T0" fmla="*/ 12 w 381"/>
                  <a:gd name="T1" fmla="*/ 88 h 124"/>
                  <a:gd name="T2" fmla="*/ 16 w 381"/>
                  <a:gd name="T3" fmla="*/ 105 h 124"/>
                  <a:gd name="T4" fmla="*/ 24 w 381"/>
                  <a:gd name="T5" fmla="*/ 119 h 124"/>
                  <a:gd name="T6" fmla="*/ 35 w 381"/>
                  <a:gd name="T7" fmla="*/ 119 h 124"/>
                  <a:gd name="T8" fmla="*/ 47 w 381"/>
                  <a:gd name="T9" fmla="*/ 100 h 124"/>
                  <a:gd name="T10" fmla="*/ 66 w 381"/>
                  <a:gd name="T11" fmla="*/ 90 h 124"/>
                  <a:gd name="T12" fmla="*/ 90 w 381"/>
                  <a:gd name="T13" fmla="*/ 72 h 124"/>
                  <a:gd name="T14" fmla="*/ 114 w 381"/>
                  <a:gd name="T15" fmla="*/ 72 h 124"/>
                  <a:gd name="T16" fmla="*/ 137 w 381"/>
                  <a:gd name="T17" fmla="*/ 79 h 124"/>
                  <a:gd name="T18" fmla="*/ 163 w 381"/>
                  <a:gd name="T19" fmla="*/ 95 h 124"/>
                  <a:gd name="T20" fmla="*/ 185 w 381"/>
                  <a:gd name="T21" fmla="*/ 105 h 124"/>
                  <a:gd name="T22" fmla="*/ 206 w 381"/>
                  <a:gd name="T23" fmla="*/ 88 h 124"/>
                  <a:gd name="T24" fmla="*/ 227 w 381"/>
                  <a:gd name="T25" fmla="*/ 105 h 124"/>
                  <a:gd name="T26" fmla="*/ 253 w 381"/>
                  <a:gd name="T27" fmla="*/ 112 h 124"/>
                  <a:gd name="T28" fmla="*/ 291 w 381"/>
                  <a:gd name="T29" fmla="*/ 109 h 124"/>
                  <a:gd name="T30" fmla="*/ 303 w 381"/>
                  <a:gd name="T31" fmla="*/ 90 h 124"/>
                  <a:gd name="T32" fmla="*/ 322 w 381"/>
                  <a:gd name="T33" fmla="*/ 83 h 124"/>
                  <a:gd name="T34" fmla="*/ 348 w 381"/>
                  <a:gd name="T35" fmla="*/ 83 h 124"/>
                  <a:gd name="T36" fmla="*/ 365 w 381"/>
                  <a:gd name="T37" fmla="*/ 74 h 124"/>
                  <a:gd name="T38" fmla="*/ 374 w 381"/>
                  <a:gd name="T39" fmla="*/ 48 h 124"/>
                  <a:gd name="T40" fmla="*/ 381 w 381"/>
                  <a:gd name="T41" fmla="*/ 10 h 124"/>
                  <a:gd name="T42" fmla="*/ 358 w 381"/>
                  <a:gd name="T43" fmla="*/ 3 h 124"/>
                  <a:gd name="T44" fmla="*/ 341 w 381"/>
                  <a:gd name="T45" fmla="*/ 15 h 124"/>
                  <a:gd name="T46" fmla="*/ 322 w 381"/>
                  <a:gd name="T47" fmla="*/ 27 h 124"/>
                  <a:gd name="T48" fmla="*/ 296 w 381"/>
                  <a:gd name="T49" fmla="*/ 29 h 124"/>
                  <a:gd name="T50" fmla="*/ 272 w 381"/>
                  <a:gd name="T51" fmla="*/ 38 h 124"/>
                  <a:gd name="T52" fmla="*/ 260 w 381"/>
                  <a:gd name="T53" fmla="*/ 55 h 124"/>
                  <a:gd name="T54" fmla="*/ 239 w 381"/>
                  <a:gd name="T55" fmla="*/ 50 h 124"/>
                  <a:gd name="T56" fmla="*/ 234 w 381"/>
                  <a:gd name="T57" fmla="*/ 24 h 124"/>
                  <a:gd name="T58" fmla="*/ 239 w 381"/>
                  <a:gd name="T59" fmla="*/ 3 h 124"/>
                  <a:gd name="T60" fmla="*/ 223 w 381"/>
                  <a:gd name="T61" fmla="*/ 3 h 124"/>
                  <a:gd name="T62" fmla="*/ 199 w 381"/>
                  <a:gd name="T63" fmla="*/ 19 h 124"/>
                  <a:gd name="T64" fmla="*/ 170 w 381"/>
                  <a:gd name="T65" fmla="*/ 24 h 124"/>
                  <a:gd name="T66" fmla="*/ 152 w 381"/>
                  <a:gd name="T67" fmla="*/ 24 h 124"/>
                  <a:gd name="T68" fmla="*/ 123 w 381"/>
                  <a:gd name="T69" fmla="*/ 27 h 124"/>
                  <a:gd name="T70" fmla="*/ 99 w 381"/>
                  <a:gd name="T71" fmla="*/ 12 h 124"/>
                  <a:gd name="T72" fmla="*/ 78 w 381"/>
                  <a:gd name="T73" fmla="*/ 5 h 124"/>
                  <a:gd name="T74" fmla="*/ 26 w 381"/>
                  <a:gd name="T75" fmla="*/ 3 h 124"/>
                  <a:gd name="T76" fmla="*/ 31 w 381"/>
                  <a:gd name="T77" fmla="*/ 19 h 124"/>
                  <a:gd name="T78" fmla="*/ 35 w 381"/>
                  <a:gd name="T79" fmla="*/ 38 h 124"/>
                  <a:gd name="T80" fmla="*/ 21 w 381"/>
                  <a:gd name="T81" fmla="*/ 57 h 124"/>
                  <a:gd name="T82" fmla="*/ 0 w 381"/>
                  <a:gd name="T8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 h="124">
                    <a:moveTo>
                      <a:pt x="0" y="79"/>
                    </a:moveTo>
                    <a:lnTo>
                      <a:pt x="12" y="88"/>
                    </a:lnTo>
                    <a:lnTo>
                      <a:pt x="16" y="98"/>
                    </a:lnTo>
                    <a:lnTo>
                      <a:pt x="16" y="105"/>
                    </a:lnTo>
                    <a:lnTo>
                      <a:pt x="24" y="114"/>
                    </a:lnTo>
                    <a:lnTo>
                      <a:pt x="24" y="119"/>
                    </a:lnTo>
                    <a:lnTo>
                      <a:pt x="26" y="124"/>
                    </a:lnTo>
                    <a:lnTo>
                      <a:pt x="35" y="119"/>
                    </a:lnTo>
                    <a:lnTo>
                      <a:pt x="40" y="112"/>
                    </a:lnTo>
                    <a:lnTo>
                      <a:pt x="47" y="100"/>
                    </a:lnTo>
                    <a:lnTo>
                      <a:pt x="59" y="100"/>
                    </a:lnTo>
                    <a:lnTo>
                      <a:pt x="66" y="90"/>
                    </a:lnTo>
                    <a:lnTo>
                      <a:pt x="76" y="81"/>
                    </a:lnTo>
                    <a:lnTo>
                      <a:pt x="90" y="72"/>
                    </a:lnTo>
                    <a:lnTo>
                      <a:pt x="102" y="69"/>
                    </a:lnTo>
                    <a:lnTo>
                      <a:pt x="114" y="72"/>
                    </a:lnTo>
                    <a:lnTo>
                      <a:pt x="125" y="76"/>
                    </a:lnTo>
                    <a:lnTo>
                      <a:pt x="137" y="79"/>
                    </a:lnTo>
                    <a:lnTo>
                      <a:pt x="149" y="86"/>
                    </a:lnTo>
                    <a:lnTo>
                      <a:pt x="163" y="95"/>
                    </a:lnTo>
                    <a:lnTo>
                      <a:pt x="173" y="105"/>
                    </a:lnTo>
                    <a:lnTo>
                      <a:pt x="185" y="105"/>
                    </a:lnTo>
                    <a:lnTo>
                      <a:pt x="197" y="95"/>
                    </a:lnTo>
                    <a:lnTo>
                      <a:pt x="206" y="88"/>
                    </a:lnTo>
                    <a:lnTo>
                      <a:pt x="215" y="95"/>
                    </a:lnTo>
                    <a:lnTo>
                      <a:pt x="227" y="105"/>
                    </a:lnTo>
                    <a:lnTo>
                      <a:pt x="239" y="107"/>
                    </a:lnTo>
                    <a:lnTo>
                      <a:pt x="253" y="112"/>
                    </a:lnTo>
                    <a:lnTo>
                      <a:pt x="275" y="112"/>
                    </a:lnTo>
                    <a:lnTo>
                      <a:pt x="291" y="109"/>
                    </a:lnTo>
                    <a:lnTo>
                      <a:pt x="296" y="105"/>
                    </a:lnTo>
                    <a:lnTo>
                      <a:pt x="303" y="90"/>
                    </a:lnTo>
                    <a:lnTo>
                      <a:pt x="313" y="86"/>
                    </a:lnTo>
                    <a:lnTo>
                      <a:pt x="322" y="83"/>
                    </a:lnTo>
                    <a:lnTo>
                      <a:pt x="336" y="83"/>
                    </a:lnTo>
                    <a:lnTo>
                      <a:pt x="348" y="83"/>
                    </a:lnTo>
                    <a:lnTo>
                      <a:pt x="360" y="83"/>
                    </a:lnTo>
                    <a:lnTo>
                      <a:pt x="365" y="74"/>
                    </a:lnTo>
                    <a:lnTo>
                      <a:pt x="369" y="62"/>
                    </a:lnTo>
                    <a:lnTo>
                      <a:pt x="374" y="48"/>
                    </a:lnTo>
                    <a:lnTo>
                      <a:pt x="381" y="27"/>
                    </a:lnTo>
                    <a:lnTo>
                      <a:pt x="381" y="10"/>
                    </a:lnTo>
                    <a:lnTo>
                      <a:pt x="372" y="5"/>
                    </a:lnTo>
                    <a:lnTo>
                      <a:pt x="358" y="3"/>
                    </a:lnTo>
                    <a:lnTo>
                      <a:pt x="348" y="10"/>
                    </a:lnTo>
                    <a:lnTo>
                      <a:pt x="341" y="15"/>
                    </a:lnTo>
                    <a:lnTo>
                      <a:pt x="332" y="22"/>
                    </a:lnTo>
                    <a:lnTo>
                      <a:pt x="322" y="27"/>
                    </a:lnTo>
                    <a:lnTo>
                      <a:pt x="308" y="29"/>
                    </a:lnTo>
                    <a:lnTo>
                      <a:pt x="296" y="29"/>
                    </a:lnTo>
                    <a:lnTo>
                      <a:pt x="287" y="34"/>
                    </a:lnTo>
                    <a:lnTo>
                      <a:pt x="272" y="38"/>
                    </a:lnTo>
                    <a:lnTo>
                      <a:pt x="268" y="45"/>
                    </a:lnTo>
                    <a:lnTo>
                      <a:pt x="260" y="55"/>
                    </a:lnTo>
                    <a:lnTo>
                      <a:pt x="246" y="57"/>
                    </a:lnTo>
                    <a:lnTo>
                      <a:pt x="239" y="50"/>
                    </a:lnTo>
                    <a:lnTo>
                      <a:pt x="234" y="38"/>
                    </a:lnTo>
                    <a:lnTo>
                      <a:pt x="234" y="24"/>
                    </a:lnTo>
                    <a:lnTo>
                      <a:pt x="237" y="10"/>
                    </a:lnTo>
                    <a:lnTo>
                      <a:pt x="239" y="3"/>
                    </a:lnTo>
                    <a:lnTo>
                      <a:pt x="232" y="0"/>
                    </a:lnTo>
                    <a:lnTo>
                      <a:pt x="223" y="3"/>
                    </a:lnTo>
                    <a:lnTo>
                      <a:pt x="213" y="10"/>
                    </a:lnTo>
                    <a:lnTo>
                      <a:pt x="199" y="19"/>
                    </a:lnTo>
                    <a:lnTo>
                      <a:pt x="189" y="27"/>
                    </a:lnTo>
                    <a:lnTo>
                      <a:pt x="170" y="24"/>
                    </a:lnTo>
                    <a:lnTo>
                      <a:pt x="163" y="24"/>
                    </a:lnTo>
                    <a:lnTo>
                      <a:pt x="152" y="24"/>
                    </a:lnTo>
                    <a:lnTo>
                      <a:pt x="137" y="24"/>
                    </a:lnTo>
                    <a:lnTo>
                      <a:pt x="123" y="27"/>
                    </a:lnTo>
                    <a:lnTo>
                      <a:pt x="109" y="24"/>
                    </a:lnTo>
                    <a:lnTo>
                      <a:pt x="99" y="12"/>
                    </a:lnTo>
                    <a:lnTo>
                      <a:pt x="88" y="5"/>
                    </a:lnTo>
                    <a:lnTo>
                      <a:pt x="78" y="5"/>
                    </a:lnTo>
                    <a:lnTo>
                      <a:pt x="57" y="3"/>
                    </a:lnTo>
                    <a:lnTo>
                      <a:pt x="26" y="3"/>
                    </a:lnTo>
                    <a:lnTo>
                      <a:pt x="28" y="12"/>
                    </a:lnTo>
                    <a:lnTo>
                      <a:pt x="31" y="19"/>
                    </a:lnTo>
                    <a:lnTo>
                      <a:pt x="35" y="31"/>
                    </a:lnTo>
                    <a:lnTo>
                      <a:pt x="35" y="38"/>
                    </a:lnTo>
                    <a:lnTo>
                      <a:pt x="28" y="48"/>
                    </a:lnTo>
                    <a:lnTo>
                      <a:pt x="21" y="57"/>
                    </a:lnTo>
                    <a:lnTo>
                      <a:pt x="12" y="64"/>
                    </a:lnTo>
                    <a:lnTo>
                      <a:pt x="0" y="7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33" name="Grupo 19"/>
            <p:cNvGrpSpPr/>
            <p:nvPr/>
          </p:nvGrpSpPr>
          <p:grpSpPr>
            <a:xfrm>
              <a:off x="7269163" y="1814738"/>
              <a:ext cx="2798762" cy="1889125"/>
              <a:chOff x="7100888" y="1057275"/>
              <a:chExt cx="2798762" cy="1889125"/>
            </a:xfrm>
            <a:solidFill>
              <a:srgbClr val="FFC000"/>
            </a:solidFill>
          </p:grpSpPr>
          <p:sp>
            <p:nvSpPr>
              <p:cNvPr id="34" name="Freeform 9"/>
              <p:cNvSpPr>
                <a:spLocks/>
              </p:cNvSpPr>
              <p:nvPr/>
            </p:nvSpPr>
            <p:spPr bwMode="auto">
              <a:xfrm>
                <a:off x="7100888" y="2325688"/>
                <a:ext cx="673100" cy="376238"/>
              </a:xfrm>
              <a:custGeom>
                <a:avLst/>
                <a:gdLst>
                  <a:gd name="T0" fmla="*/ 5 w 179"/>
                  <a:gd name="T1" fmla="*/ 0 h 100"/>
                  <a:gd name="T2" fmla="*/ 85 w 179"/>
                  <a:gd name="T3" fmla="*/ 21 h 100"/>
                  <a:gd name="T4" fmla="*/ 100 w 179"/>
                  <a:gd name="T5" fmla="*/ 30 h 100"/>
                  <a:gd name="T6" fmla="*/ 179 w 179"/>
                  <a:gd name="T7" fmla="*/ 69 h 100"/>
                  <a:gd name="T8" fmla="*/ 178 w 179"/>
                  <a:gd name="T9" fmla="*/ 73 h 100"/>
                  <a:gd name="T10" fmla="*/ 170 w 179"/>
                  <a:gd name="T11" fmla="*/ 78 h 100"/>
                  <a:gd name="T12" fmla="*/ 162 w 179"/>
                  <a:gd name="T13" fmla="*/ 82 h 100"/>
                  <a:gd name="T14" fmla="*/ 158 w 179"/>
                  <a:gd name="T15" fmla="*/ 87 h 100"/>
                  <a:gd name="T16" fmla="*/ 150 w 179"/>
                  <a:gd name="T17" fmla="*/ 88 h 100"/>
                  <a:gd name="T18" fmla="*/ 143 w 179"/>
                  <a:gd name="T19" fmla="*/ 91 h 100"/>
                  <a:gd name="T20" fmla="*/ 138 w 179"/>
                  <a:gd name="T21" fmla="*/ 98 h 100"/>
                  <a:gd name="T22" fmla="*/ 134 w 179"/>
                  <a:gd name="T23" fmla="*/ 100 h 100"/>
                  <a:gd name="T24" fmla="*/ 129 w 179"/>
                  <a:gd name="T25" fmla="*/ 99 h 100"/>
                  <a:gd name="T26" fmla="*/ 122 w 179"/>
                  <a:gd name="T27" fmla="*/ 96 h 100"/>
                  <a:gd name="T28" fmla="*/ 111 w 179"/>
                  <a:gd name="T29" fmla="*/ 96 h 100"/>
                  <a:gd name="T30" fmla="*/ 94 w 179"/>
                  <a:gd name="T31" fmla="*/ 96 h 100"/>
                  <a:gd name="T32" fmla="*/ 85 w 179"/>
                  <a:gd name="T33" fmla="*/ 95 h 100"/>
                  <a:gd name="T34" fmla="*/ 84 w 179"/>
                  <a:gd name="T35" fmla="*/ 89 h 100"/>
                  <a:gd name="T36" fmla="*/ 83 w 179"/>
                  <a:gd name="T37" fmla="*/ 77 h 100"/>
                  <a:gd name="T38" fmla="*/ 85 w 179"/>
                  <a:gd name="T39" fmla="*/ 69 h 100"/>
                  <a:gd name="T40" fmla="*/ 85 w 179"/>
                  <a:gd name="T41" fmla="*/ 60 h 100"/>
                  <a:gd name="T42" fmla="*/ 84 w 179"/>
                  <a:gd name="T43" fmla="*/ 54 h 100"/>
                  <a:gd name="T44" fmla="*/ 76 w 179"/>
                  <a:gd name="T45" fmla="*/ 60 h 100"/>
                  <a:gd name="T46" fmla="*/ 66 w 179"/>
                  <a:gd name="T47" fmla="*/ 67 h 100"/>
                  <a:gd name="T48" fmla="*/ 59 w 179"/>
                  <a:gd name="T49" fmla="*/ 70 h 100"/>
                  <a:gd name="T50" fmla="*/ 42 w 179"/>
                  <a:gd name="T51" fmla="*/ 68 h 100"/>
                  <a:gd name="T52" fmla="*/ 41 w 179"/>
                  <a:gd name="T53" fmla="*/ 60 h 100"/>
                  <a:gd name="T54" fmla="*/ 33 w 179"/>
                  <a:gd name="T55" fmla="*/ 55 h 100"/>
                  <a:gd name="T56" fmla="*/ 28 w 179"/>
                  <a:gd name="T57" fmla="*/ 52 h 100"/>
                  <a:gd name="T58" fmla="*/ 21 w 179"/>
                  <a:gd name="T59" fmla="*/ 52 h 100"/>
                  <a:gd name="T60" fmla="*/ 23 w 179"/>
                  <a:gd name="T61" fmla="*/ 48 h 100"/>
                  <a:gd name="T62" fmla="*/ 23 w 179"/>
                  <a:gd name="T63" fmla="*/ 40 h 100"/>
                  <a:gd name="T64" fmla="*/ 18 w 179"/>
                  <a:gd name="T65" fmla="*/ 35 h 100"/>
                  <a:gd name="T66" fmla="*/ 11 w 179"/>
                  <a:gd name="T67" fmla="*/ 27 h 100"/>
                  <a:gd name="T68" fmla="*/ 5 w 179"/>
                  <a:gd name="T69" fmla="*/ 15 h 100"/>
                  <a:gd name="T70" fmla="*/ 0 w 179"/>
                  <a:gd name="T71" fmla="*/ 6 h 100"/>
                  <a:gd name="T72" fmla="*/ 0 w 179"/>
                  <a:gd name="T73" fmla="*/ 1 h 100"/>
                  <a:gd name="T74" fmla="*/ 5 w 179"/>
                  <a:gd name="T7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9" h="100">
                    <a:moveTo>
                      <a:pt x="5" y="0"/>
                    </a:moveTo>
                    <a:cubicBezTo>
                      <a:pt x="5" y="0"/>
                      <a:pt x="45" y="18"/>
                      <a:pt x="85" y="21"/>
                    </a:cubicBezTo>
                    <a:cubicBezTo>
                      <a:pt x="93" y="27"/>
                      <a:pt x="100" y="30"/>
                      <a:pt x="100" y="30"/>
                    </a:cubicBezTo>
                    <a:cubicBezTo>
                      <a:pt x="100" y="30"/>
                      <a:pt x="164" y="65"/>
                      <a:pt x="179" y="69"/>
                    </a:cubicBezTo>
                    <a:cubicBezTo>
                      <a:pt x="178" y="73"/>
                      <a:pt x="178" y="73"/>
                      <a:pt x="178" y="73"/>
                    </a:cubicBezTo>
                    <a:cubicBezTo>
                      <a:pt x="170" y="78"/>
                      <a:pt x="170" y="78"/>
                      <a:pt x="170" y="78"/>
                    </a:cubicBezTo>
                    <a:cubicBezTo>
                      <a:pt x="162" y="82"/>
                      <a:pt x="162" y="82"/>
                      <a:pt x="162" y="82"/>
                    </a:cubicBezTo>
                    <a:cubicBezTo>
                      <a:pt x="158" y="87"/>
                      <a:pt x="158" y="87"/>
                      <a:pt x="158" y="87"/>
                    </a:cubicBezTo>
                    <a:cubicBezTo>
                      <a:pt x="150" y="88"/>
                      <a:pt x="150" y="88"/>
                      <a:pt x="150" y="88"/>
                    </a:cubicBezTo>
                    <a:cubicBezTo>
                      <a:pt x="143" y="91"/>
                      <a:pt x="143" y="91"/>
                      <a:pt x="143" y="91"/>
                    </a:cubicBezTo>
                    <a:cubicBezTo>
                      <a:pt x="138" y="98"/>
                      <a:pt x="138" y="98"/>
                      <a:pt x="138" y="98"/>
                    </a:cubicBezTo>
                    <a:cubicBezTo>
                      <a:pt x="134" y="100"/>
                      <a:pt x="134" y="100"/>
                      <a:pt x="134" y="100"/>
                    </a:cubicBezTo>
                    <a:cubicBezTo>
                      <a:pt x="129" y="99"/>
                      <a:pt x="129" y="99"/>
                      <a:pt x="129" y="99"/>
                    </a:cubicBezTo>
                    <a:cubicBezTo>
                      <a:pt x="122" y="96"/>
                      <a:pt x="122" y="96"/>
                      <a:pt x="122" y="96"/>
                    </a:cubicBezTo>
                    <a:cubicBezTo>
                      <a:pt x="111" y="96"/>
                      <a:pt x="111" y="96"/>
                      <a:pt x="111" y="96"/>
                    </a:cubicBezTo>
                    <a:cubicBezTo>
                      <a:pt x="94" y="96"/>
                      <a:pt x="94" y="96"/>
                      <a:pt x="94" y="96"/>
                    </a:cubicBezTo>
                    <a:cubicBezTo>
                      <a:pt x="85" y="95"/>
                      <a:pt x="85" y="95"/>
                      <a:pt x="85" y="95"/>
                    </a:cubicBezTo>
                    <a:cubicBezTo>
                      <a:pt x="84" y="89"/>
                      <a:pt x="84" y="89"/>
                      <a:pt x="84" y="89"/>
                    </a:cubicBezTo>
                    <a:cubicBezTo>
                      <a:pt x="83" y="77"/>
                      <a:pt x="83" y="77"/>
                      <a:pt x="83" y="77"/>
                    </a:cubicBezTo>
                    <a:cubicBezTo>
                      <a:pt x="85" y="69"/>
                      <a:pt x="85" y="69"/>
                      <a:pt x="85" y="69"/>
                    </a:cubicBezTo>
                    <a:cubicBezTo>
                      <a:pt x="85" y="60"/>
                      <a:pt x="85" y="60"/>
                      <a:pt x="85" y="60"/>
                    </a:cubicBezTo>
                    <a:cubicBezTo>
                      <a:pt x="84" y="54"/>
                      <a:pt x="84" y="54"/>
                      <a:pt x="84" y="54"/>
                    </a:cubicBezTo>
                    <a:cubicBezTo>
                      <a:pt x="76" y="60"/>
                      <a:pt x="76" y="60"/>
                      <a:pt x="76" y="60"/>
                    </a:cubicBezTo>
                    <a:cubicBezTo>
                      <a:pt x="66" y="67"/>
                      <a:pt x="66" y="67"/>
                      <a:pt x="66" y="67"/>
                    </a:cubicBezTo>
                    <a:cubicBezTo>
                      <a:pt x="59" y="70"/>
                      <a:pt x="59" y="70"/>
                      <a:pt x="59" y="70"/>
                    </a:cubicBezTo>
                    <a:cubicBezTo>
                      <a:pt x="42" y="68"/>
                      <a:pt x="42" y="68"/>
                      <a:pt x="42" y="68"/>
                    </a:cubicBezTo>
                    <a:cubicBezTo>
                      <a:pt x="41" y="60"/>
                      <a:pt x="41" y="60"/>
                      <a:pt x="41" y="60"/>
                    </a:cubicBezTo>
                    <a:cubicBezTo>
                      <a:pt x="33" y="55"/>
                      <a:pt x="33" y="55"/>
                      <a:pt x="33" y="55"/>
                    </a:cubicBezTo>
                    <a:cubicBezTo>
                      <a:pt x="28" y="52"/>
                      <a:pt x="28" y="52"/>
                      <a:pt x="28" y="52"/>
                    </a:cubicBezTo>
                    <a:cubicBezTo>
                      <a:pt x="21" y="52"/>
                      <a:pt x="21" y="52"/>
                      <a:pt x="21" y="52"/>
                    </a:cubicBezTo>
                    <a:cubicBezTo>
                      <a:pt x="23" y="48"/>
                      <a:pt x="23" y="48"/>
                      <a:pt x="23" y="48"/>
                    </a:cubicBezTo>
                    <a:cubicBezTo>
                      <a:pt x="23" y="40"/>
                      <a:pt x="23" y="40"/>
                      <a:pt x="23" y="40"/>
                    </a:cubicBezTo>
                    <a:cubicBezTo>
                      <a:pt x="18" y="35"/>
                      <a:pt x="18" y="35"/>
                      <a:pt x="18" y="35"/>
                    </a:cubicBezTo>
                    <a:cubicBezTo>
                      <a:pt x="11" y="27"/>
                      <a:pt x="11" y="27"/>
                      <a:pt x="11" y="27"/>
                    </a:cubicBezTo>
                    <a:cubicBezTo>
                      <a:pt x="5" y="15"/>
                      <a:pt x="5" y="15"/>
                      <a:pt x="5" y="15"/>
                    </a:cubicBezTo>
                    <a:cubicBezTo>
                      <a:pt x="0" y="6"/>
                      <a:pt x="0" y="6"/>
                      <a:pt x="0" y="6"/>
                    </a:cubicBezTo>
                    <a:cubicBezTo>
                      <a:pt x="0" y="1"/>
                      <a:pt x="0" y="1"/>
                      <a:pt x="0" y="1"/>
                    </a:cubicBezTo>
                    <a:lnTo>
                      <a:pt x="5" y="0"/>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35" name="Freeform 10"/>
              <p:cNvSpPr>
                <a:spLocks/>
              </p:cNvSpPr>
              <p:nvPr/>
            </p:nvSpPr>
            <p:spPr bwMode="auto">
              <a:xfrm>
                <a:off x="7119938" y="1373188"/>
                <a:ext cx="1741487" cy="1196975"/>
              </a:xfrm>
              <a:custGeom>
                <a:avLst/>
                <a:gdLst>
                  <a:gd name="T0" fmla="*/ 87 w 463"/>
                  <a:gd name="T1" fmla="*/ 273 h 318"/>
                  <a:gd name="T2" fmla="*/ 185 w 463"/>
                  <a:gd name="T3" fmla="*/ 311 h 318"/>
                  <a:gd name="T4" fmla="*/ 215 w 463"/>
                  <a:gd name="T5" fmla="*/ 304 h 318"/>
                  <a:gd name="T6" fmla="*/ 235 w 463"/>
                  <a:gd name="T7" fmla="*/ 295 h 318"/>
                  <a:gd name="T8" fmla="*/ 252 w 463"/>
                  <a:gd name="T9" fmla="*/ 280 h 318"/>
                  <a:gd name="T10" fmla="*/ 290 w 463"/>
                  <a:gd name="T11" fmla="*/ 275 h 318"/>
                  <a:gd name="T12" fmla="*/ 319 w 463"/>
                  <a:gd name="T13" fmla="*/ 289 h 318"/>
                  <a:gd name="T14" fmla="*/ 405 w 463"/>
                  <a:gd name="T15" fmla="*/ 271 h 318"/>
                  <a:gd name="T16" fmla="*/ 404 w 463"/>
                  <a:gd name="T17" fmla="*/ 235 h 318"/>
                  <a:gd name="T18" fmla="*/ 453 w 463"/>
                  <a:gd name="T19" fmla="*/ 113 h 318"/>
                  <a:gd name="T20" fmla="*/ 409 w 463"/>
                  <a:gd name="T21" fmla="*/ 89 h 318"/>
                  <a:gd name="T22" fmla="*/ 393 w 463"/>
                  <a:gd name="T23" fmla="*/ 51 h 318"/>
                  <a:gd name="T24" fmla="*/ 367 w 463"/>
                  <a:gd name="T25" fmla="*/ 51 h 318"/>
                  <a:gd name="T26" fmla="*/ 352 w 463"/>
                  <a:gd name="T27" fmla="*/ 76 h 318"/>
                  <a:gd name="T28" fmla="*/ 335 w 463"/>
                  <a:gd name="T29" fmla="*/ 77 h 318"/>
                  <a:gd name="T30" fmla="*/ 321 w 463"/>
                  <a:gd name="T31" fmla="*/ 80 h 318"/>
                  <a:gd name="T32" fmla="*/ 312 w 463"/>
                  <a:gd name="T33" fmla="*/ 97 h 318"/>
                  <a:gd name="T34" fmla="*/ 297 w 463"/>
                  <a:gd name="T35" fmla="*/ 84 h 318"/>
                  <a:gd name="T36" fmla="*/ 292 w 463"/>
                  <a:gd name="T37" fmla="*/ 70 h 318"/>
                  <a:gd name="T38" fmla="*/ 289 w 463"/>
                  <a:gd name="T39" fmla="*/ 39 h 318"/>
                  <a:gd name="T40" fmla="*/ 280 w 463"/>
                  <a:gd name="T41" fmla="*/ 15 h 318"/>
                  <a:gd name="T42" fmla="*/ 266 w 463"/>
                  <a:gd name="T43" fmla="*/ 2 h 318"/>
                  <a:gd name="T44" fmla="*/ 255 w 463"/>
                  <a:gd name="T45" fmla="*/ 6 h 318"/>
                  <a:gd name="T46" fmla="*/ 240 w 463"/>
                  <a:gd name="T47" fmla="*/ 20 h 318"/>
                  <a:gd name="T48" fmla="*/ 222 w 463"/>
                  <a:gd name="T49" fmla="*/ 34 h 318"/>
                  <a:gd name="T50" fmla="*/ 209 w 463"/>
                  <a:gd name="T51" fmla="*/ 32 h 318"/>
                  <a:gd name="T52" fmla="*/ 196 w 463"/>
                  <a:gd name="T53" fmla="*/ 35 h 318"/>
                  <a:gd name="T54" fmla="*/ 182 w 463"/>
                  <a:gd name="T55" fmla="*/ 28 h 318"/>
                  <a:gd name="T56" fmla="*/ 166 w 463"/>
                  <a:gd name="T57" fmla="*/ 6 h 318"/>
                  <a:gd name="T58" fmla="*/ 155 w 463"/>
                  <a:gd name="T59" fmla="*/ 7 h 318"/>
                  <a:gd name="T60" fmla="*/ 144 w 463"/>
                  <a:gd name="T61" fmla="*/ 5 h 318"/>
                  <a:gd name="T62" fmla="*/ 118 w 463"/>
                  <a:gd name="T63" fmla="*/ 11 h 318"/>
                  <a:gd name="T64" fmla="*/ 99 w 463"/>
                  <a:gd name="T65" fmla="*/ 16 h 318"/>
                  <a:gd name="T66" fmla="*/ 107 w 463"/>
                  <a:gd name="T67" fmla="*/ 27 h 318"/>
                  <a:gd name="T68" fmla="*/ 117 w 463"/>
                  <a:gd name="T69" fmla="*/ 33 h 318"/>
                  <a:gd name="T70" fmla="*/ 114 w 463"/>
                  <a:gd name="T71" fmla="*/ 43 h 318"/>
                  <a:gd name="T72" fmla="*/ 100 w 463"/>
                  <a:gd name="T73" fmla="*/ 44 h 318"/>
                  <a:gd name="T74" fmla="*/ 98 w 463"/>
                  <a:gd name="T75" fmla="*/ 64 h 318"/>
                  <a:gd name="T76" fmla="*/ 106 w 463"/>
                  <a:gd name="T77" fmla="*/ 76 h 318"/>
                  <a:gd name="T78" fmla="*/ 109 w 463"/>
                  <a:gd name="T79" fmla="*/ 106 h 318"/>
                  <a:gd name="T80" fmla="*/ 104 w 463"/>
                  <a:gd name="T81" fmla="*/ 137 h 318"/>
                  <a:gd name="T82" fmla="*/ 101 w 463"/>
                  <a:gd name="T83" fmla="*/ 163 h 318"/>
                  <a:gd name="T84" fmla="*/ 83 w 463"/>
                  <a:gd name="T85" fmla="*/ 174 h 318"/>
                  <a:gd name="T86" fmla="*/ 70 w 463"/>
                  <a:gd name="T87" fmla="*/ 177 h 318"/>
                  <a:gd name="T88" fmla="*/ 42 w 463"/>
                  <a:gd name="T89" fmla="*/ 182 h 318"/>
                  <a:gd name="T90" fmla="*/ 21 w 463"/>
                  <a:gd name="T91" fmla="*/ 200 h 318"/>
                  <a:gd name="T92" fmla="*/ 13 w 463"/>
                  <a:gd name="T93" fmla="*/ 217 h 318"/>
                  <a:gd name="T94" fmla="*/ 8 w 463"/>
                  <a:gd name="T95" fmla="*/ 23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318">
                    <a:moveTo>
                      <a:pt x="0" y="245"/>
                    </a:moveTo>
                    <a:cubicBezTo>
                      <a:pt x="12" y="252"/>
                      <a:pt x="12" y="252"/>
                      <a:pt x="12" y="252"/>
                    </a:cubicBezTo>
                    <a:cubicBezTo>
                      <a:pt x="12" y="252"/>
                      <a:pt x="68" y="270"/>
                      <a:pt x="80" y="270"/>
                    </a:cubicBezTo>
                    <a:cubicBezTo>
                      <a:pt x="83" y="270"/>
                      <a:pt x="87" y="273"/>
                      <a:pt x="87" y="273"/>
                    </a:cubicBezTo>
                    <a:cubicBezTo>
                      <a:pt x="94" y="278"/>
                      <a:pt x="94" y="278"/>
                      <a:pt x="94" y="278"/>
                    </a:cubicBezTo>
                    <a:cubicBezTo>
                      <a:pt x="94" y="278"/>
                      <a:pt x="165" y="317"/>
                      <a:pt x="173" y="317"/>
                    </a:cubicBezTo>
                    <a:cubicBezTo>
                      <a:pt x="181" y="318"/>
                      <a:pt x="181" y="315"/>
                      <a:pt x="181" y="315"/>
                    </a:cubicBezTo>
                    <a:cubicBezTo>
                      <a:pt x="185" y="311"/>
                      <a:pt x="185" y="311"/>
                      <a:pt x="185" y="311"/>
                    </a:cubicBezTo>
                    <a:cubicBezTo>
                      <a:pt x="190" y="306"/>
                      <a:pt x="190" y="306"/>
                      <a:pt x="190" y="306"/>
                    </a:cubicBezTo>
                    <a:cubicBezTo>
                      <a:pt x="197" y="305"/>
                      <a:pt x="197" y="305"/>
                      <a:pt x="197" y="305"/>
                    </a:cubicBezTo>
                    <a:cubicBezTo>
                      <a:pt x="206" y="308"/>
                      <a:pt x="206" y="308"/>
                      <a:pt x="206" y="308"/>
                    </a:cubicBezTo>
                    <a:cubicBezTo>
                      <a:pt x="215" y="304"/>
                      <a:pt x="215" y="304"/>
                      <a:pt x="215" y="304"/>
                    </a:cubicBezTo>
                    <a:cubicBezTo>
                      <a:pt x="221" y="304"/>
                      <a:pt x="221" y="304"/>
                      <a:pt x="221" y="304"/>
                    </a:cubicBezTo>
                    <a:cubicBezTo>
                      <a:pt x="225" y="302"/>
                      <a:pt x="225" y="302"/>
                      <a:pt x="225" y="302"/>
                    </a:cubicBezTo>
                    <a:cubicBezTo>
                      <a:pt x="227" y="297"/>
                      <a:pt x="227" y="297"/>
                      <a:pt x="227" y="297"/>
                    </a:cubicBezTo>
                    <a:cubicBezTo>
                      <a:pt x="235" y="295"/>
                      <a:pt x="235" y="295"/>
                      <a:pt x="235" y="295"/>
                    </a:cubicBezTo>
                    <a:cubicBezTo>
                      <a:pt x="246" y="294"/>
                      <a:pt x="246" y="294"/>
                      <a:pt x="246" y="294"/>
                    </a:cubicBezTo>
                    <a:cubicBezTo>
                      <a:pt x="249" y="289"/>
                      <a:pt x="249" y="289"/>
                      <a:pt x="249" y="289"/>
                    </a:cubicBezTo>
                    <a:cubicBezTo>
                      <a:pt x="252" y="286"/>
                      <a:pt x="252" y="286"/>
                      <a:pt x="252" y="286"/>
                    </a:cubicBezTo>
                    <a:cubicBezTo>
                      <a:pt x="252" y="280"/>
                      <a:pt x="252" y="280"/>
                      <a:pt x="252" y="280"/>
                    </a:cubicBezTo>
                    <a:cubicBezTo>
                      <a:pt x="261" y="275"/>
                      <a:pt x="261" y="275"/>
                      <a:pt x="261" y="275"/>
                    </a:cubicBezTo>
                    <a:cubicBezTo>
                      <a:pt x="261" y="270"/>
                      <a:pt x="261" y="270"/>
                      <a:pt x="261" y="270"/>
                    </a:cubicBezTo>
                    <a:cubicBezTo>
                      <a:pt x="287" y="268"/>
                      <a:pt x="287" y="268"/>
                      <a:pt x="287" y="268"/>
                    </a:cubicBezTo>
                    <a:cubicBezTo>
                      <a:pt x="290" y="275"/>
                      <a:pt x="290" y="275"/>
                      <a:pt x="290" y="275"/>
                    </a:cubicBezTo>
                    <a:cubicBezTo>
                      <a:pt x="296" y="280"/>
                      <a:pt x="296" y="280"/>
                      <a:pt x="296" y="280"/>
                    </a:cubicBezTo>
                    <a:cubicBezTo>
                      <a:pt x="304" y="289"/>
                      <a:pt x="304" y="289"/>
                      <a:pt x="304" y="289"/>
                    </a:cubicBezTo>
                    <a:cubicBezTo>
                      <a:pt x="312" y="288"/>
                      <a:pt x="312" y="288"/>
                      <a:pt x="312" y="288"/>
                    </a:cubicBezTo>
                    <a:cubicBezTo>
                      <a:pt x="319" y="289"/>
                      <a:pt x="319" y="289"/>
                      <a:pt x="319" y="289"/>
                    </a:cubicBezTo>
                    <a:cubicBezTo>
                      <a:pt x="361" y="289"/>
                      <a:pt x="361" y="289"/>
                      <a:pt x="361" y="289"/>
                    </a:cubicBezTo>
                    <a:cubicBezTo>
                      <a:pt x="398" y="289"/>
                      <a:pt x="398" y="289"/>
                      <a:pt x="398" y="289"/>
                    </a:cubicBezTo>
                    <a:cubicBezTo>
                      <a:pt x="404" y="284"/>
                      <a:pt x="404" y="284"/>
                      <a:pt x="404" y="284"/>
                    </a:cubicBezTo>
                    <a:cubicBezTo>
                      <a:pt x="405" y="271"/>
                      <a:pt x="405" y="271"/>
                      <a:pt x="405" y="271"/>
                    </a:cubicBezTo>
                    <a:cubicBezTo>
                      <a:pt x="409" y="261"/>
                      <a:pt x="409" y="261"/>
                      <a:pt x="409" y="261"/>
                    </a:cubicBezTo>
                    <a:cubicBezTo>
                      <a:pt x="410" y="250"/>
                      <a:pt x="410" y="250"/>
                      <a:pt x="410" y="250"/>
                    </a:cubicBezTo>
                    <a:cubicBezTo>
                      <a:pt x="407" y="241"/>
                      <a:pt x="407" y="241"/>
                      <a:pt x="407" y="241"/>
                    </a:cubicBezTo>
                    <a:cubicBezTo>
                      <a:pt x="404" y="235"/>
                      <a:pt x="404" y="235"/>
                      <a:pt x="404" y="235"/>
                    </a:cubicBezTo>
                    <a:cubicBezTo>
                      <a:pt x="458" y="126"/>
                      <a:pt x="458" y="126"/>
                      <a:pt x="458" y="126"/>
                    </a:cubicBezTo>
                    <a:cubicBezTo>
                      <a:pt x="460" y="116"/>
                      <a:pt x="460" y="116"/>
                      <a:pt x="460" y="116"/>
                    </a:cubicBezTo>
                    <a:cubicBezTo>
                      <a:pt x="463" y="111"/>
                      <a:pt x="463" y="111"/>
                      <a:pt x="463" y="111"/>
                    </a:cubicBezTo>
                    <a:cubicBezTo>
                      <a:pt x="453" y="113"/>
                      <a:pt x="453" y="113"/>
                      <a:pt x="453" y="113"/>
                    </a:cubicBezTo>
                    <a:cubicBezTo>
                      <a:pt x="445" y="108"/>
                      <a:pt x="445" y="108"/>
                      <a:pt x="445" y="108"/>
                    </a:cubicBezTo>
                    <a:cubicBezTo>
                      <a:pt x="436" y="101"/>
                      <a:pt x="436" y="101"/>
                      <a:pt x="436" y="101"/>
                    </a:cubicBezTo>
                    <a:cubicBezTo>
                      <a:pt x="415" y="99"/>
                      <a:pt x="415" y="99"/>
                      <a:pt x="415" y="99"/>
                    </a:cubicBezTo>
                    <a:cubicBezTo>
                      <a:pt x="409" y="89"/>
                      <a:pt x="409" y="89"/>
                      <a:pt x="409" y="89"/>
                    </a:cubicBezTo>
                    <a:cubicBezTo>
                      <a:pt x="409" y="89"/>
                      <a:pt x="396" y="72"/>
                      <a:pt x="395" y="72"/>
                    </a:cubicBezTo>
                    <a:cubicBezTo>
                      <a:pt x="393" y="74"/>
                      <a:pt x="394" y="67"/>
                      <a:pt x="394" y="67"/>
                    </a:cubicBezTo>
                    <a:cubicBezTo>
                      <a:pt x="394" y="58"/>
                      <a:pt x="394" y="58"/>
                      <a:pt x="394" y="58"/>
                    </a:cubicBezTo>
                    <a:cubicBezTo>
                      <a:pt x="393" y="51"/>
                      <a:pt x="393" y="51"/>
                      <a:pt x="393" y="51"/>
                    </a:cubicBezTo>
                    <a:cubicBezTo>
                      <a:pt x="388" y="50"/>
                      <a:pt x="388" y="50"/>
                      <a:pt x="388" y="50"/>
                    </a:cubicBezTo>
                    <a:cubicBezTo>
                      <a:pt x="380" y="50"/>
                      <a:pt x="380" y="50"/>
                      <a:pt x="380" y="50"/>
                    </a:cubicBezTo>
                    <a:cubicBezTo>
                      <a:pt x="370" y="50"/>
                      <a:pt x="370" y="50"/>
                      <a:pt x="370" y="50"/>
                    </a:cubicBezTo>
                    <a:cubicBezTo>
                      <a:pt x="367" y="51"/>
                      <a:pt x="367" y="51"/>
                      <a:pt x="367" y="51"/>
                    </a:cubicBezTo>
                    <a:cubicBezTo>
                      <a:pt x="363" y="57"/>
                      <a:pt x="363" y="57"/>
                      <a:pt x="363" y="57"/>
                    </a:cubicBezTo>
                    <a:cubicBezTo>
                      <a:pt x="356" y="65"/>
                      <a:pt x="356" y="65"/>
                      <a:pt x="356" y="65"/>
                    </a:cubicBezTo>
                    <a:cubicBezTo>
                      <a:pt x="353" y="70"/>
                      <a:pt x="353" y="70"/>
                      <a:pt x="353" y="70"/>
                    </a:cubicBezTo>
                    <a:cubicBezTo>
                      <a:pt x="353" y="70"/>
                      <a:pt x="352" y="76"/>
                      <a:pt x="352" y="76"/>
                    </a:cubicBezTo>
                    <a:cubicBezTo>
                      <a:pt x="352" y="77"/>
                      <a:pt x="350" y="79"/>
                      <a:pt x="350" y="79"/>
                    </a:cubicBezTo>
                    <a:cubicBezTo>
                      <a:pt x="346" y="80"/>
                      <a:pt x="346" y="80"/>
                      <a:pt x="346" y="80"/>
                    </a:cubicBezTo>
                    <a:cubicBezTo>
                      <a:pt x="340" y="80"/>
                      <a:pt x="340" y="80"/>
                      <a:pt x="340" y="80"/>
                    </a:cubicBezTo>
                    <a:cubicBezTo>
                      <a:pt x="335" y="77"/>
                      <a:pt x="335" y="77"/>
                      <a:pt x="335" y="77"/>
                    </a:cubicBezTo>
                    <a:cubicBezTo>
                      <a:pt x="332" y="73"/>
                      <a:pt x="332" y="73"/>
                      <a:pt x="332" y="73"/>
                    </a:cubicBezTo>
                    <a:cubicBezTo>
                      <a:pt x="327" y="74"/>
                      <a:pt x="327" y="74"/>
                      <a:pt x="327" y="74"/>
                    </a:cubicBezTo>
                    <a:cubicBezTo>
                      <a:pt x="327" y="74"/>
                      <a:pt x="324" y="76"/>
                      <a:pt x="324" y="76"/>
                    </a:cubicBezTo>
                    <a:cubicBezTo>
                      <a:pt x="323" y="77"/>
                      <a:pt x="321" y="80"/>
                      <a:pt x="321" y="80"/>
                    </a:cubicBezTo>
                    <a:cubicBezTo>
                      <a:pt x="321" y="87"/>
                      <a:pt x="321" y="87"/>
                      <a:pt x="321" y="87"/>
                    </a:cubicBezTo>
                    <a:cubicBezTo>
                      <a:pt x="320" y="96"/>
                      <a:pt x="320" y="96"/>
                      <a:pt x="320" y="96"/>
                    </a:cubicBezTo>
                    <a:cubicBezTo>
                      <a:pt x="316" y="97"/>
                      <a:pt x="316" y="97"/>
                      <a:pt x="316" y="97"/>
                    </a:cubicBezTo>
                    <a:cubicBezTo>
                      <a:pt x="312" y="97"/>
                      <a:pt x="312" y="97"/>
                      <a:pt x="312" y="97"/>
                    </a:cubicBezTo>
                    <a:cubicBezTo>
                      <a:pt x="312" y="97"/>
                      <a:pt x="308" y="95"/>
                      <a:pt x="307" y="94"/>
                    </a:cubicBezTo>
                    <a:cubicBezTo>
                      <a:pt x="307" y="94"/>
                      <a:pt x="305" y="92"/>
                      <a:pt x="305" y="92"/>
                    </a:cubicBezTo>
                    <a:cubicBezTo>
                      <a:pt x="305" y="92"/>
                      <a:pt x="301" y="89"/>
                      <a:pt x="301" y="88"/>
                    </a:cubicBezTo>
                    <a:cubicBezTo>
                      <a:pt x="300" y="88"/>
                      <a:pt x="297" y="84"/>
                      <a:pt x="297" y="84"/>
                    </a:cubicBezTo>
                    <a:cubicBezTo>
                      <a:pt x="297" y="84"/>
                      <a:pt x="294" y="81"/>
                      <a:pt x="294" y="81"/>
                    </a:cubicBezTo>
                    <a:cubicBezTo>
                      <a:pt x="294" y="80"/>
                      <a:pt x="292" y="78"/>
                      <a:pt x="292" y="78"/>
                    </a:cubicBezTo>
                    <a:cubicBezTo>
                      <a:pt x="292" y="75"/>
                      <a:pt x="292" y="75"/>
                      <a:pt x="292" y="75"/>
                    </a:cubicBezTo>
                    <a:cubicBezTo>
                      <a:pt x="292" y="70"/>
                      <a:pt x="292" y="70"/>
                      <a:pt x="292" y="70"/>
                    </a:cubicBezTo>
                    <a:cubicBezTo>
                      <a:pt x="292" y="59"/>
                      <a:pt x="292" y="59"/>
                      <a:pt x="292" y="59"/>
                    </a:cubicBezTo>
                    <a:cubicBezTo>
                      <a:pt x="292" y="59"/>
                      <a:pt x="291" y="54"/>
                      <a:pt x="291" y="54"/>
                    </a:cubicBezTo>
                    <a:cubicBezTo>
                      <a:pt x="291" y="54"/>
                      <a:pt x="290" y="47"/>
                      <a:pt x="290" y="46"/>
                    </a:cubicBezTo>
                    <a:cubicBezTo>
                      <a:pt x="290" y="46"/>
                      <a:pt x="289" y="39"/>
                      <a:pt x="289" y="39"/>
                    </a:cubicBezTo>
                    <a:cubicBezTo>
                      <a:pt x="289" y="39"/>
                      <a:pt x="289" y="33"/>
                      <a:pt x="289" y="33"/>
                    </a:cubicBezTo>
                    <a:cubicBezTo>
                      <a:pt x="288" y="32"/>
                      <a:pt x="286" y="28"/>
                      <a:pt x="286" y="28"/>
                    </a:cubicBezTo>
                    <a:cubicBezTo>
                      <a:pt x="285" y="27"/>
                      <a:pt x="283" y="22"/>
                      <a:pt x="283" y="22"/>
                    </a:cubicBezTo>
                    <a:cubicBezTo>
                      <a:pt x="280" y="15"/>
                      <a:pt x="280" y="15"/>
                      <a:pt x="280" y="15"/>
                    </a:cubicBezTo>
                    <a:cubicBezTo>
                      <a:pt x="280" y="15"/>
                      <a:pt x="278" y="10"/>
                      <a:pt x="277" y="9"/>
                    </a:cubicBezTo>
                    <a:cubicBezTo>
                      <a:pt x="277" y="8"/>
                      <a:pt x="275" y="4"/>
                      <a:pt x="275" y="4"/>
                    </a:cubicBezTo>
                    <a:cubicBezTo>
                      <a:pt x="274" y="4"/>
                      <a:pt x="274" y="2"/>
                      <a:pt x="274" y="2"/>
                    </a:cubicBezTo>
                    <a:cubicBezTo>
                      <a:pt x="266" y="2"/>
                      <a:pt x="266" y="2"/>
                      <a:pt x="266" y="2"/>
                    </a:cubicBezTo>
                    <a:cubicBezTo>
                      <a:pt x="265" y="0"/>
                      <a:pt x="265" y="0"/>
                      <a:pt x="265" y="0"/>
                    </a:cubicBezTo>
                    <a:cubicBezTo>
                      <a:pt x="263" y="1"/>
                      <a:pt x="263" y="1"/>
                      <a:pt x="263" y="1"/>
                    </a:cubicBezTo>
                    <a:cubicBezTo>
                      <a:pt x="261" y="3"/>
                      <a:pt x="261" y="3"/>
                      <a:pt x="261" y="3"/>
                    </a:cubicBezTo>
                    <a:cubicBezTo>
                      <a:pt x="255" y="6"/>
                      <a:pt x="255" y="6"/>
                      <a:pt x="255" y="6"/>
                    </a:cubicBezTo>
                    <a:cubicBezTo>
                      <a:pt x="254" y="11"/>
                      <a:pt x="254" y="11"/>
                      <a:pt x="254" y="11"/>
                    </a:cubicBezTo>
                    <a:cubicBezTo>
                      <a:pt x="250" y="15"/>
                      <a:pt x="250" y="15"/>
                      <a:pt x="250" y="15"/>
                    </a:cubicBezTo>
                    <a:cubicBezTo>
                      <a:pt x="246" y="20"/>
                      <a:pt x="246" y="20"/>
                      <a:pt x="246" y="20"/>
                    </a:cubicBezTo>
                    <a:cubicBezTo>
                      <a:pt x="240" y="20"/>
                      <a:pt x="240" y="20"/>
                      <a:pt x="240" y="20"/>
                    </a:cubicBezTo>
                    <a:cubicBezTo>
                      <a:pt x="235" y="22"/>
                      <a:pt x="235" y="22"/>
                      <a:pt x="235" y="22"/>
                    </a:cubicBezTo>
                    <a:cubicBezTo>
                      <a:pt x="232" y="25"/>
                      <a:pt x="232" y="25"/>
                      <a:pt x="232" y="25"/>
                    </a:cubicBezTo>
                    <a:cubicBezTo>
                      <a:pt x="227" y="28"/>
                      <a:pt x="227" y="28"/>
                      <a:pt x="227" y="28"/>
                    </a:cubicBezTo>
                    <a:cubicBezTo>
                      <a:pt x="222" y="34"/>
                      <a:pt x="222" y="34"/>
                      <a:pt x="222" y="34"/>
                    </a:cubicBezTo>
                    <a:cubicBezTo>
                      <a:pt x="217" y="35"/>
                      <a:pt x="217" y="35"/>
                      <a:pt x="217" y="35"/>
                    </a:cubicBezTo>
                    <a:cubicBezTo>
                      <a:pt x="212" y="36"/>
                      <a:pt x="212" y="36"/>
                      <a:pt x="212" y="36"/>
                    </a:cubicBezTo>
                    <a:cubicBezTo>
                      <a:pt x="209" y="34"/>
                      <a:pt x="209" y="34"/>
                      <a:pt x="209" y="34"/>
                    </a:cubicBezTo>
                    <a:cubicBezTo>
                      <a:pt x="209" y="32"/>
                      <a:pt x="209" y="32"/>
                      <a:pt x="209" y="32"/>
                    </a:cubicBezTo>
                    <a:cubicBezTo>
                      <a:pt x="205" y="32"/>
                      <a:pt x="205" y="32"/>
                      <a:pt x="205" y="32"/>
                    </a:cubicBezTo>
                    <a:cubicBezTo>
                      <a:pt x="203" y="32"/>
                      <a:pt x="203" y="32"/>
                      <a:pt x="203" y="32"/>
                    </a:cubicBezTo>
                    <a:cubicBezTo>
                      <a:pt x="201" y="35"/>
                      <a:pt x="201" y="35"/>
                      <a:pt x="201" y="35"/>
                    </a:cubicBezTo>
                    <a:cubicBezTo>
                      <a:pt x="196" y="35"/>
                      <a:pt x="196" y="35"/>
                      <a:pt x="196" y="35"/>
                    </a:cubicBezTo>
                    <a:cubicBezTo>
                      <a:pt x="189" y="35"/>
                      <a:pt x="189" y="35"/>
                      <a:pt x="189" y="35"/>
                    </a:cubicBezTo>
                    <a:cubicBezTo>
                      <a:pt x="187" y="34"/>
                      <a:pt x="187" y="34"/>
                      <a:pt x="187" y="34"/>
                    </a:cubicBezTo>
                    <a:cubicBezTo>
                      <a:pt x="187" y="34"/>
                      <a:pt x="186" y="32"/>
                      <a:pt x="185" y="31"/>
                    </a:cubicBezTo>
                    <a:cubicBezTo>
                      <a:pt x="185" y="31"/>
                      <a:pt x="182" y="28"/>
                      <a:pt x="182" y="28"/>
                    </a:cubicBezTo>
                    <a:cubicBezTo>
                      <a:pt x="179" y="26"/>
                      <a:pt x="179" y="26"/>
                      <a:pt x="179" y="26"/>
                    </a:cubicBezTo>
                    <a:cubicBezTo>
                      <a:pt x="169" y="26"/>
                      <a:pt x="169" y="26"/>
                      <a:pt x="169" y="26"/>
                    </a:cubicBezTo>
                    <a:cubicBezTo>
                      <a:pt x="168" y="10"/>
                      <a:pt x="168" y="10"/>
                      <a:pt x="168" y="10"/>
                    </a:cubicBezTo>
                    <a:cubicBezTo>
                      <a:pt x="166" y="6"/>
                      <a:pt x="166" y="6"/>
                      <a:pt x="166" y="6"/>
                    </a:cubicBezTo>
                    <a:cubicBezTo>
                      <a:pt x="164" y="3"/>
                      <a:pt x="164" y="3"/>
                      <a:pt x="164" y="3"/>
                    </a:cubicBezTo>
                    <a:cubicBezTo>
                      <a:pt x="162" y="2"/>
                      <a:pt x="162" y="2"/>
                      <a:pt x="162" y="2"/>
                    </a:cubicBezTo>
                    <a:cubicBezTo>
                      <a:pt x="158" y="4"/>
                      <a:pt x="158" y="4"/>
                      <a:pt x="158" y="4"/>
                    </a:cubicBezTo>
                    <a:cubicBezTo>
                      <a:pt x="155" y="7"/>
                      <a:pt x="155" y="7"/>
                      <a:pt x="155" y="7"/>
                    </a:cubicBezTo>
                    <a:cubicBezTo>
                      <a:pt x="153" y="10"/>
                      <a:pt x="153" y="10"/>
                      <a:pt x="153" y="10"/>
                    </a:cubicBezTo>
                    <a:cubicBezTo>
                      <a:pt x="149" y="13"/>
                      <a:pt x="149" y="13"/>
                      <a:pt x="149" y="13"/>
                    </a:cubicBezTo>
                    <a:cubicBezTo>
                      <a:pt x="145" y="8"/>
                      <a:pt x="145" y="8"/>
                      <a:pt x="145" y="8"/>
                    </a:cubicBezTo>
                    <a:cubicBezTo>
                      <a:pt x="144" y="5"/>
                      <a:pt x="144" y="5"/>
                      <a:pt x="144" y="5"/>
                    </a:cubicBezTo>
                    <a:cubicBezTo>
                      <a:pt x="141" y="9"/>
                      <a:pt x="141" y="9"/>
                      <a:pt x="141" y="9"/>
                    </a:cubicBezTo>
                    <a:cubicBezTo>
                      <a:pt x="139" y="12"/>
                      <a:pt x="139" y="12"/>
                      <a:pt x="139" y="12"/>
                    </a:cubicBezTo>
                    <a:cubicBezTo>
                      <a:pt x="127" y="12"/>
                      <a:pt x="127" y="12"/>
                      <a:pt x="127" y="12"/>
                    </a:cubicBezTo>
                    <a:cubicBezTo>
                      <a:pt x="118" y="11"/>
                      <a:pt x="118" y="11"/>
                      <a:pt x="118" y="11"/>
                    </a:cubicBezTo>
                    <a:cubicBezTo>
                      <a:pt x="106" y="11"/>
                      <a:pt x="106" y="11"/>
                      <a:pt x="106" y="11"/>
                    </a:cubicBezTo>
                    <a:cubicBezTo>
                      <a:pt x="106" y="11"/>
                      <a:pt x="104" y="12"/>
                      <a:pt x="103" y="12"/>
                    </a:cubicBezTo>
                    <a:cubicBezTo>
                      <a:pt x="103" y="12"/>
                      <a:pt x="100" y="14"/>
                      <a:pt x="100" y="14"/>
                    </a:cubicBezTo>
                    <a:cubicBezTo>
                      <a:pt x="100" y="14"/>
                      <a:pt x="99" y="16"/>
                      <a:pt x="99" y="16"/>
                    </a:cubicBezTo>
                    <a:cubicBezTo>
                      <a:pt x="99" y="17"/>
                      <a:pt x="99" y="22"/>
                      <a:pt x="99" y="22"/>
                    </a:cubicBezTo>
                    <a:cubicBezTo>
                      <a:pt x="100" y="25"/>
                      <a:pt x="100" y="25"/>
                      <a:pt x="100" y="25"/>
                    </a:cubicBezTo>
                    <a:cubicBezTo>
                      <a:pt x="100" y="25"/>
                      <a:pt x="101" y="27"/>
                      <a:pt x="102" y="27"/>
                    </a:cubicBezTo>
                    <a:cubicBezTo>
                      <a:pt x="103" y="27"/>
                      <a:pt x="107" y="27"/>
                      <a:pt x="107" y="27"/>
                    </a:cubicBezTo>
                    <a:cubicBezTo>
                      <a:pt x="107" y="27"/>
                      <a:pt x="111" y="27"/>
                      <a:pt x="111" y="27"/>
                    </a:cubicBezTo>
                    <a:cubicBezTo>
                      <a:pt x="112" y="27"/>
                      <a:pt x="113" y="28"/>
                      <a:pt x="113" y="28"/>
                    </a:cubicBezTo>
                    <a:cubicBezTo>
                      <a:pt x="113" y="28"/>
                      <a:pt x="115" y="30"/>
                      <a:pt x="115" y="30"/>
                    </a:cubicBezTo>
                    <a:cubicBezTo>
                      <a:pt x="115" y="30"/>
                      <a:pt x="117" y="33"/>
                      <a:pt x="117" y="33"/>
                    </a:cubicBezTo>
                    <a:cubicBezTo>
                      <a:pt x="118" y="37"/>
                      <a:pt x="118" y="37"/>
                      <a:pt x="118" y="37"/>
                    </a:cubicBezTo>
                    <a:cubicBezTo>
                      <a:pt x="118" y="37"/>
                      <a:pt x="118" y="40"/>
                      <a:pt x="118" y="40"/>
                    </a:cubicBezTo>
                    <a:cubicBezTo>
                      <a:pt x="118" y="41"/>
                      <a:pt x="117" y="43"/>
                      <a:pt x="117" y="43"/>
                    </a:cubicBezTo>
                    <a:cubicBezTo>
                      <a:pt x="114" y="43"/>
                      <a:pt x="114" y="43"/>
                      <a:pt x="114" y="43"/>
                    </a:cubicBezTo>
                    <a:cubicBezTo>
                      <a:pt x="109" y="44"/>
                      <a:pt x="109" y="44"/>
                      <a:pt x="109" y="44"/>
                    </a:cubicBezTo>
                    <a:cubicBezTo>
                      <a:pt x="108" y="43"/>
                      <a:pt x="108" y="43"/>
                      <a:pt x="108" y="43"/>
                    </a:cubicBezTo>
                    <a:cubicBezTo>
                      <a:pt x="104" y="42"/>
                      <a:pt x="104" y="42"/>
                      <a:pt x="104" y="42"/>
                    </a:cubicBezTo>
                    <a:cubicBezTo>
                      <a:pt x="100" y="44"/>
                      <a:pt x="100" y="44"/>
                      <a:pt x="100" y="44"/>
                    </a:cubicBezTo>
                    <a:cubicBezTo>
                      <a:pt x="95" y="44"/>
                      <a:pt x="95" y="44"/>
                      <a:pt x="95" y="44"/>
                    </a:cubicBezTo>
                    <a:cubicBezTo>
                      <a:pt x="95" y="48"/>
                      <a:pt x="95" y="48"/>
                      <a:pt x="95" y="48"/>
                    </a:cubicBezTo>
                    <a:cubicBezTo>
                      <a:pt x="95" y="62"/>
                      <a:pt x="95" y="62"/>
                      <a:pt x="95" y="62"/>
                    </a:cubicBezTo>
                    <a:cubicBezTo>
                      <a:pt x="98" y="64"/>
                      <a:pt x="98" y="64"/>
                      <a:pt x="98" y="64"/>
                    </a:cubicBezTo>
                    <a:cubicBezTo>
                      <a:pt x="98" y="64"/>
                      <a:pt x="100" y="66"/>
                      <a:pt x="101" y="66"/>
                    </a:cubicBezTo>
                    <a:cubicBezTo>
                      <a:pt x="101" y="67"/>
                      <a:pt x="103" y="68"/>
                      <a:pt x="104" y="68"/>
                    </a:cubicBezTo>
                    <a:cubicBezTo>
                      <a:pt x="104" y="69"/>
                      <a:pt x="106" y="70"/>
                      <a:pt x="106" y="70"/>
                    </a:cubicBezTo>
                    <a:cubicBezTo>
                      <a:pt x="106" y="76"/>
                      <a:pt x="106" y="76"/>
                      <a:pt x="106" y="76"/>
                    </a:cubicBezTo>
                    <a:cubicBezTo>
                      <a:pt x="106" y="80"/>
                      <a:pt x="106" y="80"/>
                      <a:pt x="106" y="80"/>
                    </a:cubicBezTo>
                    <a:cubicBezTo>
                      <a:pt x="109" y="84"/>
                      <a:pt x="109" y="84"/>
                      <a:pt x="109" y="84"/>
                    </a:cubicBezTo>
                    <a:cubicBezTo>
                      <a:pt x="111" y="89"/>
                      <a:pt x="111" y="89"/>
                      <a:pt x="111" y="89"/>
                    </a:cubicBezTo>
                    <a:cubicBezTo>
                      <a:pt x="109" y="106"/>
                      <a:pt x="109" y="106"/>
                      <a:pt x="109" y="106"/>
                    </a:cubicBezTo>
                    <a:cubicBezTo>
                      <a:pt x="109" y="114"/>
                      <a:pt x="109" y="114"/>
                      <a:pt x="109" y="114"/>
                    </a:cubicBezTo>
                    <a:cubicBezTo>
                      <a:pt x="109" y="114"/>
                      <a:pt x="107" y="120"/>
                      <a:pt x="107" y="121"/>
                    </a:cubicBezTo>
                    <a:cubicBezTo>
                      <a:pt x="107" y="122"/>
                      <a:pt x="105" y="129"/>
                      <a:pt x="105" y="129"/>
                    </a:cubicBezTo>
                    <a:cubicBezTo>
                      <a:pt x="104" y="137"/>
                      <a:pt x="104" y="137"/>
                      <a:pt x="104" y="137"/>
                    </a:cubicBezTo>
                    <a:cubicBezTo>
                      <a:pt x="104" y="137"/>
                      <a:pt x="103" y="139"/>
                      <a:pt x="103" y="140"/>
                    </a:cubicBezTo>
                    <a:cubicBezTo>
                      <a:pt x="103" y="141"/>
                      <a:pt x="102" y="151"/>
                      <a:pt x="102" y="151"/>
                    </a:cubicBezTo>
                    <a:cubicBezTo>
                      <a:pt x="102" y="151"/>
                      <a:pt x="101" y="155"/>
                      <a:pt x="101" y="156"/>
                    </a:cubicBezTo>
                    <a:cubicBezTo>
                      <a:pt x="100" y="157"/>
                      <a:pt x="101" y="163"/>
                      <a:pt x="101" y="163"/>
                    </a:cubicBezTo>
                    <a:cubicBezTo>
                      <a:pt x="101" y="163"/>
                      <a:pt x="98" y="171"/>
                      <a:pt x="98" y="172"/>
                    </a:cubicBezTo>
                    <a:cubicBezTo>
                      <a:pt x="97" y="172"/>
                      <a:pt x="95" y="176"/>
                      <a:pt x="94" y="176"/>
                    </a:cubicBezTo>
                    <a:cubicBezTo>
                      <a:pt x="94" y="176"/>
                      <a:pt x="89" y="176"/>
                      <a:pt x="89" y="176"/>
                    </a:cubicBezTo>
                    <a:cubicBezTo>
                      <a:pt x="88" y="176"/>
                      <a:pt x="84" y="174"/>
                      <a:pt x="83" y="174"/>
                    </a:cubicBezTo>
                    <a:cubicBezTo>
                      <a:pt x="83" y="174"/>
                      <a:pt x="81" y="172"/>
                      <a:pt x="81" y="172"/>
                    </a:cubicBezTo>
                    <a:cubicBezTo>
                      <a:pt x="75" y="172"/>
                      <a:pt x="75" y="172"/>
                      <a:pt x="75" y="172"/>
                    </a:cubicBezTo>
                    <a:cubicBezTo>
                      <a:pt x="71" y="174"/>
                      <a:pt x="71" y="174"/>
                      <a:pt x="71" y="174"/>
                    </a:cubicBezTo>
                    <a:cubicBezTo>
                      <a:pt x="70" y="177"/>
                      <a:pt x="70" y="177"/>
                      <a:pt x="70" y="177"/>
                    </a:cubicBezTo>
                    <a:cubicBezTo>
                      <a:pt x="63" y="179"/>
                      <a:pt x="63" y="179"/>
                      <a:pt x="63" y="179"/>
                    </a:cubicBezTo>
                    <a:cubicBezTo>
                      <a:pt x="54" y="180"/>
                      <a:pt x="54" y="180"/>
                      <a:pt x="54" y="180"/>
                    </a:cubicBezTo>
                    <a:cubicBezTo>
                      <a:pt x="46" y="180"/>
                      <a:pt x="46" y="180"/>
                      <a:pt x="46" y="180"/>
                    </a:cubicBezTo>
                    <a:cubicBezTo>
                      <a:pt x="42" y="182"/>
                      <a:pt x="42" y="182"/>
                      <a:pt x="42" y="182"/>
                    </a:cubicBezTo>
                    <a:cubicBezTo>
                      <a:pt x="36" y="185"/>
                      <a:pt x="36" y="185"/>
                      <a:pt x="36" y="185"/>
                    </a:cubicBezTo>
                    <a:cubicBezTo>
                      <a:pt x="32" y="188"/>
                      <a:pt x="32" y="188"/>
                      <a:pt x="32" y="188"/>
                    </a:cubicBezTo>
                    <a:cubicBezTo>
                      <a:pt x="32" y="188"/>
                      <a:pt x="26" y="192"/>
                      <a:pt x="26" y="193"/>
                    </a:cubicBezTo>
                    <a:cubicBezTo>
                      <a:pt x="26" y="193"/>
                      <a:pt x="21" y="199"/>
                      <a:pt x="21" y="200"/>
                    </a:cubicBezTo>
                    <a:cubicBezTo>
                      <a:pt x="20" y="201"/>
                      <a:pt x="19" y="206"/>
                      <a:pt x="19" y="206"/>
                    </a:cubicBezTo>
                    <a:cubicBezTo>
                      <a:pt x="18" y="210"/>
                      <a:pt x="18" y="210"/>
                      <a:pt x="18" y="210"/>
                    </a:cubicBezTo>
                    <a:cubicBezTo>
                      <a:pt x="15" y="214"/>
                      <a:pt x="15" y="214"/>
                      <a:pt x="15" y="214"/>
                    </a:cubicBezTo>
                    <a:cubicBezTo>
                      <a:pt x="15" y="214"/>
                      <a:pt x="13" y="217"/>
                      <a:pt x="13" y="217"/>
                    </a:cubicBezTo>
                    <a:cubicBezTo>
                      <a:pt x="13" y="217"/>
                      <a:pt x="14" y="223"/>
                      <a:pt x="14" y="223"/>
                    </a:cubicBezTo>
                    <a:cubicBezTo>
                      <a:pt x="15" y="226"/>
                      <a:pt x="15" y="226"/>
                      <a:pt x="15" y="226"/>
                    </a:cubicBezTo>
                    <a:cubicBezTo>
                      <a:pt x="12" y="232"/>
                      <a:pt x="12" y="232"/>
                      <a:pt x="12" y="232"/>
                    </a:cubicBezTo>
                    <a:cubicBezTo>
                      <a:pt x="8" y="236"/>
                      <a:pt x="8" y="236"/>
                      <a:pt x="8" y="236"/>
                    </a:cubicBezTo>
                    <a:cubicBezTo>
                      <a:pt x="8" y="236"/>
                      <a:pt x="3" y="239"/>
                      <a:pt x="3" y="239"/>
                    </a:cubicBezTo>
                    <a:cubicBezTo>
                      <a:pt x="3" y="240"/>
                      <a:pt x="0" y="245"/>
                      <a:pt x="0" y="245"/>
                    </a:cubicBez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36" name="Freeform 11"/>
              <p:cNvSpPr>
                <a:spLocks/>
              </p:cNvSpPr>
              <p:nvPr/>
            </p:nvSpPr>
            <p:spPr bwMode="auto">
              <a:xfrm>
                <a:off x="8023225" y="1057275"/>
                <a:ext cx="563562" cy="658813"/>
              </a:xfrm>
              <a:custGeom>
                <a:avLst/>
                <a:gdLst>
                  <a:gd name="T0" fmla="*/ 11 w 150"/>
                  <a:gd name="T1" fmla="*/ 25 h 175"/>
                  <a:gd name="T2" fmla="*/ 19 w 150"/>
                  <a:gd name="T3" fmla="*/ 33 h 175"/>
                  <a:gd name="T4" fmla="*/ 34 w 150"/>
                  <a:gd name="T5" fmla="*/ 35 h 175"/>
                  <a:gd name="T6" fmla="*/ 42 w 150"/>
                  <a:gd name="T7" fmla="*/ 40 h 175"/>
                  <a:gd name="T8" fmla="*/ 50 w 150"/>
                  <a:gd name="T9" fmla="*/ 37 h 175"/>
                  <a:gd name="T10" fmla="*/ 55 w 150"/>
                  <a:gd name="T11" fmla="*/ 29 h 175"/>
                  <a:gd name="T12" fmla="*/ 71 w 150"/>
                  <a:gd name="T13" fmla="*/ 27 h 175"/>
                  <a:gd name="T14" fmla="*/ 80 w 150"/>
                  <a:gd name="T15" fmla="*/ 22 h 175"/>
                  <a:gd name="T16" fmla="*/ 90 w 150"/>
                  <a:gd name="T17" fmla="*/ 17 h 175"/>
                  <a:gd name="T18" fmla="*/ 102 w 150"/>
                  <a:gd name="T19" fmla="*/ 11 h 175"/>
                  <a:gd name="T20" fmla="*/ 107 w 150"/>
                  <a:gd name="T21" fmla="*/ 0 h 175"/>
                  <a:gd name="T22" fmla="*/ 120 w 150"/>
                  <a:gd name="T23" fmla="*/ 5 h 175"/>
                  <a:gd name="T24" fmla="*/ 116 w 150"/>
                  <a:gd name="T25" fmla="*/ 13 h 175"/>
                  <a:gd name="T26" fmla="*/ 121 w 150"/>
                  <a:gd name="T27" fmla="*/ 18 h 175"/>
                  <a:gd name="T28" fmla="*/ 129 w 150"/>
                  <a:gd name="T29" fmla="*/ 26 h 175"/>
                  <a:gd name="T30" fmla="*/ 130 w 150"/>
                  <a:gd name="T31" fmla="*/ 34 h 175"/>
                  <a:gd name="T32" fmla="*/ 125 w 150"/>
                  <a:gd name="T33" fmla="*/ 42 h 175"/>
                  <a:gd name="T34" fmla="*/ 123 w 150"/>
                  <a:gd name="T35" fmla="*/ 54 h 175"/>
                  <a:gd name="T36" fmla="*/ 122 w 150"/>
                  <a:gd name="T37" fmla="*/ 66 h 175"/>
                  <a:gd name="T38" fmla="*/ 125 w 150"/>
                  <a:gd name="T39" fmla="*/ 74 h 175"/>
                  <a:gd name="T40" fmla="*/ 127 w 150"/>
                  <a:gd name="T41" fmla="*/ 87 h 175"/>
                  <a:gd name="T42" fmla="*/ 137 w 150"/>
                  <a:gd name="T43" fmla="*/ 94 h 175"/>
                  <a:gd name="T44" fmla="*/ 147 w 150"/>
                  <a:gd name="T45" fmla="*/ 103 h 175"/>
                  <a:gd name="T46" fmla="*/ 150 w 150"/>
                  <a:gd name="T47" fmla="*/ 120 h 175"/>
                  <a:gd name="T48" fmla="*/ 146 w 150"/>
                  <a:gd name="T49" fmla="*/ 129 h 175"/>
                  <a:gd name="T50" fmla="*/ 126 w 150"/>
                  <a:gd name="T51" fmla="*/ 129 h 175"/>
                  <a:gd name="T52" fmla="*/ 116 w 150"/>
                  <a:gd name="T53" fmla="*/ 138 h 175"/>
                  <a:gd name="T54" fmla="*/ 114 w 150"/>
                  <a:gd name="T55" fmla="*/ 146 h 175"/>
                  <a:gd name="T56" fmla="*/ 110 w 150"/>
                  <a:gd name="T57" fmla="*/ 150 h 175"/>
                  <a:gd name="T58" fmla="*/ 107 w 150"/>
                  <a:gd name="T59" fmla="*/ 158 h 175"/>
                  <a:gd name="T60" fmla="*/ 102 w 150"/>
                  <a:gd name="T61" fmla="*/ 160 h 175"/>
                  <a:gd name="T62" fmla="*/ 98 w 150"/>
                  <a:gd name="T63" fmla="*/ 155 h 175"/>
                  <a:gd name="T64" fmla="*/ 89 w 150"/>
                  <a:gd name="T65" fmla="*/ 151 h 175"/>
                  <a:gd name="T66" fmla="*/ 81 w 150"/>
                  <a:gd name="T67" fmla="*/ 155 h 175"/>
                  <a:gd name="T68" fmla="*/ 74 w 150"/>
                  <a:gd name="T69" fmla="*/ 162 h 175"/>
                  <a:gd name="T70" fmla="*/ 72 w 150"/>
                  <a:gd name="T71" fmla="*/ 175 h 175"/>
                  <a:gd name="T72" fmla="*/ 63 w 150"/>
                  <a:gd name="T73" fmla="*/ 166 h 175"/>
                  <a:gd name="T74" fmla="*/ 58 w 150"/>
                  <a:gd name="T75" fmla="*/ 160 h 175"/>
                  <a:gd name="T76" fmla="*/ 61 w 150"/>
                  <a:gd name="T77" fmla="*/ 152 h 175"/>
                  <a:gd name="T78" fmla="*/ 57 w 150"/>
                  <a:gd name="T79" fmla="*/ 146 h 175"/>
                  <a:gd name="T80" fmla="*/ 56 w 150"/>
                  <a:gd name="T81" fmla="*/ 135 h 175"/>
                  <a:gd name="T82" fmla="*/ 55 w 150"/>
                  <a:gd name="T83" fmla="*/ 122 h 175"/>
                  <a:gd name="T84" fmla="*/ 52 w 150"/>
                  <a:gd name="T85" fmla="*/ 109 h 175"/>
                  <a:gd name="T86" fmla="*/ 47 w 150"/>
                  <a:gd name="T87" fmla="*/ 102 h 175"/>
                  <a:gd name="T88" fmla="*/ 43 w 150"/>
                  <a:gd name="T89" fmla="*/ 91 h 175"/>
                  <a:gd name="T90" fmla="*/ 39 w 150"/>
                  <a:gd name="T91" fmla="*/ 83 h 175"/>
                  <a:gd name="T92" fmla="*/ 33 w 150"/>
                  <a:gd name="T93" fmla="*/ 79 h 175"/>
                  <a:gd name="T94" fmla="*/ 29 w 150"/>
                  <a:gd name="T95" fmla="*/ 70 h 175"/>
                  <a:gd name="T96" fmla="*/ 19 w 150"/>
                  <a:gd name="T97" fmla="*/ 70 h 175"/>
                  <a:gd name="T98" fmla="*/ 13 w 150"/>
                  <a:gd name="T99" fmla="*/ 68 h 175"/>
                  <a:gd name="T100" fmla="*/ 10 w 150"/>
                  <a:gd name="T101" fmla="*/ 48 h 175"/>
                  <a:gd name="T102" fmla="*/ 14 w 150"/>
                  <a:gd name="T103" fmla="*/ 42 h 175"/>
                  <a:gd name="T104" fmla="*/ 9 w 150"/>
                  <a:gd name="T105" fmla="*/ 31 h 175"/>
                  <a:gd name="T106" fmla="*/ 1 w 150"/>
                  <a:gd name="T107" fmla="*/ 28 h 175"/>
                  <a:gd name="T108" fmla="*/ 1 w 150"/>
                  <a:gd name="T109" fmla="*/ 2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175">
                    <a:moveTo>
                      <a:pt x="1" y="25"/>
                    </a:moveTo>
                    <a:cubicBezTo>
                      <a:pt x="2" y="25"/>
                      <a:pt x="11" y="25"/>
                      <a:pt x="11" y="25"/>
                    </a:cubicBezTo>
                    <a:cubicBezTo>
                      <a:pt x="15" y="30"/>
                      <a:pt x="15" y="30"/>
                      <a:pt x="15" y="30"/>
                    </a:cubicBezTo>
                    <a:cubicBezTo>
                      <a:pt x="19" y="33"/>
                      <a:pt x="19" y="33"/>
                      <a:pt x="19" y="33"/>
                    </a:cubicBezTo>
                    <a:cubicBezTo>
                      <a:pt x="28" y="34"/>
                      <a:pt x="28" y="34"/>
                      <a:pt x="28" y="34"/>
                    </a:cubicBezTo>
                    <a:cubicBezTo>
                      <a:pt x="34" y="35"/>
                      <a:pt x="34" y="35"/>
                      <a:pt x="34" y="35"/>
                    </a:cubicBezTo>
                    <a:cubicBezTo>
                      <a:pt x="37" y="40"/>
                      <a:pt x="37" y="40"/>
                      <a:pt x="37" y="40"/>
                    </a:cubicBezTo>
                    <a:cubicBezTo>
                      <a:pt x="42" y="40"/>
                      <a:pt x="42" y="40"/>
                      <a:pt x="42" y="40"/>
                    </a:cubicBezTo>
                    <a:cubicBezTo>
                      <a:pt x="48" y="40"/>
                      <a:pt x="48" y="40"/>
                      <a:pt x="48" y="40"/>
                    </a:cubicBezTo>
                    <a:cubicBezTo>
                      <a:pt x="50" y="37"/>
                      <a:pt x="50" y="37"/>
                      <a:pt x="50" y="37"/>
                    </a:cubicBezTo>
                    <a:cubicBezTo>
                      <a:pt x="51" y="31"/>
                      <a:pt x="51" y="31"/>
                      <a:pt x="51" y="31"/>
                    </a:cubicBezTo>
                    <a:cubicBezTo>
                      <a:pt x="55" y="29"/>
                      <a:pt x="55" y="29"/>
                      <a:pt x="55" y="29"/>
                    </a:cubicBezTo>
                    <a:cubicBezTo>
                      <a:pt x="61" y="27"/>
                      <a:pt x="61" y="27"/>
                      <a:pt x="61" y="27"/>
                    </a:cubicBezTo>
                    <a:cubicBezTo>
                      <a:pt x="71" y="27"/>
                      <a:pt x="71" y="27"/>
                      <a:pt x="71" y="27"/>
                    </a:cubicBezTo>
                    <a:cubicBezTo>
                      <a:pt x="75" y="26"/>
                      <a:pt x="75" y="26"/>
                      <a:pt x="75" y="26"/>
                    </a:cubicBezTo>
                    <a:cubicBezTo>
                      <a:pt x="80" y="22"/>
                      <a:pt x="80" y="22"/>
                      <a:pt x="80" y="22"/>
                    </a:cubicBezTo>
                    <a:cubicBezTo>
                      <a:pt x="86" y="19"/>
                      <a:pt x="86" y="19"/>
                      <a:pt x="86" y="19"/>
                    </a:cubicBezTo>
                    <a:cubicBezTo>
                      <a:pt x="90" y="17"/>
                      <a:pt x="90" y="17"/>
                      <a:pt x="90" y="17"/>
                    </a:cubicBezTo>
                    <a:cubicBezTo>
                      <a:pt x="97" y="16"/>
                      <a:pt x="97" y="16"/>
                      <a:pt x="97" y="16"/>
                    </a:cubicBezTo>
                    <a:cubicBezTo>
                      <a:pt x="102" y="11"/>
                      <a:pt x="102" y="11"/>
                      <a:pt x="102" y="11"/>
                    </a:cubicBezTo>
                    <a:cubicBezTo>
                      <a:pt x="107" y="4"/>
                      <a:pt x="107" y="4"/>
                      <a:pt x="107" y="4"/>
                    </a:cubicBezTo>
                    <a:cubicBezTo>
                      <a:pt x="107" y="0"/>
                      <a:pt x="107" y="0"/>
                      <a:pt x="107" y="0"/>
                    </a:cubicBezTo>
                    <a:cubicBezTo>
                      <a:pt x="118" y="0"/>
                      <a:pt x="118" y="0"/>
                      <a:pt x="118" y="0"/>
                    </a:cubicBezTo>
                    <a:cubicBezTo>
                      <a:pt x="120" y="5"/>
                      <a:pt x="120" y="5"/>
                      <a:pt x="120" y="5"/>
                    </a:cubicBezTo>
                    <a:cubicBezTo>
                      <a:pt x="118" y="9"/>
                      <a:pt x="118" y="9"/>
                      <a:pt x="118" y="9"/>
                    </a:cubicBezTo>
                    <a:cubicBezTo>
                      <a:pt x="116" y="13"/>
                      <a:pt x="116" y="13"/>
                      <a:pt x="116" y="13"/>
                    </a:cubicBezTo>
                    <a:cubicBezTo>
                      <a:pt x="116" y="17"/>
                      <a:pt x="116" y="17"/>
                      <a:pt x="116" y="17"/>
                    </a:cubicBezTo>
                    <a:cubicBezTo>
                      <a:pt x="121" y="18"/>
                      <a:pt x="121" y="18"/>
                      <a:pt x="121" y="18"/>
                    </a:cubicBezTo>
                    <a:cubicBezTo>
                      <a:pt x="126" y="20"/>
                      <a:pt x="126" y="20"/>
                      <a:pt x="126" y="20"/>
                    </a:cubicBezTo>
                    <a:cubicBezTo>
                      <a:pt x="129" y="26"/>
                      <a:pt x="129" y="26"/>
                      <a:pt x="129" y="26"/>
                    </a:cubicBezTo>
                    <a:cubicBezTo>
                      <a:pt x="131" y="30"/>
                      <a:pt x="131" y="30"/>
                      <a:pt x="131" y="30"/>
                    </a:cubicBezTo>
                    <a:cubicBezTo>
                      <a:pt x="130" y="34"/>
                      <a:pt x="130" y="34"/>
                      <a:pt x="130" y="34"/>
                    </a:cubicBezTo>
                    <a:cubicBezTo>
                      <a:pt x="126" y="38"/>
                      <a:pt x="126" y="38"/>
                      <a:pt x="126" y="38"/>
                    </a:cubicBezTo>
                    <a:cubicBezTo>
                      <a:pt x="125" y="42"/>
                      <a:pt x="125" y="42"/>
                      <a:pt x="125" y="42"/>
                    </a:cubicBezTo>
                    <a:cubicBezTo>
                      <a:pt x="123" y="50"/>
                      <a:pt x="123" y="50"/>
                      <a:pt x="123" y="50"/>
                    </a:cubicBezTo>
                    <a:cubicBezTo>
                      <a:pt x="123" y="54"/>
                      <a:pt x="123" y="54"/>
                      <a:pt x="123" y="54"/>
                    </a:cubicBezTo>
                    <a:cubicBezTo>
                      <a:pt x="122" y="57"/>
                      <a:pt x="122" y="57"/>
                      <a:pt x="122" y="57"/>
                    </a:cubicBezTo>
                    <a:cubicBezTo>
                      <a:pt x="122" y="66"/>
                      <a:pt x="122" y="66"/>
                      <a:pt x="122" y="66"/>
                    </a:cubicBezTo>
                    <a:cubicBezTo>
                      <a:pt x="122" y="71"/>
                      <a:pt x="122" y="71"/>
                      <a:pt x="122" y="71"/>
                    </a:cubicBezTo>
                    <a:cubicBezTo>
                      <a:pt x="125" y="74"/>
                      <a:pt x="125" y="74"/>
                      <a:pt x="125" y="74"/>
                    </a:cubicBezTo>
                    <a:cubicBezTo>
                      <a:pt x="127" y="79"/>
                      <a:pt x="127" y="79"/>
                      <a:pt x="127" y="79"/>
                    </a:cubicBezTo>
                    <a:cubicBezTo>
                      <a:pt x="127" y="87"/>
                      <a:pt x="127" y="87"/>
                      <a:pt x="127" y="87"/>
                    </a:cubicBezTo>
                    <a:cubicBezTo>
                      <a:pt x="131" y="89"/>
                      <a:pt x="131" y="89"/>
                      <a:pt x="131" y="89"/>
                    </a:cubicBezTo>
                    <a:cubicBezTo>
                      <a:pt x="137" y="94"/>
                      <a:pt x="137" y="94"/>
                      <a:pt x="137" y="94"/>
                    </a:cubicBezTo>
                    <a:cubicBezTo>
                      <a:pt x="140" y="98"/>
                      <a:pt x="140" y="98"/>
                      <a:pt x="140" y="98"/>
                    </a:cubicBezTo>
                    <a:cubicBezTo>
                      <a:pt x="147" y="103"/>
                      <a:pt x="147" y="103"/>
                      <a:pt x="147" y="103"/>
                    </a:cubicBezTo>
                    <a:cubicBezTo>
                      <a:pt x="149" y="106"/>
                      <a:pt x="149" y="106"/>
                      <a:pt x="149" y="106"/>
                    </a:cubicBezTo>
                    <a:cubicBezTo>
                      <a:pt x="150" y="120"/>
                      <a:pt x="150" y="120"/>
                      <a:pt x="150" y="120"/>
                    </a:cubicBezTo>
                    <a:cubicBezTo>
                      <a:pt x="150" y="128"/>
                      <a:pt x="150" y="128"/>
                      <a:pt x="150" y="128"/>
                    </a:cubicBezTo>
                    <a:cubicBezTo>
                      <a:pt x="146" y="129"/>
                      <a:pt x="146" y="129"/>
                      <a:pt x="146" y="129"/>
                    </a:cubicBezTo>
                    <a:cubicBezTo>
                      <a:pt x="136" y="129"/>
                      <a:pt x="136" y="129"/>
                      <a:pt x="136" y="129"/>
                    </a:cubicBezTo>
                    <a:cubicBezTo>
                      <a:pt x="126" y="129"/>
                      <a:pt x="126" y="129"/>
                      <a:pt x="126" y="129"/>
                    </a:cubicBezTo>
                    <a:cubicBezTo>
                      <a:pt x="126" y="129"/>
                      <a:pt x="124" y="131"/>
                      <a:pt x="123" y="131"/>
                    </a:cubicBezTo>
                    <a:cubicBezTo>
                      <a:pt x="122" y="132"/>
                      <a:pt x="116" y="138"/>
                      <a:pt x="116" y="138"/>
                    </a:cubicBezTo>
                    <a:cubicBezTo>
                      <a:pt x="114" y="143"/>
                      <a:pt x="114" y="143"/>
                      <a:pt x="114" y="143"/>
                    </a:cubicBezTo>
                    <a:cubicBezTo>
                      <a:pt x="114" y="146"/>
                      <a:pt x="114" y="146"/>
                      <a:pt x="114" y="146"/>
                    </a:cubicBezTo>
                    <a:cubicBezTo>
                      <a:pt x="112" y="148"/>
                      <a:pt x="112" y="148"/>
                      <a:pt x="112" y="148"/>
                    </a:cubicBezTo>
                    <a:cubicBezTo>
                      <a:pt x="110" y="150"/>
                      <a:pt x="110" y="150"/>
                      <a:pt x="110" y="150"/>
                    </a:cubicBezTo>
                    <a:cubicBezTo>
                      <a:pt x="107" y="153"/>
                      <a:pt x="107" y="153"/>
                      <a:pt x="107" y="153"/>
                    </a:cubicBezTo>
                    <a:cubicBezTo>
                      <a:pt x="107" y="158"/>
                      <a:pt x="107" y="158"/>
                      <a:pt x="107" y="158"/>
                    </a:cubicBezTo>
                    <a:cubicBezTo>
                      <a:pt x="105" y="160"/>
                      <a:pt x="105" y="160"/>
                      <a:pt x="105" y="160"/>
                    </a:cubicBezTo>
                    <a:cubicBezTo>
                      <a:pt x="102" y="160"/>
                      <a:pt x="102" y="160"/>
                      <a:pt x="102" y="160"/>
                    </a:cubicBezTo>
                    <a:cubicBezTo>
                      <a:pt x="100" y="158"/>
                      <a:pt x="100" y="158"/>
                      <a:pt x="100" y="158"/>
                    </a:cubicBezTo>
                    <a:cubicBezTo>
                      <a:pt x="98" y="155"/>
                      <a:pt x="98" y="155"/>
                      <a:pt x="98" y="155"/>
                    </a:cubicBezTo>
                    <a:cubicBezTo>
                      <a:pt x="93" y="152"/>
                      <a:pt x="93" y="152"/>
                      <a:pt x="93" y="152"/>
                    </a:cubicBezTo>
                    <a:cubicBezTo>
                      <a:pt x="89" y="151"/>
                      <a:pt x="89" y="151"/>
                      <a:pt x="89" y="151"/>
                    </a:cubicBezTo>
                    <a:cubicBezTo>
                      <a:pt x="85" y="152"/>
                      <a:pt x="85" y="152"/>
                      <a:pt x="85" y="152"/>
                    </a:cubicBezTo>
                    <a:cubicBezTo>
                      <a:pt x="81" y="155"/>
                      <a:pt x="81" y="155"/>
                      <a:pt x="81" y="155"/>
                    </a:cubicBezTo>
                    <a:cubicBezTo>
                      <a:pt x="78" y="157"/>
                      <a:pt x="78" y="157"/>
                      <a:pt x="78" y="157"/>
                    </a:cubicBezTo>
                    <a:cubicBezTo>
                      <a:pt x="74" y="162"/>
                      <a:pt x="74" y="162"/>
                      <a:pt x="74" y="162"/>
                    </a:cubicBezTo>
                    <a:cubicBezTo>
                      <a:pt x="74" y="174"/>
                      <a:pt x="74" y="174"/>
                      <a:pt x="74" y="174"/>
                    </a:cubicBezTo>
                    <a:cubicBezTo>
                      <a:pt x="72" y="175"/>
                      <a:pt x="72" y="175"/>
                      <a:pt x="72" y="175"/>
                    </a:cubicBezTo>
                    <a:cubicBezTo>
                      <a:pt x="68" y="173"/>
                      <a:pt x="68" y="173"/>
                      <a:pt x="68" y="173"/>
                    </a:cubicBezTo>
                    <a:cubicBezTo>
                      <a:pt x="63" y="166"/>
                      <a:pt x="63" y="166"/>
                      <a:pt x="63" y="166"/>
                    </a:cubicBezTo>
                    <a:cubicBezTo>
                      <a:pt x="60" y="162"/>
                      <a:pt x="60" y="162"/>
                      <a:pt x="60" y="162"/>
                    </a:cubicBezTo>
                    <a:cubicBezTo>
                      <a:pt x="58" y="160"/>
                      <a:pt x="58" y="160"/>
                      <a:pt x="58" y="160"/>
                    </a:cubicBezTo>
                    <a:cubicBezTo>
                      <a:pt x="61" y="156"/>
                      <a:pt x="61" y="156"/>
                      <a:pt x="61" y="156"/>
                    </a:cubicBezTo>
                    <a:cubicBezTo>
                      <a:pt x="61" y="152"/>
                      <a:pt x="61" y="152"/>
                      <a:pt x="61" y="152"/>
                    </a:cubicBezTo>
                    <a:cubicBezTo>
                      <a:pt x="60" y="149"/>
                      <a:pt x="60" y="149"/>
                      <a:pt x="60" y="149"/>
                    </a:cubicBezTo>
                    <a:cubicBezTo>
                      <a:pt x="57" y="146"/>
                      <a:pt x="57" y="146"/>
                      <a:pt x="57" y="146"/>
                    </a:cubicBezTo>
                    <a:cubicBezTo>
                      <a:pt x="57" y="141"/>
                      <a:pt x="57" y="141"/>
                      <a:pt x="57" y="141"/>
                    </a:cubicBezTo>
                    <a:cubicBezTo>
                      <a:pt x="56" y="135"/>
                      <a:pt x="56" y="135"/>
                      <a:pt x="56" y="135"/>
                    </a:cubicBezTo>
                    <a:cubicBezTo>
                      <a:pt x="55" y="130"/>
                      <a:pt x="55" y="130"/>
                      <a:pt x="55" y="130"/>
                    </a:cubicBezTo>
                    <a:cubicBezTo>
                      <a:pt x="55" y="122"/>
                      <a:pt x="55" y="122"/>
                      <a:pt x="55" y="122"/>
                    </a:cubicBezTo>
                    <a:cubicBezTo>
                      <a:pt x="55" y="113"/>
                      <a:pt x="55" y="113"/>
                      <a:pt x="55" y="113"/>
                    </a:cubicBezTo>
                    <a:cubicBezTo>
                      <a:pt x="52" y="109"/>
                      <a:pt x="52" y="109"/>
                      <a:pt x="52" y="109"/>
                    </a:cubicBezTo>
                    <a:cubicBezTo>
                      <a:pt x="50" y="106"/>
                      <a:pt x="50" y="106"/>
                      <a:pt x="50" y="106"/>
                    </a:cubicBezTo>
                    <a:cubicBezTo>
                      <a:pt x="47" y="102"/>
                      <a:pt x="47" y="102"/>
                      <a:pt x="47" y="102"/>
                    </a:cubicBezTo>
                    <a:cubicBezTo>
                      <a:pt x="45" y="96"/>
                      <a:pt x="45" y="96"/>
                      <a:pt x="45" y="96"/>
                    </a:cubicBezTo>
                    <a:cubicBezTo>
                      <a:pt x="43" y="91"/>
                      <a:pt x="43" y="91"/>
                      <a:pt x="43" y="91"/>
                    </a:cubicBezTo>
                    <a:cubicBezTo>
                      <a:pt x="40" y="85"/>
                      <a:pt x="40" y="85"/>
                      <a:pt x="40" y="85"/>
                    </a:cubicBezTo>
                    <a:cubicBezTo>
                      <a:pt x="39" y="83"/>
                      <a:pt x="39" y="83"/>
                      <a:pt x="39" y="83"/>
                    </a:cubicBezTo>
                    <a:cubicBezTo>
                      <a:pt x="35" y="79"/>
                      <a:pt x="35" y="79"/>
                      <a:pt x="35" y="79"/>
                    </a:cubicBezTo>
                    <a:cubicBezTo>
                      <a:pt x="33" y="79"/>
                      <a:pt x="33" y="79"/>
                      <a:pt x="33" y="79"/>
                    </a:cubicBezTo>
                    <a:cubicBezTo>
                      <a:pt x="33" y="70"/>
                      <a:pt x="33" y="70"/>
                      <a:pt x="33" y="70"/>
                    </a:cubicBezTo>
                    <a:cubicBezTo>
                      <a:pt x="33" y="70"/>
                      <a:pt x="30" y="70"/>
                      <a:pt x="29" y="70"/>
                    </a:cubicBezTo>
                    <a:cubicBezTo>
                      <a:pt x="28" y="70"/>
                      <a:pt x="22" y="70"/>
                      <a:pt x="22" y="70"/>
                    </a:cubicBezTo>
                    <a:cubicBezTo>
                      <a:pt x="19" y="70"/>
                      <a:pt x="19" y="70"/>
                      <a:pt x="19" y="70"/>
                    </a:cubicBezTo>
                    <a:cubicBezTo>
                      <a:pt x="14" y="69"/>
                      <a:pt x="14" y="69"/>
                      <a:pt x="14" y="69"/>
                    </a:cubicBezTo>
                    <a:cubicBezTo>
                      <a:pt x="13" y="68"/>
                      <a:pt x="13" y="68"/>
                      <a:pt x="13" y="68"/>
                    </a:cubicBezTo>
                    <a:cubicBezTo>
                      <a:pt x="11" y="68"/>
                      <a:pt x="11" y="68"/>
                      <a:pt x="11" y="68"/>
                    </a:cubicBezTo>
                    <a:cubicBezTo>
                      <a:pt x="11" y="68"/>
                      <a:pt x="10" y="49"/>
                      <a:pt x="10" y="48"/>
                    </a:cubicBezTo>
                    <a:cubicBezTo>
                      <a:pt x="10" y="48"/>
                      <a:pt x="13" y="44"/>
                      <a:pt x="13" y="44"/>
                    </a:cubicBezTo>
                    <a:cubicBezTo>
                      <a:pt x="14" y="42"/>
                      <a:pt x="14" y="42"/>
                      <a:pt x="14" y="42"/>
                    </a:cubicBezTo>
                    <a:cubicBezTo>
                      <a:pt x="14" y="35"/>
                      <a:pt x="14" y="35"/>
                      <a:pt x="14" y="35"/>
                    </a:cubicBezTo>
                    <a:cubicBezTo>
                      <a:pt x="9" y="31"/>
                      <a:pt x="9" y="31"/>
                      <a:pt x="9" y="31"/>
                    </a:cubicBezTo>
                    <a:cubicBezTo>
                      <a:pt x="5" y="30"/>
                      <a:pt x="5" y="30"/>
                      <a:pt x="5" y="30"/>
                    </a:cubicBezTo>
                    <a:cubicBezTo>
                      <a:pt x="1" y="28"/>
                      <a:pt x="1" y="28"/>
                      <a:pt x="1" y="28"/>
                    </a:cubicBezTo>
                    <a:cubicBezTo>
                      <a:pt x="0" y="26"/>
                      <a:pt x="0" y="26"/>
                      <a:pt x="0" y="26"/>
                    </a:cubicBezTo>
                    <a:lnTo>
                      <a:pt x="1" y="25"/>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37" name="Freeform 12"/>
              <p:cNvSpPr>
                <a:spLocks/>
              </p:cNvSpPr>
              <p:nvPr/>
            </p:nvSpPr>
            <p:spPr bwMode="auto">
              <a:xfrm>
                <a:off x="8609013" y="1331913"/>
                <a:ext cx="1260475" cy="1227138"/>
              </a:xfrm>
              <a:custGeom>
                <a:avLst/>
                <a:gdLst>
                  <a:gd name="T0" fmla="*/ 1 w 335"/>
                  <a:gd name="T1" fmla="*/ 62 h 326"/>
                  <a:gd name="T2" fmla="*/ 8 w 335"/>
                  <a:gd name="T3" fmla="*/ 84 h 326"/>
                  <a:gd name="T4" fmla="*/ 15 w 335"/>
                  <a:gd name="T5" fmla="*/ 97 h 326"/>
                  <a:gd name="T6" fmla="*/ 27 w 335"/>
                  <a:gd name="T7" fmla="*/ 106 h 326"/>
                  <a:gd name="T8" fmla="*/ 37 w 335"/>
                  <a:gd name="T9" fmla="*/ 106 h 326"/>
                  <a:gd name="T10" fmla="*/ 48 w 335"/>
                  <a:gd name="T11" fmla="*/ 113 h 326"/>
                  <a:gd name="T12" fmla="*/ 63 w 335"/>
                  <a:gd name="T13" fmla="*/ 118 h 326"/>
                  <a:gd name="T14" fmla="*/ 75 w 335"/>
                  <a:gd name="T15" fmla="*/ 118 h 326"/>
                  <a:gd name="T16" fmla="*/ 71 w 335"/>
                  <a:gd name="T17" fmla="*/ 126 h 326"/>
                  <a:gd name="T18" fmla="*/ 64 w 335"/>
                  <a:gd name="T19" fmla="*/ 142 h 326"/>
                  <a:gd name="T20" fmla="*/ 14 w 335"/>
                  <a:gd name="T21" fmla="*/ 248 h 326"/>
                  <a:gd name="T22" fmla="*/ 21 w 335"/>
                  <a:gd name="T23" fmla="*/ 260 h 326"/>
                  <a:gd name="T24" fmla="*/ 26 w 335"/>
                  <a:gd name="T25" fmla="*/ 272 h 326"/>
                  <a:gd name="T26" fmla="*/ 32 w 335"/>
                  <a:gd name="T27" fmla="*/ 288 h 326"/>
                  <a:gd name="T28" fmla="*/ 44 w 335"/>
                  <a:gd name="T29" fmla="*/ 307 h 326"/>
                  <a:gd name="T30" fmla="*/ 57 w 335"/>
                  <a:gd name="T31" fmla="*/ 317 h 326"/>
                  <a:gd name="T32" fmla="*/ 84 w 335"/>
                  <a:gd name="T33" fmla="*/ 321 h 326"/>
                  <a:gd name="T34" fmla="*/ 171 w 335"/>
                  <a:gd name="T35" fmla="*/ 324 h 326"/>
                  <a:gd name="T36" fmla="*/ 229 w 335"/>
                  <a:gd name="T37" fmla="*/ 326 h 326"/>
                  <a:gd name="T38" fmla="*/ 245 w 335"/>
                  <a:gd name="T39" fmla="*/ 300 h 326"/>
                  <a:gd name="T40" fmla="*/ 253 w 335"/>
                  <a:gd name="T41" fmla="*/ 281 h 326"/>
                  <a:gd name="T42" fmla="*/ 250 w 335"/>
                  <a:gd name="T43" fmla="*/ 266 h 326"/>
                  <a:gd name="T44" fmla="*/ 255 w 335"/>
                  <a:gd name="T45" fmla="*/ 251 h 326"/>
                  <a:gd name="T46" fmla="*/ 271 w 335"/>
                  <a:gd name="T47" fmla="*/ 240 h 326"/>
                  <a:gd name="T48" fmla="*/ 277 w 335"/>
                  <a:gd name="T49" fmla="*/ 223 h 326"/>
                  <a:gd name="T50" fmla="*/ 269 w 335"/>
                  <a:gd name="T51" fmla="*/ 215 h 326"/>
                  <a:gd name="T52" fmla="*/ 289 w 335"/>
                  <a:gd name="T53" fmla="*/ 190 h 326"/>
                  <a:gd name="T54" fmla="*/ 315 w 335"/>
                  <a:gd name="T55" fmla="*/ 159 h 326"/>
                  <a:gd name="T56" fmla="*/ 325 w 335"/>
                  <a:gd name="T57" fmla="*/ 136 h 326"/>
                  <a:gd name="T58" fmla="*/ 333 w 335"/>
                  <a:gd name="T59" fmla="*/ 110 h 326"/>
                  <a:gd name="T60" fmla="*/ 331 w 335"/>
                  <a:gd name="T61" fmla="*/ 97 h 326"/>
                  <a:gd name="T62" fmla="*/ 313 w 335"/>
                  <a:gd name="T63" fmla="*/ 92 h 326"/>
                  <a:gd name="T64" fmla="*/ 294 w 335"/>
                  <a:gd name="T65" fmla="*/ 89 h 326"/>
                  <a:gd name="T66" fmla="*/ 272 w 335"/>
                  <a:gd name="T67" fmla="*/ 108 h 326"/>
                  <a:gd name="T68" fmla="*/ 251 w 335"/>
                  <a:gd name="T69" fmla="*/ 122 h 326"/>
                  <a:gd name="T70" fmla="*/ 242 w 335"/>
                  <a:gd name="T71" fmla="*/ 123 h 326"/>
                  <a:gd name="T72" fmla="*/ 232 w 335"/>
                  <a:gd name="T73" fmla="*/ 121 h 326"/>
                  <a:gd name="T74" fmla="*/ 212 w 335"/>
                  <a:gd name="T75" fmla="*/ 112 h 326"/>
                  <a:gd name="T76" fmla="*/ 201 w 335"/>
                  <a:gd name="T77" fmla="*/ 102 h 326"/>
                  <a:gd name="T78" fmla="*/ 176 w 335"/>
                  <a:gd name="T79" fmla="*/ 112 h 326"/>
                  <a:gd name="T80" fmla="*/ 181 w 335"/>
                  <a:gd name="T81" fmla="*/ 103 h 326"/>
                  <a:gd name="T82" fmla="*/ 169 w 335"/>
                  <a:gd name="T83" fmla="*/ 95 h 326"/>
                  <a:gd name="T84" fmla="*/ 160 w 335"/>
                  <a:gd name="T85" fmla="*/ 78 h 326"/>
                  <a:gd name="T86" fmla="*/ 148 w 335"/>
                  <a:gd name="T87" fmla="*/ 53 h 326"/>
                  <a:gd name="T88" fmla="*/ 135 w 335"/>
                  <a:gd name="T89" fmla="*/ 33 h 326"/>
                  <a:gd name="T90" fmla="*/ 113 w 335"/>
                  <a:gd name="T91" fmla="*/ 21 h 326"/>
                  <a:gd name="T92" fmla="*/ 104 w 335"/>
                  <a:gd name="T93" fmla="*/ 3 h 326"/>
                  <a:gd name="T94" fmla="*/ 89 w 335"/>
                  <a:gd name="T95" fmla="*/ 1 h 326"/>
                  <a:gd name="T96" fmla="*/ 77 w 335"/>
                  <a:gd name="T97" fmla="*/ 3 h 326"/>
                  <a:gd name="T98" fmla="*/ 76 w 335"/>
                  <a:gd name="T99" fmla="*/ 16 h 326"/>
                  <a:gd name="T100" fmla="*/ 65 w 335"/>
                  <a:gd name="T101" fmla="*/ 18 h 326"/>
                  <a:gd name="T102" fmla="*/ 41 w 335"/>
                  <a:gd name="T103" fmla="*/ 17 h 326"/>
                  <a:gd name="T104" fmla="*/ 20 w 335"/>
                  <a:gd name="T105" fmla="*/ 28 h 326"/>
                  <a:gd name="T106" fmla="*/ 1 w 335"/>
                  <a:gd name="T107" fmla="*/ 3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5" h="326">
                    <a:moveTo>
                      <a:pt x="1" y="36"/>
                    </a:moveTo>
                    <a:cubicBezTo>
                      <a:pt x="0" y="54"/>
                      <a:pt x="0" y="54"/>
                      <a:pt x="0" y="54"/>
                    </a:cubicBezTo>
                    <a:cubicBezTo>
                      <a:pt x="1" y="62"/>
                      <a:pt x="1" y="62"/>
                      <a:pt x="1" y="62"/>
                    </a:cubicBezTo>
                    <a:cubicBezTo>
                      <a:pt x="1" y="62"/>
                      <a:pt x="2" y="74"/>
                      <a:pt x="2" y="75"/>
                    </a:cubicBezTo>
                    <a:cubicBezTo>
                      <a:pt x="2" y="76"/>
                      <a:pt x="4" y="81"/>
                      <a:pt x="4" y="81"/>
                    </a:cubicBezTo>
                    <a:cubicBezTo>
                      <a:pt x="8" y="84"/>
                      <a:pt x="8" y="84"/>
                      <a:pt x="8" y="84"/>
                    </a:cubicBezTo>
                    <a:cubicBezTo>
                      <a:pt x="10" y="87"/>
                      <a:pt x="10" y="87"/>
                      <a:pt x="10" y="87"/>
                    </a:cubicBezTo>
                    <a:cubicBezTo>
                      <a:pt x="12" y="93"/>
                      <a:pt x="12" y="93"/>
                      <a:pt x="12" y="93"/>
                    </a:cubicBezTo>
                    <a:cubicBezTo>
                      <a:pt x="15" y="97"/>
                      <a:pt x="15" y="97"/>
                      <a:pt x="15" y="97"/>
                    </a:cubicBezTo>
                    <a:cubicBezTo>
                      <a:pt x="19" y="101"/>
                      <a:pt x="19" y="101"/>
                      <a:pt x="19" y="101"/>
                    </a:cubicBezTo>
                    <a:cubicBezTo>
                      <a:pt x="23" y="105"/>
                      <a:pt x="23" y="105"/>
                      <a:pt x="23" y="105"/>
                    </a:cubicBezTo>
                    <a:cubicBezTo>
                      <a:pt x="27" y="106"/>
                      <a:pt x="27" y="106"/>
                      <a:pt x="27" y="106"/>
                    </a:cubicBezTo>
                    <a:cubicBezTo>
                      <a:pt x="32" y="106"/>
                      <a:pt x="32" y="106"/>
                      <a:pt x="32" y="106"/>
                    </a:cubicBezTo>
                    <a:cubicBezTo>
                      <a:pt x="33" y="107"/>
                      <a:pt x="33" y="107"/>
                      <a:pt x="33" y="107"/>
                    </a:cubicBezTo>
                    <a:cubicBezTo>
                      <a:pt x="37" y="106"/>
                      <a:pt x="37" y="106"/>
                      <a:pt x="37" y="106"/>
                    </a:cubicBezTo>
                    <a:cubicBezTo>
                      <a:pt x="41" y="106"/>
                      <a:pt x="41" y="106"/>
                      <a:pt x="41" y="106"/>
                    </a:cubicBezTo>
                    <a:cubicBezTo>
                      <a:pt x="44" y="108"/>
                      <a:pt x="44" y="108"/>
                      <a:pt x="44" y="108"/>
                    </a:cubicBezTo>
                    <a:cubicBezTo>
                      <a:pt x="48" y="113"/>
                      <a:pt x="48" y="113"/>
                      <a:pt x="48" y="113"/>
                    </a:cubicBezTo>
                    <a:cubicBezTo>
                      <a:pt x="53" y="115"/>
                      <a:pt x="53" y="115"/>
                      <a:pt x="53" y="115"/>
                    </a:cubicBezTo>
                    <a:cubicBezTo>
                      <a:pt x="58" y="118"/>
                      <a:pt x="58" y="118"/>
                      <a:pt x="58" y="118"/>
                    </a:cubicBezTo>
                    <a:cubicBezTo>
                      <a:pt x="63" y="118"/>
                      <a:pt x="63" y="118"/>
                      <a:pt x="63" y="118"/>
                    </a:cubicBezTo>
                    <a:cubicBezTo>
                      <a:pt x="66" y="116"/>
                      <a:pt x="66" y="116"/>
                      <a:pt x="66" y="116"/>
                    </a:cubicBezTo>
                    <a:cubicBezTo>
                      <a:pt x="70" y="115"/>
                      <a:pt x="70" y="115"/>
                      <a:pt x="70" y="115"/>
                    </a:cubicBezTo>
                    <a:cubicBezTo>
                      <a:pt x="75" y="118"/>
                      <a:pt x="75" y="118"/>
                      <a:pt x="75" y="118"/>
                    </a:cubicBezTo>
                    <a:cubicBezTo>
                      <a:pt x="74" y="121"/>
                      <a:pt x="74" y="121"/>
                      <a:pt x="74" y="121"/>
                    </a:cubicBezTo>
                    <a:cubicBezTo>
                      <a:pt x="74" y="125"/>
                      <a:pt x="74" y="125"/>
                      <a:pt x="74" y="125"/>
                    </a:cubicBezTo>
                    <a:cubicBezTo>
                      <a:pt x="71" y="126"/>
                      <a:pt x="71" y="126"/>
                      <a:pt x="71" y="126"/>
                    </a:cubicBezTo>
                    <a:cubicBezTo>
                      <a:pt x="69" y="132"/>
                      <a:pt x="69" y="132"/>
                      <a:pt x="69" y="132"/>
                    </a:cubicBezTo>
                    <a:cubicBezTo>
                      <a:pt x="67" y="138"/>
                      <a:pt x="67" y="138"/>
                      <a:pt x="67" y="138"/>
                    </a:cubicBezTo>
                    <a:cubicBezTo>
                      <a:pt x="64" y="142"/>
                      <a:pt x="64" y="142"/>
                      <a:pt x="64" y="142"/>
                    </a:cubicBezTo>
                    <a:cubicBezTo>
                      <a:pt x="59" y="155"/>
                      <a:pt x="59" y="155"/>
                      <a:pt x="59" y="155"/>
                    </a:cubicBezTo>
                    <a:cubicBezTo>
                      <a:pt x="14" y="245"/>
                      <a:pt x="14" y="245"/>
                      <a:pt x="14" y="245"/>
                    </a:cubicBezTo>
                    <a:cubicBezTo>
                      <a:pt x="14" y="248"/>
                      <a:pt x="14" y="248"/>
                      <a:pt x="14" y="248"/>
                    </a:cubicBezTo>
                    <a:cubicBezTo>
                      <a:pt x="18" y="252"/>
                      <a:pt x="18" y="252"/>
                      <a:pt x="18" y="252"/>
                    </a:cubicBezTo>
                    <a:cubicBezTo>
                      <a:pt x="18" y="256"/>
                      <a:pt x="18" y="256"/>
                      <a:pt x="18" y="256"/>
                    </a:cubicBezTo>
                    <a:cubicBezTo>
                      <a:pt x="18" y="256"/>
                      <a:pt x="21" y="259"/>
                      <a:pt x="21" y="260"/>
                    </a:cubicBezTo>
                    <a:cubicBezTo>
                      <a:pt x="21" y="261"/>
                      <a:pt x="21" y="266"/>
                      <a:pt x="21" y="266"/>
                    </a:cubicBezTo>
                    <a:cubicBezTo>
                      <a:pt x="24" y="269"/>
                      <a:pt x="24" y="269"/>
                      <a:pt x="24" y="269"/>
                    </a:cubicBezTo>
                    <a:cubicBezTo>
                      <a:pt x="26" y="272"/>
                      <a:pt x="26" y="272"/>
                      <a:pt x="26" y="272"/>
                    </a:cubicBezTo>
                    <a:cubicBezTo>
                      <a:pt x="28" y="278"/>
                      <a:pt x="28" y="278"/>
                      <a:pt x="28" y="278"/>
                    </a:cubicBezTo>
                    <a:cubicBezTo>
                      <a:pt x="31" y="282"/>
                      <a:pt x="31" y="282"/>
                      <a:pt x="31" y="282"/>
                    </a:cubicBezTo>
                    <a:cubicBezTo>
                      <a:pt x="32" y="288"/>
                      <a:pt x="32" y="288"/>
                      <a:pt x="32" y="288"/>
                    </a:cubicBezTo>
                    <a:cubicBezTo>
                      <a:pt x="32" y="298"/>
                      <a:pt x="32" y="298"/>
                      <a:pt x="32" y="298"/>
                    </a:cubicBezTo>
                    <a:cubicBezTo>
                      <a:pt x="38" y="302"/>
                      <a:pt x="38" y="302"/>
                      <a:pt x="38" y="302"/>
                    </a:cubicBezTo>
                    <a:cubicBezTo>
                      <a:pt x="44" y="307"/>
                      <a:pt x="44" y="307"/>
                      <a:pt x="44" y="307"/>
                    </a:cubicBezTo>
                    <a:cubicBezTo>
                      <a:pt x="48" y="312"/>
                      <a:pt x="48" y="312"/>
                      <a:pt x="48" y="312"/>
                    </a:cubicBezTo>
                    <a:cubicBezTo>
                      <a:pt x="54" y="316"/>
                      <a:pt x="54" y="316"/>
                      <a:pt x="54" y="316"/>
                    </a:cubicBezTo>
                    <a:cubicBezTo>
                      <a:pt x="57" y="317"/>
                      <a:pt x="57" y="317"/>
                      <a:pt x="57" y="317"/>
                    </a:cubicBezTo>
                    <a:cubicBezTo>
                      <a:pt x="67" y="318"/>
                      <a:pt x="67" y="318"/>
                      <a:pt x="67" y="318"/>
                    </a:cubicBezTo>
                    <a:cubicBezTo>
                      <a:pt x="81" y="319"/>
                      <a:pt x="81" y="319"/>
                      <a:pt x="81" y="319"/>
                    </a:cubicBezTo>
                    <a:cubicBezTo>
                      <a:pt x="84" y="321"/>
                      <a:pt x="84" y="321"/>
                      <a:pt x="84" y="321"/>
                    </a:cubicBezTo>
                    <a:cubicBezTo>
                      <a:pt x="118" y="322"/>
                      <a:pt x="118" y="322"/>
                      <a:pt x="118" y="322"/>
                    </a:cubicBezTo>
                    <a:cubicBezTo>
                      <a:pt x="150" y="322"/>
                      <a:pt x="150" y="322"/>
                      <a:pt x="150" y="322"/>
                    </a:cubicBezTo>
                    <a:cubicBezTo>
                      <a:pt x="171" y="324"/>
                      <a:pt x="171" y="324"/>
                      <a:pt x="171" y="324"/>
                    </a:cubicBezTo>
                    <a:cubicBezTo>
                      <a:pt x="192" y="324"/>
                      <a:pt x="192" y="324"/>
                      <a:pt x="192" y="324"/>
                    </a:cubicBezTo>
                    <a:cubicBezTo>
                      <a:pt x="220" y="325"/>
                      <a:pt x="220" y="325"/>
                      <a:pt x="220" y="325"/>
                    </a:cubicBezTo>
                    <a:cubicBezTo>
                      <a:pt x="229" y="326"/>
                      <a:pt x="229" y="326"/>
                      <a:pt x="229" y="326"/>
                    </a:cubicBezTo>
                    <a:cubicBezTo>
                      <a:pt x="232" y="318"/>
                      <a:pt x="232" y="318"/>
                      <a:pt x="232" y="318"/>
                    </a:cubicBezTo>
                    <a:cubicBezTo>
                      <a:pt x="239" y="306"/>
                      <a:pt x="239" y="306"/>
                      <a:pt x="239" y="306"/>
                    </a:cubicBezTo>
                    <a:cubicBezTo>
                      <a:pt x="239" y="306"/>
                      <a:pt x="245" y="301"/>
                      <a:pt x="245" y="300"/>
                    </a:cubicBezTo>
                    <a:cubicBezTo>
                      <a:pt x="246" y="300"/>
                      <a:pt x="250" y="296"/>
                      <a:pt x="250" y="296"/>
                    </a:cubicBezTo>
                    <a:cubicBezTo>
                      <a:pt x="252" y="288"/>
                      <a:pt x="252" y="288"/>
                      <a:pt x="252" y="288"/>
                    </a:cubicBezTo>
                    <a:cubicBezTo>
                      <a:pt x="253" y="281"/>
                      <a:pt x="253" y="281"/>
                      <a:pt x="253" y="281"/>
                    </a:cubicBezTo>
                    <a:cubicBezTo>
                      <a:pt x="252" y="276"/>
                      <a:pt x="252" y="276"/>
                      <a:pt x="252" y="276"/>
                    </a:cubicBezTo>
                    <a:cubicBezTo>
                      <a:pt x="249" y="273"/>
                      <a:pt x="249" y="273"/>
                      <a:pt x="249" y="273"/>
                    </a:cubicBezTo>
                    <a:cubicBezTo>
                      <a:pt x="250" y="266"/>
                      <a:pt x="250" y="266"/>
                      <a:pt x="250" y="266"/>
                    </a:cubicBezTo>
                    <a:cubicBezTo>
                      <a:pt x="253" y="262"/>
                      <a:pt x="253" y="262"/>
                      <a:pt x="253" y="262"/>
                    </a:cubicBezTo>
                    <a:cubicBezTo>
                      <a:pt x="254" y="256"/>
                      <a:pt x="254" y="256"/>
                      <a:pt x="254" y="256"/>
                    </a:cubicBezTo>
                    <a:cubicBezTo>
                      <a:pt x="255" y="251"/>
                      <a:pt x="255" y="251"/>
                      <a:pt x="255" y="251"/>
                    </a:cubicBezTo>
                    <a:cubicBezTo>
                      <a:pt x="255" y="251"/>
                      <a:pt x="257" y="250"/>
                      <a:pt x="259" y="249"/>
                    </a:cubicBezTo>
                    <a:cubicBezTo>
                      <a:pt x="260" y="248"/>
                      <a:pt x="266" y="243"/>
                      <a:pt x="266" y="243"/>
                    </a:cubicBezTo>
                    <a:cubicBezTo>
                      <a:pt x="271" y="240"/>
                      <a:pt x="271" y="240"/>
                      <a:pt x="271" y="240"/>
                    </a:cubicBezTo>
                    <a:cubicBezTo>
                      <a:pt x="273" y="237"/>
                      <a:pt x="273" y="237"/>
                      <a:pt x="273" y="237"/>
                    </a:cubicBezTo>
                    <a:cubicBezTo>
                      <a:pt x="277" y="230"/>
                      <a:pt x="277" y="230"/>
                      <a:pt x="277" y="230"/>
                    </a:cubicBezTo>
                    <a:cubicBezTo>
                      <a:pt x="277" y="223"/>
                      <a:pt x="277" y="223"/>
                      <a:pt x="277" y="223"/>
                    </a:cubicBezTo>
                    <a:cubicBezTo>
                      <a:pt x="277" y="217"/>
                      <a:pt x="277" y="217"/>
                      <a:pt x="277" y="217"/>
                    </a:cubicBezTo>
                    <a:cubicBezTo>
                      <a:pt x="274" y="217"/>
                      <a:pt x="274" y="217"/>
                      <a:pt x="274" y="217"/>
                    </a:cubicBezTo>
                    <a:cubicBezTo>
                      <a:pt x="269" y="215"/>
                      <a:pt x="269" y="215"/>
                      <a:pt x="269" y="215"/>
                    </a:cubicBezTo>
                    <a:cubicBezTo>
                      <a:pt x="268" y="210"/>
                      <a:pt x="268" y="210"/>
                      <a:pt x="268" y="210"/>
                    </a:cubicBezTo>
                    <a:cubicBezTo>
                      <a:pt x="274" y="203"/>
                      <a:pt x="274" y="203"/>
                      <a:pt x="274" y="203"/>
                    </a:cubicBezTo>
                    <a:cubicBezTo>
                      <a:pt x="289" y="190"/>
                      <a:pt x="289" y="190"/>
                      <a:pt x="289" y="190"/>
                    </a:cubicBezTo>
                    <a:cubicBezTo>
                      <a:pt x="297" y="186"/>
                      <a:pt x="297" y="186"/>
                      <a:pt x="297" y="186"/>
                    </a:cubicBezTo>
                    <a:cubicBezTo>
                      <a:pt x="303" y="178"/>
                      <a:pt x="303" y="178"/>
                      <a:pt x="303" y="178"/>
                    </a:cubicBezTo>
                    <a:cubicBezTo>
                      <a:pt x="315" y="159"/>
                      <a:pt x="315" y="159"/>
                      <a:pt x="315" y="159"/>
                    </a:cubicBezTo>
                    <a:cubicBezTo>
                      <a:pt x="323" y="148"/>
                      <a:pt x="323" y="148"/>
                      <a:pt x="323" y="148"/>
                    </a:cubicBezTo>
                    <a:cubicBezTo>
                      <a:pt x="323" y="140"/>
                      <a:pt x="323" y="140"/>
                      <a:pt x="323" y="140"/>
                    </a:cubicBezTo>
                    <a:cubicBezTo>
                      <a:pt x="325" y="136"/>
                      <a:pt x="325" y="136"/>
                      <a:pt x="325" y="136"/>
                    </a:cubicBezTo>
                    <a:cubicBezTo>
                      <a:pt x="328" y="130"/>
                      <a:pt x="328" y="130"/>
                      <a:pt x="328" y="130"/>
                    </a:cubicBezTo>
                    <a:cubicBezTo>
                      <a:pt x="332" y="122"/>
                      <a:pt x="332" y="122"/>
                      <a:pt x="332" y="122"/>
                    </a:cubicBezTo>
                    <a:cubicBezTo>
                      <a:pt x="333" y="110"/>
                      <a:pt x="333" y="110"/>
                      <a:pt x="333" y="110"/>
                    </a:cubicBezTo>
                    <a:cubicBezTo>
                      <a:pt x="335" y="107"/>
                      <a:pt x="335" y="107"/>
                      <a:pt x="335" y="107"/>
                    </a:cubicBezTo>
                    <a:cubicBezTo>
                      <a:pt x="335" y="100"/>
                      <a:pt x="335" y="100"/>
                      <a:pt x="335" y="100"/>
                    </a:cubicBezTo>
                    <a:cubicBezTo>
                      <a:pt x="331" y="97"/>
                      <a:pt x="331" y="97"/>
                      <a:pt x="331" y="97"/>
                    </a:cubicBezTo>
                    <a:cubicBezTo>
                      <a:pt x="324" y="97"/>
                      <a:pt x="324" y="97"/>
                      <a:pt x="324" y="97"/>
                    </a:cubicBezTo>
                    <a:cubicBezTo>
                      <a:pt x="322" y="93"/>
                      <a:pt x="322" y="93"/>
                      <a:pt x="322" y="93"/>
                    </a:cubicBezTo>
                    <a:cubicBezTo>
                      <a:pt x="322" y="93"/>
                      <a:pt x="314" y="92"/>
                      <a:pt x="313" y="92"/>
                    </a:cubicBezTo>
                    <a:cubicBezTo>
                      <a:pt x="312" y="91"/>
                      <a:pt x="307" y="91"/>
                      <a:pt x="307" y="91"/>
                    </a:cubicBezTo>
                    <a:cubicBezTo>
                      <a:pt x="300" y="90"/>
                      <a:pt x="300" y="90"/>
                      <a:pt x="300" y="90"/>
                    </a:cubicBezTo>
                    <a:cubicBezTo>
                      <a:pt x="294" y="89"/>
                      <a:pt x="294" y="89"/>
                      <a:pt x="294" y="89"/>
                    </a:cubicBezTo>
                    <a:cubicBezTo>
                      <a:pt x="290" y="90"/>
                      <a:pt x="290" y="90"/>
                      <a:pt x="290" y="90"/>
                    </a:cubicBezTo>
                    <a:cubicBezTo>
                      <a:pt x="287" y="92"/>
                      <a:pt x="287" y="92"/>
                      <a:pt x="287" y="92"/>
                    </a:cubicBezTo>
                    <a:cubicBezTo>
                      <a:pt x="272" y="108"/>
                      <a:pt x="272" y="108"/>
                      <a:pt x="272" y="108"/>
                    </a:cubicBezTo>
                    <a:cubicBezTo>
                      <a:pt x="264" y="119"/>
                      <a:pt x="264" y="119"/>
                      <a:pt x="264" y="119"/>
                    </a:cubicBezTo>
                    <a:cubicBezTo>
                      <a:pt x="258" y="122"/>
                      <a:pt x="258" y="122"/>
                      <a:pt x="258" y="122"/>
                    </a:cubicBezTo>
                    <a:cubicBezTo>
                      <a:pt x="251" y="122"/>
                      <a:pt x="251" y="122"/>
                      <a:pt x="251" y="122"/>
                    </a:cubicBezTo>
                    <a:cubicBezTo>
                      <a:pt x="247" y="120"/>
                      <a:pt x="247" y="120"/>
                      <a:pt x="247" y="120"/>
                    </a:cubicBezTo>
                    <a:cubicBezTo>
                      <a:pt x="244" y="120"/>
                      <a:pt x="244" y="120"/>
                      <a:pt x="244" y="120"/>
                    </a:cubicBezTo>
                    <a:cubicBezTo>
                      <a:pt x="242" y="123"/>
                      <a:pt x="242" y="123"/>
                      <a:pt x="242" y="123"/>
                    </a:cubicBezTo>
                    <a:cubicBezTo>
                      <a:pt x="240" y="126"/>
                      <a:pt x="240" y="126"/>
                      <a:pt x="240" y="126"/>
                    </a:cubicBezTo>
                    <a:cubicBezTo>
                      <a:pt x="236" y="124"/>
                      <a:pt x="236" y="124"/>
                      <a:pt x="236" y="124"/>
                    </a:cubicBezTo>
                    <a:cubicBezTo>
                      <a:pt x="232" y="121"/>
                      <a:pt x="232" y="121"/>
                      <a:pt x="232" y="121"/>
                    </a:cubicBezTo>
                    <a:cubicBezTo>
                      <a:pt x="220" y="119"/>
                      <a:pt x="220" y="119"/>
                      <a:pt x="220" y="119"/>
                    </a:cubicBezTo>
                    <a:cubicBezTo>
                      <a:pt x="220" y="119"/>
                      <a:pt x="217" y="117"/>
                      <a:pt x="216" y="117"/>
                    </a:cubicBezTo>
                    <a:cubicBezTo>
                      <a:pt x="215" y="116"/>
                      <a:pt x="212" y="112"/>
                      <a:pt x="212" y="112"/>
                    </a:cubicBezTo>
                    <a:cubicBezTo>
                      <a:pt x="209" y="104"/>
                      <a:pt x="209" y="104"/>
                      <a:pt x="209" y="104"/>
                    </a:cubicBezTo>
                    <a:cubicBezTo>
                      <a:pt x="207" y="102"/>
                      <a:pt x="207" y="102"/>
                      <a:pt x="207" y="102"/>
                    </a:cubicBezTo>
                    <a:cubicBezTo>
                      <a:pt x="201" y="102"/>
                      <a:pt x="201" y="102"/>
                      <a:pt x="201" y="102"/>
                    </a:cubicBezTo>
                    <a:cubicBezTo>
                      <a:pt x="194" y="107"/>
                      <a:pt x="194" y="107"/>
                      <a:pt x="194" y="107"/>
                    </a:cubicBezTo>
                    <a:cubicBezTo>
                      <a:pt x="187" y="110"/>
                      <a:pt x="187" y="110"/>
                      <a:pt x="187" y="110"/>
                    </a:cubicBezTo>
                    <a:cubicBezTo>
                      <a:pt x="176" y="112"/>
                      <a:pt x="176" y="112"/>
                      <a:pt x="176" y="112"/>
                    </a:cubicBezTo>
                    <a:cubicBezTo>
                      <a:pt x="173" y="109"/>
                      <a:pt x="173" y="109"/>
                      <a:pt x="173" y="109"/>
                    </a:cubicBezTo>
                    <a:cubicBezTo>
                      <a:pt x="175" y="104"/>
                      <a:pt x="175" y="104"/>
                      <a:pt x="175" y="104"/>
                    </a:cubicBezTo>
                    <a:cubicBezTo>
                      <a:pt x="181" y="103"/>
                      <a:pt x="181" y="103"/>
                      <a:pt x="181" y="103"/>
                    </a:cubicBezTo>
                    <a:cubicBezTo>
                      <a:pt x="181" y="100"/>
                      <a:pt x="181" y="100"/>
                      <a:pt x="181" y="100"/>
                    </a:cubicBezTo>
                    <a:cubicBezTo>
                      <a:pt x="173" y="99"/>
                      <a:pt x="173" y="99"/>
                      <a:pt x="173" y="99"/>
                    </a:cubicBezTo>
                    <a:cubicBezTo>
                      <a:pt x="173" y="99"/>
                      <a:pt x="170" y="95"/>
                      <a:pt x="169" y="95"/>
                    </a:cubicBezTo>
                    <a:cubicBezTo>
                      <a:pt x="168" y="94"/>
                      <a:pt x="164" y="89"/>
                      <a:pt x="164" y="89"/>
                    </a:cubicBezTo>
                    <a:cubicBezTo>
                      <a:pt x="163" y="83"/>
                      <a:pt x="163" y="83"/>
                      <a:pt x="163" y="83"/>
                    </a:cubicBezTo>
                    <a:cubicBezTo>
                      <a:pt x="160" y="78"/>
                      <a:pt x="160" y="78"/>
                      <a:pt x="160" y="78"/>
                    </a:cubicBezTo>
                    <a:cubicBezTo>
                      <a:pt x="152" y="68"/>
                      <a:pt x="152" y="68"/>
                      <a:pt x="152" y="68"/>
                    </a:cubicBezTo>
                    <a:cubicBezTo>
                      <a:pt x="152" y="68"/>
                      <a:pt x="151" y="62"/>
                      <a:pt x="150" y="60"/>
                    </a:cubicBezTo>
                    <a:cubicBezTo>
                      <a:pt x="149" y="58"/>
                      <a:pt x="148" y="54"/>
                      <a:pt x="148" y="53"/>
                    </a:cubicBezTo>
                    <a:cubicBezTo>
                      <a:pt x="148" y="51"/>
                      <a:pt x="145" y="47"/>
                      <a:pt x="143" y="46"/>
                    </a:cubicBezTo>
                    <a:cubicBezTo>
                      <a:pt x="142" y="45"/>
                      <a:pt x="141" y="39"/>
                      <a:pt x="140" y="37"/>
                    </a:cubicBezTo>
                    <a:cubicBezTo>
                      <a:pt x="139" y="36"/>
                      <a:pt x="135" y="33"/>
                      <a:pt x="135" y="33"/>
                    </a:cubicBezTo>
                    <a:cubicBezTo>
                      <a:pt x="127" y="28"/>
                      <a:pt x="127" y="28"/>
                      <a:pt x="127" y="28"/>
                    </a:cubicBezTo>
                    <a:cubicBezTo>
                      <a:pt x="120" y="23"/>
                      <a:pt x="120" y="23"/>
                      <a:pt x="120" y="23"/>
                    </a:cubicBezTo>
                    <a:cubicBezTo>
                      <a:pt x="120" y="23"/>
                      <a:pt x="114" y="22"/>
                      <a:pt x="113" y="21"/>
                    </a:cubicBezTo>
                    <a:cubicBezTo>
                      <a:pt x="112" y="20"/>
                      <a:pt x="107" y="18"/>
                      <a:pt x="106" y="17"/>
                    </a:cubicBezTo>
                    <a:cubicBezTo>
                      <a:pt x="106" y="16"/>
                      <a:pt x="105" y="10"/>
                      <a:pt x="105" y="10"/>
                    </a:cubicBezTo>
                    <a:cubicBezTo>
                      <a:pt x="104" y="3"/>
                      <a:pt x="104" y="3"/>
                      <a:pt x="104" y="3"/>
                    </a:cubicBezTo>
                    <a:cubicBezTo>
                      <a:pt x="101" y="0"/>
                      <a:pt x="101" y="0"/>
                      <a:pt x="101" y="0"/>
                    </a:cubicBezTo>
                    <a:cubicBezTo>
                      <a:pt x="101" y="0"/>
                      <a:pt x="96" y="0"/>
                      <a:pt x="95" y="0"/>
                    </a:cubicBezTo>
                    <a:cubicBezTo>
                      <a:pt x="95" y="0"/>
                      <a:pt x="89" y="1"/>
                      <a:pt x="89" y="1"/>
                    </a:cubicBezTo>
                    <a:cubicBezTo>
                      <a:pt x="86" y="4"/>
                      <a:pt x="86" y="4"/>
                      <a:pt x="86" y="4"/>
                    </a:cubicBezTo>
                    <a:cubicBezTo>
                      <a:pt x="80" y="4"/>
                      <a:pt x="80" y="4"/>
                      <a:pt x="80" y="4"/>
                    </a:cubicBezTo>
                    <a:cubicBezTo>
                      <a:pt x="77" y="3"/>
                      <a:pt x="77" y="3"/>
                      <a:pt x="77" y="3"/>
                    </a:cubicBezTo>
                    <a:cubicBezTo>
                      <a:pt x="76" y="6"/>
                      <a:pt x="76" y="6"/>
                      <a:pt x="76" y="6"/>
                    </a:cubicBezTo>
                    <a:cubicBezTo>
                      <a:pt x="76" y="11"/>
                      <a:pt x="76" y="11"/>
                      <a:pt x="76" y="11"/>
                    </a:cubicBezTo>
                    <a:cubicBezTo>
                      <a:pt x="76" y="16"/>
                      <a:pt x="76" y="16"/>
                      <a:pt x="76" y="16"/>
                    </a:cubicBezTo>
                    <a:cubicBezTo>
                      <a:pt x="76" y="18"/>
                      <a:pt x="76" y="18"/>
                      <a:pt x="76" y="18"/>
                    </a:cubicBezTo>
                    <a:cubicBezTo>
                      <a:pt x="69" y="18"/>
                      <a:pt x="69" y="18"/>
                      <a:pt x="69" y="18"/>
                    </a:cubicBezTo>
                    <a:cubicBezTo>
                      <a:pt x="65" y="18"/>
                      <a:pt x="65" y="18"/>
                      <a:pt x="65" y="18"/>
                    </a:cubicBezTo>
                    <a:cubicBezTo>
                      <a:pt x="54" y="17"/>
                      <a:pt x="54" y="17"/>
                      <a:pt x="54" y="17"/>
                    </a:cubicBezTo>
                    <a:cubicBezTo>
                      <a:pt x="48" y="18"/>
                      <a:pt x="48" y="18"/>
                      <a:pt x="48" y="18"/>
                    </a:cubicBezTo>
                    <a:cubicBezTo>
                      <a:pt x="48" y="18"/>
                      <a:pt x="42" y="17"/>
                      <a:pt x="41" y="17"/>
                    </a:cubicBezTo>
                    <a:cubicBezTo>
                      <a:pt x="39" y="18"/>
                      <a:pt x="33" y="22"/>
                      <a:pt x="33" y="22"/>
                    </a:cubicBezTo>
                    <a:cubicBezTo>
                      <a:pt x="26" y="25"/>
                      <a:pt x="26" y="25"/>
                      <a:pt x="26" y="25"/>
                    </a:cubicBezTo>
                    <a:cubicBezTo>
                      <a:pt x="20" y="28"/>
                      <a:pt x="20" y="28"/>
                      <a:pt x="20" y="28"/>
                    </a:cubicBezTo>
                    <a:cubicBezTo>
                      <a:pt x="9" y="31"/>
                      <a:pt x="9" y="31"/>
                      <a:pt x="9" y="31"/>
                    </a:cubicBezTo>
                    <a:cubicBezTo>
                      <a:pt x="4" y="35"/>
                      <a:pt x="4" y="35"/>
                      <a:pt x="4" y="35"/>
                    </a:cubicBezTo>
                    <a:lnTo>
                      <a:pt x="1" y="36"/>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38" name="Freeform 13"/>
              <p:cNvSpPr>
                <a:spLocks/>
              </p:cNvSpPr>
              <p:nvPr/>
            </p:nvSpPr>
            <p:spPr bwMode="auto">
              <a:xfrm>
                <a:off x="9023350" y="1163638"/>
                <a:ext cx="469900" cy="525463"/>
              </a:xfrm>
              <a:custGeom>
                <a:avLst/>
                <a:gdLst>
                  <a:gd name="T0" fmla="*/ 2 w 125"/>
                  <a:gd name="T1" fmla="*/ 52 h 140"/>
                  <a:gd name="T2" fmla="*/ 10 w 125"/>
                  <a:gd name="T3" fmla="*/ 54 h 140"/>
                  <a:gd name="T4" fmla="*/ 14 w 125"/>
                  <a:gd name="T5" fmla="*/ 55 h 140"/>
                  <a:gd name="T6" fmla="*/ 19 w 125"/>
                  <a:gd name="T7" fmla="*/ 55 h 140"/>
                  <a:gd name="T8" fmla="*/ 21 w 125"/>
                  <a:gd name="T9" fmla="*/ 52 h 140"/>
                  <a:gd name="T10" fmla="*/ 26 w 125"/>
                  <a:gd name="T11" fmla="*/ 52 h 140"/>
                  <a:gd name="T12" fmla="*/ 31 w 125"/>
                  <a:gd name="T13" fmla="*/ 52 h 140"/>
                  <a:gd name="T14" fmla="*/ 36 w 125"/>
                  <a:gd name="T15" fmla="*/ 54 h 140"/>
                  <a:gd name="T16" fmla="*/ 40 w 125"/>
                  <a:gd name="T17" fmla="*/ 55 h 140"/>
                  <a:gd name="T18" fmla="*/ 46 w 125"/>
                  <a:gd name="T19" fmla="*/ 55 h 140"/>
                  <a:gd name="T20" fmla="*/ 53 w 125"/>
                  <a:gd name="T21" fmla="*/ 51 h 140"/>
                  <a:gd name="T22" fmla="*/ 56 w 125"/>
                  <a:gd name="T23" fmla="*/ 45 h 140"/>
                  <a:gd name="T24" fmla="*/ 61 w 125"/>
                  <a:gd name="T25" fmla="*/ 33 h 140"/>
                  <a:gd name="T26" fmla="*/ 68 w 125"/>
                  <a:gd name="T27" fmla="*/ 22 h 140"/>
                  <a:gd name="T28" fmla="*/ 74 w 125"/>
                  <a:gd name="T29" fmla="*/ 12 h 140"/>
                  <a:gd name="T30" fmla="*/ 80 w 125"/>
                  <a:gd name="T31" fmla="*/ 5 h 140"/>
                  <a:gd name="T32" fmla="*/ 85 w 125"/>
                  <a:gd name="T33" fmla="*/ 0 h 140"/>
                  <a:gd name="T34" fmla="*/ 90 w 125"/>
                  <a:gd name="T35" fmla="*/ 4 h 140"/>
                  <a:gd name="T36" fmla="*/ 93 w 125"/>
                  <a:gd name="T37" fmla="*/ 7 h 140"/>
                  <a:gd name="T38" fmla="*/ 93 w 125"/>
                  <a:gd name="T39" fmla="*/ 13 h 140"/>
                  <a:gd name="T40" fmla="*/ 94 w 125"/>
                  <a:gd name="T41" fmla="*/ 26 h 140"/>
                  <a:gd name="T42" fmla="*/ 95 w 125"/>
                  <a:gd name="T43" fmla="*/ 29 h 140"/>
                  <a:gd name="T44" fmla="*/ 97 w 125"/>
                  <a:gd name="T45" fmla="*/ 33 h 140"/>
                  <a:gd name="T46" fmla="*/ 99 w 125"/>
                  <a:gd name="T47" fmla="*/ 36 h 140"/>
                  <a:gd name="T48" fmla="*/ 100 w 125"/>
                  <a:gd name="T49" fmla="*/ 44 h 140"/>
                  <a:gd name="T50" fmla="*/ 102 w 125"/>
                  <a:gd name="T51" fmla="*/ 53 h 140"/>
                  <a:gd name="T52" fmla="*/ 104 w 125"/>
                  <a:gd name="T53" fmla="*/ 57 h 140"/>
                  <a:gd name="T54" fmla="*/ 108 w 125"/>
                  <a:gd name="T55" fmla="*/ 62 h 140"/>
                  <a:gd name="T56" fmla="*/ 113 w 125"/>
                  <a:gd name="T57" fmla="*/ 66 h 140"/>
                  <a:gd name="T58" fmla="*/ 119 w 125"/>
                  <a:gd name="T59" fmla="*/ 66 h 140"/>
                  <a:gd name="T60" fmla="*/ 122 w 125"/>
                  <a:gd name="T61" fmla="*/ 69 h 140"/>
                  <a:gd name="T62" fmla="*/ 125 w 125"/>
                  <a:gd name="T63" fmla="*/ 74 h 140"/>
                  <a:gd name="T64" fmla="*/ 124 w 125"/>
                  <a:gd name="T65" fmla="*/ 80 h 140"/>
                  <a:gd name="T66" fmla="*/ 121 w 125"/>
                  <a:gd name="T67" fmla="*/ 82 h 140"/>
                  <a:gd name="T68" fmla="*/ 112 w 125"/>
                  <a:gd name="T69" fmla="*/ 90 h 140"/>
                  <a:gd name="T70" fmla="*/ 105 w 125"/>
                  <a:gd name="T71" fmla="*/ 100 h 140"/>
                  <a:gd name="T72" fmla="*/ 98 w 125"/>
                  <a:gd name="T73" fmla="*/ 105 h 140"/>
                  <a:gd name="T74" fmla="*/ 92 w 125"/>
                  <a:gd name="T75" fmla="*/ 109 h 140"/>
                  <a:gd name="T76" fmla="*/ 87 w 125"/>
                  <a:gd name="T77" fmla="*/ 113 h 140"/>
                  <a:gd name="T78" fmla="*/ 84 w 125"/>
                  <a:gd name="T79" fmla="*/ 121 h 140"/>
                  <a:gd name="T80" fmla="*/ 80 w 125"/>
                  <a:gd name="T81" fmla="*/ 126 h 140"/>
                  <a:gd name="T82" fmla="*/ 76 w 125"/>
                  <a:gd name="T83" fmla="*/ 132 h 140"/>
                  <a:gd name="T84" fmla="*/ 74 w 125"/>
                  <a:gd name="T85" fmla="*/ 138 h 140"/>
                  <a:gd name="T86" fmla="*/ 72 w 125"/>
                  <a:gd name="T87" fmla="*/ 140 h 140"/>
                  <a:gd name="T88" fmla="*/ 66 w 125"/>
                  <a:gd name="T89" fmla="*/ 140 h 140"/>
                  <a:gd name="T90" fmla="*/ 64 w 125"/>
                  <a:gd name="T91" fmla="*/ 136 h 140"/>
                  <a:gd name="T92" fmla="*/ 60 w 125"/>
                  <a:gd name="T93" fmla="*/ 129 h 140"/>
                  <a:gd name="T94" fmla="*/ 56 w 125"/>
                  <a:gd name="T95" fmla="*/ 121 h 140"/>
                  <a:gd name="T96" fmla="*/ 52 w 125"/>
                  <a:gd name="T97" fmla="*/ 115 h 140"/>
                  <a:gd name="T98" fmla="*/ 47 w 125"/>
                  <a:gd name="T99" fmla="*/ 108 h 140"/>
                  <a:gd name="T100" fmla="*/ 44 w 125"/>
                  <a:gd name="T101" fmla="*/ 104 h 140"/>
                  <a:gd name="T102" fmla="*/ 43 w 125"/>
                  <a:gd name="T103" fmla="*/ 97 h 140"/>
                  <a:gd name="T104" fmla="*/ 39 w 125"/>
                  <a:gd name="T105" fmla="*/ 88 h 140"/>
                  <a:gd name="T106" fmla="*/ 34 w 125"/>
                  <a:gd name="T107" fmla="*/ 78 h 140"/>
                  <a:gd name="T108" fmla="*/ 30 w 125"/>
                  <a:gd name="T109" fmla="*/ 72 h 140"/>
                  <a:gd name="T110" fmla="*/ 23 w 125"/>
                  <a:gd name="T111" fmla="*/ 69 h 140"/>
                  <a:gd name="T112" fmla="*/ 16 w 125"/>
                  <a:gd name="T113" fmla="*/ 66 h 140"/>
                  <a:gd name="T114" fmla="*/ 9 w 125"/>
                  <a:gd name="T115" fmla="*/ 63 h 140"/>
                  <a:gd name="T116" fmla="*/ 4 w 125"/>
                  <a:gd name="T117" fmla="*/ 60 h 140"/>
                  <a:gd name="T118" fmla="*/ 0 w 125"/>
                  <a:gd name="T119" fmla="*/ 54 h 140"/>
                  <a:gd name="T120" fmla="*/ 2 w 125"/>
                  <a:gd name="T121"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40">
                    <a:moveTo>
                      <a:pt x="2" y="52"/>
                    </a:moveTo>
                    <a:cubicBezTo>
                      <a:pt x="10" y="54"/>
                      <a:pt x="10" y="54"/>
                      <a:pt x="10" y="54"/>
                    </a:cubicBezTo>
                    <a:cubicBezTo>
                      <a:pt x="14" y="55"/>
                      <a:pt x="14" y="55"/>
                      <a:pt x="14" y="55"/>
                    </a:cubicBezTo>
                    <a:cubicBezTo>
                      <a:pt x="19" y="55"/>
                      <a:pt x="19" y="55"/>
                      <a:pt x="19" y="55"/>
                    </a:cubicBezTo>
                    <a:cubicBezTo>
                      <a:pt x="21" y="52"/>
                      <a:pt x="21" y="52"/>
                      <a:pt x="21" y="52"/>
                    </a:cubicBezTo>
                    <a:cubicBezTo>
                      <a:pt x="26" y="52"/>
                      <a:pt x="26" y="52"/>
                      <a:pt x="26" y="52"/>
                    </a:cubicBezTo>
                    <a:cubicBezTo>
                      <a:pt x="31" y="52"/>
                      <a:pt x="31" y="52"/>
                      <a:pt x="31" y="52"/>
                    </a:cubicBezTo>
                    <a:cubicBezTo>
                      <a:pt x="36" y="54"/>
                      <a:pt x="36" y="54"/>
                      <a:pt x="36" y="54"/>
                    </a:cubicBezTo>
                    <a:cubicBezTo>
                      <a:pt x="40" y="55"/>
                      <a:pt x="40" y="55"/>
                      <a:pt x="40" y="55"/>
                    </a:cubicBezTo>
                    <a:cubicBezTo>
                      <a:pt x="46" y="55"/>
                      <a:pt x="46" y="55"/>
                      <a:pt x="46" y="55"/>
                    </a:cubicBezTo>
                    <a:cubicBezTo>
                      <a:pt x="53" y="51"/>
                      <a:pt x="53" y="51"/>
                      <a:pt x="53" y="51"/>
                    </a:cubicBezTo>
                    <a:cubicBezTo>
                      <a:pt x="53" y="51"/>
                      <a:pt x="55" y="46"/>
                      <a:pt x="56" y="45"/>
                    </a:cubicBezTo>
                    <a:cubicBezTo>
                      <a:pt x="57" y="44"/>
                      <a:pt x="61" y="33"/>
                      <a:pt x="61" y="33"/>
                    </a:cubicBezTo>
                    <a:cubicBezTo>
                      <a:pt x="68" y="22"/>
                      <a:pt x="68" y="22"/>
                      <a:pt x="68" y="22"/>
                    </a:cubicBezTo>
                    <a:cubicBezTo>
                      <a:pt x="74" y="12"/>
                      <a:pt x="74" y="12"/>
                      <a:pt x="74" y="12"/>
                    </a:cubicBezTo>
                    <a:cubicBezTo>
                      <a:pt x="80" y="5"/>
                      <a:pt x="80" y="5"/>
                      <a:pt x="80" y="5"/>
                    </a:cubicBezTo>
                    <a:cubicBezTo>
                      <a:pt x="85" y="0"/>
                      <a:pt x="85" y="0"/>
                      <a:pt x="85" y="0"/>
                    </a:cubicBezTo>
                    <a:cubicBezTo>
                      <a:pt x="90" y="4"/>
                      <a:pt x="90" y="4"/>
                      <a:pt x="90" y="4"/>
                    </a:cubicBezTo>
                    <a:cubicBezTo>
                      <a:pt x="93" y="7"/>
                      <a:pt x="93" y="7"/>
                      <a:pt x="93" y="7"/>
                    </a:cubicBezTo>
                    <a:cubicBezTo>
                      <a:pt x="93" y="7"/>
                      <a:pt x="93" y="12"/>
                      <a:pt x="93" y="13"/>
                    </a:cubicBezTo>
                    <a:cubicBezTo>
                      <a:pt x="93" y="14"/>
                      <a:pt x="94" y="26"/>
                      <a:pt x="94" y="26"/>
                    </a:cubicBezTo>
                    <a:cubicBezTo>
                      <a:pt x="95" y="29"/>
                      <a:pt x="95" y="29"/>
                      <a:pt x="95" y="29"/>
                    </a:cubicBezTo>
                    <a:cubicBezTo>
                      <a:pt x="97" y="33"/>
                      <a:pt x="97" y="33"/>
                      <a:pt x="97" y="33"/>
                    </a:cubicBezTo>
                    <a:cubicBezTo>
                      <a:pt x="97" y="33"/>
                      <a:pt x="99" y="35"/>
                      <a:pt x="99" y="36"/>
                    </a:cubicBezTo>
                    <a:cubicBezTo>
                      <a:pt x="99" y="38"/>
                      <a:pt x="100" y="43"/>
                      <a:pt x="100" y="44"/>
                    </a:cubicBezTo>
                    <a:cubicBezTo>
                      <a:pt x="100" y="45"/>
                      <a:pt x="102" y="53"/>
                      <a:pt x="102" y="53"/>
                    </a:cubicBezTo>
                    <a:cubicBezTo>
                      <a:pt x="104" y="57"/>
                      <a:pt x="104" y="57"/>
                      <a:pt x="104" y="57"/>
                    </a:cubicBezTo>
                    <a:cubicBezTo>
                      <a:pt x="108" y="62"/>
                      <a:pt x="108" y="62"/>
                      <a:pt x="108" y="62"/>
                    </a:cubicBezTo>
                    <a:cubicBezTo>
                      <a:pt x="113" y="66"/>
                      <a:pt x="113" y="66"/>
                      <a:pt x="113" y="66"/>
                    </a:cubicBezTo>
                    <a:cubicBezTo>
                      <a:pt x="119" y="66"/>
                      <a:pt x="119" y="66"/>
                      <a:pt x="119" y="66"/>
                    </a:cubicBezTo>
                    <a:cubicBezTo>
                      <a:pt x="122" y="69"/>
                      <a:pt x="122" y="69"/>
                      <a:pt x="122" y="69"/>
                    </a:cubicBezTo>
                    <a:cubicBezTo>
                      <a:pt x="125" y="74"/>
                      <a:pt x="125" y="74"/>
                      <a:pt x="125" y="74"/>
                    </a:cubicBezTo>
                    <a:cubicBezTo>
                      <a:pt x="124" y="80"/>
                      <a:pt x="124" y="80"/>
                      <a:pt x="124" y="80"/>
                    </a:cubicBezTo>
                    <a:cubicBezTo>
                      <a:pt x="124" y="80"/>
                      <a:pt x="122" y="81"/>
                      <a:pt x="121" y="82"/>
                    </a:cubicBezTo>
                    <a:cubicBezTo>
                      <a:pt x="120" y="83"/>
                      <a:pt x="115" y="88"/>
                      <a:pt x="112" y="90"/>
                    </a:cubicBezTo>
                    <a:cubicBezTo>
                      <a:pt x="110" y="93"/>
                      <a:pt x="105" y="100"/>
                      <a:pt x="105" y="100"/>
                    </a:cubicBezTo>
                    <a:cubicBezTo>
                      <a:pt x="98" y="105"/>
                      <a:pt x="98" y="105"/>
                      <a:pt x="98" y="105"/>
                    </a:cubicBezTo>
                    <a:cubicBezTo>
                      <a:pt x="98" y="105"/>
                      <a:pt x="94" y="108"/>
                      <a:pt x="92" y="109"/>
                    </a:cubicBezTo>
                    <a:cubicBezTo>
                      <a:pt x="90" y="110"/>
                      <a:pt x="87" y="113"/>
                      <a:pt x="87" y="113"/>
                    </a:cubicBezTo>
                    <a:cubicBezTo>
                      <a:pt x="87" y="114"/>
                      <a:pt x="84" y="121"/>
                      <a:pt x="84" y="121"/>
                    </a:cubicBezTo>
                    <a:cubicBezTo>
                      <a:pt x="80" y="126"/>
                      <a:pt x="80" y="126"/>
                      <a:pt x="80" y="126"/>
                    </a:cubicBezTo>
                    <a:cubicBezTo>
                      <a:pt x="76" y="132"/>
                      <a:pt x="76" y="132"/>
                      <a:pt x="76" y="132"/>
                    </a:cubicBezTo>
                    <a:cubicBezTo>
                      <a:pt x="74" y="138"/>
                      <a:pt x="74" y="138"/>
                      <a:pt x="74" y="138"/>
                    </a:cubicBezTo>
                    <a:cubicBezTo>
                      <a:pt x="74" y="138"/>
                      <a:pt x="73" y="140"/>
                      <a:pt x="72" y="140"/>
                    </a:cubicBezTo>
                    <a:cubicBezTo>
                      <a:pt x="70" y="140"/>
                      <a:pt x="66" y="140"/>
                      <a:pt x="66" y="140"/>
                    </a:cubicBezTo>
                    <a:cubicBezTo>
                      <a:pt x="66" y="140"/>
                      <a:pt x="65" y="137"/>
                      <a:pt x="64" y="136"/>
                    </a:cubicBezTo>
                    <a:cubicBezTo>
                      <a:pt x="63" y="135"/>
                      <a:pt x="61" y="131"/>
                      <a:pt x="60" y="129"/>
                    </a:cubicBezTo>
                    <a:cubicBezTo>
                      <a:pt x="59" y="127"/>
                      <a:pt x="56" y="121"/>
                      <a:pt x="56" y="121"/>
                    </a:cubicBezTo>
                    <a:cubicBezTo>
                      <a:pt x="56" y="121"/>
                      <a:pt x="53" y="117"/>
                      <a:pt x="52" y="115"/>
                    </a:cubicBezTo>
                    <a:cubicBezTo>
                      <a:pt x="51" y="114"/>
                      <a:pt x="49" y="109"/>
                      <a:pt x="47" y="108"/>
                    </a:cubicBezTo>
                    <a:cubicBezTo>
                      <a:pt x="46" y="107"/>
                      <a:pt x="44" y="104"/>
                      <a:pt x="44" y="104"/>
                    </a:cubicBezTo>
                    <a:cubicBezTo>
                      <a:pt x="44" y="104"/>
                      <a:pt x="44" y="99"/>
                      <a:pt x="43" y="97"/>
                    </a:cubicBezTo>
                    <a:cubicBezTo>
                      <a:pt x="43" y="96"/>
                      <a:pt x="41" y="89"/>
                      <a:pt x="39" y="88"/>
                    </a:cubicBezTo>
                    <a:cubicBezTo>
                      <a:pt x="38" y="86"/>
                      <a:pt x="35" y="78"/>
                      <a:pt x="34" y="78"/>
                    </a:cubicBezTo>
                    <a:cubicBezTo>
                      <a:pt x="33" y="77"/>
                      <a:pt x="32" y="73"/>
                      <a:pt x="30" y="72"/>
                    </a:cubicBezTo>
                    <a:cubicBezTo>
                      <a:pt x="28" y="72"/>
                      <a:pt x="25" y="71"/>
                      <a:pt x="23" y="69"/>
                    </a:cubicBezTo>
                    <a:cubicBezTo>
                      <a:pt x="21" y="68"/>
                      <a:pt x="17" y="67"/>
                      <a:pt x="16" y="66"/>
                    </a:cubicBezTo>
                    <a:cubicBezTo>
                      <a:pt x="14" y="66"/>
                      <a:pt x="12" y="63"/>
                      <a:pt x="9" y="63"/>
                    </a:cubicBezTo>
                    <a:cubicBezTo>
                      <a:pt x="7" y="62"/>
                      <a:pt x="5" y="61"/>
                      <a:pt x="4" y="60"/>
                    </a:cubicBezTo>
                    <a:cubicBezTo>
                      <a:pt x="3" y="59"/>
                      <a:pt x="0" y="56"/>
                      <a:pt x="0" y="54"/>
                    </a:cubicBezTo>
                    <a:cubicBezTo>
                      <a:pt x="0" y="53"/>
                      <a:pt x="2" y="52"/>
                      <a:pt x="2" y="52"/>
                    </a:cubicBez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39" name="Freeform 15"/>
              <p:cNvSpPr>
                <a:spLocks/>
              </p:cNvSpPr>
              <p:nvPr/>
            </p:nvSpPr>
            <p:spPr bwMode="auto">
              <a:xfrm>
                <a:off x="7815263" y="2403475"/>
                <a:ext cx="666750" cy="542925"/>
              </a:xfrm>
              <a:custGeom>
                <a:avLst/>
                <a:gdLst>
                  <a:gd name="T0" fmla="*/ 145 w 177"/>
                  <a:gd name="T1" fmla="*/ 142 h 144"/>
                  <a:gd name="T2" fmla="*/ 126 w 177"/>
                  <a:gd name="T3" fmla="*/ 141 h 144"/>
                  <a:gd name="T4" fmla="*/ 117 w 177"/>
                  <a:gd name="T5" fmla="*/ 133 h 144"/>
                  <a:gd name="T6" fmla="*/ 105 w 177"/>
                  <a:gd name="T7" fmla="*/ 130 h 144"/>
                  <a:gd name="T8" fmla="*/ 96 w 177"/>
                  <a:gd name="T9" fmla="*/ 125 h 144"/>
                  <a:gd name="T10" fmla="*/ 91 w 177"/>
                  <a:gd name="T11" fmla="*/ 118 h 144"/>
                  <a:gd name="T12" fmla="*/ 84 w 177"/>
                  <a:gd name="T13" fmla="*/ 118 h 144"/>
                  <a:gd name="T14" fmla="*/ 77 w 177"/>
                  <a:gd name="T15" fmla="*/ 116 h 144"/>
                  <a:gd name="T16" fmla="*/ 70 w 177"/>
                  <a:gd name="T17" fmla="*/ 113 h 144"/>
                  <a:gd name="T18" fmla="*/ 56 w 177"/>
                  <a:gd name="T19" fmla="*/ 112 h 144"/>
                  <a:gd name="T20" fmla="*/ 44 w 177"/>
                  <a:gd name="T21" fmla="*/ 100 h 144"/>
                  <a:gd name="T22" fmla="*/ 37 w 177"/>
                  <a:gd name="T23" fmla="*/ 91 h 144"/>
                  <a:gd name="T24" fmla="*/ 35 w 177"/>
                  <a:gd name="T25" fmla="*/ 73 h 144"/>
                  <a:gd name="T26" fmla="*/ 32 w 177"/>
                  <a:gd name="T27" fmla="*/ 62 h 144"/>
                  <a:gd name="T28" fmla="*/ 35 w 177"/>
                  <a:gd name="T29" fmla="*/ 46 h 144"/>
                  <a:gd name="T30" fmla="*/ 28 w 177"/>
                  <a:gd name="T31" fmla="*/ 42 h 144"/>
                  <a:gd name="T32" fmla="*/ 7 w 177"/>
                  <a:gd name="T33" fmla="*/ 44 h 144"/>
                  <a:gd name="T34" fmla="*/ 0 w 177"/>
                  <a:gd name="T35" fmla="*/ 44 h 144"/>
                  <a:gd name="T36" fmla="*/ 5 w 177"/>
                  <a:gd name="T37" fmla="*/ 39 h 144"/>
                  <a:gd name="T38" fmla="*/ 15 w 177"/>
                  <a:gd name="T39" fmla="*/ 38 h 144"/>
                  <a:gd name="T40" fmla="*/ 30 w 177"/>
                  <a:gd name="T41" fmla="*/ 36 h 144"/>
                  <a:gd name="T42" fmla="*/ 43 w 177"/>
                  <a:gd name="T43" fmla="*/ 34 h 144"/>
                  <a:gd name="T44" fmla="*/ 49 w 177"/>
                  <a:gd name="T45" fmla="*/ 26 h 144"/>
                  <a:gd name="T46" fmla="*/ 65 w 177"/>
                  <a:gd name="T47" fmla="*/ 25 h 144"/>
                  <a:gd name="T48" fmla="*/ 71 w 177"/>
                  <a:gd name="T49" fmla="*/ 17 h 144"/>
                  <a:gd name="T50" fmla="*/ 74 w 177"/>
                  <a:gd name="T51" fmla="*/ 8 h 144"/>
                  <a:gd name="T52" fmla="*/ 81 w 177"/>
                  <a:gd name="T53" fmla="*/ 2 h 144"/>
                  <a:gd name="T54" fmla="*/ 88 w 177"/>
                  <a:gd name="T55" fmla="*/ 0 h 144"/>
                  <a:gd name="T56" fmla="*/ 100 w 177"/>
                  <a:gd name="T57" fmla="*/ 4 h 144"/>
                  <a:gd name="T58" fmla="*/ 112 w 177"/>
                  <a:gd name="T59" fmla="*/ 13 h 144"/>
                  <a:gd name="T60" fmla="*/ 120 w 177"/>
                  <a:gd name="T61" fmla="*/ 20 h 144"/>
                  <a:gd name="T62" fmla="*/ 126 w 177"/>
                  <a:gd name="T63" fmla="*/ 20 h 144"/>
                  <a:gd name="T64" fmla="*/ 132 w 177"/>
                  <a:gd name="T65" fmla="*/ 26 h 144"/>
                  <a:gd name="T66" fmla="*/ 132 w 177"/>
                  <a:gd name="T67" fmla="*/ 35 h 144"/>
                  <a:gd name="T68" fmla="*/ 132 w 177"/>
                  <a:gd name="T69" fmla="*/ 47 h 144"/>
                  <a:gd name="T70" fmla="*/ 132 w 177"/>
                  <a:gd name="T71" fmla="*/ 61 h 144"/>
                  <a:gd name="T72" fmla="*/ 132 w 177"/>
                  <a:gd name="T73" fmla="*/ 69 h 144"/>
                  <a:gd name="T74" fmla="*/ 133 w 177"/>
                  <a:gd name="T75" fmla="*/ 76 h 144"/>
                  <a:gd name="T76" fmla="*/ 143 w 177"/>
                  <a:gd name="T77" fmla="*/ 79 h 144"/>
                  <a:gd name="T78" fmla="*/ 165 w 177"/>
                  <a:gd name="T79" fmla="*/ 79 h 144"/>
                  <a:gd name="T80" fmla="*/ 172 w 177"/>
                  <a:gd name="T81" fmla="*/ 84 h 144"/>
                  <a:gd name="T82" fmla="*/ 175 w 177"/>
                  <a:gd name="T83" fmla="*/ 89 h 144"/>
                  <a:gd name="T84" fmla="*/ 171 w 177"/>
                  <a:gd name="T85" fmla="*/ 97 h 144"/>
                  <a:gd name="T86" fmla="*/ 177 w 177"/>
                  <a:gd name="T87" fmla="*/ 109 h 144"/>
                  <a:gd name="T88" fmla="*/ 175 w 177"/>
                  <a:gd name="T89" fmla="*/ 124 h 144"/>
                  <a:gd name="T90" fmla="*/ 156 w 177"/>
                  <a:gd name="T9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144">
                    <a:moveTo>
                      <a:pt x="156" y="144"/>
                    </a:moveTo>
                    <a:cubicBezTo>
                      <a:pt x="156" y="144"/>
                      <a:pt x="147" y="142"/>
                      <a:pt x="145" y="142"/>
                    </a:cubicBezTo>
                    <a:cubicBezTo>
                      <a:pt x="144" y="142"/>
                      <a:pt x="135" y="142"/>
                      <a:pt x="134" y="142"/>
                    </a:cubicBezTo>
                    <a:cubicBezTo>
                      <a:pt x="132" y="142"/>
                      <a:pt x="126" y="141"/>
                      <a:pt x="126" y="141"/>
                    </a:cubicBezTo>
                    <a:cubicBezTo>
                      <a:pt x="120" y="137"/>
                      <a:pt x="120" y="137"/>
                      <a:pt x="120" y="137"/>
                    </a:cubicBezTo>
                    <a:cubicBezTo>
                      <a:pt x="117" y="133"/>
                      <a:pt x="117" y="133"/>
                      <a:pt x="117" y="133"/>
                    </a:cubicBezTo>
                    <a:cubicBezTo>
                      <a:pt x="114" y="131"/>
                      <a:pt x="114" y="131"/>
                      <a:pt x="114" y="131"/>
                    </a:cubicBezTo>
                    <a:cubicBezTo>
                      <a:pt x="105" y="130"/>
                      <a:pt x="105" y="130"/>
                      <a:pt x="105" y="130"/>
                    </a:cubicBezTo>
                    <a:cubicBezTo>
                      <a:pt x="99" y="128"/>
                      <a:pt x="99" y="128"/>
                      <a:pt x="99" y="128"/>
                    </a:cubicBezTo>
                    <a:cubicBezTo>
                      <a:pt x="96" y="125"/>
                      <a:pt x="96" y="125"/>
                      <a:pt x="96" y="125"/>
                    </a:cubicBezTo>
                    <a:cubicBezTo>
                      <a:pt x="93" y="121"/>
                      <a:pt x="93" y="121"/>
                      <a:pt x="93" y="121"/>
                    </a:cubicBezTo>
                    <a:cubicBezTo>
                      <a:pt x="91" y="118"/>
                      <a:pt x="91" y="118"/>
                      <a:pt x="91" y="118"/>
                    </a:cubicBezTo>
                    <a:cubicBezTo>
                      <a:pt x="88" y="116"/>
                      <a:pt x="88" y="116"/>
                      <a:pt x="88" y="116"/>
                    </a:cubicBezTo>
                    <a:cubicBezTo>
                      <a:pt x="84" y="118"/>
                      <a:pt x="84" y="118"/>
                      <a:pt x="84" y="118"/>
                    </a:cubicBezTo>
                    <a:cubicBezTo>
                      <a:pt x="80" y="118"/>
                      <a:pt x="80" y="118"/>
                      <a:pt x="80" y="118"/>
                    </a:cubicBezTo>
                    <a:cubicBezTo>
                      <a:pt x="77" y="116"/>
                      <a:pt x="77" y="116"/>
                      <a:pt x="77" y="116"/>
                    </a:cubicBezTo>
                    <a:cubicBezTo>
                      <a:pt x="74" y="114"/>
                      <a:pt x="74" y="114"/>
                      <a:pt x="74" y="114"/>
                    </a:cubicBezTo>
                    <a:cubicBezTo>
                      <a:pt x="70" y="113"/>
                      <a:pt x="70" y="113"/>
                      <a:pt x="70" y="113"/>
                    </a:cubicBezTo>
                    <a:cubicBezTo>
                      <a:pt x="61" y="114"/>
                      <a:pt x="61" y="114"/>
                      <a:pt x="61" y="114"/>
                    </a:cubicBezTo>
                    <a:cubicBezTo>
                      <a:pt x="56" y="112"/>
                      <a:pt x="56" y="112"/>
                      <a:pt x="56" y="112"/>
                    </a:cubicBezTo>
                    <a:cubicBezTo>
                      <a:pt x="51" y="106"/>
                      <a:pt x="51" y="106"/>
                      <a:pt x="51" y="106"/>
                    </a:cubicBezTo>
                    <a:cubicBezTo>
                      <a:pt x="44" y="100"/>
                      <a:pt x="44" y="100"/>
                      <a:pt x="44" y="100"/>
                    </a:cubicBezTo>
                    <a:cubicBezTo>
                      <a:pt x="40" y="96"/>
                      <a:pt x="40" y="96"/>
                      <a:pt x="40" y="96"/>
                    </a:cubicBezTo>
                    <a:cubicBezTo>
                      <a:pt x="37" y="91"/>
                      <a:pt x="37" y="91"/>
                      <a:pt x="37" y="91"/>
                    </a:cubicBezTo>
                    <a:cubicBezTo>
                      <a:pt x="34" y="84"/>
                      <a:pt x="34" y="84"/>
                      <a:pt x="34" y="84"/>
                    </a:cubicBezTo>
                    <a:cubicBezTo>
                      <a:pt x="35" y="73"/>
                      <a:pt x="35" y="73"/>
                      <a:pt x="35" y="73"/>
                    </a:cubicBezTo>
                    <a:cubicBezTo>
                      <a:pt x="33" y="68"/>
                      <a:pt x="33" y="68"/>
                      <a:pt x="33" y="68"/>
                    </a:cubicBezTo>
                    <a:cubicBezTo>
                      <a:pt x="32" y="62"/>
                      <a:pt x="32" y="62"/>
                      <a:pt x="32" y="62"/>
                    </a:cubicBezTo>
                    <a:cubicBezTo>
                      <a:pt x="35" y="59"/>
                      <a:pt x="35" y="59"/>
                      <a:pt x="35" y="59"/>
                    </a:cubicBezTo>
                    <a:cubicBezTo>
                      <a:pt x="35" y="46"/>
                      <a:pt x="35" y="46"/>
                      <a:pt x="35" y="46"/>
                    </a:cubicBezTo>
                    <a:cubicBezTo>
                      <a:pt x="33" y="42"/>
                      <a:pt x="33" y="42"/>
                      <a:pt x="33" y="42"/>
                    </a:cubicBezTo>
                    <a:cubicBezTo>
                      <a:pt x="28" y="42"/>
                      <a:pt x="28" y="42"/>
                      <a:pt x="28" y="42"/>
                    </a:cubicBezTo>
                    <a:cubicBezTo>
                      <a:pt x="28" y="42"/>
                      <a:pt x="18" y="42"/>
                      <a:pt x="17" y="42"/>
                    </a:cubicBezTo>
                    <a:cubicBezTo>
                      <a:pt x="15" y="42"/>
                      <a:pt x="7" y="44"/>
                      <a:pt x="7" y="44"/>
                    </a:cubicBezTo>
                    <a:cubicBezTo>
                      <a:pt x="1" y="46"/>
                      <a:pt x="1" y="46"/>
                      <a:pt x="1" y="46"/>
                    </a:cubicBezTo>
                    <a:cubicBezTo>
                      <a:pt x="0" y="44"/>
                      <a:pt x="0" y="44"/>
                      <a:pt x="0" y="44"/>
                    </a:cubicBezTo>
                    <a:cubicBezTo>
                      <a:pt x="2" y="42"/>
                      <a:pt x="2" y="42"/>
                      <a:pt x="2" y="42"/>
                    </a:cubicBezTo>
                    <a:cubicBezTo>
                      <a:pt x="5" y="39"/>
                      <a:pt x="5" y="39"/>
                      <a:pt x="5" y="39"/>
                    </a:cubicBezTo>
                    <a:cubicBezTo>
                      <a:pt x="5" y="39"/>
                      <a:pt x="9" y="38"/>
                      <a:pt x="9" y="38"/>
                    </a:cubicBezTo>
                    <a:cubicBezTo>
                      <a:pt x="10" y="38"/>
                      <a:pt x="15" y="38"/>
                      <a:pt x="15" y="38"/>
                    </a:cubicBezTo>
                    <a:cubicBezTo>
                      <a:pt x="23" y="38"/>
                      <a:pt x="23" y="38"/>
                      <a:pt x="23" y="38"/>
                    </a:cubicBezTo>
                    <a:cubicBezTo>
                      <a:pt x="30" y="36"/>
                      <a:pt x="30" y="36"/>
                      <a:pt x="30" y="36"/>
                    </a:cubicBezTo>
                    <a:cubicBezTo>
                      <a:pt x="39" y="36"/>
                      <a:pt x="39" y="36"/>
                      <a:pt x="39" y="36"/>
                    </a:cubicBezTo>
                    <a:cubicBezTo>
                      <a:pt x="43" y="34"/>
                      <a:pt x="43" y="34"/>
                      <a:pt x="43" y="34"/>
                    </a:cubicBezTo>
                    <a:cubicBezTo>
                      <a:pt x="46" y="29"/>
                      <a:pt x="46" y="29"/>
                      <a:pt x="46" y="29"/>
                    </a:cubicBezTo>
                    <a:cubicBezTo>
                      <a:pt x="49" y="26"/>
                      <a:pt x="49" y="26"/>
                      <a:pt x="49" y="26"/>
                    </a:cubicBezTo>
                    <a:cubicBezTo>
                      <a:pt x="61" y="26"/>
                      <a:pt x="61" y="26"/>
                      <a:pt x="61" y="26"/>
                    </a:cubicBezTo>
                    <a:cubicBezTo>
                      <a:pt x="61" y="26"/>
                      <a:pt x="65" y="26"/>
                      <a:pt x="65" y="25"/>
                    </a:cubicBezTo>
                    <a:cubicBezTo>
                      <a:pt x="66" y="24"/>
                      <a:pt x="66" y="19"/>
                      <a:pt x="66" y="19"/>
                    </a:cubicBezTo>
                    <a:cubicBezTo>
                      <a:pt x="71" y="17"/>
                      <a:pt x="71" y="17"/>
                      <a:pt x="71" y="17"/>
                    </a:cubicBezTo>
                    <a:cubicBezTo>
                      <a:pt x="71" y="11"/>
                      <a:pt x="71" y="11"/>
                      <a:pt x="71" y="11"/>
                    </a:cubicBezTo>
                    <a:cubicBezTo>
                      <a:pt x="74" y="8"/>
                      <a:pt x="74" y="8"/>
                      <a:pt x="74" y="8"/>
                    </a:cubicBezTo>
                    <a:cubicBezTo>
                      <a:pt x="78" y="8"/>
                      <a:pt x="78" y="8"/>
                      <a:pt x="78" y="8"/>
                    </a:cubicBezTo>
                    <a:cubicBezTo>
                      <a:pt x="81" y="2"/>
                      <a:pt x="81" y="2"/>
                      <a:pt x="81" y="2"/>
                    </a:cubicBezTo>
                    <a:cubicBezTo>
                      <a:pt x="84" y="0"/>
                      <a:pt x="84" y="0"/>
                      <a:pt x="84" y="0"/>
                    </a:cubicBezTo>
                    <a:cubicBezTo>
                      <a:pt x="88" y="0"/>
                      <a:pt x="88" y="0"/>
                      <a:pt x="88" y="0"/>
                    </a:cubicBezTo>
                    <a:cubicBezTo>
                      <a:pt x="96" y="0"/>
                      <a:pt x="96" y="0"/>
                      <a:pt x="96" y="0"/>
                    </a:cubicBezTo>
                    <a:cubicBezTo>
                      <a:pt x="100" y="4"/>
                      <a:pt x="100" y="4"/>
                      <a:pt x="100" y="4"/>
                    </a:cubicBezTo>
                    <a:cubicBezTo>
                      <a:pt x="107" y="8"/>
                      <a:pt x="107" y="8"/>
                      <a:pt x="107" y="8"/>
                    </a:cubicBezTo>
                    <a:cubicBezTo>
                      <a:pt x="112" y="13"/>
                      <a:pt x="112" y="13"/>
                      <a:pt x="112" y="13"/>
                    </a:cubicBezTo>
                    <a:cubicBezTo>
                      <a:pt x="116" y="18"/>
                      <a:pt x="116" y="18"/>
                      <a:pt x="116" y="18"/>
                    </a:cubicBezTo>
                    <a:cubicBezTo>
                      <a:pt x="120" y="20"/>
                      <a:pt x="120" y="20"/>
                      <a:pt x="120" y="20"/>
                    </a:cubicBezTo>
                    <a:cubicBezTo>
                      <a:pt x="123" y="21"/>
                      <a:pt x="123" y="21"/>
                      <a:pt x="123" y="21"/>
                    </a:cubicBezTo>
                    <a:cubicBezTo>
                      <a:pt x="126" y="20"/>
                      <a:pt x="126" y="20"/>
                      <a:pt x="126" y="20"/>
                    </a:cubicBezTo>
                    <a:cubicBezTo>
                      <a:pt x="130" y="20"/>
                      <a:pt x="130" y="20"/>
                      <a:pt x="130" y="20"/>
                    </a:cubicBezTo>
                    <a:cubicBezTo>
                      <a:pt x="132" y="26"/>
                      <a:pt x="132" y="26"/>
                      <a:pt x="132" y="26"/>
                    </a:cubicBezTo>
                    <a:cubicBezTo>
                      <a:pt x="131" y="30"/>
                      <a:pt x="131" y="30"/>
                      <a:pt x="131" y="30"/>
                    </a:cubicBezTo>
                    <a:cubicBezTo>
                      <a:pt x="132" y="35"/>
                      <a:pt x="132" y="35"/>
                      <a:pt x="132" y="35"/>
                    </a:cubicBezTo>
                    <a:cubicBezTo>
                      <a:pt x="133" y="39"/>
                      <a:pt x="133" y="39"/>
                      <a:pt x="133" y="39"/>
                    </a:cubicBezTo>
                    <a:cubicBezTo>
                      <a:pt x="132" y="47"/>
                      <a:pt x="132" y="47"/>
                      <a:pt x="132" y="47"/>
                    </a:cubicBezTo>
                    <a:cubicBezTo>
                      <a:pt x="131" y="53"/>
                      <a:pt x="131" y="53"/>
                      <a:pt x="131" y="53"/>
                    </a:cubicBezTo>
                    <a:cubicBezTo>
                      <a:pt x="132" y="61"/>
                      <a:pt x="132" y="61"/>
                      <a:pt x="132" y="61"/>
                    </a:cubicBezTo>
                    <a:cubicBezTo>
                      <a:pt x="132" y="65"/>
                      <a:pt x="132" y="65"/>
                      <a:pt x="132" y="65"/>
                    </a:cubicBezTo>
                    <a:cubicBezTo>
                      <a:pt x="132" y="69"/>
                      <a:pt x="132" y="69"/>
                      <a:pt x="132" y="69"/>
                    </a:cubicBezTo>
                    <a:cubicBezTo>
                      <a:pt x="132" y="75"/>
                      <a:pt x="132" y="75"/>
                      <a:pt x="132" y="75"/>
                    </a:cubicBezTo>
                    <a:cubicBezTo>
                      <a:pt x="133" y="76"/>
                      <a:pt x="133" y="76"/>
                      <a:pt x="133" y="76"/>
                    </a:cubicBezTo>
                    <a:cubicBezTo>
                      <a:pt x="134" y="80"/>
                      <a:pt x="134" y="80"/>
                      <a:pt x="134" y="80"/>
                    </a:cubicBezTo>
                    <a:cubicBezTo>
                      <a:pt x="143" y="79"/>
                      <a:pt x="143" y="79"/>
                      <a:pt x="143" y="79"/>
                    </a:cubicBezTo>
                    <a:cubicBezTo>
                      <a:pt x="154" y="79"/>
                      <a:pt x="154" y="79"/>
                      <a:pt x="154" y="79"/>
                    </a:cubicBezTo>
                    <a:cubicBezTo>
                      <a:pt x="165" y="79"/>
                      <a:pt x="165" y="79"/>
                      <a:pt x="165" y="79"/>
                    </a:cubicBezTo>
                    <a:cubicBezTo>
                      <a:pt x="166" y="83"/>
                      <a:pt x="166" y="83"/>
                      <a:pt x="166" y="83"/>
                    </a:cubicBezTo>
                    <a:cubicBezTo>
                      <a:pt x="172" y="84"/>
                      <a:pt x="172" y="84"/>
                      <a:pt x="172" y="84"/>
                    </a:cubicBezTo>
                    <a:cubicBezTo>
                      <a:pt x="176" y="86"/>
                      <a:pt x="176" y="86"/>
                      <a:pt x="176" y="86"/>
                    </a:cubicBezTo>
                    <a:cubicBezTo>
                      <a:pt x="175" y="89"/>
                      <a:pt x="175" y="89"/>
                      <a:pt x="175" y="89"/>
                    </a:cubicBezTo>
                    <a:cubicBezTo>
                      <a:pt x="172" y="92"/>
                      <a:pt x="172" y="92"/>
                      <a:pt x="172" y="92"/>
                    </a:cubicBezTo>
                    <a:cubicBezTo>
                      <a:pt x="171" y="97"/>
                      <a:pt x="171" y="97"/>
                      <a:pt x="171" y="97"/>
                    </a:cubicBezTo>
                    <a:cubicBezTo>
                      <a:pt x="174" y="103"/>
                      <a:pt x="174" y="103"/>
                      <a:pt x="174" y="103"/>
                    </a:cubicBezTo>
                    <a:cubicBezTo>
                      <a:pt x="177" y="109"/>
                      <a:pt x="177" y="109"/>
                      <a:pt x="177" y="109"/>
                    </a:cubicBezTo>
                    <a:cubicBezTo>
                      <a:pt x="177" y="121"/>
                      <a:pt x="177" y="121"/>
                      <a:pt x="177" y="121"/>
                    </a:cubicBezTo>
                    <a:cubicBezTo>
                      <a:pt x="175" y="124"/>
                      <a:pt x="175" y="124"/>
                      <a:pt x="175" y="124"/>
                    </a:cubicBezTo>
                    <a:cubicBezTo>
                      <a:pt x="169" y="132"/>
                      <a:pt x="169" y="132"/>
                      <a:pt x="169" y="132"/>
                    </a:cubicBezTo>
                    <a:lnTo>
                      <a:pt x="156" y="144"/>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40" name="Freeform 26"/>
              <p:cNvSpPr>
                <a:spLocks/>
              </p:cNvSpPr>
              <p:nvPr/>
            </p:nvSpPr>
            <p:spPr bwMode="auto">
              <a:xfrm>
                <a:off x="9444038" y="2122488"/>
                <a:ext cx="455612" cy="796925"/>
              </a:xfrm>
              <a:custGeom>
                <a:avLst/>
                <a:gdLst>
                  <a:gd name="T0" fmla="*/ 61 w 121"/>
                  <a:gd name="T1" fmla="*/ 1 h 212"/>
                  <a:gd name="T2" fmla="*/ 74 w 121"/>
                  <a:gd name="T3" fmla="*/ 6 h 212"/>
                  <a:gd name="T4" fmla="*/ 79 w 121"/>
                  <a:gd name="T5" fmla="*/ 21 h 212"/>
                  <a:gd name="T6" fmla="*/ 77 w 121"/>
                  <a:gd name="T7" fmla="*/ 41 h 212"/>
                  <a:gd name="T8" fmla="*/ 73 w 121"/>
                  <a:gd name="T9" fmla="*/ 50 h 212"/>
                  <a:gd name="T10" fmla="*/ 80 w 121"/>
                  <a:gd name="T11" fmla="*/ 59 h 212"/>
                  <a:gd name="T12" fmla="*/ 87 w 121"/>
                  <a:gd name="T13" fmla="*/ 69 h 212"/>
                  <a:gd name="T14" fmla="*/ 101 w 121"/>
                  <a:gd name="T15" fmla="*/ 72 h 212"/>
                  <a:gd name="T16" fmla="*/ 101 w 121"/>
                  <a:gd name="T17" fmla="*/ 82 h 212"/>
                  <a:gd name="T18" fmla="*/ 93 w 121"/>
                  <a:gd name="T19" fmla="*/ 89 h 212"/>
                  <a:gd name="T20" fmla="*/ 91 w 121"/>
                  <a:gd name="T21" fmla="*/ 99 h 212"/>
                  <a:gd name="T22" fmla="*/ 98 w 121"/>
                  <a:gd name="T23" fmla="*/ 109 h 212"/>
                  <a:gd name="T24" fmla="*/ 101 w 121"/>
                  <a:gd name="T25" fmla="*/ 118 h 212"/>
                  <a:gd name="T26" fmla="*/ 106 w 121"/>
                  <a:gd name="T27" fmla="*/ 128 h 212"/>
                  <a:gd name="T28" fmla="*/ 113 w 121"/>
                  <a:gd name="T29" fmla="*/ 133 h 212"/>
                  <a:gd name="T30" fmla="*/ 121 w 121"/>
                  <a:gd name="T31" fmla="*/ 137 h 212"/>
                  <a:gd name="T32" fmla="*/ 113 w 121"/>
                  <a:gd name="T33" fmla="*/ 144 h 212"/>
                  <a:gd name="T34" fmla="*/ 107 w 121"/>
                  <a:gd name="T35" fmla="*/ 154 h 212"/>
                  <a:gd name="T36" fmla="*/ 106 w 121"/>
                  <a:gd name="T37" fmla="*/ 165 h 212"/>
                  <a:gd name="T38" fmla="*/ 112 w 121"/>
                  <a:gd name="T39" fmla="*/ 172 h 212"/>
                  <a:gd name="T40" fmla="*/ 110 w 121"/>
                  <a:gd name="T41" fmla="*/ 185 h 212"/>
                  <a:gd name="T42" fmla="*/ 111 w 121"/>
                  <a:gd name="T43" fmla="*/ 194 h 212"/>
                  <a:gd name="T44" fmla="*/ 107 w 121"/>
                  <a:gd name="T45" fmla="*/ 200 h 212"/>
                  <a:gd name="T46" fmla="*/ 88 w 121"/>
                  <a:gd name="T47" fmla="*/ 207 h 212"/>
                  <a:gd name="T48" fmla="*/ 73 w 121"/>
                  <a:gd name="T49" fmla="*/ 210 h 212"/>
                  <a:gd name="T50" fmla="*/ 65 w 121"/>
                  <a:gd name="T51" fmla="*/ 209 h 212"/>
                  <a:gd name="T52" fmla="*/ 56 w 121"/>
                  <a:gd name="T53" fmla="*/ 205 h 212"/>
                  <a:gd name="T54" fmla="*/ 47 w 121"/>
                  <a:gd name="T55" fmla="*/ 198 h 212"/>
                  <a:gd name="T56" fmla="*/ 36 w 121"/>
                  <a:gd name="T57" fmla="*/ 199 h 212"/>
                  <a:gd name="T58" fmla="*/ 28 w 121"/>
                  <a:gd name="T59" fmla="*/ 207 h 212"/>
                  <a:gd name="T60" fmla="*/ 18 w 121"/>
                  <a:gd name="T61" fmla="*/ 203 h 212"/>
                  <a:gd name="T62" fmla="*/ 10 w 121"/>
                  <a:gd name="T63" fmla="*/ 192 h 212"/>
                  <a:gd name="T64" fmla="*/ 2 w 121"/>
                  <a:gd name="T65" fmla="*/ 192 h 212"/>
                  <a:gd name="T66" fmla="*/ 0 w 121"/>
                  <a:gd name="T67" fmla="*/ 168 h 212"/>
                  <a:gd name="T68" fmla="*/ 6 w 121"/>
                  <a:gd name="T69" fmla="*/ 137 h 212"/>
                  <a:gd name="T70" fmla="*/ 13 w 121"/>
                  <a:gd name="T71" fmla="*/ 120 h 212"/>
                  <a:gd name="T72" fmla="*/ 16 w 121"/>
                  <a:gd name="T73" fmla="*/ 104 h 212"/>
                  <a:gd name="T74" fmla="*/ 28 w 121"/>
                  <a:gd name="T75" fmla="*/ 92 h 212"/>
                  <a:gd name="T76" fmla="*/ 34 w 121"/>
                  <a:gd name="T77" fmla="*/ 81 h 212"/>
                  <a:gd name="T78" fmla="*/ 36 w 121"/>
                  <a:gd name="T79" fmla="*/ 67 h 212"/>
                  <a:gd name="T80" fmla="*/ 35 w 121"/>
                  <a:gd name="T81" fmla="*/ 53 h 212"/>
                  <a:gd name="T82" fmla="*/ 44 w 121"/>
                  <a:gd name="T83" fmla="*/ 41 h 212"/>
                  <a:gd name="T84" fmla="*/ 55 w 121"/>
                  <a:gd name="T85" fmla="*/ 30 h 212"/>
                  <a:gd name="T86" fmla="*/ 60 w 121"/>
                  <a:gd name="T87" fmla="*/ 15 h 212"/>
                  <a:gd name="T88" fmla="*/ 56 w 121"/>
                  <a:gd name="T89"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212">
                    <a:moveTo>
                      <a:pt x="54" y="0"/>
                    </a:moveTo>
                    <a:cubicBezTo>
                      <a:pt x="61" y="1"/>
                      <a:pt x="61" y="1"/>
                      <a:pt x="61" y="1"/>
                    </a:cubicBezTo>
                    <a:cubicBezTo>
                      <a:pt x="67" y="3"/>
                      <a:pt x="67" y="3"/>
                      <a:pt x="67" y="3"/>
                    </a:cubicBezTo>
                    <a:cubicBezTo>
                      <a:pt x="74" y="6"/>
                      <a:pt x="74" y="6"/>
                      <a:pt x="74" y="6"/>
                    </a:cubicBezTo>
                    <a:cubicBezTo>
                      <a:pt x="76" y="11"/>
                      <a:pt x="76" y="11"/>
                      <a:pt x="76" y="11"/>
                    </a:cubicBezTo>
                    <a:cubicBezTo>
                      <a:pt x="79" y="21"/>
                      <a:pt x="79" y="21"/>
                      <a:pt x="79" y="21"/>
                    </a:cubicBezTo>
                    <a:cubicBezTo>
                      <a:pt x="78" y="31"/>
                      <a:pt x="78" y="31"/>
                      <a:pt x="78" y="31"/>
                    </a:cubicBezTo>
                    <a:cubicBezTo>
                      <a:pt x="77" y="41"/>
                      <a:pt x="77" y="41"/>
                      <a:pt x="77" y="41"/>
                    </a:cubicBezTo>
                    <a:cubicBezTo>
                      <a:pt x="75" y="45"/>
                      <a:pt x="75" y="45"/>
                      <a:pt x="75" y="45"/>
                    </a:cubicBezTo>
                    <a:cubicBezTo>
                      <a:pt x="73" y="50"/>
                      <a:pt x="73" y="50"/>
                      <a:pt x="73" y="50"/>
                    </a:cubicBezTo>
                    <a:cubicBezTo>
                      <a:pt x="74" y="55"/>
                      <a:pt x="74" y="55"/>
                      <a:pt x="74" y="55"/>
                    </a:cubicBezTo>
                    <a:cubicBezTo>
                      <a:pt x="80" y="59"/>
                      <a:pt x="80" y="59"/>
                      <a:pt x="80" y="59"/>
                    </a:cubicBezTo>
                    <a:cubicBezTo>
                      <a:pt x="83" y="64"/>
                      <a:pt x="83" y="64"/>
                      <a:pt x="83" y="64"/>
                    </a:cubicBezTo>
                    <a:cubicBezTo>
                      <a:pt x="87" y="69"/>
                      <a:pt x="87" y="69"/>
                      <a:pt x="87" y="69"/>
                    </a:cubicBezTo>
                    <a:cubicBezTo>
                      <a:pt x="94" y="72"/>
                      <a:pt x="94" y="72"/>
                      <a:pt x="94" y="72"/>
                    </a:cubicBezTo>
                    <a:cubicBezTo>
                      <a:pt x="101" y="72"/>
                      <a:pt x="101" y="72"/>
                      <a:pt x="101" y="72"/>
                    </a:cubicBezTo>
                    <a:cubicBezTo>
                      <a:pt x="103" y="78"/>
                      <a:pt x="103" y="78"/>
                      <a:pt x="103" y="78"/>
                    </a:cubicBezTo>
                    <a:cubicBezTo>
                      <a:pt x="101" y="82"/>
                      <a:pt x="101" y="82"/>
                      <a:pt x="101" y="82"/>
                    </a:cubicBezTo>
                    <a:cubicBezTo>
                      <a:pt x="96" y="84"/>
                      <a:pt x="96" y="84"/>
                      <a:pt x="96" y="84"/>
                    </a:cubicBezTo>
                    <a:cubicBezTo>
                      <a:pt x="93" y="89"/>
                      <a:pt x="93" y="89"/>
                      <a:pt x="93" y="89"/>
                    </a:cubicBezTo>
                    <a:cubicBezTo>
                      <a:pt x="92" y="94"/>
                      <a:pt x="92" y="94"/>
                      <a:pt x="92" y="94"/>
                    </a:cubicBezTo>
                    <a:cubicBezTo>
                      <a:pt x="91" y="99"/>
                      <a:pt x="91" y="99"/>
                      <a:pt x="91" y="99"/>
                    </a:cubicBezTo>
                    <a:cubicBezTo>
                      <a:pt x="93" y="103"/>
                      <a:pt x="93" y="103"/>
                      <a:pt x="93" y="103"/>
                    </a:cubicBezTo>
                    <a:cubicBezTo>
                      <a:pt x="98" y="109"/>
                      <a:pt x="98" y="109"/>
                      <a:pt x="98" y="109"/>
                    </a:cubicBezTo>
                    <a:cubicBezTo>
                      <a:pt x="101" y="113"/>
                      <a:pt x="101" y="113"/>
                      <a:pt x="101" y="113"/>
                    </a:cubicBezTo>
                    <a:cubicBezTo>
                      <a:pt x="101" y="118"/>
                      <a:pt x="101" y="118"/>
                      <a:pt x="101" y="118"/>
                    </a:cubicBezTo>
                    <a:cubicBezTo>
                      <a:pt x="103" y="122"/>
                      <a:pt x="103" y="122"/>
                      <a:pt x="103" y="122"/>
                    </a:cubicBezTo>
                    <a:cubicBezTo>
                      <a:pt x="106" y="128"/>
                      <a:pt x="106" y="128"/>
                      <a:pt x="106" y="128"/>
                    </a:cubicBezTo>
                    <a:cubicBezTo>
                      <a:pt x="109" y="130"/>
                      <a:pt x="109" y="130"/>
                      <a:pt x="109" y="130"/>
                    </a:cubicBezTo>
                    <a:cubicBezTo>
                      <a:pt x="113" y="133"/>
                      <a:pt x="113" y="133"/>
                      <a:pt x="113" y="133"/>
                    </a:cubicBezTo>
                    <a:cubicBezTo>
                      <a:pt x="119" y="134"/>
                      <a:pt x="119" y="134"/>
                      <a:pt x="119" y="134"/>
                    </a:cubicBezTo>
                    <a:cubicBezTo>
                      <a:pt x="121" y="137"/>
                      <a:pt x="121" y="137"/>
                      <a:pt x="121" y="137"/>
                    </a:cubicBezTo>
                    <a:cubicBezTo>
                      <a:pt x="117" y="139"/>
                      <a:pt x="117" y="139"/>
                      <a:pt x="117" y="139"/>
                    </a:cubicBezTo>
                    <a:cubicBezTo>
                      <a:pt x="113" y="144"/>
                      <a:pt x="113" y="144"/>
                      <a:pt x="113" y="144"/>
                    </a:cubicBezTo>
                    <a:cubicBezTo>
                      <a:pt x="110" y="148"/>
                      <a:pt x="110" y="148"/>
                      <a:pt x="110" y="148"/>
                    </a:cubicBezTo>
                    <a:cubicBezTo>
                      <a:pt x="107" y="154"/>
                      <a:pt x="107" y="154"/>
                      <a:pt x="107" y="154"/>
                    </a:cubicBezTo>
                    <a:cubicBezTo>
                      <a:pt x="106" y="161"/>
                      <a:pt x="106" y="161"/>
                      <a:pt x="106" y="161"/>
                    </a:cubicBezTo>
                    <a:cubicBezTo>
                      <a:pt x="106" y="165"/>
                      <a:pt x="106" y="165"/>
                      <a:pt x="106" y="165"/>
                    </a:cubicBezTo>
                    <a:cubicBezTo>
                      <a:pt x="112" y="169"/>
                      <a:pt x="112" y="169"/>
                      <a:pt x="112" y="169"/>
                    </a:cubicBezTo>
                    <a:cubicBezTo>
                      <a:pt x="112" y="169"/>
                      <a:pt x="112" y="170"/>
                      <a:pt x="112" y="172"/>
                    </a:cubicBezTo>
                    <a:cubicBezTo>
                      <a:pt x="111" y="174"/>
                      <a:pt x="112" y="182"/>
                      <a:pt x="112" y="182"/>
                    </a:cubicBezTo>
                    <a:cubicBezTo>
                      <a:pt x="110" y="185"/>
                      <a:pt x="110" y="185"/>
                      <a:pt x="110" y="185"/>
                    </a:cubicBezTo>
                    <a:cubicBezTo>
                      <a:pt x="110" y="191"/>
                      <a:pt x="110" y="191"/>
                      <a:pt x="110" y="191"/>
                    </a:cubicBezTo>
                    <a:cubicBezTo>
                      <a:pt x="111" y="194"/>
                      <a:pt x="111" y="194"/>
                      <a:pt x="111" y="194"/>
                    </a:cubicBezTo>
                    <a:cubicBezTo>
                      <a:pt x="111" y="200"/>
                      <a:pt x="111" y="200"/>
                      <a:pt x="111" y="200"/>
                    </a:cubicBezTo>
                    <a:cubicBezTo>
                      <a:pt x="107" y="200"/>
                      <a:pt x="107" y="200"/>
                      <a:pt x="107" y="200"/>
                    </a:cubicBezTo>
                    <a:cubicBezTo>
                      <a:pt x="96" y="205"/>
                      <a:pt x="96" y="205"/>
                      <a:pt x="96" y="205"/>
                    </a:cubicBezTo>
                    <a:cubicBezTo>
                      <a:pt x="88" y="207"/>
                      <a:pt x="88" y="207"/>
                      <a:pt x="88" y="207"/>
                    </a:cubicBezTo>
                    <a:cubicBezTo>
                      <a:pt x="78" y="209"/>
                      <a:pt x="78" y="209"/>
                      <a:pt x="78" y="209"/>
                    </a:cubicBezTo>
                    <a:cubicBezTo>
                      <a:pt x="73" y="210"/>
                      <a:pt x="73" y="210"/>
                      <a:pt x="73" y="210"/>
                    </a:cubicBezTo>
                    <a:cubicBezTo>
                      <a:pt x="72" y="212"/>
                      <a:pt x="72" y="212"/>
                      <a:pt x="72" y="212"/>
                    </a:cubicBezTo>
                    <a:cubicBezTo>
                      <a:pt x="65" y="209"/>
                      <a:pt x="65" y="209"/>
                      <a:pt x="65" y="209"/>
                    </a:cubicBezTo>
                    <a:cubicBezTo>
                      <a:pt x="60" y="207"/>
                      <a:pt x="60" y="207"/>
                      <a:pt x="60" y="207"/>
                    </a:cubicBezTo>
                    <a:cubicBezTo>
                      <a:pt x="56" y="205"/>
                      <a:pt x="56" y="205"/>
                      <a:pt x="56" y="205"/>
                    </a:cubicBezTo>
                    <a:cubicBezTo>
                      <a:pt x="51" y="202"/>
                      <a:pt x="51" y="202"/>
                      <a:pt x="51" y="202"/>
                    </a:cubicBezTo>
                    <a:cubicBezTo>
                      <a:pt x="47" y="198"/>
                      <a:pt x="47" y="198"/>
                      <a:pt x="47" y="198"/>
                    </a:cubicBezTo>
                    <a:cubicBezTo>
                      <a:pt x="43" y="198"/>
                      <a:pt x="43" y="198"/>
                      <a:pt x="43" y="198"/>
                    </a:cubicBezTo>
                    <a:cubicBezTo>
                      <a:pt x="36" y="199"/>
                      <a:pt x="36" y="199"/>
                      <a:pt x="36" y="199"/>
                    </a:cubicBezTo>
                    <a:cubicBezTo>
                      <a:pt x="31" y="202"/>
                      <a:pt x="31" y="202"/>
                      <a:pt x="31" y="202"/>
                    </a:cubicBezTo>
                    <a:cubicBezTo>
                      <a:pt x="28" y="207"/>
                      <a:pt x="28" y="207"/>
                      <a:pt x="28" y="207"/>
                    </a:cubicBezTo>
                    <a:cubicBezTo>
                      <a:pt x="23" y="205"/>
                      <a:pt x="23" y="205"/>
                      <a:pt x="23" y="205"/>
                    </a:cubicBezTo>
                    <a:cubicBezTo>
                      <a:pt x="18" y="203"/>
                      <a:pt x="18" y="203"/>
                      <a:pt x="18" y="203"/>
                    </a:cubicBezTo>
                    <a:cubicBezTo>
                      <a:pt x="14" y="200"/>
                      <a:pt x="14" y="200"/>
                      <a:pt x="14" y="200"/>
                    </a:cubicBezTo>
                    <a:cubicBezTo>
                      <a:pt x="10" y="192"/>
                      <a:pt x="10" y="192"/>
                      <a:pt x="10" y="192"/>
                    </a:cubicBezTo>
                    <a:cubicBezTo>
                      <a:pt x="10" y="192"/>
                      <a:pt x="11" y="188"/>
                      <a:pt x="9" y="188"/>
                    </a:cubicBezTo>
                    <a:cubicBezTo>
                      <a:pt x="7" y="188"/>
                      <a:pt x="2" y="192"/>
                      <a:pt x="2" y="192"/>
                    </a:cubicBezTo>
                    <a:cubicBezTo>
                      <a:pt x="0" y="183"/>
                      <a:pt x="0" y="183"/>
                      <a:pt x="0" y="183"/>
                    </a:cubicBezTo>
                    <a:cubicBezTo>
                      <a:pt x="0" y="168"/>
                      <a:pt x="0" y="168"/>
                      <a:pt x="0" y="168"/>
                    </a:cubicBezTo>
                    <a:cubicBezTo>
                      <a:pt x="2" y="151"/>
                      <a:pt x="2" y="151"/>
                      <a:pt x="2" y="151"/>
                    </a:cubicBezTo>
                    <a:cubicBezTo>
                      <a:pt x="6" y="137"/>
                      <a:pt x="6" y="137"/>
                      <a:pt x="6" y="137"/>
                    </a:cubicBezTo>
                    <a:cubicBezTo>
                      <a:pt x="11" y="129"/>
                      <a:pt x="11" y="129"/>
                      <a:pt x="11" y="129"/>
                    </a:cubicBezTo>
                    <a:cubicBezTo>
                      <a:pt x="13" y="120"/>
                      <a:pt x="13" y="120"/>
                      <a:pt x="13" y="120"/>
                    </a:cubicBezTo>
                    <a:cubicBezTo>
                      <a:pt x="13" y="110"/>
                      <a:pt x="13" y="110"/>
                      <a:pt x="13" y="110"/>
                    </a:cubicBezTo>
                    <a:cubicBezTo>
                      <a:pt x="16" y="104"/>
                      <a:pt x="16" y="104"/>
                      <a:pt x="16" y="104"/>
                    </a:cubicBezTo>
                    <a:cubicBezTo>
                      <a:pt x="24" y="96"/>
                      <a:pt x="24" y="96"/>
                      <a:pt x="24" y="96"/>
                    </a:cubicBezTo>
                    <a:cubicBezTo>
                      <a:pt x="28" y="92"/>
                      <a:pt x="28" y="92"/>
                      <a:pt x="28" y="92"/>
                    </a:cubicBezTo>
                    <a:cubicBezTo>
                      <a:pt x="32" y="87"/>
                      <a:pt x="32" y="87"/>
                      <a:pt x="32" y="87"/>
                    </a:cubicBezTo>
                    <a:cubicBezTo>
                      <a:pt x="34" y="81"/>
                      <a:pt x="34" y="81"/>
                      <a:pt x="34" y="81"/>
                    </a:cubicBezTo>
                    <a:cubicBezTo>
                      <a:pt x="36" y="72"/>
                      <a:pt x="36" y="72"/>
                      <a:pt x="36" y="72"/>
                    </a:cubicBezTo>
                    <a:cubicBezTo>
                      <a:pt x="36" y="67"/>
                      <a:pt x="36" y="67"/>
                      <a:pt x="36" y="67"/>
                    </a:cubicBezTo>
                    <a:cubicBezTo>
                      <a:pt x="34" y="60"/>
                      <a:pt x="34" y="60"/>
                      <a:pt x="34" y="60"/>
                    </a:cubicBezTo>
                    <a:cubicBezTo>
                      <a:pt x="35" y="53"/>
                      <a:pt x="35" y="53"/>
                      <a:pt x="35" y="53"/>
                    </a:cubicBezTo>
                    <a:cubicBezTo>
                      <a:pt x="37" y="45"/>
                      <a:pt x="37" y="45"/>
                      <a:pt x="37" y="45"/>
                    </a:cubicBezTo>
                    <a:cubicBezTo>
                      <a:pt x="44" y="41"/>
                      <a:pt x="44" y="41"/>
                      <a:pt x="44" y="41"/>
                    </a:cubicBezTo>
                    <a:cubicBezTo>
                      <a:pt x="51" y="35"/>
                      <a:pt x="51" y="35"/>
                      <a:pt x="51" y="35"/>
                    </a:cubicBezTo>
                    <a:cubicBezTo>
                      <a:pt x="55" y="30"/>
                      <a:pt x="55" y="30"/>
                      <a:pt x="55" y="30"/>
                    </a:cubicBezTo>
                    <a:cubicBezTo>
                      <a:pt x="58" y="23"/>
                      <a:pt x="58" y="23"/>
                      <a:pt x="58" y="23"/>
                    </a:cubicBezTo>
                    <a:cubicBezTo>
                      <a:pt x="60" y="15"/>
                      <a:pt x="60" y="15"/>
                      <a:pt x="60" y="15"/>
                    </a:cubicBezTo>
                    <a:cubicBezTo>
                      <a:pt x="60" y="8"/>
                      <a:pt x="60" y="8"/>
                      <a:pt x="60" y="8"/>
                    </a:cubicBezTo>
                    <a:cubicBezTo>
                      <a:pt x="56" y="3"/>
                      <a:pt x="56" y="3"/>
                      <a:pt x="56" y="3"/>
                    </a:cubicBezTo>
                    <a:lnTo>
                      <a:pt x="54" y="0"/>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41" name="Freeform 35"/>
              <p:cNvSpPr>
                <a:spLocks/>
              </p:cNvSpPr>
              <p:nvPr/>
            </p:nvSpPr>
            <p:spPr bwMode="auto">
              <a:xfrm>
                <a:off x="9455150" y="1611313"/>
                <a:ext cx="184150" cy="138113"/>
              </a:xfrm>
              <a:custGeom>
                <a:avLst/>
                <a:gdLst>
                  <a:gd name="T0" fmla="*/ 2 w 49"/>
                  <a:gd name="T1" fmla="*/ 37 h 37"/>
                  <a:gd name="T2" fmla="*/ 5 w 49"/>
                  <a:gd name="T3" fmla="*/ 35 h 37"/>
                  <a:gd name="T4" fmla="*/ 9 w 49"/>
                  <a:gd name="T5" fmla="*/ 34 h 37"/>
                  <a:gd name="T6" fmla="*/ 11 w 49"/>
                  <a:gd name="T7" fmla="*/ 35 h 37"/>
                  <a:gd name="T8" fmla="*/ 14 w 49"/>
                  <a:gd name="T9" fmla="*/ 36 h 37"/>
                  <a:gd name="T10" fmla="*/ 17 w 49"/>
                  <a:gd name="T11" fmla="*/ 34 h 37"/>
                  <a:gd name="T12" fmla="*/ 20 w 49"/>
                  <a:gd name="T13" fmla="*/ 31 h 37"/>
                  <a:gd name="T14" fmla="*/ 23 w 49"/>
                  <a:gd name="T15" fmla="*/ 30 h 37"/>
                  <a:gd name="T16" fmla="*/ 27 w 49"/>
                  <a:gd name="T17" fmla="*/ 31 h 37"/>
                  <a:gd name="T18" fmla="*/ 29 w 49"/>
                  <a:gd name="T19" fmla="*/ 30 h 37"/>
                  <a:gd name="T20" fmla="*/ 33 w 49"/>
                  <a:gd name="T21" fmla="*/ 26 h 37"/>
                  <a:gd name="T22" fmla="*/ 39 w 49"/>
                  <a:gd name="T23" fmla="*/ 25 h 37"/>
                  <a:gd name="T24" fmla="*/ 43 w 49"/>
                  <a:gd name="T25" fmla="*/ 19 h 37"/>
                  <a:gd name="T26" fmla="*/ 47 w 49"/>
                  <a:gd name="T27" fmla="*/ 13 h 37"/>
                  <a:gd name="T28" fmla="*/ 48 w 49"/>
                  <a:gd name="T29" fmla="*/ 9 h 37"/>
                  <a:gd name="T30" fmla="*/ 49 w 49"/>
                  <a:gd name="T31" fmla="*/ 4 h 37"/>
                  <a:gd name="T32" fmla="*/ 41 w 49"/>
                  <a:gd name="T33" fmla="*/ 3 h 37"/>
                  <a:gd name="T34" fmla="*/ 36 w 49"/>
                  <a:gd name="T35" fmla="*/ 2 h 37"/>
                  <a:gd name="T36" fmla="*/ 29 w 49"/>
                  <a:gd name="T37" fmla="*/ 2 h 37"/>
                  <a:gd name="T38" fmla="*/ 26 w 49"/>
                  <a:gd name="T39" fmla="*/ 3 h 37"/>
                  <a:gd name="T40" fmla="*/ 20 w 49"/>
                  <a:gd name="T41" fmla="*/ 3 h 37"/>
                  <a:gd name="T42" fmla="*/ 15 w 49"/>
                  <a:gd name="T43" fmla="*/ 1 h 37"/>
                  <a:gd name="T44" fmla="*/ 10 w 49"/>
                  <a:gd name="T45" fmla="*/ 0 h 37"/>
                  <a:gd name="T46" fmla="*/ 5 w 49"/>
                  <a:gd name="T47" fmla="*/ 1 h 37"/>
                  <a:gd name="T48" fmla="*/ 3 w 49"/>
                  <a:gd name="T49" fmla="*/ 6 h 37"/>
                  <a:gd name="T50" fmla="*/ 2 w 49"/>
                  <a:gd name="T51" fmla="*/ 10 h 37"/>
                  <a:gd name="T52" fmla="*/ 2 w 49"/>
                  <a:gd name="T53" fmla="*/ 15 h 37"/>
                  <a:gd name="T54" fmla="*/ 2 w 49"/>
                  <a:gd name="T55" fmla="*/ 22 h 37"/>
                  <a:gd name="T56" fmla="*/ 0 w 49"/>
                  <a:gd name="T57" fmla="*/ 30 h 37"/>
                  <a:gd name="T58" fmla="*/ 0 w 49"/>
                  <a:gd name="T59" fmla="*/ 36 h 37"/>
                  <a:gd name="T60" fmla="*/ 2 w 49"/>
                  <a:gd name="T6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37">
                    <a:moveTo>
                      <a:pt x="2" y="37"/>
                    </a:moveTo>
                    <a:cubicBezTo>
                      <a:pt x="5" y="35"/>
                      <a:pt x="5" y="35"/>
                      <a:pt x="5" y="35"/>
                    </a:cubicBezTo>
                    <a:cubicBezTo>
                      <a:pt x="9" y="34"/>
                      <a:pt x="9" y="34"/>
                      <a:pt x="9" y="34"/>
                    </a:cubicBezTo>
                    <a:cubicBezTo>
                      <a:pt x="11" y="35"/>
                      <a:pt x="11" y="35"/>
                      <a:pt x="11" y="35"/>
                    </a:cubicBezTo>
                    <a:cubicBezTo>
                      <a:pt x="14" y="36"/>
                      <a:pt x="14" y="36"/>
                      <a:pt x="14" y="36"/>
                    </a:cubicBezTo>
                    <a:cubicBezTo>
                      <a:pt x="17" y="34"/>
                      <a:pt x="17" y="34"/>
                      <a:pt x="17" y="34"/>
                    </a:cubicBezTo>
                    <a:cubicBezTo>
                      <a:pt x="20" y="31"/>
                      <a:pt x="20" y="31"/>
                      <a:pt x="20" y="31"/>
                    </a:cubicBezTo>
                    <a:cubicBezTo>
                      <a:pt x="23" y="30"/>
                      <a:pt x="23" y="30"/>
                      <a:pt x="23" y="30"/>
                    </a:cubicBezTo>
                    <a:cubicBezTo>
                      <a:pt x="27" y="31"/>
                      <a:pt x="27" y="31"/>
                      <a:pt x="27" y="31"/>
                    </a:cubicBezTo>
                    <a:cubicBezTo>
                      <a:pt x="29" y="30"/>
                      <a:pt x="29" y="30"/>
                      <a:pt x="29" y="30"/>
                    </a:cubicBezTo>
                    <a:cubicBezTo>
                      <a:pt x="33" y="26"/>
                      <a:pt x="33" y="26"/>
                      <a:pt x="33" y="26"/>
                    </a:cubicBezTo>
                    <a:cubicBezTo>
                      <a:pt x="39" y="25"/>
                      <a:pt x="39" y="25"/>
                      <a:pt x="39" y="25"/>
                    </a:cubicBezTo>
                    <a:cubicBezTo>
                      <a:pt x="43" y="19"/>
                      <a:pt x="43" y="19"/>
                      <a:pt x="43" y="19"/>
                    </a:cubicBezTo>
                    <a:cubicBezTo>
                      <a:pt x="47" y="13"/>
                      <a:pt x="47" y="13"/>
                      <a:pt x="47" y="13"/>
                    </a:cubicBezTo>
                    <a:cubicBezTo>
                      <a:pt x="48" y="9"/>
                      <a:pt x="48" y="9"/>
                      <a:pt x="48" y="9"/>
                    </a:cubicBezTo>
                    <a:cubicBezTo>
                      <a:pt x="49" y="4"/>
                      <a:pt x="49" y="4"/>
                      <a:pt x="49" y="4"/>
                    </a:cubicBezTo>
                    <a:cubicBezTo>
                      <a:pt x="41" y="3"/>
                      <a:pt x="41" y="3"/>
                      <a:pt x="41" y="3"/>
                    </a:cubicBezTo>
                    <a:cubicBezTo>
                      <a:pt x="36" y="2"/>
                      <a:pt x="36" y="2"/>
                      <a:pt x="36" y="2"/>
                    </a:cubicBezTo>
                    <a:cubicBezTo>
                      <a:pt x="29" y="2"/>
                      <a:pt x="29" y="2"/>
                      <a:pt x="29" y="2"/>
                    </a:cubicBezTo>
                    <a:cubicBezTo>
                      <a:pt x="26" y="3"/>
                      <a:pt x="26" y="3"/>
                      <a:pt x="26" y="3"/>
                    </a:cubicBezTo>
                    <a:cubicBezTo>
                      <a:pt x="20" y="3"/>
                      <a:pt x="20" y="3"/>
                      <a:pt x="20" y="3"/>
                    </a:cubicBezTo>
                    <a:cubicBezTo>
                      <a:pt x="15" y="1"/>
                      <a:pt x="15" y="1"/>
                      <a:pt x="15" y="1"/>
                    </a:cubicBezTo>
                    <a:cubicBezTo>
                      <a:pt x="10" y="0"/>
                      <a:pt x="10" y="0"/>
                      <a:pt x="10" y="0"/>
                    </a:cubicBezTo>
                    <a:cubicBezTo>
                      <a:pt x="5" y="1"/>
                      <a:pt x="5" y="1"/>
                      <a:pt x="5" y="1"/>
                    </a:cubicBezTo>
                    <a:cubicBezTo>
                      <a:pt x="3" y="6"/>
                      <a:pt x="3" y="6"/>
                      <a:pt x="3" y="6"/>
                    </a:cubicBezTo>
                    <a:cubicBezTo>
                      <a:pt x="2" y="10"/>
                      <a:pt x="2" y="10"/>
                      <a:pt x="2" y="10"/>
                    </a:cubicBezTo>
                    <a:cubicBezTo>
                      <a:pt x="2" y="15"/>
                      <a:pt x="2" y="15"/>
                      <a:pt x="2" y="15"/>
                    </a:cubicBezTo>
                    <a:cubicBezTo>
                      <a:pt x="2" y="15"/>
                      <a:pt x="3" y="21"/>
                      <a:pt x="2" y="22"/>
                    </a:cubicBezTo>
                    <a:cubicBezTo>
                      <a:pt x="1" y="23"/>
                      <a:pt x="0" y="30"/>
                      <a:pt x="0" y="30"/>
                    </a:cubicBezTo>
                    <a:cubicBezTo>
                      <a:pt x="0" y="36"/>
                      <a:pt x="0" y="36"/>
                      <a:pt x="0" y="36"/>
                    </a:cubicBezTo>
                    <a:lnTo>
                      <a:pt x="2" y="37"/>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42" name="Freeform 36"/>
              <p:cNvSpPr>
                <a:spLocks/>
              </p:cNvSpPr>
              <p:nvPr/>
            </p:nvSpPr>
            <p:spPr bwMode="auto">
              <a:xfrm>
                <a:off x="9523413" y="1570038"/>
                <a:ext cx="30162" cy="30163"/>
              </a:xfrm>
              <a:custGeom>
                <a:avLst/>
                <a:gdLst>
                  <a:gd name="T0" fmla="*/ 7 w 19"/>
                  <a:gd name="T1" fmla="*/ 19 h 19"/>
                  <a:gd name="T2" fmla="*/ 19 w 19"/>
                  <a:gd name="T3" fmla="*/ 9 h 19"/>
                  <a:gd name="T4" fmla="*/ 14 w 19"/>
                  <a:gd name="T5" fmla="*/ 0 h 19"/>
                  <a:gd name="T6" fmla="*/ 5 w 19"/>
                  <a:gd name="T7" fmla="*/ 2 h 19"/>
                  <a:gd name="T8" fmla="*/ 0 w 19"/>
                  <a:gd name="T9" fmla="*/ 11 h 19"/>
                  <a:gd name="T10" fmla="*/ 7 w 19"/>
                  <a:gd name="T11" fmla="*/ 19 h 19"/>
                </a:gdLst>
                <a:ahLst/>
                <a:cxnLst>
                  <a:cxn ang="0">
                    <a:pos x="T0" y="T1"/>
                  </a:cxn>
                  <a:cxn ang="0">
                    <a:pos x="T2" y="T3"/>
                  </a:cxn>
                  <a:cxn ang="0">
                    <a:pos x="T4" y="T5"/>
                  </a:cxn>
                  <a:cxn ang="0">
                    <a:pos x="T6" y="T7"/>
                  </a:cxn>
                  <a:cxn ang="0">
                    <a:pos x="T8" y="T9"/>
                  </a:cxn>
                  <a:cxn ang="0">
                    <a:pos x="T10" y="T11"/>
                  </a:cxn>
                </a:cxnLst>
                <a:rect l="0" t="0" r="r" b="b"/>
                <a:pathLst>
                  <a:path w="19" h="19">
                    <a:moveTo>
                      <a:pt x="7" y="19"/>
                    </a:moveTo>
                    <a:lnTo>
                      <a:pt x="19" y="9"/>
                    </a:lnTo>
                    <a:lnTo>
                      <a:pt x="14" y="0"/>
                    </a:lnTo>
                    <a:lnTo>
                      <a:pt x="5" y="2"/>
                    </a:lnTo>
                    <a:lnTo>
                      <a:pt x="0" y="11"/>
                    </a:lnTo>
                    <a:lnTo>
                      <a:pt x="7" y="1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43" name="Freeform 37"/>
              <p:cNvSpPr>
                <a:spLocks/>
              </p:cNvSpPr>
              <p:nvPr/>
            </p:nvSpPr>
            <p:spPr bwMode="auto">
              <a:xfrm>
                <a:off x="9466263" y="1539875"/>
                <a:ext cx="53975" cy="41275"/>
              </a:xfrm>
              <a:custGeom>
                <a:avLst/>
                <a:gdLst>
                  <a:gd name="T0" fmla="*/ 14 w 14"/>
                  <a:gd name="T1" fmla="*/ 2 h 11"/>
                  <a:gd name="T2" fmla="*/ 12 w 14"/>
                  <a:gd name="T3" fmla="*/ 8 h 11"/>
                  <a:gd name="T4" fmla="*/ 11 w 14"/>
                  <a:gd name="T5" fmla="*/ 11 h 11"/>
                  <a:gd name="T6" fmla="*/ 7 w 14"/>
                  <a:gd name="T7" fmla="*/ 10 h 11"/>
                  <a:gd name="T8" fmla="*/ 0 w 14"/>
                  <a:gd name="T9" fmla="*/ 10 h 11"/>
                  <a:gd name="T10" fmla="*/ 2 w 14"/>
                  <a:gd name="T11" fmla="*/ 5 h 11"/>
                  <a:gd name="T12" fmla="*/ 7 w 14"/>
                  <a:gd name="T13" fmla="*/ 0 h 11"/>
                  <a:gd name="T14" fmla="*/ 14 w 14"/>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4" y="2"/>
                    </a:moveTo>
                    <a:cubicBezTo>
                      <a:pt x="12" y="8"/>
                      <a:pt x="12" y="8"/>
                      <a:pt x="12" y="8"/>
                    </a:cubicBezTo>
                    <a:cubicBezTo>
                      <a:pt x="11" y="11"/>
                      <a:pt x="11" y="11"/>
                      <a:pt x="11" y="11"/>
                    </a:cubicBezTo>
                    <a:cubicBezTo>
                      <a:pt x="11" y="11"/>
                      <a:pt x="8" y="10"/>
                      <a:pt x="7" y="10"/>
                    </a:cubicBezTo>
                    <a:cubicBezTo>
                      <a:pt x="6" y="10"/>
                      <a:pt x="0" y="10"/>
                      <a:pt x="0" y="10"/>
                    </a:cubicBezTo>
                    <a:cubicBezTo>
                      <a:pt x="2" y="5"/>
                      <a:pt x="2" y="5"/>
                      <a:pt x="2" y="5"/>
                    </a:cubicBezTo>
                    <a:cubicBezTo>
                      <a:pt x="7" y="0"/>
                      <a:pt x="7" y="0"/>
                      <a:pt x="7" y="0"/>
                    </a:cubicBezTo>
                    <a:lnTo>
                      <a:pt x="14"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44" name="Freeform 38"/>
              <p:cNvSpPr>
                <a:spLocks/>
              </p:cNvSpPr>
              <p:nvPr/>
            </p:nvSpPr>
            <p:spPr bwMode="auto">
              <a:xfrm>
                <a:off x="9388475" y="1576388"/>
                <a:ext cx="44450" cy="57150"/>
              </a:xfrm>
              <a:custGeom>
                <a:avLst/>
                <a:gdLst>
                  <a:gd name="T0" fmla="*/ 16 w 28"/>
                  <a:gd name="T1" fmla="*/ 22 h 36"/>
                  <a:gd name="T2" fmla="*/ 2 w 28"/>
                  <a:gd name="T3" fmla="*/ 36 h 36"/>
                  <a:gd name="T4" fmla="*/ 0 w 28"/>
                  <a:gd name="T5" fmla="*/ 22 h 36"/>
                  <a:gd name="T6" fmla="*/ 4 w 28"/>
                  <a:gd name="T7" fmla="*/ 7 h 36"/>
                  <a:gd name="T8" fmla="*/ 16 w 28"/>
                  <a:gd name="T9" fmla="*/ 0 h 36"/>
                  <a:gd name="T10" fmla="*/ 28 w 28"/>
                  <a:gd name="T11" fmla="*/ 0 h 36"/>
                  <a:gd name="T12" fmla="*/ 28 w 28"/>
                  <a:gd name="T13" fmla="*/ 7 h 36"/>
                  <a:gd name="T14" fmla="*/ 23 w 28"/>
                  <a:gd name="T15" fmla="*/ 17 h 36"/>
                  <a:gd name="T16" fmla="*/ 16 w 28"/>
                  <a:gd name="T17"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16" y="22"/>
                    </a:moveTo>
                    <a:lnTo>
                      <a:pt x="2" y="36"/>
                    </a:lnTo>
                    <a:lnTo>
                      <a:pt x="0" y="22"/>
                    </a:lnTo>
                    <a:lnTo>
                      <a:pt x="4" y="7"/>
                    </a:lnTo>
                    <a:lnTo>
                      <a:pt x="16" y="0"/>
                    </a:lnTo>
                    <a:lnTo>
                      <a:pt x="28" y="0"/>
                    </a:lnTo>
                    <a:lnTo>
                      <a:pt x="28" y="7"/>
                    </a:lnTo>
                    <a:lnTo>
                      <a:pt x="23" y="17"/>
                    </a:lnTo>
                    <a:lnTo>
                      <a:pt x="16" y="2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45" name="Freeform 39"/>
              <p:cNvSpPr>
                <a:spLocks/>
              </p:cNvSpPr>
              <p:nvPr/>
            </p:nvSpPr>
            <p:spPr bwMode="auto">
              <a:xfrm>
                <a:off x="9312275" y="1652588"/>
                <a:ext cx="46037" cy="63500"/>
              </a:xfrm>
              <a:custGeom>
                <a:avLst/>
                <a:gdLst>
                  <a:gd name="T0" fmla="*/ 29 w 29"/>
                  <a:gd name="T1" fmla="*/ 9 h 40"/>
                  <a:gd name="T2" fmla="*/ 19 w 29"/>
                  <a:gd name="T3" fmla="*/ 21 h 40"/>
                  <a:gd name="T4" fmla="*/ 10 w 29"/>
                  <a:gd name="T5" fmla="*/ 35 h 40"/>
                  <a:gd name="T6" fmla="*/ 0 w 29"/>
                  <a:gd name="T7" fmla="*/ 40 h 40"/>
                  <a:gd name="T8" fmla="*/ 7 w 29"/>
                  <a:gd name="T9" fmla="*/ 23 h 40"/>
                  <a:gd name="T10" fmla="*/ 17 w 29"/>
                  <a:gd name="T11" fmla="*/ 4 h 40"/>
                  <a:gd name="T12" fmla="*/ 24 w 29"/>
                  <a:gd name="T13" fmla="*/ 0 h 40"/>
                  <a:gd name="T14" fmla="*/ 29 w 29"/>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0">
                    <a:moveTo>
                      <a:pt x="29" y="9"/>
                    </a:moveTo>
                    <a:lnTo>
                      <a:pt x="19" y="21"/>
                    </a:lnTo>
                    <a:lnTo>
                      <a:pt x="10" y="35"/>
                    </a:lnTo>
                    <a:lnTo>
                      <a:pt x="0" y="40"/>
                    </a:lnTo>
                    <a:lnTo>
                      <a:pt x="7" y="23"/>
                    </a:lnTo>
                    <a:lnTo>
                      <a:pt x="17" y="4"/>
                    </a:lnTo>
                    <a:lnTo>
                      <a:pt x="24" y="0"/>
                    </a:lnTo>
                    <a:lnTo>
                      <a:pt x="29" y="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46" name="Freeform 40"/>
              <p:cNvSpPr>
                <a:spLocks/>
              </p:cNvSpPr>
              <p:nvPr/>
            </p:nvSpPr>
            <p:spPr bwMode="auto">
              <a:xfrm>
                <a:off x="9402763" y="1655763"/>
                <a:ext cx="41275" cy="26988"/>
              </a:xfrm>
              <a:custGeom>
                <a:avLst/>
                <a:gdLst>
                  <a:gd name="T0" fmla="*/ 12 w 26"/>
                  <a:gd name="T1" fmla="*/ 2 h 17"/>
                  <a:gd name="T2" fmla="*/ 5 w 26"/>
                  <a:gd name="T3" fmla="*/ 5 h 17"/>
                  <a:gd name="T4" fmla="*/ 0 w 26"/>
                  <a:gd name="T5" fmla="*/ 12 h 17"/>
                  <a:gd name="T6" fmla="*/ 7 w 26"/>
                  <a:gd name="T7" fmla="*/ 14 h 17"/>
                  <a:gd name="T8" fmla="*/ 14 w 26"/>
                  <a:gd name="T9" fmla="*/ 17 h 17"/>
                  <a:gd name="T10" fmla="*/ 26 w 26"/>
                  <a:gd name="T11" fmla="*/ 10 h 17"/>
                  <a:gd name="T12" fmla="*/ 19 w 26"/>
                  <a:gd name="T13" fmla="*/ 0 h 17"/>
                  <a:gd name="T14" fmla="*/ 12 w 26"/>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7">
                    <a:moveTo>
                      <a:pt x="12" y="2"/>
                    </a:moveTo>
                    <a:lnTo>
                      <a:pt x="5" y="5"/>
                    </a:lnTo>
                    <a:lnTo>
                      <a:pt x="0" y="12"/>
                    </a:lnTo>
                    <a:lnTo>
                      <a:pt x="7" y="14"/>
                    </a:lnTo>
                    <a:lnTo>
                      <a:pt x="14" y="17"/>
                    </a:lnTo>
                    <a:lnTo>
                      <a:pt x="26" y="10"/>
                    </a:lnTo>
                    <a:lnTo>
                      <a:pt x="19" y="0"/>
                    </a:lnTo>
                    <a:lnTo>
                      <a:pt x="12"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47" name="Freeform 41"/>
              <p:cNvSpPr>
                <a:spLocks/>
              </p:cNvSpPr>
              <p:nvPr/>
            </p:nvSpPr>
            <p:spPr bwMode="auto">
              <a:xfrm>
                <a:off x="9429750" y="1603375"/>
                <a:ext cx="19050" cy="22225"/>
              </a:xfrm>
              <a:custGeom>
                <a:avLst/>
                <a:gdLst>
                  <a:gd name="T0" fmla="*/ 0 w 12"/>
                  <a:gd name="T1" fmla="*/ 14 h 14"/>
                  <a:gd name="T2" fmla="*/ 9 w 12"/>
                  <a:gd name="T3" fmla="*/ 14 h 14"/>
                  <a:gd name="T4" fmla="*/ 12 w 12"/>
                  <a:gd name="T5" fmla="*/ 0 h 14"/>
                  <a:gd name="T6" fmla="*/ 2 w 12"/>
                  <a:gd name="T7" fmla="*/ 5 h 14"/>
                  <a:gd name="T8" fmla="*/ 0 w 12"/>
                  <a:gd name="T9" fmla="*/ 14 h 14"/>
                </a:gdLst>
                <a:ahLst/>
                <a:cxnLst>
                  <a:cxn ang="0">
                    <a:pos x="T0" y="T1"/>
                  </a:cxn>
                  <a:cxn ang="0">
                    <a:pos x="T2" y="T3"/>
                  </a:cxn>
                  <a:cxn ang="0">
                    <a:pos x="T4" y="T5"/>
                  </a:cxn>
                  <a:cxn ang="0">
                    <a:pos x="T6" y="T7"/>
                  </a:cxn>
                  <a:cxn ang="0">
                    <a:pos x="T8" y="T9"/>
                  </a:cxn>
                </a:cxnLst>
                <a:rect l="0" t="0" r="r" b="b"/>
                <a:pathLst>
                  <a:path w="12" h="14">
                    <a:moveTo>
                      <a:pt x="0" y="14"/>
                    </a:moveTo>
                    <a:lnTo>
                      <a:pt x="9" y="14"/>
                    </a:lnTo>
                    <a:lnTo>
                      <a:pt x="12" y="0"/>
                    </a:lnTo>
                    <a:lnTo>
                      <a:pt x="2" y="5"/>
                    </a:lnTo>
                    <a:lnTo>
                      <a:pt x="0" y="14"/>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48" name="Freeform 42"/>
              <p:cNvSpPr>
                <a:spLocks/>
              </p:cNvSpPr>
              <p:nvPr/>
            </p:nvSpPr>
            <p:spPr bwMode="auto">
              <a:xfrm>
                <a:off x="9418638" y="1701800"/>
                <a:ext cx="22225" cy="25400"/>
              </a:xfrm>
              <a:custGeom>
                <a:avLst/>
                <a:gdLst>
                  <a:gd name="T0" fmla="*/ 14 w 14"/>
                  <a:gd name="T1" fmla="*/ 7 h 16"/>
                  <a:gd name="T2" fmla="*/ 11 w 14"/>
                  <a:gd name="T3" fmla="*/ 16 h 16"/>
                  <a:gd name="T4" fmla="*/ 2 w 14"/>
                  <a:gd name="T5" fmla="*/ 16 h 16"/>
                  <a:gd name="T6" fmla="*/ 0 w 14"/>
                  <a:gd name="T7" fmla="*/ 7 h 16"/>
                  <a:gd name="T8" fmla="*/ 2 w 14"/>
                  <a:gd name="T9" fmla="*/ 0 h 16"/>
                  <a:gd name="T10" fmla="*/ 9 w 14"/>
                  <a:gd name="T11" fmla="*/ 0 h 16"/>
                  <a:gd name="T12" fmla="*/ 14 w 14"/>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14" y="7"/>
                    </a:moveTo>
                    <a:lnTo>
                      <a:pt x="11" y="16"/>
                    </a:lnTo>
                    <a:lnTo>
                      <a:pt x="2" y="16"/>
                    </a:lnTo>
                    <a:lnTo>
                      <a:pt x="0" y="7"/>
                    </a:lnTo>
                    <a:lnTo>
                      <a:pt x="2" y="0"/>
                    </a:lnTo>
                    <a:lnTo>
                      <a:pt x="9" y="0"/>
                    </a:lnTo>
                    <a:lnTo>
                      <a:pt x="14" y="7"/>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sp>
        <p:nvSpPr>
          <p:cNvPr id="68" name="CaixaDeTexto 67"/>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112541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PASSOU A SER CONTRATADA POR OUTRAS EMPRESAS APÓS A LEI DA TERCEIRIZAÇÃO?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r>
              <a:rPr lang="pt-BR" sz="1000" dirty="0"/>
              <a:t>Q10. Sua empresa passou a </a:t>
            </a:r>
            <a:r>
              <a:rPr lang="pt-BR" sz="1000" dirty="0" err="1"/>
              <a:t>a</a:t>
            </a:r>
            <a:r>
              <a:rPr lang="pt-BR" sz="1000" dirty="0"/>
              <a:t> ser contratada por outras empresas do mercado, como fornecer serviços, por causa da aprovação dessa lei de terceirização? (RU e estimulada)</a:t>
            </a: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nvPr>
        </p:nvGraphicFramePr>
        <p:xfrm>
          <a:off x="1486694" y="1788768"/>
          <a:ext cx="8136904" cy="4436946"/>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782852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PASSOU A SER CONTRATADA POR OUTRAS EMPRESAS APÓS A LEI DA TERCEIRIZAÇÃO?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r>
              <a:rPr lang="pt-BR" sz="1000" dirty="0"/>
              <a:t>Q10. Sua empresa passou a </a:t>
            </a:r>
            <a:r>
              <a:rPr lang="pt-BR" sz="1000" dirty="0" err="1"/>
              <a:t>a</a:t>
            </a:r>
            <a:r>
              <a:rPr lang="pt-BR" sz="1000" dirty="0"/>
              <a:t> ser contratada por outras empresas do mercado, como fornecer serviços, por causa da aprovação dessa lei de terceirização? (RU e estimulada)</a:t>
            </a: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nvPr>
        </p:nvGraphicFramePr>
        <p:xfrm>
          <a:off x="334566" y="1917626"/>
          <a:ext cx="10081120" cy="4392488"/>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95633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ela 23"/>
          <p:cNvGraphicFramePr>
            <a:graphicFrameLocks noGrp="1"/>
          </p:cNvGraphicFramePr>
          <p:nvPr>
            <p:extLst>
              <p:ext uri="{D42A27DB-BD31-4B8C-83A1-F6EECF244321}">
                <p14:modId xmlns:p14="http://schemas.microsoft.com/office/powerpoint/2010/main" val="4203416540"/>
              </p:ext>
            </p:extLst>
          </p:nvPr>
        </p:nvGraphicFramePr>
        <p:xfrm>
          <a:off x="2047269" y="1795487"/>
          <a:ext cx="6192689" cy="4518581"/>
        </p:xfrm>
        <a:graphic>
          <a:graphicData uri="http://schemas.openxmlformats.org/drawingml/2006/table">
            <a:tbl>
              <a:tblPr bandRow="1">
                <a:tableStyleId>{5C22544A-7EE6-4342-B048-85BDC9FD1C3A}</a:tableStyleId>
              </a:tblPr>
              <a:tblGrid>
                <a:gridCol w="2786546">
                  <a:extLst>
                    <a:ext uri="{9D8B030D-6E8A-4147-A177-3AD203B41FA5}">
                      <a16:colId xmlns:a16="http://schemas.microsoft.com/office/drawing/2014/main" val="1717645873"/>
                    </a:ext>
                  </a:extLst>
                </a:gridCol>
                <a:gridCol w="1158089">
                  <a:extLst>
                    <a:ext uri="{9D8B030D-6E8A-4147-A177-3AD203B41FA5}">
                      <a16:colId xmlns:a16="http://schemas.microsoft.com/office/drawing/2014/main" val="2682590267"/>
                    </a:ext>
                  </a:extLst>
                </a:gridCol>
                <a:gridCol w="1158089">
                  <a:extLst>
                    <a:ext uri="{9D8B030D-6E8A-4147-A177-3AD203B41FA5}">
                      <a16:colId xmlns:a16="http://schemas.microsoft.com/office/drawing/2014/main" val="100693935"/>
                    </a:ext>
                  </a:extLst>
                </a:gridCol>
                <a:gridCol w="1089965">
                  <a:extLst>
                    <a:ext uri="{9D8B030D-6E8A-4147-A177-3AD203B41FA5}">
                      <a16:colId xmlns:a16="http://schemas.microsoft.com/office/drawing/2014/main" val="221777309"/>
                    </a:ext>
                  </a:extLst>
                </a:gridCol>
              </a:tblGrid>
              <a:tr h="981023">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589593">
                <a:tc>
                  <a:txBody>
                    <a:bodyPr/>
                    <a:lstStyle/>
                    <a:p>
                      <a:pPr marL="0" algn="r" defTabSz="1172261" rtl="0" eaLnBrk="1" fontAlgn="t" latinLnBrk="0" hangingPunct="1"/>
                      <a:r>
                        <a:rPr lang="pt-BR" sz="1600" b="1" kern="1200" dirty="0">
                          <a:solidFill>
                            <a:srgbClr val="013575"/>
                          </a:solidFill>
                          <a:latin typeface="+mn-lt"/>
                          <a:ea typeface="+mn-ea"/>
                          <a:cs typeface="+mn-cs"/>
                        </a:rPr>
                        <a:t>Corrupção</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34%</a:t>
                      </a:r>
                    </a:p>
                  </a:txBody>
                  <a:tcPr marL="9525" marR="9525" marT="9525" marB="0" anchor="ctr"/>
                </a:tc>
                <a:extLst>
                  <a:ext uri="{0D108BD9-81ED-4DB2-BD59-A6C34878D82A}">
                    <a16:rowId xmlns:a16="http://schemas.microsoft.com/office/drawing/2014/main" val="1143186497"/>
                  </a:ext>
                </a:extLst>
              </a:tr>
              <a:tr h="589593">
                <a:tc>
                  <a:txBody>
                    <a:bodyPr/>
                    <a:lstStyle/>
                    <a:p>
                      <a:pPr marL="0" algn="r" defTabSz="1172261" rtl="0" eaLnBrk="1" fontAlgn="t" latinLnBrk="0" hangingPunct="1"/>
                      <a:r>
                        <a:rPr lang="pt-BR" sz="1600" b="1" kern="1200" dirty="0">
                          <a:solidFill>
                            <a:srgbClr val="013575"/>
                          </a:solidFill>
                          <a:latin typeface="+mn-lt"/>
                          <a:ea typeface="+mn-ea"/>
                          <a:cs typeface="+mn-cs"/>
                        </a:rPr>
                        <a:t>Desemprego alto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extLst>
                  <a:ext uri="{0D108BD9-81ED-4DB2-BD59-A6C34878D82A}">
                    <a16:rowId xmlns:a16="http://schemas.microsoft.com/office/drawing/2014/main" val="2417726408"/>
                  </a:ext>
                </a:extLst>
              </a:tr>
              <a:tr h="589593">
                <a:tc>
                  <a:txBody>
                    <a:bodyPr/>
                    <a:lstStyle/>
                    <a:p>
                      <a:pPr marL="0" algn="r" defTabSz="1172261" rtl="0" eaLnBrk="1" fontAlgn="t" latinLnBrk="0" hangingPunct="1"/>
                      <a:r>
                        <a:rPr lang="pt-BR" sz="1600" b="1" kern="1200" dirty="0">
                          <a:solidFill>
                            <a:srgbClr val="013575"/>
                          </a:solidFill>
                          <a:latin typeface="+mn-lt"/>
                          <a:ea typeface="+mn-ea"/>
                          <a:cs typeface="+mn-cs"/>
                        </a:rPr>
                        <a:t>Taxa de juros alta</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extLst>
                  <a:ext uri="{0D108BD9-81ED-4DB2-BD59-A6C34878D82A}">
                    <a16:rowId xmlns:a16="http://schemas.microsoft.com/office/drawing/2014/main" val="1811174359"/>
                  </a:ext>
                </a:extLst>
              </a:tr>
              <a:tr h="589593">
                <a:tc>
                  <a:txBody>
                    <a:bodyPr/>
                    <a:lstStyle/>
                    <a:p>
                      <a:pPr marL="0" algn="r" defTabSz="1172261" rtl="0" eaLnBrk="1" fontAlgn="t" latinLnBrk="0" hangingPunct="1"/>
                      <a:r>
                        <a:rPr lang="pt-BR" sz="1600" b="1" kern="1200" dirty="0">
                          <a:solidFill>
                            <a:srgbClr val="013575"/>
                          </a:solidFill>
                          <a:latin typeface="+mn-lt"/>
                          <a:ea typeface="+mn-ea"/>
                          <a:cs typeface="+mn-cs"/>
                        </a:rPr>
                        <a:t>Recessão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14%</a:t>
                      </a:r>
                    </a:p>
                  </a:txBody>
                  <a:tcPr marL="9525" marR="9525" marT="9525" marB="0" anchor="ctr"/>
                </a:tc>
                <a:extLst>
                  <a:ext uri="{0D108BD9-81ED-4DB2-BD59-A6C34878D82A}">
                    <a16:rowId xmlns:a16="http://schemas.microsoft.com/office/drawing/2014/main" val="2941375559"/>
                  </a:ext>
                </a:extLst>
              </a:tr>
              <a:tr h="589593">
                <a:tc>
                  <a:txBody>
                    <a:bodyPr/>
                    <a:lstStyle/>
                    <a:p>
                      <a:pPr marL="0" algn="r" defTabSz="1172261" rtl="0" eaLnBrk="1" fontAlgn="t" latinLnBrk="0" hangingPunct="1"/>
                      <a:r>
                        <a:rPr lang="pt-BR" sz="1600" b="1" kern="1200" dirty="0">
                          <a:solidFill>
                            <a:srgbClr val="013575"/>
                          </a:solidFill>
                          <a:latin typeface="+mn-lt"/>
                          <a:ea typeface="+mn-ea"/>
                          <a:cs typeface="+mn-cs"/>
                        </a:rPr>
                        <a:t>Inflação alta</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11%</a:t>
                      </a:r>
                    </a:p>
                  </a:txBody>
                  <a:tcPr marL="9525" marR="9525" marT="9525" marB="0" anchor="ctr"/>
                </a:tc>
                <a:extLst>
                  <a:ext uri="{0D108BD9-81ED-4DB2-BD59-A6C34878D82A}">
                    <a16:rowId xmlns:a16="http://schemas.microsoft.com/office/drawing/2014/main" val="2752535427"/>
                  </a:ext>
                </a:extLst>
              </a:tr>
              <a:tr h="589593">
                <a:tc>
                  <a:txBody>
                    <a:bodyPr/>
                    <a:lstStyle/>
                    <a:p>
                      <a:pPr algn="r"/>
                      <a:r>
                        <a:rPr lang="pt-BR" sz="1600" b="1" dirty="0">
                          <a:solidFill>
                            <a:srgbClr val="013575"/>
                          </a:solidFill>
                        </a:rPr>
                        <a:t>Não sabe/Não</a:t>
                      </a:r>
                      <a:r>
                        <a:rPr lang="pt-BR" sz="1600" b="1" baseline="0" dirty="0">
                          <a:solidFill>
                            <a:srgbClr val="013575"/>
                          </a:solidFill>
                        </a:rPr>
                        <a:t> respondeu</a:t>
                      </a:r>
                      <a:endParaRPr lang="pt-BR" sz="1600" b="1" dirty="0">
                        <a:solidFill>
                          <a:srgbClr val="013575"/>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1485659157"/>
                  </a:ext>
                </a:extLst>
              </a:tr>
            </a:tbl>
          </a:graphicData>
        </a:graphic>
      </p:graphicFrame>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PROBLEMAS QUE MAIS PREJUDICARAM O DESEMPENHO DA EMPRESA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Q12.</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pt-BR" sz="1000" dirty="0">
                <a:latin typeface="Calibri" panose="020F0502020204030204" pitchFamily="34" charset="0"/>
                <a:ea typeface="Times New Roman" panose="02020603050405020304" pitchFamily="18" charset="0"/>
                <a:cs typeface="Arial" panose="020B0604020202020204" pitchFamily="34" charset="0"/>
              </a:rPr>
              <a:t>Dos problemas que eu vou citar, qual foi o que mais prejudicou </a:t>
            </a:r>
            <a:r>
              <a:rPr lang="pt-BR" sz="1000" u="sng" dirty="0">
                <a:latin typeface="Calibri" panose="020F0502020204030204" pitchFamily="34" charset="0"/>
                <a:ea typeface="Times New Roman" panose="02020603050405020304" pitchFamily="18" charset="0"/>
                <a:cs typeface="Arial" panose="020B0604020202020204" pitchFamily="34" charset="0"/>
              </a:rPr>
              <a:t>sua empresa</a:t>
            </a:r>
            <a:r>
              <a:rPr lang="pt-BR" sz="1000" dirty="0">
                <a:latin typeface="Calibri" panose="020F0502020204030204" pitchFamily="34" charset="0"/>
                <a:ea typeface="Times New Roman" panose="02020603050405020304" pitchFamily="18" charset="0"/>
                <a:cs typeface="Arial" panose="020B0604020202020204" pitchFamily="34" charset="0"/>
              </a:rPr>
              <a:t> este ano (2017)?</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19" name="Retângulo 18"/>
          <p:cNvSpPr/>
          <p:nvPr/>
        </p:nvSpPr>
        <p:spPr>
          <a:xfrm>
            <a:off x="4731481" y="2481764"/>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sp>
        <p:nvSpPr>
          <p:cNvPr id="21" name="Retângulo 20"/>
          <p:cNvSpPr/>
          <p:nvPr/>
        </p:nvSpPr>
        <p:spPr>
          <a:xfrm>
            <a:off x="5953785" y="2497041"/>
            <a:ext cx="1129672"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sp>
        <p:nvSpPr>
          <p:cNvPr id="23" name="Retângulo 22"/>
          <p:cNvSpPr/>
          <p:nvPr/>
        </p:nvSpPr>
        <p:spPr>
          <a:xfrm>
            <a:off x="7097910" y="2479110"/>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pic>
        <p:nvPicPr>
          <p:cNvPr id="32" name="Imagem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020529" y="1851984"/>
            <a:ext cx="676746" cy="629161"/>
          </a:xfrm>
          <a:prstGeom prst="rect">
            <a:avLst/>
          </a:prstGeom>
        </p:spPr>
      </p:pic>
      <p:pic>
        <p:nvPicPr>
          <p:cNvPr id="33" name="Imagem 3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95206" y="1872709"/>
            <a:ext cx="699356" cy="647690"/>
          </a:xfrm>
          <a:prstGeom prst="rect">
            <a:avLst/>
          </a:prstGeom>
        </p:spPr>
      </p:pic>
      <p:pic>
        <p:nvPicPr>
          <p:cNvPr id="34" name="Imagem 3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78527" y="1799769"/>
            <a:ext cx="650893" cy="650893"/>
          </a:xfrm>
          <a:prstGeom prst="rect">
            <a:avLst/>
          </a:prstGeom>
        </p:spPr>
      </p:pic>
      <p:sp>
        <p:nvSpPr>
          <p:cNvPr id="35" name="CaixaDeTexto 3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20561551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PASSOU A SER CONTRATADA POR OUTRAS EMPRESAS APÓS A LEI DA TERCEIRIZAÇÃO?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r>
              <a:rPr lang="pt-BR" sz="1000" dirty="0"/>
              <a:t>Q10. Sua empresa passou a ser contratada por outras empresas do mercado, como fornecer serviços, por causa da aprovação dessa lei de terceirização? (RU e estimulada)</a:t>
            </a: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nvPr>
        </p:nvGraphicFramePr>
        <p:xfrm>
          <a:off x="478582" y="2204021"/>
          <a:ext cx="9793088" cy="417371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9247309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289382" cy="6859588"/>
          </a:xfrm>
          <a:prstGeom prst="rect">
            <a:avLst/>
          </a:prstGeom>
        </p:spPr>
      </p:pic>
      <p:sp>
        <p:nvSpPr>
          <p:cNvPr id="8" name="Retângulo 7"/>
          <p:cNvSpPr/>
          <p:nvPr/>
        </p:nvSpPr>
        <p:spPr>
          <a:xfrm>
            <a:off x="8085957" y="2512"/>
            <a:ext cx="4104456" cy="6857076"/>
          </a:xfrm>
          <a:prstGeom prst="rect">
            <a:avLst/>
          </a:prstGeom>
          <a:solidFill>
            <a:srgbClr val="69380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pt-BR" sz="4500" dirty="0">
              <a:solidFill>
                <a:srgbClr val="FFFFFF"/>
              </a:solidFill>
            </a:endParaRPr>
          </a:p>
        </p:txBody>
      </p:sp>
      <p:sp>
        <p:nvSpPr>
          <p:cNvPr id="10" name="Retângulo 9"/>
          <p:cNvSpPr/>
          <p:nvPr/>
        </p:nvSpPr>
        <p:spPr>
          <a:xfrm>
            <a:off x="8085957" y="4221882"/>
            <a:ext cx="4104455" cy="1548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3800" b="1" dirty="0">
                <a:solidFill>
                  <a:schemeClr val="bg1"/>
                </a:solidFill>
              </a:rPr>
              <a:t>EMPRESA FAMILIAR</a:t>
            </a:r>
          </a:p>
        </p:txBody>
      </p:sp>
      <p:sp>
        <p:nvSpPr>
          <p:cNvPr id="5" name="CaixaDeTexto 4">
            <a:hlinkClick r:id="rId4" action="ppaction://hlinksldjump"/>
          </p:cNvPr>
          <p:cNvSpPr txBox="1"/>
          <p:nvPr/>
        </p:nvSpPr>
        <p:spPr>
          <a:xfrm>
            <a:off x="11161248" y="6454130"/>
            <a:ext cx="929056" cy="276999"/>
          </a:xfrm>
          <a:prstGeom prst="rect">
            <a:avLst/>
          </a:prstGeom>
          <a:noFill/>
        </p:spPr>
        <p:txBody>
          <a:bodyPr wrap="square" rtlCol="0">
            <a:spAutoFit/>
          </a:bodyPr>
          <a:lstStyle/>
          <a:p>
            <a:r>
              <a:rPr lang="pt-BR" sz="1200" b="1" dirty="0">
                <a:solidFill>
                  <a:schemeClr val="bg1"/>
                </a:solidFill>
              </a:rPr>
              <a:t>SUMÁRIO</a:t>
            </a:r>
          </a:p>
        </p:txBody>
      </p:sp>
      <p:pic>
        <p:nvPicPr>
          <p:cNvPr id="6" name="Imagem 5">
            <a:hlinkClick r:id="rId4" action="ppaction://hlinksldjump"/>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82077" b="95462" l="6846" r="20615">
                        <a14:foregroundMark x1="14692" y1="87462" x2="14692" y2="87462"/>
                        <a14:foregroundMark x1="16308" y1="88846" x2="16308" y2="88846"/>
                        <a14:foregroundMark x1="15154" y1="88231" x2="15154" y2="88231"/>
                        <a14:foregroundMark x1="15154" y1="88231" x2="15154" y2="88231"/>
                        <a14:foregroundMark x1="15154" y1="88231" x2="15154" y2="88231"/>
                        <a14:foregroundMark x1="12538" y1="88923" x2="13308" y2="91000"/>
                        <a14:foregroundMark x1="12923" y1="88231" x2="18692" y2="87846"/>
                        <a14:foregroundMark x1="10769" y1="87692" x2="16154" y2="87231"/>
                        <a14:foregroundMark x1="12154" y1="87231" x2="15154" y2="87231"/>
                        <a14:foregroundMark x1="15308" y1="90000" x2="17308" y2="90000"/>
                        <a14:foregroundMark x1="11538" y1="88692" x2="12000" y2="91462"/>
                        <a14:foregroundMark x1="11923" y1="88615" x2="12923" y2="91692"/>
                        <a14:foregroundMark x1="14385" y1="89308" x2="17077" y2="92231"/>
                        <a14:foregroundMark x1="13000" y1="88077" x2="10923" y2="91692"/>
                        <a14:foregroundMark x1="13769" y1="88615" x2="16769" y2="91308"/>
                      </a14:backgroundRemoval>
                    </a14:imgEffect>
                  </a14:imgLayer>
                </a14:imgProps>
              </a:ext>
              <a:ext uri="{28A0092B-C50C-407E-A947-70E740481C1C}">
                <a14:useLocalDpi xmlns:a14="http://schemas.microsoft.com/office/drawing/2010/main"/>
              </a:ext>
            </a:extLst>
          </a:blip>
          <a:srcRect l="6904" t="81479" r="77739" b="4173"/>
          <a:stretch/>
        </p:blipFill>
        <p:spPr>
          <a:xfrm>
            <a:off x="10907438" y="6425278"/>
            <a:ext cx="360040" cy="336381"/>
          </a:xfrm>
          <a:prstGeom prst="rect">
            <a:avLst/>
          </a:prstGeom>
        </p:spPr>
      </p:pic>
      <p:sp>
        <p:nvSpPr>
          <p:cNvPr id="7" name="Retângulo 6"/>
          <p:cNvSpPr/>
          <p:nvPr/>
        </p:nvSpPr>
        <p:spPr>
          <a:xfrm>
            <a:off x="8085957" y="2709714"/>
            <a:ext cx="4104456" cy="1764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7500" b="1" dirty="0">
                <a:solidFill>
                  <a:schemeClr val="bg1"/>
                </a:solidFill>
              </a:rPr>
              <a:t>6</a:t>
            </a:r>
          </a:p>
        </p:txBody>
      </p:sp>
      <p:cxnSp>
        <p:nvCxnSpPr>
          <p:cNvPr id="4" name="Conector reto 3"/>
          <p:cNvCxnSpPr/>
          <p:nvPr/>
        </p:nvCxnSpPr>
        <p:spPr>
          <a:xfrm>
            <a:off x="8085957" y="-26590"/>
            <a:ext cx="0" cy="69581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80709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sócio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Q29.</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nessa sua empresa, o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tem algum sócio que seja seu parente?</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4" name="Gráfico 3"/>
          <p:cNvGraphicFramePr/>
          <p:nvPr>
            <p:extLst>
              <p:ext uri="{D42A27DB-BD31-4B8C-83A1-F6EECF244321}">
                <p14:modId xmlns:p14="http://schemas.microsoft.com/office/powerpoint/2010/main" val="956818874"/>
              </p:ext>
            </p:extLst>
          </p:nvPr>
        </p:nvGraphicFramePr>
        <p:xfrm>
          <a:off x="1054646" y="2131956"/>
          <a:ext cx="9217023" cy="4006817"/>
        </p:xfrm>
        <a:graphic>
          <a:graphicData uri="http://schemas.openxmlformats.org/drawingml/2006/chart">
            <c:chart xmlns:c="http://schemas.openxmlformats.org/drawingml/2006/chart" xmlns:r="http://schemas.openxmlformats.org/officeDocument/2006/relationships" r:id="rId11"/>
          </a:graphicData>
        </a:graphic>
      </p:graphicFrame>
      <p:sp>
        <p:nvSpPr>
          <p:cNvPr id="2" name="CaixaDeTexto 1"/>
          <p:cNvSpPr txBox="1"/>
          <p:nvPr/>
        </p:nvSpPr>
        <p:spPr>
          <a:xfrm>
            <a:off x="1270670" y="1276954"/>
            <a:ext cx="9073008" cy="400110"/>
          </a:xfrm>
          <a:prstGeom prst="rect">
            <a:avLst/>
          </a:prstGeom>
          <a:noFill/>
        </p:spPr>
        <p:txBody>
          <a:bodyPr wrap="square" rtlCol="0">
            <a:spAutoFit/>
          </a:bodyPr>
          <a:lstStyle/>
          <a:p>
            <a:pPr algn="just"/>
            <a:r>
              <a:rPr lang="pt-BR" sz="2000" dirty="0">
                <a:solidFill>
                  <a:schemeClr val="accent5">
                    <a:lumMod val="50000"/>
                  </a:schemeClr>
                </a:solidFill>
              </a:rPr>
              <a:t>Cerca de ¼ das empresas possui algum parente como sócio do empreendimento. </a:t>
            </a:r>
          </a:p>
        </p:txBody>
      </p:sp>
      <p:sp>
        <p:nvSpPr>
          <p:cNvPr id="25" name="CaixaDeTexto 2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5.867 ENTREVISTADOS</a:t>
            </a:r>
          </a:p>
        </p:txBody>
      </p:sp>
    </p:spTree>
    <p:extLst>
      <p:ext uri="{BB962C8B-B14F-4D97-AF65-F5344CB8AC3E}">
        <p14:creationId xmlns:p14="http://schemas.microsoft.com/office/powerpoint/2010/main" val="162395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sócio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Q29.</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nessa sua empresa, o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tem algum sócio que seja seu parente?</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pSp>
        <p:nvGrpSpPr>
          <p:cNvPr id="2" name="Agrupar 1"/>
          <p:cNvGrpSpPr/>
          <p:nvPr/>
        </p:nvGrpSpPr>
        <p:grpSpPr>
          <a:xfrm>
            <a:off x="344475" y="777442"/>
            <a:ext cx="5391444" cy="5824818"/>
            <a:chOff x="344475" y="777442"/>
            <a:chExt cx="5391444" cy="5824818"/>
          </a:xfrm>
        </p:grpSpPr>
        <p:sp>
          <p:nvSpPr>
            <p:cNvPr id="56" name="Retângulo 55"/>
            <p:cNvSpPr/>
            <p:nvPr/>
          </p:nvSpPr>
          <p:spPr>
            <a:xfrm>
              <a:off x="344475" y="777442"/>
              <a:ext cx="5030651" cy="5824818"/>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2" name="Agrupar 31"/>
            <p:cNvGrpSpPr/>
            <p:nvPr/>
          </p:nvGrpSpPr>
          <p:grpSpPr>
            <a:xfrm>
              <a:off x="617617" y="2967921"/>
              <a:ext cx="900640" cy="1286172"/>
              <a:chOff x="2638821" y="4762770"/>
              <a:chExt cx="762451" cy="1157890"/>
            </a:xfrm>
          </p:grpSpPr>
          <p:grpSp>
            <p:nvGrpSpPr>
              <p:cNvPr id="33" name="Grupo 5"/>
              <p:cNvGrpSpPr/>
              <p:nvPr/>
            </p:nvGrpSpPr>
            <p:grpSpPr>
              <a:xfrm>
                <a:off x="2638821" y="4762770"/>
                <a:ext cx="762451" cy="760375"/>
                <a:chOff x="1989894" y="4905662"/>
                <a:chExt cx="829550" cy="829550"/>
              </a:xfrm>
            </p:grpSpPr>
            <p:sp>
              <p:nvSpPr>
                <p:cNvPr id="35" name="Retângulo 34"/>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1" name="Imagem 4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34" name="CaixaDeTexto 33"/>
              <p:cNvSpPr txBox="1"/>
              <p:nvPr/>
            </p:nvSpPr>
            <p:spPr>
              <a:xfrm>
                <a:off x="271192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42" name="Agrupar 41"/>
            <p:cNvGrpSpPr/>
            <p:nvPr/>
          </p:nvGrpSpPr>
          <p:grpSpPr>
            <a:xfrm>
              <a:off x="715580" y="4585203"/>
              <a:ext cx="819125" cy="1424074"/>
              <a:chOff x="3529554" y="4659025"/>
              <a:chExt cx="693443" cy="1282038"/>
            </a:xfrm>
          </p:grpSpPr>
          <p:grpSp>
            <p:nvGrpSpPr>
              <p:cNvPr id="43" name="Grupo 16"/>
              <p:cNvGrpSpPr/>
              <p:nvPr/>
            </p:nvGrpSpPr>
            <p:grpSpPr>
              <a:xfrm>
                <a:off x="3529554" y="4659025"/>
                <a:ext cx="693443" cy="864120"/>
                <a:chOff x="2947662" y="4678526"/>
                <a:chExt cx="846138" cy="1057275"/>
              </a:xfrm>
            </p:grpSpPr>
            <p:sp>
              <p:nvSpPr>
                <p:cNvPr id="45" name="Retângulo 44"/>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6" name="Group 13"/>
                <p:cNvGrpSpPr>
                  <a:grpSpLocks noChangeAspect="1"/>
                </p:cNvGrpSpPr>
                <p:nvPr/>
              </p:nvGrpSpPr>
              <p:grpSpPr bwMode="auto">
                <a:xfrm>
                  <a:off x="2947662" y="4678526"/>
                  <a:ext cx="846138" cy="1057275"/>
                  <a:chOff x="-489" y="3132"/>
                  <a:chExt cx="533" cy="666"/>
                </a:xfrm>
              </p:grpSpPr>
              <p:sp>
                <p:nvSpPr>
                  <p:cNvPr id="47"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8"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44" name="CaixaDeTexto 43"/>
              <p:cNvSpPr txBox="1"/>
              <p:nvPr/>
            </p:nvSpPr>
            <p:spPr>
              <a:xfrm>
                <a:off x="3529554" y="5540953"/>
                <a:ext cx="693443"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EPP</a:t>
                </a:r>
              </a:p>
            </p:txBody>
          </p:sp>
        </p:grpSp>
        <p:graphicFrame>
          <p:nvGraphicFramePr>
            <p:cNvPr id="49" name="Gráfico 48"/>
            <p:cNvGraphicFramePr/>
            <p:nvPr>
              <p:extLst>
                <p:ext uri="{D42A27DB-BD31-4B8C-83A1-F6EECF244321}">
                  <p14:modId xmlns:p14="http://schemas.microsoft.com/office/powerpoint/2010/main" val="642178312"/>
                </p:ext>
              </p:extLst>
            </p:nvPr>
          </p:nvGraphicFramePr>
          <p:xfrm>
            <a:off x="1456424" y="919399"/>
            <a:ext cx="4279495" cy="5436638"/>
          </p:xfrm>
          <a:graphic>
            <a:graphicData uri="http://schemas.openxmlformats.org/drawingml/2006/chart">
              <c:chart xmlns:c="http://schemas.openxmlformats.org/drawingml/2006/chart" xmlns:r="http://schemas.openxmlformats.org/officeDocument/2006/relationships" r:id="rId12"/>
            </a:graphicData>
          </a:graphic>
        </p:graphicFrame>
        <p:grpSp>
          <p:nvGrpSpPr>
            <p:cNvPr id="50" name="Agrupar 49"/>
            <p:cNvGrpSpPr/>
            <p:nvPr/>
          </p:nvGrpSpPr>
          <p:grpSpPr>
            <a:xfrm>
              <a:off x="651308" y="1328456"/>
              <a:ext cx="854571" cy="1181245"/>
              <a:chOff x="1768185" y="4857231"/>
              <a:chExt cx="723450" cy="1063429"/>
            </a:xfrm>
          </p:grpSpPr>
          <p:grpSp>
            <p:nvGrpSpPr>
              <p:cNvPr id="51" name="Grupo 13"/>
              <p:cNvGrpSpPr/>
              <p:nvPr/>
            </p:nvGrpSpPr>
            <p:grpSpPr>
              <a:xfrm>
                <a:off x="1768185" y="4857231"/>
                <a:ext cx="723450" cy="629054"/>
                <a:chOff x="1207620" y="5194355"/>
                <a:chExt cx="653544" cy="569821"/>
              </a:xfrm>
            </p:grpSpPr>
            <p:sp>
              <p:nvSpPr>
                <p:cNvPr id="53"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4" name="Imagem 5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52" name="CaixaDeTexto 51"/>
              <p:cNvSpPr txBox="1"/>
              <p:nvPr/>
            </p:nvSpPr>
            <p:spPr>
              <a:xfrm>
                <a:off x="181500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MEI</a:t>
                </a:r>
              </a:p>
            </p:txBody>
          </p:sp>
        </p:grpSp>
      </p:grpSp>
      <p:sp>
        <p:nvSpPr>
          <p:cNvPr id="3" name="CaixaDeTexto 2"/>
          <p:cNvSpPr txBox="1"/>
          <p:nvPr/>
        </p:nvSpPr>
        <p:spPr>
          <a:xfrm>
            <a:off x="5441919" y="1687978"/>
            <a:ext cx="4833650" cy="2308324"/>
          </a:xfrm>
          <a:prstGeom prst="rect">
            <a:avLst/>
          </a:prstGeom>
          <a:noFill/>
        </p:spPr>
        <p:txBody>
          <a:bodyPr wrap="square" rtlCol="0">
            <a:spAutoFit/>
          </a:bodyPr>
          <a:lstStyle/>
          <a:p>
            <a:r>
              <a:rPr lang="pt-BR" sz="1800" dirty="0">
                <a:solidFill>
                  <a:schemeClr val="accent5">
                    <a:lumMod val="50000"/>
                  </a:schemeClr>
                </a:solidFill>
              </a:rPr>
              <a:t>Empresas de portes menores apresentam uma proporção menor de empresários com familiares no quadro associativo da empresa. </a:t>
            </a:r>
          </a:p>
          <a:p>
            <a:endParaRPr lang="pt-BR" sz="1800" dirty="0">
              <a:solidFill>
                <a:schemeClr val="accent5">
                  <a:lumMod val="50000"/>
                </a:schemeClr>
              </a:solidFill>
            </a:endParaRPr>
          </a:p>
          <a:p>
            <a:r>
              <a:rPr lang="pt-BR" sz="1800" dirty="0">
                <a:solidFill>
                  <a:schemeClr val="accent5">
                    <a:lumMod val="50000"/>
                  </a:schemeClr>
                </a:solidFill>
              </a:rPr>
              <a:t>Enquanto 13% dos MEI afirmam ter um parente no quadro associativo da empresa, entre as </a:t>
            </a:r>
            <a:r>
              <a:rPr lang="pt-BR" sz="1800" dirty="0" err="1">
                <a:solidFill>
                  <a:schemeClr val="accent5">
                    <a:lumMod val="50000"/>
                  </a:schemeClr>
                </a:solidFill>
              </a:rPr>
              <a:t>EPPs</a:t>
            </a:r>
            <a:r>
              <a:rPr lang="pt-BR" sz="1800" dirty="0">
                <a:solidFill>
                  <a:schemeClr val="accent5">
                    <a:lumMod val="50000"/>
                  </a:schemeClr>
                </a:solidFill>
              </a:rPr>
              <a:t> mais da metade dos empresários afirma ter familiares como sócios.</a:t>
            </a:r>
          </a:p>
        </p:txBody>
      </p:sp>
      <p:sp>
        <p:nvSpPr>
          <p:cNvPr id="55" name="CaixaDeTexto 5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5.867 ENTREVISTADOS</a:t>
            </a:r>
          </a:p>
        </p:txBody>
      </p:sp>
    </p:spTree>
    <p:extLst>
      <p:ext uri="{BB962C8B-B14F-4D97-AF65-F5344CB8AC3E}">
        <p14:creationId xmlns:p14="http://schemas.microsoft.com/office/powerpoint/2010/main" val="115677588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sócio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Q29.</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nessa sua empresa, o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tem algum sócio que seja seu parente?</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pSp>
        <p:nvGrpSpPr>
          <p:cNvPr id="3" name="Agrupar 2"/>
          <p:cNvGrpSpPr/>
          <p:nvPr/>
        </p:nvGrpSpPr>
        <p:grpSpPr>
          <a:xfrm>
            <a:off x="339827" y="769974"/>
            <a:ext cx="5357423" cy="5832285"/>
            <a:chOff x="339827" y="769974"/>
            <a:chExt cx="5357423" cy="5832285"/>
          </a:xfrm>
        </p:grpSpPr>
        <p:sp>
          <p:nvSpPr>
            <p:cNvPr id="38" name="Retângulo 37"/>
            <p:cNvSpPr/>
            <p:nvPr/>
          </p:nvSpPr>
          <p:spPr>
            <a:xfrm>
              <a:off x="344475" y="769974"/>
              <a:ext cx="4814627" cy="5832285"/>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2" name="Imagem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61828" y="1352123"/>
              <a:ext cx="838815" cy="779834"/>
            </a:xfrm>
            <a:prstGeom prst="rect">
              <a:avLst/>
            </a:prstGeom>
          </p:spPr>
        </p:pic>
        <p:pic>
          <p:nvPicPr>
            <p:cNvPr id="33" name="Imagem 3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42616" y="3008172"/>
              <a:ext cx="865626" cy="802800"/>
            </a:xfrm>
            <a:prstGeom prst="rect">
              <a:avLst/>
            </a:prstGeom>
          </p:spPr>
        </p:pic>
        <p:sp>
          <p:nvSpPr>
            <p:cNvPr id="34" name="Retângulo 33"/>
            <p:cNvSpPr/>
            <p:nvPr/>
          </p:nvSpPr>
          <p:spPr>
            <a:xfrm>
              <a:off x="379473" y="3750561"/>
              <a:ext cx="1128091"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35" name="Imagem 3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56392" y="4703032"/>
              <a:ext cx="805641" cy="806770"/>
            </a:xfrm>
            <a:prstGeom prst="rect">
              <a:avLst/>
            </a:prstGeom>
          </p:spPr>
        </p:pic>
        <p:sp>
          <p:nvSpPr>
            <p:cNvPr id="36" name="Retângulo 35"/>
            <p:cNvSpPr/>
            <p:nvPr/>
          </p:nvSpPr>
          <p:spPr>
            <a:xfrm>
              <a:off x="339827" y="5518143"/>
              <a:ext cx="1230434"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sp>
          <p:nvSpPr>
            <p:cNvPr id="37" name="Retângulo 36"/>
            <p:cNvSpPr/>
            <p:nvPr/>
          </p:nvSpPr>
          <p:spPr>
            <a:xfrm>
              <a:off x="343623" y="2127977"/>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graphicFrame>
          <p:nvGraphicFramePr>
            <p:cNvPr id="23" name="Gráfico 22"/>
            <p:cNvGraphicFramePr/>
            <p:nvPr>
              <p:extLst>
                <p:ext uri="{D42A27DB-BD31-4B8C-83A1-F6EECF244321}">
                  <p14:modId xmlns:p14="http://schemas.microsoft.com/office/powerpoint/2010/main" val="1760997850"/>
                </p:ext>
              </p:extLst>
            </p:nvPr>
          </p:nvGraphicFramePr>
          <p:xfrm>
            <a:off x="1417755" y="1031438"/>
            <a:ext cx="4279495" cy="5566708"/>
          </p:xfrm>
          <a:graphic>
            <a:graphicData uri="http://schemas.openxmlformats.org/drawingml/2006/chart">
              <c:chart xmlns:c="http://schemas.openxmlformats.org/drawingml/2006/chart" xmlns:r="http://schemas.openxmlformats.org/officeDocument/2006/relationships" r:id="rId14"/>
            </a:graphicData>
          </a:graphic>
        </p:graphicFrame>
      </p:grpSp>
      <p:sp>
        <p:nvSpPr>
          <p:cNvPr id="2" name="CaixaDeTexto 1"/>
          <p:cNvSpPr txBox="1"/>
          <p:nvPr/>
        </p:nvSpPr>
        <p:spPr>
          <a:xfrm>
            <a:off x="5376455" y="2045408"/>
            <a:ext cx="4103127" cy="923330"/>
          </a:xfrm>
          <a:prstGeom prst="rect">
            <a:avLst/>
          </a:prstGeom>
          <a:noFill/>
        </p:spPr>
        <p:txBody>
          <a:bodyPr wrap="square" rtlCol="0">
            <a:spAutoFit/>
          </a:bodyPr>
          <a:lstStyle/>
          <a:p>
            <a:r>
              <a:rPr lang="pt-BR" sz="1800" dirty="0">
                <a:solidFill>
                  <a:schemeClr val="accent5">
                    <a:lumMod val="50000"/>
                  </a:schemeClr>
                </a:solidFill>
              </a:rPr>
              <a:t>Aproximadamente 25% dos empresários de cada setor possuem algum parente que seja sócio no seu empreendimento.</a:t>
            </a:r>
          </a:p>
        </p:txBody>
      </p:sp>
      <p:sp>
        <p:nvSpPr>
          <p:cNvPr id="24" name="CaixaDeTexto 23"/>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5.867 ENTREVISTADOS</a:t>
            </a:r>
          </a:p>
        </p:txBody>
      </p:sp>
    </p:spTree>
    <p:extLst>
      <p:ext uri="{BB962C8B-B14F-4D97-AF65-F5344CB8AC3E}">
        <p14:creationId xmlns:p14="http://schemas.microsoft.com/office/powerpoint/2010/main" val="338908721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sócio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Q29.</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nessa sua empresa, o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tem algum sócio que seja seu parente?</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4" name="Gráfico 3"/>
          <p:cNvGraphicFramePr/>
          <p:nvPr>
            <p:extLst>
              <p:ext uri="{D42A27DB-BD31-4B8C-83A1-F6EECF244321}">
                <p14:modId xmlns:p14="http://schemas.microsoft.com/office/powerpoint/2010/main" val="174757603"/>
              </p:ext>
            </p:extLst>
          </p:nvPr>
        </p:nvGraphicFramePr>
        <p:xfrm>
          <a:off x="585923" y="2134046"/>
          <a:ext cx="9536079" cy="4259614"/>
        </p:xfrm>
        <a:graphic>
          <a:graphicData uri="http://schemas.openxmlformats.org/drawingml/2006/chart">
            <c:chart xmlns:c="http://schemas.openxmlformats.org/drawingml/2006/chart" xmlns:r="http://schemas.openxmlformats.org/officeDocument/2006/relationships" r:id="rId11"/>
          </a:graphicData>
        </a:graphic>
      </p:graphicFrame>
      <p:sp>
        <p:nvSpPr>
          <p:cNvPr id="18" name="CaixaDeTexto 17"/>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5.867 ENTREVISTADOS</a:t>
            </a:r>
          </a:p>
        </p:txBody>
      </p:sp>
      <p:sp>
        <p:nvSpPr>
          <p:cNvPr id="19" name="CaixaDeTexto 18"/>
          <p:cNvSpPr txBox="1"/>
          <p:nvPr/>
        </p:nvSpPr>
        <p:spPr>
          <a:xfrm>
            <a:off x="705665" y="1266062"/>
            <a:ext cx="9283380" cy="646331"/>
          </a:xfrm>
          <a:prstGeom prst="rect">
            <a:avLst/>
          </a:prstGeom>
          <a:noFill/>
        </p:spPr>
        <p:txBody>
          <a:bodyPr wrap="square" rtlCol="0">
            <a:spAutoFit/>
          </a:bodyPr>
          <a:lstStyle/>
          <a:p>
            <a:r>
              <a:rPr lang="pt-BR" sz="1800" dirty="0">
                <a:solidFill>
                  <a:schemeClr val="accent5">
                    <a:lumMod val="50000"/>
                  </a:schemeClr>
                </a:solidFill>
              </a:rPr>
              <a:t>Os empresários da Região Sul possuem, em maior proporção, familiares no quadro associativo da sua empresa (31%).</a:t>
            </a:r>
          </a:p>
        </p:txBody>
      </p:sp>
    </p:spTree>
    <p:extLst>
      <p:ext uri="{BB962C8B-B14F-4D97-AF65-F5344CB8AC3E}">
        <p14:creationId xmlns:p14="http://schemas.microsoft.com/office/powerpoint/2010/main" val="33869422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sócio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Q29.</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nessa sua empresa, o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tem algum sócio que seja seu parente?</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1758015473"/>
              </p:ext>
            </p:extLst>
          </p:nvPr>
        </p:nvGraphicFramePr>
        <p:xfrm>
          <a:off x="1054646" y="1788768"/>
          <a:ext cx="8568952" cy="4436946"/>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5.867 ENTREVISTADOS</a:t>
            </a:r>
          </a:p>
        </p:txBody>
      </p:sp>
    </p:spTree>
    <p:extLst>
      <p:ext uri="{BB962C8B-B14F-4D97-AF65-F5344CB8AC3E}">
        <p14:creationId xmlns:p14="http://schemas.microsoft.com/office/powerpoint/2010/main" val="21402814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sócio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Q29.</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nessa sua empresa, o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tem algum sócio que seja seu parente?</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3843181912"/>
              </p:ext>
            </p:extLst>
          </p:nvPr>
        </p:nvGraphicFramePr>
        <p:xfrm>
          <a:off x="314484" y="1810997"/>
          <a:ext cx="10009112" cy="4392488"/>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8012459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sócio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Q29.</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nessa sua empresa, o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tem algum sócio que seja seu parente?</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Gráfico 18"/>
          <p:cNvGraphicFramePr/>
          <p:nvPr>
            <p:extLst>
              <p:ext uri="{D42A27DB-BD31-4B8C-83A1-F6EECF244321}">
                <p14:modId xmlns:p14="http://schemas.microsoft.com/office/powerpoint/2010/main" val="792678570"/>
              </p:ext>
            </p:extLst>
          </p:nvPr>
        </p:nvGraphicFramePr>
        <p:xfrm>
          <a:off x="314484" y="1810997"/>
          <a:ext cx="10009112" cy="4392488"/>
        </p:xfrm>
        <a:graphic>
          <a:graphicData uri="http://schemas.openxmlformats.org/drawingml/2006/chart">
            <c:chart xmlns:c="http://schemas.openxmlformats.org/drawingml/2006/chart" xmlns:r="http://schemas.openxmlformats.org/officeDocument/2006/relationships" r:id="rId11"/>
          </a:graphicData>
        </a:graphic>
      </p:graphicFrame>
      <p:sp>
        <p:nvSpPr>
          <p:cNvPr id="18" name="CaixaDeTexto 17"/>
          <p:cNvSpPr txBox="1"/>
          <p:nvPr/>
        </p:nvSpPr>
        <p:spPr>
          <a:xfrm>
            <a:off x="677350" y="1131900"/>
            <a:ext cx="9283380" cy="646331"/>
          </a:xfrm>
          <a:prstGeom prst="rect">
            <a:avLst/>
          </a:prstGeom>
          <a:noFill/>
        </p:spPr>
        <p:txBody>
          <a:bodyPr wrap="square" rtlCol="0">
            <a:spAutoFit/>
          </a:bodyPr>
          <a:lstStyle/>
          <a:p>
            <a:r>
              <a:rPr lang="pt-BR" sz="1800" dirty="0">
                <a:solidFill>
                  <a:schemeClr val="accent5">
                    <a:lumMod val="50000"/>
                  </a:schemeClr>
                </a:solidFill>
              </a:rPr>
              <a:t>Quanto maior a idade do empresário, maior a probabilidade de contar com algum familiar no quadro associativo da sua empresa.</a:t>
            </a:r>
          </a:p>
        </p:txBody>
      </p:sp>
    </p:spTree>
    <p:extLst>
      <p:ext uri="{BB962C8B-B14F-4D97-AF65-F5344CB8AC3E}">
        <p14:creationId xmlns:p14="http://schemas.microsoft.com/office/powerpoint/2010/main" val="122823400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colaborador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Q30.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na sua empresa, há algum empregado (com ou sem carteira) ou colaborador que seja seu parente ou seja parente de seu sócio?</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25" name="Gráfico 24"/>
          <p:cNvGraphicFramePr/>
          <p:nvPr>
            <p:extLst>
              <p:ext uri="{D42A27DB-BD31-4B8C-83A1-F6EECF244321}">
                <p14:modId xmlns:p14="http://schemas.microsoft.com/office/powerpoint/2010/main" val="1938597907"/>
              </p:ext>
            </p:extLst>
          </p:nvPr>
        </p:nvGraphicFramePr>
        <p:xfrm>
          <a:off x="766614" y="1408314"/>
          <a:ext cx="4464496" cy="4581017"/>
        </p:xfrm>
        <a:graphic>
          <a:graphicData uri="http://schemas.openxmlformats.org/drawingml/2006/chart">
            <c:chart xmlns:c="http://schemas.openxmlformats.org/drawingml/2006/chart" xmlns:r="http://schemas.openxmlformats.org/officeDocument/2006/relationships" r:id="rId11"/>
          </a:graphicData>
        </a:graphic>
      </p:graphicFrame>
      <p:sp>
        <p:nvSpPr>
          <p:cNvPr id="2" name="CaixaDeTexto 1"/>
          <p:cNvSpPr txBox="1"/>
          <p:nvPr/>
        </p:nvSpPr>
        <p:spPr>
          <a:xfrm>
            <a:off x="5375126" y="1961097"/>
            <a:ext cx="4752528" cy="1323439"/>
          </a:xfrm>
          <a:prstGeom prst="rect">
            <a:avLst/>
          </a:prstGeom>
          <a:noFill/>
        </p:spPr>
        <p:txBody>
          <a:bodyPr wrap="square" rtlCol="0">
            <a:spAutoFit/>
          </a:bodyPr>
          <a:lstStyle/>
          <a:p>
            <a:r>
              <a:rPr lang="pt-BR" sz="2000" dirty="0">
                <a:solidFill>
                  <a:schemeClr val="accent5">
                    <a:lumMod val="50000"/>
                  </a:schemeClr>
                </a:solidFill>
              </a:rPr>
              <a:t>Cerca de 2 em cada 10 entrevistados contam  com algum familiar ou familiar de sócios como colaboradores ou empregados da sua empresa. </a:t>
            </a:r>
          </a:p>
        </p:txBody>
      </p:sp>
      <p:sp>
        <p:nvSpPr>
          <p:cNvPr id="26" name="CaixaDeTexto 2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5.867 ENTREVISTADOS</a:t>
            </a:r>
          </a:p>
        </p:txBody>
      </p:sp>
    </p:spTree>
    <p:extLst>
      <p:ext uri="{BB962C8B-B14F-4D97-AF65-F5344CB8AC3E}">
        <p14:creationId xmlns:p14="http://schemas.microsoft.com/office/powerpoint/2010/main" val="7548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PROBLEMAS QUE MAIS PREJUDICARAM O DESEMPENHO DA EMPRESA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Q12.</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pt-BR" sz="1000" dirty="0">
                <a:latin typeface="Calibri" panose="020F0502020204030204" pitchFamily="34" charset="0"/>
                <a:ea typeface="Times New Roman" panose="02020603050405020304" pitchFamily="18" charset="0"/>
                <a:cs typeface="Arial" panose="020B0604020202020204" pitchFamily="34" charset="0"/>
              </a:rPr>
              <a:t>Dos problemas que eu vou citar, qual foi o que mais prejudicou </a:t>
            </a:r>
            <a:r>
              <a:rPr lang="pt-BR" sz="1000" u="sng" dirty="0">
                <a:latin typeface="Calibri" panose="020F0502020204030204" pitchFamily="34" charset="0"/>
                <a:ea typeface="Times New Roman" panose="02020603050405020304" pitchFamily="18" charset="0"/>
                <a:cs typeface="Arial" panose="020B0604020202020204" pitchFamily="34" charset="0"/>
              </a:rPr>
              <a:t>sua empresa</a:t>
            </a:r>
            <a:r>
              <a:rPr lang="pt-BR" sz="1000" dirty="0">
                <a:latin typeface="Calibri" panose="020F0502020204030204" pitchFamily="34" charset="0"/>
                <a:ea typeface="Times New Roman" panose="02020603050405020304" pitchFamily="18" charset="0"/>
                <a:cs typeface="Arial" panose="020B0604020202020204" pitchFamily="34" charset="0"/>
              </a:rPr>
              <a:t> este ano (2017)?</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2953900489"/>
              </p:ext>
            </p:extLst>
          </p:nvPr>
        </p:nvGraphicFramePr>
        <p:xfrm>
          <a:off x="1327481" y="1976190"/>
          <a:ext cx="8064897" cy="3898465"/>
        </p:xfrm>
        <a:graphic>
          <a:graphicData uri="http://schemas.openxmlformats.org/drawingml/2006/table">
            <a:tbl>
              <a:tblPr bandRow="1">
                <a:tableStyleId>{5C22544A-7EE6-4342-B048-85BDC9FD1C3A}</a:tableStyleId>
              </a:tblPr>
              <a:tblGrid>
                <a:gridCol w="2684132">
                  <a:extLst>
                    <a:ext uri="{9D8B030D-6E8A-4147-A177-3AD203B41FA5}">
                      <a16:colId xmlns:a16="http://schemas.microsoft.com/office/drawing/2014/main" val="1717645873"/>
                    </a:ext>
                  </a:extLst>
                </a:gridCol>
                <a:gridCol w="1115525">
                  <a:extLst>
                    <a:ext uri="{9D8B030D-6E8A-4147-A177-3AD203B41FA5}">
                      <a16:colId xmlns:a16="http://schemas.microsoft.com/office/drawing/2014/main" val="2682590267"/>
                    </a:ext>
                  </a:extLst>
                </a:gridCol>
                <a:gridCol w="1115525">
                  <a:extLst>
                    <a:ext uri="{9D8B030D-6E8A-4147-A177-3AD203B41FA5}">
                      <a16:colId xmlns:a16="http://schemas.microsoft.com/office/drawing/2014/main" val="100693935"/>
                    </a:ext>
                  </a:extLst>
                </a:gridCol>
                <a:gridCol w="1049905">
                  <a:extLst>
                    <a:ext uri="{9D8B030D-6E8A-4147-A177-3AD203B41FA5}">
                      <a16:colId xmlns:a16="http://schemas.microsoft.com/office/drawing/2014/main" val="221777309"/>
                    </a:ext>
                  </a:extLst>
                </a:gridCol>
                <a:gridCol w="1049905">
                  <a:extLst>
                    <a:ext uri="{9D8B030D-6E8A-4147-A177-3AD203B41FA5}">
                      <a16:colId xmlns:a16="http://schemas.microsoft.com/office/drawing/2014/main" val="690645657"/>
                    </a:ext>
                  </a:extLst>
                </a:gridCol>
                <a:gridCol w="1049905">
                  <a:extLst>
                    <a:ext uri="{9D8B030D-6E8A-4147-A177-3AD203B41FA5}">
                      <a16:colId xmlns:a16="http://schemas.microsoft.com/office/drawing/2014/main" val="1516364609"/>
                    </a:ext>
                  </a:extLst>
                </a:gridCol>
              </a:tblGrid>
              <a:tr h="581605">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Sul</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Sudeste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Centro-Oeste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Nordeste</a:t>
                      </a:r>
                    </a:p>
                  </a:txBody>
                  <a:tcPr anchor="ctr">
                    <a:solidFill>
                      <a:schemeClr val="accent2">
                        <a:lumMod val="60000"/>
                        <a:lumOff val="40000"/>
                        <a:alpha val="22000"/>
                      </a:schemeClr>
                    </a:solidFill>
                  </a:tcPr>
                </a:tc>
                <a:extLst>
                  <a:ext uri="{0D108BD9-81ED-4DB2-BD59-A6C34878D82A}">
                    <a16:rowId xmlns:a16="http://schemas.microsoft.com/office/drawing/2014/main" val="2156621863"/>
                  </a:ext>
                </a:extLst>
              </a:tr>
              <a:tr h="552810">
                <a:tc>
                  <a:txBody>
                    <a:bodyPr/>
                    <a:lstStyle/>
                    <a:p>
                      <a:pPr marL="0" algn="r" defTabSz="1172261" rtl="0" eaLnBrk="1" fontAlgn="t" latinLnBrk="0" hangingPunct="1"/>
                      <a:r>
                        <a:rPr lang="pt-BR" sz="1600" b="1" kern="1200" dirty="0">
                          <a:solidFill>
                            <a:srgbClr val="013575"/>
                          </a:solidFill>
                          <a:latin typeface="+mn-lt"/>
                          <a:ea typeface="+mn-ea"/>
                          <a:cs typeface="+mn-cs"/>
                        </a:rPr>
                        <a:t>Corrupção</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32%</a:t>
                      </a:r>
                    </a:p>
                  </a:txBody>
                  <a:tcPr marL="9525" marR="9525" marT="9525" marB="0" anchor="ctr"/>
                </a:tc>
                <a:extLst>
                  <a:ext uri="{0D108BD9-81ED-4DB2-BD59-A6C34878D82A}">
                    <a16:rowId xmlns:a16="http://schemas.microsoft.com/office/drawing/2014/main" val="1143186497"/>
                  </a:ext>
                </a:extLst>
              </a:tr>
              <a:tr h="552810">
                <a:tc>
                  <a:txBody>
                    <a:bodyPr/>
                    <a:lstStyle/>
                    <a:p>
                      <a:pPr marL="0" algn="r" defTabSz="1172261" rtl="0" eaLnBrk="1" fontAlgn="t" latinLnBrk="0" hangingPunct="1"/>
                      <a:r>
                        <a:rPr lang="pt-BR" sz="1600" b="1" kern="1200" dirty="0">
                          <a:solidFill>
                            <a:srgbClr val="013575"/>
                          </a:solidFill>
                          <a:latin typeface="+mn-lt"/>
                          <a:ea typeface="+mn-ea"/>
                          <a:cs typeface="+mn-cs"/>
                        </a:rPr>
                        <a:t>Desemprego alto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extLst>
                  <a:ext uri="{0D108BD9-81ED-4DB2-BD59-A6C34878D82A}">
                    <a16:rowId xmlns:a16="http://schemas.microsoft.com/office/drawing/2014/main" val="2417726408"/>
                  </a:ext>
                </a:extLst>
              </a:tr>
              <a:tr h="552810">
                <a:tc>
                  <a:txBody>
                    <a:bodyPr/>
                    <a:lstStyle/>
                    <a:p>
                      <a:pPr marL="0" algn="r" defTabSz="1172261" rtl="0" eaLnBrk="1" fontAlgn="t" latinLnBrk="0" hangingPunct="1"/>
                      <a:r>
                        <a:rPr lang="pt-BR" sz="1600" b="1" kern="1200" dirty="0">
                          <a:solidFill>
                            <a:srgbClr val="013575"/>
                          </a:solidFill>
                          <a:latin typeface="+mn-lt"/>
                          <a:ea typeface="+mn-ea"/>
                          <a:cs typeface="+mn-cs"/>
                        </a:rPr>
                        <a:t>Taxa de juros alta</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extLst>
                  <a:ext uri="{0D108BD9-81ED-4DB2-BD59-A6C34878D82A}">
                    <a16:rowId xmlns:a16="http://schemas.microsoft.com/office/drawing/2014/main" val="2047430372"/>
                  </a:ext>
                </a:extLst>
              </a:tr>
              <a:tr h="552810">
                <a:tc>
                  <a:txBody>
                    <a:bodyPr/>
                    <a:lstStyle/>
                    <a:p>
                      <a:pPr marL="0" algn="r" defTabSz="1172261" rtl="0" eaLnBrk="1" fontAlgn="t" latinLnBrk="0" hangingPunct="1"/>
                      <a:r>
                        <a:rPr lang="pt-BR" sz="1600" b="1" kern="1200" dirty="0">
                          <a:solidFill>
                            <a:srgbClr val="013575"/>
                          </a:solidFill>
                          <a:latin typeface="+mn-lt"/>
                          <a:ea typeface="+mn-ea"/>
                          <a:cs typeface="+mn-cs"/>
                        </a:rPr>
                        <a:t>Recessão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11%</a:t>
                      </a:r>
                    </a:p>
                  </a:txBody>
                  <a:tcPr marL="9525" marR="9525" marT="9525" marB="0" anchor="ctr"/>
                </a:tc>
                <a:extLst>
                  <a:ext uri="{0D108BD9-81ED-4DB2-BD59-A6C34878D82A}">
                    <a16:rowId xmlns:a16="http://schemas.microsoft.com/office/drawing/2014/main" val="482354356"/>
                  </a:ext>
                </a:extLst>
              </a:tr>
              <a:tr h="552810">
                <a:tc>
                  <a:txBody>
                    <a:bodyPr/>
                    <a:lstStyle/>
                    <a:p>
                      <a:pPr marL="0" algn="r" defTabSz="1172261" rtl="0" eaLnBrk="1" fontAlgn="t" latinLnBrk="0" hangingPunct="1"/>
                      <a:r>
                        <a:rPr lang="pt-BR" sz="1600" b="1" kern="1200" dirty="0">
                          <a:solidFill>
                            <a:srgbClr val="013575"/>
                          </a:solidFill>
                          <a:latin typeface="+mn-lt"/>
                          <a:ea typeface="+mn-ea"/>
                          <a:cs typeface="+mn-cs"/>
                        </a:rPr>
                        <a:t>Inflação alta</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10%</a:t>
                      </a:r>
                    </a:p>
                  </a:txBody>
                  <a:tcPr marL="9525" marR="9525" marT="9525" marB="0" anchor="ctr"/>
                </a:tc>
                <a:extLst>
                  <a:ext uri="{0D108BD9-81ED-4DB2-BD59-A6C34878D82A}">
                    <a16:rowId xmlns:a16="http://schemas.microsoft.com/office/drawing/2014/main" val="1811174359"/>
                  </a:ext>
                </a:extLst>
              </a:tr>
              <a:tr h="552810">
                <a:tc>
                  <a:txBody>
                    <a:bodyPr/>
                    <a:lstStyle/>
                    <a:p>
                      <a:pPr algn="r"/>
                      <a:r>
                        <a:rPr lang="pt-BR" sz="1600" b="1" dirty="0">
                          <a:solidFill>
                            <a:srgbClr val="013575"/>
                          </a:solidFill>
                        </a:rPr>
                        <a:t>Não sabe/Não</a:t>
                      </a:r>
                      <a:r>
                        <a:rPr lang="pt-BR" sz="1600" b="1" baseline="0" dirty="0">
                          <a:solidFill>
                            <a:srgbClr val="013575"/>
                          </a:solidFill>
                        </a:rPr>
                        <a:t> respondeu</a:t>
                      </a:r>
                      <a:endParaRPr lang="pt-BR" sz="1600" b="1" dirty="0">
                        <a:solidFill>
                          <a:srgbClr val="013575"/>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a:t>
                      </a:r>
                    </a:p>
                  </a:txBody>
                  <a:tcPr marL="9525" marR="9525" marT="9525" marB="0" anchor="ctr"/>
                </a:tc>
                <a:extLst>
                  <a:ext uri="{0D108BD9-81ED-4DB2-BD59-A6C34878D82A}">
                    <a16:rowId xmlns:a16="http://schemas.microsoft.com/office/drawing/2014/main" val="1485659157"/>
                  </a:ext>
                </a:extLst>
              </a:tr>
            </a:tbl>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43854245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colaborador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Q30.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na sua empresa, há algum empregado (com ou sem carteira) ou colaborador que seja seu parente ou seja parente de seu sócio?</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2" name="CaixaDeTexto 1"/>
          <p:cNvSpPr txBox="1"/>
          <p:nvPr/>
        </p:nvSpPr>
        <p:spPr>
          <a:xfrm>
            <a:off x="5391221" y="1989634"/>
            <a:ext cx="4808441" cy="1323439"/>
          </a:xfrm>
          <a:prstGeom prst="rect">
            <a:avLst/>
          </a:prstGeom>
          <a:noFill/>
        </p:spPr>
        <p:txBody>
          <a:bodyPr wrap="square" rtlCol="0">
            <a:spAutoFit/>
          </a:bodyPr>
          <a:lstStyle/>
          <a:p>
            <a:r>
              <a:rPr lang="pt-BR" sz="2000" dirty="0">
                <a:solidFill>
                  <a:schemeClr val="accent5">
                    <a:lumMod val="50000"/>
                  </a:schemeClr>
                </a:solidFill>
              </a:rPr>
              <a:t>Quanto maior o porte da empresa, maior a proporção de empresários que contratam algum parente ou parente de sócio como empregado ou colaborador.</a:t>
            </a:r>
          </a:p>
        </p:txBody>
      </p:sp>
      <p:sp>
        <p:nvSpPr>
          <p:cNvPr id="49" name="CaixaDeTexto 4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5.867 ENTREVISTADOS</a:t>
            </a:r>
          </a:p>
        </p:txBody>
      </p:sp>
      <p:grpSp>
        <p:nvGrpSpPr>
          <p:cNvPr id="3" name="Agrupar 2"/>
          <p:cNvGrpSpPr/>
          <p:nvPr/>
        </p:nvGrpSpPr>
        <p:grpSpPr>
          <a:xfrm>
            <a:off x="344475" y="777440"/>
            <a:ext cx="5203887" cy="5824819"/>
            <a:chOff x="344475" y="777440"/>
            <a:chExt cx="5203887" cy="5824819"/>
          </a:xfrm>
        </p:grpSpPr>
        <p:sp>
          <p:nvSpPr>
            <p:cNvPr id="55" name="Retângulo 54"/>
            <p:cNvSpPr/>
            <p:nvPr/>
          </p:nvSpPr>
          <p:spPr>
            <a:xfrm>
              <a:off x="344475" y="777440"/>
              <a:ext cx="4886635" cy="5824819"/>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2" name="Agrupar 31"/>
            <p:cNvGrpSpPr/>
            <p:nvPr/>
          </p:nvGrpSpPr>
          <p:grpSpPr>
            <a:xfrm>
              <a:off x="589718" y="2934122"/>
              <a:ext cx="900640" cy="1286172"/>
              <a:chOff x="2638821" y="4762770"/>
              <a:chExt cx="762451" cy="1157890"/>
            </a:xfrm>
          </p:grpSpPr>
          <p:grpSp>
            <p:nvGrpSpPr>
              <p:cNvPr id="33" name="Grupo 5"/>
              <p:cNvGrpSpPr/>
              <p:nvPr/>
            </p:nvGrpSpPr>
            <p:grpSpPr>
              <a:xfrm>
                <a:off x="2638821" y="4762770"/>
                <a:ext cx="762451" cy="760375"/>
                <a:chOff x="1989894" y="4905662"/>
                <a:chExt cx="829550" cy="829550"/>
              </a:xfrm>
            </p:grpSpPr>
            <p:sp>
              <p:nvSpPr>
                <p:cNvPr id="35" name="Retângulo 34"/>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1" name="Imagem 4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34" name="CaixaDeTexto 33"/>
              <p:cNvSpPr txBox="1"/>
              <p:nvPr/>
            </p:nvSpPr>
            <p:spPr>
              <a:xfrm>
                <a:off x="271192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42" name="Agrupar 41"/>
            <p:cNvGrpSpPr/>
            <p:nvPr/>
          </p:nvGrpSpPr>
          <p:grpSpPr>
            <a:xfrm>
              <a:off x="687681" y="4551404"/>
              <a:ext cx="819125" cy="1424074"/>
              <a:chOff x="3529554" y="4659025"/>
              <a:chExt cx="693443" cy="1282038"/>
            </a:xfrm>
          </p:grpSpPr>
          <p:grpSp>
            <p:nvGrpSpPr>
              <p:cNvPr id="43" name="Grupo 16"/>
              <p:cNvGrpSpPr/>
              <p:nvPr/>
            </p:nvGrpSpPr>
            <p:grpSpPr>
              <a:xfrm>
                <a:off x="3529554" y="4659025"/>
                <a:ext cx="693443" cy="864120"/>
                <a:chOff x="2947662" y="4678526"/>
                <a:chExt cx="846138" cy="1057275"/>
              </a:xfrm>
            </p:grpSpPr>
            <p:sp>
              <p:nvSpPr>
                <p:cNvPr id="45" name="Retângulo 44"/>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6" name="Group 13"/>
                <p:cNvGrpSpPr>
                  <a:grpSpLocks noChangeAspect="1"/>
                </p:cNvGrpSpPr>
                <p:nvPr/>
              </p:nvGrpSpPr>
              <p:grpSpPr bwMode="auto">
                <a:xfrm>
                  <a:off x="2947662" y="4678526"/>
                  <a:ext cx="846138" cy="1057275"/>
                  <a:chOff x="-489" y="3132"/>
                  <a:chExt cx="533" cy="666"/>
                </a:xfrm>
              </p:grpSpPr>
              <p:sp>
                <p:nvSpPr>
                  <p:cNvPr id="47"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8"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44" name="CaixaDeTexto 43"/>
              <p:cNvSpPr txBox="1"/>
              <p:nvPr/>
            </p:nvSpPr>
            <p:spPr>
              <a:xfrm>
                <a:off x="3529554" y="5540953"/>
                <a:ext cx="693443"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EPP</a:t>
                </a:r>
              </a:p>
            </p:txBody>
          </p:sp>
        </p:grpSp>
        <p:grpSp>
          <p:nvGrpSpPr>
            <p:cNvPr id="50" name="Agrupar 49"/>
            <p:cNvGrpSpPr/>
            <p:nvPr/>
          </p:nvGrpSpPr>
          <p:grpSpPr>
            <a:xfrm>
              <a:off x="623409" y="1294657"/>
              <a:ext cx="854571" cy="1181245"/>
              <a:chOff x="1768185" y="4857231"/>
              <a:chExt cx="723450" cy="1063429"/>
            </a:xfrm>
          </p:grpSpPr>
          <p:grpSp>
            <p:nvGrpSpPr>
              <p:cNvPr id="51" name="Grupo 13"/>
              <p:cNvGrpSpPr/>
              <p:nvPr/>
            </p:nvGrpSpPr>
            <p:grpSpPr>
              <a:xfrm>
                <a:off x="1768185" y="4857231"/>
                <a:ext cx="723450" cy="629054"/>
                <a:chOff x="1207620" y="5194355"/>
                <a:chExt cx="653544" cy="569821"/>
              </a:xfrm>
            </p:grpSpPr>
            <p:sp>
              <p:nvSpPr>
                <p:cNvPr id="53"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4" name="Imagem 5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52" name="CaixaDeTexto 51"/>
              <p:cNvSpPr txBox="1"/>
              <p:nvPr/>
            </p:nvSpPr>
            <p:spPr>
              <a:xfrm>
                <a:off x="181500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MEI</a:t>
                </a:r>
              </a:p>
            </p:txBody>
          </p:sp>
        </p:grpSp>
        <p:graphicFrame>
          <p:nvGraphicFramePr>
            <p:cNvPr id="56" name="Gráfico 55"/>
            <p:cNvGraphicFramePr/>
            <p:nvPr>
              <p:extLst>
                <p:ext uri="{D42A27DB-BD31-4B8C-83A1-F6EECF244321}">
                  <p14:modId xmlns:p14="http://schemas.microsoft.com/office/powerpoint/2010/main" val="470475554"/>
                </p:ext>
              </p:extLst>
            </p:nvPr>
          </p:nvGraphicFramePr>
          <p:xfrm>
            <a:off x="1455050" y="941122"/>
            <a:ext cx="4093312" cy="5373341"/>
          </p:xfrm>
          <a:graphic>
            <a:graphicData uri="http://schemas.openxmlformats.org/drawingml/2006/chart">
              <c:chart xmlns:c="http://schemas.openxmlformats.org/drawingml/2006/chart" xmlns:r="http://schemas.openxmlformats.org/officeDocument/2006/relationships" r:id="rId13"/>
            </a:graphicData>
          </a:graphic>
        </p:graphicFrame>
        <p:sp>
          <p:nvSpPr>
            <p:cNvPr id="58" name="CaixaDeTexto 57"/>
            <p:cNvSpPr txBox="1"/>
            <p:nvPr/>
          </p:nvSpPr>
          <p:spPr>
            <a:xfrm>
              <a:off x="3891707" y="1739050"/>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59" name="CaixaDeTexto 58"/>
            <p:cNvSpPr txBox="1"/>
            <p:nvPr/>
          </p:nvSpPr>
          <p:spPr>
            <a:xfrm>
              <a:off x="3639029" y="3432141"/>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60" name="CaixaDeTexto 59"/>
            <p:cNvSpPr txBox="1"/>
            <p:nvPr/>
          </p:nvSpPr>
          <p:spPr>
            <a:xfrm>
              <a:off x="3471538" y="5138264"/>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61" name="CaixaDeTexto 60"/>
            <p:cNvSpPr txBox="1"/>
            <p:nvPr/>
          </p:nvSpPr>
          <p:spPr>
            <a:xfrm>
              <a:off x="1980354" y="4752275"/>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62" name="CaixaDeTexto 61"/>
            <p:cNvSpPr txBox="1"/>
            <p:nvPr/>
          </p:nvSpPr>
          <p:spPr>
            <a:xfrm>
              <a:off x="1851994" y="3034414"/>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63" name="CaixaDeTexto 62"/>
            <p:cNvSpPr txBox="1"/>
            <p:nvPr/>
          </p:nvSpPr>
          <p:spPr>
            <a:xfrm>
              <a:off x="1619447" y="1339632"/>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64" name="Retângulo 63"/>
            <p:cNvSpPr/>
            <p:nvPr/>
          </p:nvSpPr>
          <p:spPr>
            <a:xfrm>
              <a:off x="1562729" y="6181172"/>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CaixaDeTexto 64"/>
            <p:cNvSpPr txBox="1"/>
            <p:nvPr/>
          </p:nvSpPr>
          <p:spPr>
            <a:xfrm>
              <a:off x="1687135" y="6113328"/>
              <a:ext cx="1660785" cy="276999"/>
            </a:xfrm>
            <a:prstGeom prst="rect">
              <a:avLst/>
            </a:prstGeom>
            <a:noFill/>
          </p:spPr>
          <p:txBody>
            <a:bodyPr wrap="square" rtlCol="0">
              <a:spAutoFit/>
            </a:bodyPr>
            <a:lstStyle/>
            <a:p>
              <a:r>
                <a:rPr lang="pt-BR" sz="1200" dirty="0"/>
                <a:t>NS/NR</a:t>
              </a:r>
            </a:p>
          </p:txBody>
        </p:sp>
      </p:grpSp>
    </p:spTree>
    <p:extLst>
      <p:ext uri="{BB962C8B-B14F-4D97-AF65-F5344CB8AC3E}">
        <p14:creationId xmlns:p14="http://schemas.microsoft.com/office/powerpoint/2010/main" val="10616075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colaborador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Q30.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na sua empresa, há algum empregado (com ou sem carteira) ou colaborador que seja seu parente ou seja parente de seu sócio?</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2" name="CaixaDeTexto 1"/>
          <p:cNvSpPr txBox="1"/>
          <p:nvPr/>
        </p:nvSpPr>
        <p:spPr>
          <a:xfrm>
            <a:off x="5422640" y="2055955"/>
            <a:ext cx="4768817" cy="1323439"/>
          </a:xfrm>
          <a:prstGeom prst="rect">
            <a:avLst/>
          </a:prstGeom>
          <a:noFill/>
        </p:spPr>
        <p:txBody>
          <a:bodyPr wrap="square" rtlCol="0">
            <a:spAutoFit/>
          </a:bodyPr>
          <a:lstStyle/>
          <a:p>
            <a:r>
              <a:rPr lang="pt-BR" sz="2000" dirty="0">
                <a:solidFill>
                  <a:schemeClr val="accent5">
                    <a:lumMod val="50000"/>
                  </a:schemeClr>
                </a:solidFill>
              </a:rPr>
              <a:t>Aproximadamente 20% dos entrevistados de cada setor afirmam que possuem algum empregado que seja seu parente ou parente de algum sócio.</a:t>
            </a:r>
          </a:p>
        </p:txBody>
      </p:sp>
      <p:sp>
        <p:nvSpPr>
          <p:cNvPr id="24" name="CaixaDeTexto 23"/>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5.867 ENTREVISTADOS</a:t>
            </a:r>
          </a:p>
        </p:txBody>
      </p:sp>
      <p:grpSp>
        <p:nvGrpSpPr>
          <p:cNvPr id="3" name="Agrupar 2"/>
          <p:cNvGrpSpPr/>
          <p:nvPr/>
        </p:nvGrpSpPr>
        <p:grpSpPr>
          <a:xfrm>
            <a:off x="344475" y="769974"/>
            <a:ext cx="5464378" cy="5832285"/>
            <a:chOff x="344475" y="769974"/>
            <a:chExt cx="5464378" cy="5832285"/>
          </a:xfrm>
        </p:grpSpPr>
        <p:sp>
          <p:nvSpPr>
            <p:cNvPr id="38" name="Retângulo 37"/>
            <p:cNvSpPr/>
            <p:nvPr/>
          </p:nvSpPr>
          <p:spPr>
            <a:xfrm>
              <a:off x="344475" y="769974"/>
              <a:ext cx="4886635" cy="5832285"/>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2" name="Imagem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5217" y="1197033"/>
              <a:ext cx="838815" cy="779834"/>
            </a:xfrm>
            <a:prstGeom prst="rect">
              <a:avLst/>
            </a:prstGeom>
          </p:spPr>
        </p:pic>
        <p:pic>
          <p:nvPicPr>
            <p:cNvPr id="33" name="Imagem 3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6005" y="2853082"/>
              <a:ext cx="865626" cy="802800"/>
            </a:xfrm>
            <a:prstGeom prst="rect">
              <a:avLst/>
            </a:prstGeom>
          </p:spPr>
        </p:pic>
        <p:sp>
          <p:nvSpPr>
            <p:cNvPr id="34" name="Retângulo 33"/>
            <p:cNvSpPr/>
            <p:nvPr/>
          </p:nvSpPr>
          <p:spPr>
            <a:xfrm>
              <a:off x="472862" y="3595471"/>
              <a:ext cx="1128091"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35" name="Imagem 3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49781" y="4547942"/>
              <a:ext cx="805641" cy="806770"/>
            </a:xfrm>
            <a:prstGeom prst="rect">
              <a:avLst/>
            </a:prstGeom>
          </p:spPr>
        </p:pic>
        <p:sp>
          <p:nvSpPr>
            <p:cNvPr id="36" name="Retângulo 35"/>
            <p:cNvSpPr/>
            <p:nvPr/>
          </p:nvSpPr>
          <p:spPr>
            <a:xfrm>
              <a:off x="433216" y="5363053"/>
              <a:ext cx="1230434"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sp>
          <p:nvSpPr>
            <p:cNvPr id="37" name="Retângulo 36"/>
            <p:cNvSpPr/>
            <p:nvPr/>
          </p:nvSpPr>
          <p:spPr>
            <a:xfrm>
              <a:off x="437012" y="1972887"/>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graphicFrame>
          <p:nvGraphicFramePr>
            <p:cNvPr id="23" name="Gráfico 22"/>
            <p:cNvGraphicFramePr/>
            <p:nvPr>
              <p:extLst>
                <p:ext uri="{D42A27DB-BD31-4B8C-83A1-F6EECF244321}">
                  <p14:modId xmlns:p14="http://schemas.microsoft.com/office/powerpoint/2010/main" val="1186883593"/>
                </p:ext>
              </p:extLst>
            </p:nvPr>
          </p:nvGraphicFramePr>
          <p:xfrm>
            <a:off x="1529358" y="792886"/>
            <a:ext cx="4279495" cy="5373341"/>
          </p:xfrm>
          <a:graphic>
            <a:graphicData uri="http://schemas.openxmlformats.org/drawingml/2006/chart">
              <c:chart xmlns:c="http://schemas.openxmlformats.org/drawingml/2006/chart" xmlns:r="http://schemas.openxmlformats.org/officeDocument/2006/relationships" r:id="rId14"/>
            </a:graphicData>
          </a:graphic>
        </p:graphicFrame>
        <p:sp>
          <p:nvSpPr>
            <p:cNvPr id="39" name="CaixaDeTexto 38"/>
            <p:cNvSpPr txBox="1"/>
            <p:nvPr/>
          </p:nvSpPr>
          <p:spPr>
            <a:xfrm>
              <a:off x="4062655" y="1594820"/>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0" name="CaixaDeTexto 39"/>
            <p:cNvSpPr txBox="1"/>
            <p:nvPr/>
          </p:nvSpPr>
          <p:spPr>
            <a:xfrm>
              <a:off x="3949294" y="3282259"/>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1" name="CaixaDeTexto 40"/>
            <p:cNvSpPr txBox="1"/>
            <p:nvPr/>
          </p:nvSpPr>
          <p:spPr>
            <a:xfrm>
              <a:off x="3958423" y="5007724"/>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2" name="CaixaDeTexto 41"/>
            <p:cNvSpPr txBox="1"/>
            <p:nvPr/>
          </p:nvSpPr>
          <p:spPr>
            <a:xfrm>
              <a:off x="1884414" y="4611237"/>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3" name="CaixaDeTexto 42"/>
            <p:cNvSpPr txBox="1"/>
            <p:nvPr/>
          </p:nvSpPr>
          <p:spPr>
            <a:xfrm>
              <a:off x="1884414" y="2890466"/>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4" name="CaixaDeTexto 43"/>
            <p:cNvSpPr txBox="1"/>
            <p:nvPr/>
          </p:nvSpPr>
          <p:spPr>
            <a:xfrm>
              <a:off x="1739443" y="1207034"/>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5" name="Retângulo 44"/>
            <p:cNvSpPr/>
            <p:nvPr/>
          </p:nvSpPr>
          <p:spPr>
            <a:xfrm>
              <a:off x="1562729" y="6181172"/>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CaixaDeTexto 45"/>
            <p:cNvSpPr txBox="1"/>
            <p:nvPr/>
          </p:nvSpPr>
          <p:spPr>
            <a:xfrm>
              <a:off x="1687135" y="6113328"/>
              <a:ext cx="1660785" cy="276999"/>
            </a:xfrm>
            <a:prstGeom prst="rect">
              <a:avLst/>
            </a:prstGeom>
            <a:noFill/>
          </p:spPr>
          <p:txBody>
            <a:bodyPr wrap="square" rtlCol="0">
              <a:spAutoFit/>
            </a:bodyPr>
            <a:lstStyle/>
            <a:p>
              <a:r>
                <a:rPr lang="pt-BR" sz="1200" dirty="0"/>
                <a:t>NS/NR</a:t>
              </a:r>
            </a:p>
          </p:txBody>
        </p:sp>
      </p:grpSp>
    </p:spTree>
    <p:extLst>
      <p:ext uri="{BB962C8B-B14F-4D97-AF65-F5344CB8AC3E}">
        <p14:creationId xmlns:p14="http://schemas.microsoft.com/office/powerpoint/2010/main" val="91898580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colaborador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Q30.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na sua empresa, há algum empregado (com ou sem carteira) ou colaborador que seja seu parente ou seja parente de seu sócio?</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Gráfico 18"/>
          <p:cNvGraphicFramePr/>
          <p:nvPr>
            <p:extLst>
              <p:ext uri="{D42A27DB-BD31-4B8C-83A1-F6EECF244321}">
                <p14:modId xmlns:p14="http://schemas.microsoft.com/office/powerpoint/2010/main" val="700216811"/>
              </p:ext>
            </p:extLst>
          </p:nvPr>
        </p:nvGraphicFramePr>
        <p:xfrm>
          <a:off x="614734" y="837506"/>
          <a:ext cx="2888184" cy="5496320"/>
        </p:xfrm>
        <a:graphic>
          <a:graphicData uri="http://schemas.openxmlformats.org/drawingml/2006/chart">
            <c:chart xmlns:c="http://schemas.openxmlformats.org/drawingml/2006/chart" xmlns:r="http://schemas.openxmlformats.org/officeDocument/2006/relationships" r:id="rId11"/>
          </a:graphicData>
        </a:graphic>
      </p:graphicFrame>
      <p:sp>
        <p:nvSpPr>
          <p:cNvPr id="20" name="CaixaDeTexto 19"/>
          <p:cNvSpPr txBox="1"/>
          <p:nvPr/>
        </p:nvSpPr>
        <p:spPr>
          <a:xfrm>
            <a:off x="118542" y="928008"/>
            <a:ext cx="461665" cy="5228238"/>
          </a:xfrm>
          <a:prstGeom prst="rect">
            <a:avLst/>
          </a:prstGeom>
          <a:solidFill>
            <a:schemeClr val="accent5">
              <a:lumMod val="40000"/>
              <a:lumOff val="60000"/>
              <a:alpha val="46000"/>
            </a:schemeClr>
          </a:solidFill>
        </p:spPr>
        <p:txBody>
          <a:bodyPr vert="vert270" wrap="square" rtlCol="0">
            <a:spAutoFit/>
          </a:bodyPr>
          <a:lstStyle/>
          <a:p>
            <a:pPr algn="ctr"/>
            <a:r>
              <a:rPr lang="pt-BR" sz="1800" b="1" dirty="0">
                <a:solidFill>
                  <a:schemeClr val="accent5">
                    <a:lumMod val="50000"/>
                  </a:schemeClr>
                </a:solidFill>
              </a:rPr>
              <a:t>UNIDADE DA FEDERAÇÃO</a:t>
            </a:r>
          </a:p>
        </p:txBody>
      </p:sp>
      <p:graphicFrame>
        <p:nvGraphicFramePr>
          <p:cNvPr id="21" name="Gráfico 20"/>
          <p:cNvGraphicFramePr/>
          <p:nvPr>
            <p:extLst>
              <p:ext uri="{D42A27DB-BD31-4B8C-83A1-F6EECF244321}">
                <p14:modId xmlns:p14="http://schemas.microsoft.com/office/powerpoint/2010/main" val="3394258036"/>
              </p:ext>
            </p:extLst>
          </p:nvPr>
        </p:nvGraphicFramePr>
        <p:xfrm>
          <a:off x="3790950" y="2610282"/>
          <a:ext cx="6059317" cy="3463496"/>
        </p:xfrm>
        <a:graphic>
          <a:graphicData uri="http://schemas.openxmlformats.org/drawingml/2006/chart">
            <c:chart xmlns:c="http://schemas.openxmlformats.org/drawingml/2006/chart" xmlns:r="http://schemas.openxmlformats.org/officeDocument/2006/relationships" r:id="rId12"/>
          </a:graphicData>
        </a:graphic>
      </p:graphicFrame>
      <p:sp>
        <p:nvSpPr>
          <p:cNvPr id="23" name="CaixaDeTexto 22"/>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5.867 ENTREVISTADOS</a:t>
            </a:r>
          </a:p>
        </p:txBody>
      </p:sp>
      <p:sp>
        <p:nvSpPr>
          <p:cNvPr id="24" name="CaixaDeTexto 23"/>
          <p:cNvSpPr txBox="1"/>
          <p:nvPr/>
        </p:nvSpPr>
        <p:spPr>
          <a:xfrm>
            <a:off x="3934966" y="1426579"/>
            <a:ext cx="6120680" cy="923330"/>
          </a:xfrm>
          <a:prstGeom prst="rect">
            <a:avLst/>
          </a:prstGeom>
          <a:noFill/>
        </p:spPr>
        <p:txBody>
          <a:bodyPr wrap="square" rtlCol="0">
            <a:spAutoFit/>
          </a:bodyPr>
          <a:lstStyle/>
          <a:p>
            <a:pPr algn="just"/>
            <a:r>
              <a:rPr lang="pt-BR" sz="1800" dirty="0">
                <a:solidFill>
                  <a:schemeClr val="accent5">
                    <a:lumMod val="50000"/>
                  </a:schemeClr>
                </a:solidFill>
              </a:rPr>
              <a:t>Na Região Nordeste é um pouco mais expressiva a proporção de entrevistados que contam com algum parente ou parente do sócio enquanto colaborador ou empregado da empresa.</a:t>
            </a:r>
          </a:p>
        </p:txBody>
      </p:sp>
    </p:spTree>
    <p:extLst>
      <p:ext uri="{BB962C8B-B14F-4D97-AF65-F5344CB8AC3E}">
        <p14:creationId xmlns:p14="http://schemas.microsoft.com/office/powerpoint/2010/main" val="276411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colaborador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Q30.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na sua empresa, há algum empregado (com ou sem carteira) ou colaborador que seja seu parente ou seja parente de seu sócio?</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2815901874"/>
              </p:ext>
            </p:extLst>
          </p:nvPr>
        </p:nvGraphicFramePr>
        <p:xfrm>
          <a:off x="1054646" y="1788768"/>
          <a:ext cx="8928992" cy="4436946"/>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5.867 ENTREVISTADOS</a:t>
            </a:r>
          </a:p>
        </p:txBody>
      </p:sp>
    </p:spTree>
    <p:extLst>
      <p:ext uri="{BB962C8B-B14F-4D97-AF65-F5344CB8AC3E}">
        <p14:creationId xmlns:p14="http://schemas.microsoft.com/office/powerpoint/2010/main" val="1185206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colaborador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Q30.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na sua empresa, há algum empregado (com ou sem carteira) ou colaborador que seja seu parente ou seja parente de seu sócio?</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3739970225"/>
              </p:ext>
            </p:extLst>
          </p:nvPr>
        </p:nvGraphicFramePr>
        <p:xfrm>
          <a:off x="622598" y="1917626"/>
          <a:ext cx="9536079" cy="4392488"/>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64731052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 – Algum colaborador da empresa é seu parente?</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069665"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Q30.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na sua empresa, há algum empregado (com ou sem carteira) ou colaborador que seja seu parente ou seja parente de seu sócio?</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Gráfico 18"/>
          <p:cNvGraphicFramePr/>
          <p:nvPr>
            <p:extLst>
              <p:ext uri="{D42A27DB-BD31-4B8C-83A1-F6EECF244321}">
                <p14:modId xmlns:p14="http://schemas.microsoft.com/office/powerpoint/2010/main" val="1214997349"/>
              </p:ext>
            </p:extLst>
          </p:nvPr>
        </p:nvGraphicFramePr>
        <p:xfrm>
          <a:off x="622598" y="1917626"/>
          <a:ext cx="9536079" cy="4392488"/>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8685710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EMPRESA FAMILIAR</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4652841" cy="246221"/>
          </a:xfrm>
          <a:prstGeom prst="rect">
            <a:avLst/>
          </a:prstGeom>
          <a:noFill/>
        </p:spPr>
        <p:txBody>
          <a:bodyPr wrap="square" rtlCol="0">
            <a:spAutoFit/>
          </a:bodyPr>
          <a:lstStyle/>
          <a:p>
            <a:pPr algn="ctr">
              <a:spcAft>
                <a:spcPts val="0"/>
              </a:spcAft>
            </a:pPr>
            <a:r>
              <a:rPr lang="pt-BR" sz="950" dirty="0">
                <a:solidFill>
                  <a:schemeClr val="tx1">
                    <a:lumMod val="95000"/>
                    <a:lumOff val="5000"/>
                  </a:schemeClr>
                </a:solidFill>
              </a:rPr>
              <a:t>Q29.</a:t>
            </a:r>
            <a:r>
              <a:rPr lang="pt-BR" sz="95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95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nessa sua empresa, o </a:t>
            </a:r>
            <a:r>
              <a:rPr lang="pt-BR" sz="95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950" dirty="0">
                <a:solidFill>
                  <a:srgbClr val="000000"/>
                </a:solidFill>
                <a:latin typeface="Calibri" panose="020F0502020204030204" pitchFamily="34" charset="0"/>
                <a:ea typeface="Times New Roman" panose="02020603050405020304" pitchFamily="18" charset="0"/>
                <a:cs typeface="Arial" panose="020B0604020202020204" pitchFamily="34" charset="0"/>
              </a:rPr>
              <a:t>(a) tem algum sócio que seja seu parente?</a:t>
            </a:r>
            <a:endParaRPr lang="pt-BR" sz="950" dirty="0">
              <a:effectLst/>
              <a:latin typeface="Arial" panose="020B0604020202020204" pitchFamily="34" charset="0"/>
              <a:ea typeface="Times New Roman" panose="02020603050405020304" pitchFamily="18" charset="0"/>
            </a:endParaRPr>
          </a:p>
        </p:txBody>
      </p:sp>
      <p:sp>
        <p:nvSpPr>
          <p:cNvPr id="25" name="CaixaDeTexto 2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BASE: 5.843</a:t>
            </a:r>
          </a:p>
          <a:p>
            <a:pPr algn="r"/>
            <a:r>
              <a:rPr lang="pt-BR" sz="1000" i="1" dirty="0">
                <a:solidFill>
                  <a:schemeClr val="tx1">
                    <a:lumMod val="65000"/>
                    <a:lumOff val="35000"/>
                  </a:schemeClr>
                </a:solidFill>
              </a:rPr>
              <a:t>NR: 24</a:t>
            </a:r>
          </a:p>
        </p:txBody>
      </p:sp>
      <p:graphicFrame>
        <p:nvGraphicFramePr>
          <p:cNvPr id="6" name="Gráfico 5"/>
          <p:cNvGraphicFramePr/>
          <p:nvPr>
            <p:extLst>
              <p:ext uri="{D42A27DB-BD31-4B8C-83A1-F6EECF244321}">
                <p14:modId xmlns:p14="http://schemas.microsoft.com/office/powerpoint/2010/main" val="2900133717"/>
              </p:ext>
            </p:extLst>
          </p:nvPr>
        </p:nvGraphicFramePr>
        <p:xfrm>
          <a:off x="294847" y="871168"/>
          <a:ext cx="10153128" cy="5417961"/>
        </p:xfrm>
        <a:graphic>
          <a:graphicData uri="http://schemas.openxmlformats.org/drawingml/2006/chart">
            <c:chart xmlns:c="http://schemas.openxmlformats.org/drawingml/2006/chart" xmlns:r="http://schemas.openxmlformats.org/officeDocument/2006/relationships" r:id="rId4"/>
          </a:graphicData>
        </a:graphic>
      </p:graphicFrame>
      <p:sp>
        <p:nvSpPr>
          <p:cNvPr id="7" name="CaixaDeTexto 6"/>
          <p:cNvSpPr txBox="1"/>
          <p:nvPr/>
        </p:nvSpPr>
        <p:spPr>
          <a:xfrm>
            <a:off x="5591150" y="1557586"/>
            <a:ext cx="4752528" cy="2800767"/>
          </a:xfrm>
          <a:prstGeom prst="rect">
            <a:avLst/>
          </a:prstGeom>
          <a:noFill/>
        </p:spPr>
        <p:txBody>
          <a:bodyPr wrap="square" rtlCol="0">
            <a:spAutoFit/>
          </a:bodyPr>
          <a:lstStyle/>
          <a:p>
            <a:r>
              <a:rPr lang="pt-BR" sz="2200" dirty="0">
                <a:solidFill>
                  <a:schemeClr val="accent5">
                    <a:lumMod val="50000"/>
                  </a:schemeClr>
                </a:solidFill>
              </a:rPr>
              <a:t>Mais de 6 em cada 10 empresários </a:t>
            </a:r>
            <a:r>
              <a:rPr lang="pt-BR" sz="2200" b="1" dirty="0">
                <a:solidFill>
                  <a:schemeClr val="accent5">
                    <a:lumMod val="50000"/>
                  </a:schemeClr>
                </a:solidFill>
              </a:rPr>
              <a:t>não contam com familiares</a:t>
            </a:r>
            <a:r>
              <a:rPr lang="pt-BR" sz="2200" dirty="0">
                <a:solidFill>
                  <a:schemeClr val="accent5">
                    <a:lumMod val="50000"/>
                  </a:schemeClr>
                </a:solidFill>
              </a:rPr>
              <a:t> nem no quadro de associados, nem no quadro de funcionários da sua empresa. </a:t>
            </a:r>
          </a:p>
          <a:p>
            <a:endParaRPr lang="pt-BR" sz="2200" dirty="0">
              <a:solidFill>
                <a:schemeClr val="accent5">
                  <a:lumMod val="50000"/>
                </a:schemeClr>
              </a:solidFill>
            </a:endParaRPr>
          </a:p>
          <a:p>
            <a:r>
              <a:rPr lang="pt-BR" sz="2200" dirty="0">
                <a:solidFill>
                  <a:schemeClr val="accent5">
                    <a:lumMod val="50000"/>
                  </a:schemeClr>
                </a:solidFill>
              </a:rPr>
              <a:t>Já 8% dos empresários possuem familiares como sócios </a:t>
            </a:r>
            <a:r>
              <a:rPr lang="pt-BR" sz="2200" b="1" dirty="0">
                <a:solidFill>
                  <a:schemeClr val="accent5">
                    <a:lumMod val="50000"/>
                  </a:schemeClr>
                </a:solidFill>
              </a:rPr>
              <a:t>e</a:t>
            </a:r>
            <a:r>
              <a:rPr lang="pt-BR" sz="2200" dirty="0">
                <a:solidFill>
                  <a:schemeClr val="accent5">
                    <a:lumMod val="50000"/>
                  </a:schemeClr>
                </a:solidFill>
              </a:rPr>
              <a:t> como funcionários do empreendimento.</a:t>
            </a:r>
          </a:p>
        </p:txBody>
      </p:sp>
      <p:sp>
        <p:nvSpPr>
          <p:cNvPr id="26" name="CaixaDeTexto 25"/>
          <p:cNvSpPr txBox="1"/>
          <p:nvPr/>
        </p:nvSpPr>
        <p:spPr>
          <a:xfrm>
            <a:off x="4511030" y="6599386"/>
            <a:ext cx="7560840" cy="238527"/>
          </a:xfrm>
          <a:prstGeom prst="rect">
            <a:avLst/>
          </a:prstGeom>
          <a:noFill/>
        </p:spPr>
        <p:txBody>
          <a:bodyPr wrap="square" rtlCol="0">
            <a:spAutoFit/>
          </a:bodyPr>
          <a:lstStyle/>
          <a:p>
            <a:pPr algn="ctr">
              <a:spcAft>
                <a:spcPts val="0"/>
              </a:spcAft>
            </a:pPr>
            <a:r>
              <a:rPr lang="pt-BR" sz="950" dirty="0">
                <a:solidFill>
                  <a:schemeClr val="tx1">
                    <a:lumMod val="95000"/>
                    <a:lumOff val="5000"/>
                  </a:schemeClr>
                </a:solidFill>
              </a:rPr>
              <a:t>Q30.</a:t>
            </a:r>
            <a:r>
              <a:rPr lang="pt-BR" sz="95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950" dirty="0">
                <a:solidFill>
                  <a:srgbClr val="000000"/>
                </a:solidFill>
                <a:latin typeface="Calibri" panose="020F0502020204030204" pitchFamily="34" charset="0"/>
                <a:ea typeface="Times New Roman" panose="02020603050405020304" pitchFamily="18" charset="0"/>
                <a:cs typeface="Arial" panose="020B0604020202020204" pitchFamily="34" charset="0"/>
              </a:rPr>
              <a:t>Atualmente, na sua empresa, há algum empregado (com ou sem carteira) ou colaborador que seja seu parente ou seja parente de seu sócio?</a:t>
            </a:r>
            <a:endParaRPr lang="pt-BR" sz="95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3805747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3" cstate="email">
            <a:extLst>
              <a:ext uri="{28A0092B-C50C-407E-A947-70E740481C1C}">
                <a14:useLocalDpi xmlns:a14="http://schemas.microsoft.com/office/drawing/2010/main"/>
              </a:ext>
            </a:extLst>
          </a:blip>
          <a:srcRect l="9075" r="2746"/>
          <a:stretch/>
        </p:blipFill>
        <p:spPr>
          <a:xfrm>
            <a:off x="-25474" y="0"/>
            <a:ext cx="9073008" cy="6859588"/>
          </a:xfrm>
          <a:prstGeom prst="rect">
            <a:avLst/>
          </a:prstGeom>
        </p:spPr>
      </p:pic>
      <p:sp>
        <p:nvSpPr>
          <p:cNvPr id="8" name="Retângulo 7"/>
          <p:cNvSpPr/>
          <p:nvPr/>
        </p:nvSpPr>
        <p:spPr>
          <a:xfrm>
            <a:off x="8255446" y="1"/>
            <a:ext cx="3934967" cy="6886178"/>
          </a:xfrm>
          <a:prstGeom prst="rect">
            <a:avLst/>
          </a:prstGeom>
          <a:solidFill>
            <a:srgbClr val="1A3567"/>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pt-BR" sz="4500" dirty="0">
              <a:solidFill>
                <a:srgbClr val="FFFFFF"/>
              </a:solidFill>
            </a:endParaRPr>
          </a:p>
        </p:txBody>
      </p:sp>
      <p:sp>
        <p:nvSpPr>
          <p:cNvPr id="10" name="Retângulo 9"/>
          <p:cNvSpPr/>
          <p:nvPr/>
        </p:nvSpPr>
        <p:spPr>
          <a:xfrm>
            <a:off x="8265974" y="4750792"/>
            <a:ext cx="3951237" cy="550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3800" b="1" dirty="0">
                <a:solidFill>
                  <a:schemeClr val="bg1"/>
                </a:solidFill>
              </a:rPr>
              <a:t>PERFIL</a:t>
            </a:r>
          </a:p>
        </p:txBody>
      </p:sp>
      <p:sp>
        <p:nvSpPr>
          <p:cNvPr id="7" name="Retângulo 6"/>
          <p:cNvSpPr/>
          <p:nvPr/>
        </p:nvSpPr>
        <p:spPr>
          <a:xfrm>
            <a:off x="8255445" y="3789834"/>
            <a:ext cx="3934967" cy="550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7500" b="1" dirty="0">
                <a:solidFill>
                  <a:schemeClr val="bg1"/>
                </a:solidFill>
              </a:rPr>
              <a:t>7</a:t>
            </a:r>
          </a:p>
        </p:txBody>
      </p:sp>
      <p:sp>
        <p:nvSpPr>
          <p:cNvPr id="5" name="CaixaDeTexto 4">
            <a:hlinkClick r:id="rId4" action="ppaction://hlinksldjump"/>
          </p:cNvPr>
          <p:cNvSpPr txBox="1"/>
          <p:nvPr/>
        </p:nvSpPr>
        <p:spPr>
          <a:xfrm>
            <a:off x="11199257" y="6362625"/>
            <a:ext cx="929056" cy="276999"/>
          </a:xfrm>
          <a:prstGeom prst="rect">
            <a:avLst/>
          </a:prstGeom>
          <a:noFill/>
        </p:spPr>
        <p:txBody>
          <a:bodyPr wrap="square" rtlCol="0">
            <a:spAutoFit/>
          </a:bodyPr>
          <a:lstStyle/>
          <a:p>
            <a:r>
              <a:rPr lang="pt-BR" sz="1200" b="1" dirty="0">
                <a:solidFill>
                  <a:schemeClr val="bg1"/>
                </a:solidFill>
              </a:rPr>
              <a:t>SUMÁRIO</a:t>
            </a:r>
          </a:p>
        </p:txBody>
      </p:sp>
      <p:pic>
        <p:nvPicPr>
          <p:cNvPr id="6" name="Imagem 5">
            <a:hlinkClick r:id="rId4" action="ppaction://hlinksldjump"/>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82077" b="95462" l="6846" r="20615">
                        <a14:foregroundMark x1="14692" y1="87462" x2="14692" y2="87462"/>
                        <a14:foregroundMark x1="16308" y1="88846" x2="16308" y2="88846"/>
                        <a14:foregroundMark x1="15154" y1="88231" x2="15154" y2="88231"/>
                        <a14:foregroundMark x1="15154" y1="88231" x2="15154" y2="88231"/>
                        <a14:foregroundMark x1="15154" y1="88231" x2="15154" y2="88231"/>
                        <a14:foregroundMark x1="12538" y1="88923" x2="13308" y2="91000"/>
                        <a14:foregroundMark x1="12923" y1="88231" x2="18692" y2="87846"/>
                        <a14:foregroundMark x1="10769" y1="87692" x2="16154" y2="87231"/>
                        <a14:foregroundMark x1="12154" y1="87231" x2="15154" y2="87231"/>
                        <a14:foregroundMark x1="15308" y1="90000" x2="17308" y2="90000"/>
                        <a14:foregroundMark x1="11538" y1="88692" x2="12000" y2="91462"/>
                        <a14:foregroundMark x1="11923" y1="88615" x2="12923" y2="91692"/>
                        <a14:foregroundMark x1="14385" y1="89308" x2="17077" y2="92231"/>
                        <a14:foregroundMark x1="13000" y1="88077" x2="10923" y2="91692"/>
                        <a14:foregroundMark x1="13769" y1="88615" x2="16769" y2="91308"/>
                      </a14:backgroundRemoval>
                    </a14:imgEffect>
                  </a14:imgLayer>
                </a14:imgProps>
              </a:ext>
              <a:ext uri="{28A0092B-C50C-407E-A947-70E740481C1C}">
                <a14:useLocalDpi xmlns:a14="http://schemas.microsoft.com/office/drawing/2010/main"/>
              </a:ext>
            </a:extLst>
          </a:blip>
          <a:srcRect l="6904" t="81479" r="77739" b="4173"/>
          <a:stretch/>
        </p:blipFill>
        <p:spPr>
          <a:xfrm>
            <a:off x="10945447" y="6333773"/>
            <a:ext cx="360040" cy="336381"/>
          </a:xfrm>
          <a:prstGeom prst="rect">
            <a:avLst/>
          </a:prstGeom>
        </p:spPr>
      </p:pic>
      <p:cxnSp>
        <p:nvCxnSpPr>
          <p:cNvPr id="9" name="Conector reto 8"/>
          <p:cNvCxnSpPr/>
          <p:nvPr/>
        </p:nvCxnSpPr>
        <p:spPr>
          <a:xfrm>
            <a:off x="8255446" y="-26590"/>
            <a:ext cx="0" cy="69581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25330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ela 22"/>
          <p:cNvGraphicFramePr>
            <a:graphicFrameLocks noGrp="1"/>
          </p:cNvGraphicFramePr>
          <p:nvPr>
            <p:extLst>
              <p:ext uri="{D42A27DB-BD31-4B8C-83A1-F6EECF244321}">
                <p14:modId xmlns:p14="http://schemas.microsoft.com/office/powerpoint/2010/main" val="597613025"/>
              </p:ext>
            </p:extLst>
          </p:nvPr>
        </p:nvGraphicFramePr>
        <p:xfrm>
          <a:off x="1266916" y="1406214"/>
          <a:ext cx="2436308" cy="1087476"/>
        </p:xfrm>
        <a:graphic>
          <a:graphicData uri="http://schemas.openxmlformats.org/drawingml/2006/table">
            <a:tbl>
              <a:tblPr firstRow="1" bandRow="1">
                <a:tableStyleId>{5C22544A-7EE6-4342-B048-85BDC9FD1C3A}</a:tableStyleId>
              </a:tblPr>
              <a:tblGrid>
                <a:gridCol w="1447716">
                  <a:extLst>
                    <a:ext uri="{9D8B030D-6E8A-4147-A177-3AD203B41FA5}">
                      <a16:colId xmlns:a16="http://schemas.microsoft.com/office/drawing/2014/main" val="3549776406"/>
                    </a:ext>
                  </a:extLst>
                </a:gridCol>
                <a:gridCol w="988592">
                  <a:extLst>
                    <a:ext uri="{9D8B030D-6E8A-4147-A177-3AD203B41FA5}">
                      <a16:colId xmlns:a16="http://schemas.microsoft.com/office/drawing/2014/main" val="627230865"/>
                    </a:ext>
                  </a:extLst>
                </a:gridCol>
              </a:tblGrid>
              <a:tr h="523121">
                <a:tc>
                  <a:txBody>
                    <a:bodyPr/>
                    <a:lstStyle/>
                    <a:p>
                      <a:pPr marL="0" algn="ctr" defTabSz="914400" rtl="0" eaLnBrk="1" fontAlgn="t" latinLnBrk="0" hangingPunct="1"/>
                      <a:endParaRPr kumimoji="0" lang="pt-BR" sz="1200" b="1" i="0" u="none" strike="noStrike" kern="1200" cap="none" spc="0" normalizeH="0" baseline="0" dirty="0">
                        <a:ln>
                          <a:noFill/>
                        </a:ln>
                        <a:solidFill>
                          <a:schemeClr val="tx1">
                            <a:lumMod val="65000"/>
                            <a:lumOff val="35000"/>
                          </a:schemeClr>
                        </a:solidFill>
                        <a:effectLst/>
                        <a:uLnTx/>
                        <a:uFillTx/>
                        <a:latin typeface="Century Gothic" pitchFamily="34" charset="0"/>
                        <a:ea typeface="+mn-ea"/>
                        <a:cs typeface="+mn-cs"/>
                      </a:endParaRPr>
                    </a:p>
                  </a:txBody>
                  <a:tcPr marL="9525" marR="9525" marT="9525" marB="0" anchor="ctr">
                    <a:lnL w="12700" cmpd="sng">
                      <a:noFill/>
                    </a:lnL>
                    <a:lnR w="381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pt-BR" sz="1400" b="1" i="0" u="none" strike="noStrike" dirty="0">
                          <a:solidFill>
                            <a:schemeClr val="tx1">
                              <a:lumMod val="65000"/>
                              <a:lumOff val="35000"/>
                            </a:schemeClr>
                          </a:solidFill>
                          <a:effectLst/>
                          <a:latin typeface="Calibri" pitchFamily="34" charset="0"/>
                          <a:cs typeface="Calibri" pitchFamily="34" charset="0"/>
                        </a:rPr>
                        <a:t>59%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364086"/>
                  </a:ext>
                </a:extLst>
              </a:tr>
              <a:tr h="564355">
                <a:tc>
                  <a:txBody>
                    <a:bodyPr/>
                    <a:lstStyle/>
                    <a:p>
                      <a:pPr marL="0" algn="ctr" defTabSz="914400" rtl="0" eaLnBrk="1" fontAlgn="t" latinLnBrk="0" hangingPunct="1"/>
                      <a:endParaRPr kumimoji="0" lang="pt-BR" sz="1200" b="1" i="0" u="none" strike="noStrike" kern="1200" cap="none" spc="0" normalizeH="0" baseline="0" dirty="0">
                        <a:ln>
                          <a:noFill/>
                        </a:ln>
                        <a:solidFill>
                          <a:schemeClr val="tx1">
                            <a:lumMod val="65000"/>
                            <a:lumOff val="35000"/>
                          </a:schemeClr>
                        </a:solidFill>
                        <a:effectLst/>
                        <a:uLnTx/>
                        <a:uFillTx/>
                        <a:latin typeface="Century Gothic" pitchFamily="34" charset="0"/>
                        <a:ea typeface="+mn-ea"/>
                        <a:cs typeface="+mn-cs"/>
                      </a:endParaRPr>
                    </a:p>
                  </a:txBody>
                  <a:tcPr marL="9525" marR="9525" marT="9525" marB="0"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pt-BR" sz="1400" b="1" i="0" u="none" strike="noStrike" dirty="0">
                          <a:solidFill>
                            <a:schemeClr val="tx1">
                              <a:lumMod val="65000"/>
                              <a:lumOff val="35000"/>
                            </a:schemeClr>
                          </a:solidFill>
                          <a:effectLst/>
                          <a:latin typeface="Calibri" pitchFamily="34" charset="0"/>
                          <a:cs typeface="Calibri" pitchFamily="34" charset="0"/>
                        </a:rPr>
                        <a:t>41%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7756092"/>
                  </a:ext>
                </a:extLst>
              </a:tr>
            </a:tbl>
          </a:graphicData>
        </a:graphic>
      </p:graphicFrame>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PERFIL DO ENTREVISTADO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1248686" y="967447"/>
            <a:ext cx="3288970" cy="553998"/>
          </a:xfrm>
          <a:prstGeom prst="rect">
            <a:avLst/>
          </a:prstGeom>
          <a:noFill/>
        </p:spPr>
        <p:txBody>
          <a:bodyPr wrap="square" rtlCol="0">
            <a:spAutoFit/>
          </a:bodyPr>
          <a:lstStyle/>
          <a:p>
            <a:r>
              <a:rPr lang="pt-BR" sz="3000" b="1" dirty="0">
                <a:solidFill>
                  <a:schemeClr val="tx2">
                    <a:lumMod val="60000"/>
                    <a:lumOff val="40000"/>
                  </a:schemeClr>
                </a:solidFill>
              </a:rPr>
              <a:t>Sexo </a:t>
            </a:r>
          </a:p>
        </p:txBody>
      </p:sp>
      <p:sp>
        <p:nvSpPr>
          <p:cNvPr id="18" name="CaixaDeTexto 17"/>
          <p:cNvSpPr txBox="1"/>
          <p:nvPr/>
        </p:nvSpPr>
        <p:spPr>
          <a:xfrm>
            <a:off x="1188729" y="3360326"/>
            <a:ext cx="3492140" cy="553998"/>
          </a:xfrm>
          <a:prstGeom prst="rect">
            <a:avLst/>
          </a:prstGeom>
          <a:noFill/>
        </p:spPr>
        <p:txBody>
          <a:bodyPr wrap="square" rtlCol="0">
            <a:spAutoFit/>
          </a:bodyPr>
          <a:lstStyle/>
          <a:p>
            <a:r>
              <a:rPr lang="pt-BR" sz="3000" b="1" dirty="0">
                <a:solidFill>
                  <a:schemeClr val="tx2">
                    <a:lumMod val="60000"/>
                    <a:lumOff val="40000"/>
                  </a:schemeClr>
                </a:solidFill>
              </a:rPr>
              <a:t>Idade</a:t>
            </a:r>
          </a:p>
        </p:txBody>
      </p:sp>
      <p:sp>
        <p:nvSpPr>
          <p:cNvPr id="19" name="CaixaDeTexto 18"/>
          <p:cNvSpPr txBox="1"/>
          <p:nvPr/>
        </p:nvSpPr>
        <p:spPr>
          <a:xfrm>
            <a:off x="6023198" y="1435636"/>
            <a:ext cx="5112568" cy="553998"/>
          </a:xfrm>
          <a:prstGeom prst="rect">
            <a:avLst/>
          </a:prstGeom>
          <a:noFill/>
        </p:spPr>
        <p:txBody>
          <a:bodyPr wrap="square" rtlCol="0">
            <a:spAutoFit/>
          </a:bodyPr>
          <a:lstStyle/>
          <a:p>
            <a:r>
              <a:rPr lang="pt-BR" sz="3000" b="1" dirty="0">
                <a:solidFill>
                  <a:schemeClr val="tx2">
                    <a:lumMod val="60000"/>
                    <a:lumOff val="40000"/>
                  </a:schemeClr>
                </a:solidFill>
              </a:rPr>
              <a:t>Escolaridade </a:t>
            </a:r>
          </a:p>
        </p:txBody>
      </p:sp>
      <p:sp>
        <p:nvSpPr>
          <p:cNvPr id="20" name="Retângulo 19"/>
          <p:cNvSpPr/>
          <p:nvPr/>
        </p:nvSpPr>
        <p:spPr>
          <a:xfrm>
            <a:off x="1259311" y="2000741"/>
            <a:ext cx="11015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chemeClr val="accent5">
                    <a:lumMod val="75000"/>
                  </a:schemeClr>
                </a:solidFill>
                <a:effectLst/>
                <a:uLnTx/>
                <a:uFillTx/>
                <a:latin typeface="Berlin Sans FB Demi" panose="020E0802020502020306" pitchFamily="34" charset="0"/>
                <a:ea typeface="+mn-ea"/>
                <a:cs typeface="+mn-cs"/>
              </a:rPr>
              <a:t>Mulheres</a:t>
            </a:r>
            <a:endParaRPr kumimoji="0" lang="pt-BR" sz="1800" b="0" i="0" u="none" strike="noStrike" kern="1200" cap="none" spc="0" normalizeH="0" baseline="0" noProof="0" dirty="0">
              <a:ln>
                <a:noFill/>
              </a:ln>
              <a:solidFill>
                <a:schemeClr val="accent5">
                  <a:lumMod val="75000"/>
                </a:schemeClr>
              </a:solidFill>
              <a:effectLst/>
              <a:uLnTx/>
              <a:uFillTx/>
              <a:latin typeface="Calibri" panose="020F0502020204030204"/>
              <a:ea typeface="+mn-ea"/>
              <a:cs typeface="+mn-cs"/>
            </a:endParaRPr>
          </a:p>
        </p:txBody>
      </p:sp>
      <p:sp>
        <p:nvSpPr>
          <p:cNvPr id="21" name="Retângulo 20"/>
          <p:cNvSpPr/>
          <p:nvPr/>
        </p:nvSpPr>
        <p:spPr>
          <a:xfrm>
            <a:off x="1271479" y="1496685"/>
            <a:ext cx="10086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chemeClr val="accent5">
                    <a:lumMod val="75000"/>
                  </a:schemeClr>
                </a:solidFill>
                <a:effectLst/>
                <a:uLnTx/>
                <a:uFillTx/>
                <a:latin typeface="Berlin Sans FB Demi" panose="020E0802020502020306" pitchFamily="34" charset="0"/>
                <a:ea typeface="+mn-ea"/>
                <a:cs typeface="+mn-cs"/>
              </a:rPr>
              <a:t>Homens</a:t>
            </a:r>
            <a:endParaRPr kumimoji="0" lang="pt-BR" sz="1800" b="0" i="0" u="none" strike="noStrike" kern="1200" cap="none" spc="0" normalizeH="0" baseline="0" noProof="0" dirty="0">
              <a:ln>
                <a:noFill/>
              </a:ln>
              <a:solidFill>
                <a:schemeClr val="accent5">
                  <a:lumMod val="75000"/>
                </a:schemeClr>
              </a:solidFill>
              <a:effectLst/>
              <a:uLnTx/>
              <a:uFillTx/>
              <a:latin typeface="Calibri" panose="020F0502020204030204"/>
              <a:ea typeface="+mn-ea"/>
              <a:cs typeface="+mn-cs"/>
            </a:endParaRPr>
          </a:p>
        </p:txBody>
      </p:sp>
      <p:graphicFrame>
        <p:nvGraphicFramePr>
          <p:cNvPr id="22" name="Tabela 21"/>
          <p:cNvGraphicFramePr>
            <a:graphicFrameLocks noGrp="1"/>
          </p:cNvGraphicFramePr>
          <p:nvPr>
            <p:extLst>
              <p:ext uri="{D42A27DB-BD31-4B8C-83A1-F6EECF244321}">
                <p14:modId xmlns:p14="http://schemas.microsoft.com/office/powerpoint/2010/main" val="1796520067"/>
              </p:ext>
            </p:extLst>
          </p:nvPr>
        </p:nvGraphicFramePr>
        <p:xfrm>
          <a:off x="1188729" y="3861844"/>
          <a:ext cx="2674229" cy="2654812"/>
        </p:xfrm>
        <a:graphic>
          <a:graphicData uri="http://schemas.openxmlformats.org/drawingml/2006/table">
            <a:tbl>
              <a:tblPr firstRow="1" bandRow="1">
                <a:tableStyleId>{5C22544A-7EE6-4342-B048-85BDC9FD1C3A}</a:tableStyleId>
              </a:tblPr>
              <a:tblGrid>
                <a:gridCol w="1589094">
                  <a:extLst>
                    <a:ext uri="{9D8B030D-6E8A-4147-A177-3AD203B41FA5}">
                      <a16:colId xmlns:a16="http://schemas.microsoft.com/office/drawing/2014/main" val="3549776406"/>
                    </a:ext>
                  </a:extLst>
                </a:gridCol>
                <a:gridCol w="1085135">
                  <a:extLst>
                    <a:ext uri="{9D8B030D-6E8A-4147-A177-3AD203B41FA5}">
                      <a16:colId xmlns:a16="http://schemas.microsoft.com/office/drawing/2014/main" val="627230865"/>
                    </a:ext>
                  </a:extLst>
                </a:gridCol>
              </a:tblGrid>
              <a:tr h="436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  Até 24 anos</a:t>
                      </a:r>
                    </a:p>
                  </a:txBody>
                  <a:tcPr marL="9525" marR="9525" marT="9525" marB="0" anchor="ctr">
                    <a:lnL w="12700" cmpd="sng">
                      <a:noFill/>
                    </a:lnL>
                    <a:lnR w="381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172261" rtl="0" eaLnBrk="1" fontAlgn="t" latinLnBrk="0" hangingPunct="1"/>
                      <a:r>
                        <a:rPr lang="pt-BR" sz="1400" b="1" i="0" u="none" strike="noStrike" kern="1200" dirty="0">
                          <a:solidFill>
                            <a:schemeClr val="tx1">
                              <a:lumMod val="65000"/>
                              <a:lumOff val="35000"/>
                            </a:schemeClr>
                          </a:solidFill>
                          <a:effectLst/>
                          <a:latin typeface="Calibri" pitchFamily="34" charset="0"/>
                          <a:ea typeface="+mn-ea"/>
                          <a:cs typeface="Calibri" pitchFamily="34" charset="0"/>
                        </a:rPr>
                        <a:t>3%</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364086"/>
                  </a:ext>
                </a:extLst>
              </a:tr>
              <a:tr h="471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  25 a 34 anos</a:t>
                      </a:r>
                    </a:p>
                  </a:txBody>
                  <a:tcPr marL="9525" marR="9525" marT="9525" marB="0"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172261" rtl="0" eaLnBrk="1" fontAlgn="t" latinLnBrk="0" hangingPunct="1"/>
                      <a:r>
                        <a:rPr lang="pt-BR" sz="1400" b="1" i="0" u="none" strike="noStrike" kern="1200" dirty="0">
                          <a:solidFill>
                            <a:schemeClr val="tx1">
                              <a:lumMod val="65000"/>
                              <a:lumOff val="35000"/>
                            </a:schemeClr>
                          </a:solidFill>
                          <a:effectLst/>
                          <a:latin typeface="Calibri" pitchFamily="34" charset="0"/>
                          <a:ea typeface="+mn-ea"/>
                          <a:cs typeface="Calibri" pitchFamily="34" charset="0"/>
                        </a:rPr>
                        <a:t>19%</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7756092"/>
                  </a:ext>
                </a:extLst>
              </a:tr>
              <a:tr h="349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  35 a 44 anos</a:t>
                      </a:r>
                    </a:p>
                  </a:txBody>
                  <a:tcPr marL="9525" marR="9525" marT="9525" marB="0"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172261" rtl="0" eaLnBrk="1" fontAlgn="t" latinLnBrk="0" hangingPunct="1"/>
                      <a:r>
                        <a:rPr lang="pt-BR" sz="1400" b="1" i="0" u="none" strike="noStrike" kern="1200" dirty="0">
                          <a:solidFill>
                            <a:schemeClr val="tx1">
                              <a:lumMod val="65000"/>
                              <a:lumOff val="35000"/>
                            </a:schemeClr>
                          </a:solidFill>
                          <a:effectLst/>
                          <a:latin typeface="Calibri" pitchFamily="34" charset="0"/>
                          <a:ea typeface="+mn-ea"/>
                          <a:cs typeface="Calibri" pitchFamily="34" charset="0"/>
                        </a:rPr>
                        <a:t>30%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9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  45 a 54 anos</a:t>
                      </a:r>
                    </a:p>
                  </a:txBody>
                  <a:tcPr marL="9525" marR="9525" marT="9525" marB="0"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172261" rtl="0" eaLnBrk="1" fontAlgn="t" latinLnBrk="0" hangingPunct="1"/>
                      <a:r>
                        <a:rPr lang="pt-BR" sz="1400" b="1" i="0" u="none" strike="noStrike" kern="1200" dirty="0">
                          <a:solidFill>
                            <a:schemeClr val="tx1">
                              <a:lumMod val="65000"/>
                              <a:lumOff val="35000"/>
                            </a:schemeClr>
                          </a:solidFill>
                          <a:effectLst/>
                          <a:latin typeface="Calibri" pitchFamily="34" charset="0"/>
                          <a:ea typeface="+mn-ea"/>
                          <a:cs typeface="Calibri" pitchFamily="34" charset="0"/>
                        </a:rPr>
                        <a:t>27%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063067"/>
                  </a:ext>
                </a:extLst>
              </a:tr>
              <a:tr h="349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  55 a 64 anos</a:t>
                      </a:r>
                    </a:p>
                  </a:txBody>
                  <a:tcPr marL="9525" marR="9525" marT="9525" marB="0"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172261" rtl="0" eaLnBrk="1" fontAlgn="t" latinLnBrk="0" hangingPunct="1">
                        <a:lnSpc>
                          <a:spcPct val="100000"/>
                        </a:lnSpc>
                        <a:spcBef>
                          <a:spcPts val="0"/>
                        </a:spcBef>
                        <a:spcAft>
                          <a:spcPts val="0"/>
                        </a:spcAft>
                        <a:buClrTx/>
                        <a:buSzTx/>
                        <a:buFontTx/>
                        <a:buNone/>
                        <a:tabLst/>
                        <a:defRPr/>
                      </a:pPr>
                      <a:r>
                        <a:rPr lang="pt-BR" sz="1400" b="1" i="0" u="none" strike="noStrike" kern="1200" noProof="0" dirty="0">
                          <a:solidFill>
                            <a:schemeClr val="tx1">
                              <a:lumMod val="65000"/>
                              <a:lumOff val="35000"/>
                            </a:schemeClr>
                          </a:solidFill>
                          <a:effectLst/>
                          <a:latin typeface="Calibri" pitchFamily="34" charset="0"/>
                          <a:ea typeface="+mn-ea"/>
                          <a:cs typeface="Calibri" pitchFamily="34" charset="0"/>
                        </a:rPr>
                        <a:t>16%</a:t>
                      </a:r>
                    </a:p>
                  </a:txBody>
                  <a:tcPr marL="68580" marR="6858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141388"/>
                  </a:ext>
                </a:extLst>
              </a:tr>
              <a:tr h="349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  65 anos ou mais</a:t>
                      </a:r>
                    </a:p>
                  </a:txBody>
                  <a:tcPr marL="9525" marR="9525" marT="9525" marB="0"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172261" rtl="0" eaLnBrk="1" fontAlgn="t" latinLnBrk="0" hangingPunct="1">
                        <a:lnSpc>
                          <a:spcPct val="100000"/>
                        </a:lnSpc>
                        <a:spcBef>
                          <a:spcPts val="0"/>
                        </a:spcBef>
                        <a:spcAft>
                          <a:spcPts val="0"/>
                        </a:spcAft>
                        <a:buClrTx/>
                        <a:buSzTx/>
                        <a:buFontTx/>
                        <a:buNone/>
                        <a:tabLst/>
                        <a:defRPr/>
                      </a:pPr>
                      <a:r>
                        <a:rPr lang="pt-BR" sz="1400" b="1" i="0" u="none" strike="noStrike" kern="1200" noProof="0" dirty="0">
                          <a:solidFill>
                            <a:schemeClr val="tx1">
                              <a:lumMod val="65000"/>
                              <a:lumOff val="35000"/>
                            </a:schemeClr>
                          </a:solidFill>
                          <a:effectLst/>
                          <a:latin typeface="Calibri" pitchFamily="34" charset="0"/>
                          <a:ea typeface="+mn-ea"/>
                          <a:cs typeface="Calibri" pitchFamily="34" charset="0"/>
                        </a:rPr>
                        <a:t>4%</a:t>
                      </a:r>
                    </a:p>
                  </a:txBody>
                  <a:tcPr marL="68580" marR="6858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2631884"/>
                  </a:ext>
                </a:extLst>
              </a:tr>
              <a:tr h="349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Não respondeu</a:t>
                      </a:r>
                    </a:p>
                  </a:txBody>
                  <a:tcPr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172261" rtl="0" eaLnBrk="1" fontAlgn="t" latinLnBrk="0" hangingPunct="1">
                        <a:lnSpc>
                          <a:spcPct val="100000"/>
                        </a:lnSpc>
                        <a:spcBef>
                          <a:spcPts val="0"/>
                        </a:spcBef>
                        <a:spcAft>
                          <a:spcPts val="0"/>
                        </a:spcAft>
                        <a:buClrTx/>
                        <a:buSzTx/>
                        <a:buFontTx/>
                        <a:buNone/>
                        <a:tabLst/>
                        <a:defRPr/>
                      </a:pPr>
                      <a:r>
                        <a:rPr lang="pt-BR" sz="1400" b="1" i="0" u="none" strike="noStrike" kern="1200" noProof="0" dirty="0">
                          <a:solidFill>
                            <a:schemeClr val="tx1">
                              <a:lumMod val="65000"/>
                              <a:lumOff val="35000"/>
                            </a:schemeClr>
                          </a:solidFill>
                          <a:effectLst/>
                          <a:latin typeface="Calibri" pitchFamily="34" charset="0"/>
                          <a:ea typeface="+mn-ea"/>
                          <a:cs typeface="Calibri" pitchFamily="34" charset="0"/>
                        </a:rPr>
                        <a:t>1%</a:t>
                      </a:r>
                    </a:p>
                  </a:txBody>
                  <a:tcPr marL="68580" marR="6858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38864"/>
                  </a:ext>
                </a:extLst>
              </a:tr>
            </a:tbl>
          </a:graphicData>
        </a:graphic>
      </p:graphicFrame>
      <p:graphicFrame>
        <p:nvGraphicFramePr>
          <p:cNvPr id="26" name="Tabela 25"/>
          <p:cNvGraphicFramePr>
            <a:graphicFrameLocks noGrp="1"/>
          </p:cNvGraphicFramePr>
          <p:nvPr>
            <p:extLst>
              <p:ext uri="{D42A27DB-BD31-4B8C-83A1-F6EECF244321}">
                <p14:modId xmlns:p14="http://schemas.microsoft.com/office/powerpoint/2010/main" val="3668289541"/>
              </p:ext>
            </p:extLst>
          </p:nvPr>
        </p:nvGraphicFramePr>
        <p:xfrm>
          <a:off x="6023198" y="1989634"/>
          <a:ext cx="5112568" cy="3423358"/>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3549776406"/>
                    </a:ext>
                  </a:extLst>
                </a:gridCol>
                <a:gridCol w="1080120">
                  <a:extLst>
                    <a:ext uri="{9D8B030D-6E8A-4147-A177-3AD203B41FA5}">
                      <a16:colId xmlns:a16="http://schemas.microsoft.com/office/drawing/2014/main" val="627230865"/>
                    </a:ext>
                  </a:extLst>
                </a:gridCol>
              </a:tblGrid>
              <a:tr h="497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  Até fundamental incompleto</a:t>
                      </a:r>
                    </a:p>
                  </a:txBody>
                  <a:tcPr marL="9525" marR="9525" marT="9525" marB="0" anchor="ctr">
                    <a:lnL w="12700" cmpd="sng">
                      <a:noFill/>
                    </a:lnL>
                    <a:lnR w="381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pt-BR" sz="1400" b="1" i="0" u="none" strike="noStrike" dirty="0">
                          <a:solidFill>
                            <a:schemeClr val="tx1">
                              <a:lumMod val="65000"/>
                              <a:lumOff val="35000"/>
                            </a:schemeClr>
                          </a:solidFill>
                          <a:effectLst/>
                          <a:latin typeface="Calibri" pitchFamily="34" charset="0"/>
                          <a:cs typeface="Calibri" pitchFamily="34" charset="0"/>
                        </a:rPr>
                        <a:t>10%</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364086"/>
                  </a:ext>
                </a:extLst>
              </a:tr>
              <a:tr h="536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  Fundamental completo</a:t>
                      </a:r>
                    </a:p>
                  </a:txBody>
                  <a:tcPr marL="9525" marR="9525" marT="9525" marB="0"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pt-BR" sz="1400" b="1" i="0" u="none" strike="noStrike" dirty="0">
                          <a:solidFill>
                            <a:schemeClr val="tx1">
                              <a:lumMod val="65000"/>
                              <a:lumOff val="35000"/>
                            </a:schemeClr>
                          </a:solidFill>
                          <a:effectLst/>
                          <a:latin typeface="Calibri" pitchFamily="34" charset="0"/>
                          <a:cs typeface="Calibri" pitchFamily="34" charset="0"/>
                        </a:rPr>
                        <a:t>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7756092"/>
                  </a:ext>
                </a:extLst>
              </a:tr>
              <a:tr h="398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  Ensino médio incompleto</a:t>
                      </a:r>
                    </a:p>
                  </a:txBody>
                  <a:tcPr marL="9525" marR="9525" marT="9525" marB="0"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pt-BR" sz="1400" b="1" i="0" u="none" strike="noStrike" dirty="0">
                          <a:solidFill>
                            <a:schemeClr val="tx1">
                              <a:lumMod val="65000"/>
                              <a:lumOff val="35000"/>
                            </a:schemeClr>
                          </a:solidFill>
                          <a:effectLst/>
                          <a:latin typeface="Calibri" pitchFamily="34" charset="0"/>
                          <a:cs typeface="Calibri" pitchFamily="34" charset="0"/>
                        </a:rPr>
                        <a:t>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8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  Ensino médio completo</a:t>
                      </a:r>
                    </a:p>
                  </a:txBody>
                  <a:tcPr marL="9525" marR="9525" marT="9525" marB="0"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pt-BR" sz="1400" b="1" i="0" u="none" strike="noStrike" dirty="0">
                          <a:solidFill>
                            <a:schemeClr val="tx1">
                              <a:lumMod val="65000"/>
                              <a:lumOff val="35000"/>
                            </a:schemeClr>
                          </a:solidFill>
                          <a:effectLst/>
                          <a:latin typeface="Calibri" pitchFamily="34" charset="0"/>
                          <a:cs typeface="Calibri" pitchFamily="34" charset="0"/>
                        </a:rPr>
                        <a:t>36%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063067"/>
                  </a:ext>
                </a:extLst>
              </a:tr>
              <a:tr h="398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  Superior incompleto</a:t>
                      </a:r>
                    </a:p>
                  </a:txBody>
                  <a:tcPr marL="9525" marR="9525" marT="9525" marB="0"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172261" rtl="0" eaLnBrk="1" fontAlgn="t" latinLnBrk="0" hangingPunct="1">
                        <a:lnSpc>
                          <a:spcPct val="100000"/>
                        </a:lnSpc>
                        <a:spcBef>
                          <a:spcPts val="0"/>
                        </a:spcBef>
                        <a:spcAft>
                          <a:spcPts val="0"/>
                        </a:spcAft>
                        <a:buClrTx/>
                        <a:buSzTx/>
                        <a:buFontTx/>
                        <a:buNone/>
                        <a:tabLst/>
                        <a:defRPr/>
                      </a:pPr>
                      <a:r>
                        <a:rPr lang="pt-BR" sz="1400" b="1" i="0" u="none" strike="noStrike" kern="1200" noProof="0" dirty="0">
                          <a:solidFill>
                            <a:schemeClr val="tx1">
                              <a:lumMod val="65000"/>
                              <a:lumOff val="35000"/>
                            </a:schemeClr>
                          </a:solidFill>
                          <a:effectLst/>
                          <a:latin typeface="Calibri" pitchFamily="34" charset="0"/>
                          <a:ea typeface="+mn-ea"/>
                          <a:cs typeface="Calibri" pitchFamily="34" charset="0"/>
                        </a:rPr>
                        <a:t>9%</a:t>
                      </a:r>
                    </a:p>
                  </a:txBody>
                  <a:tcPr marL="68580" marR="6858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141388"/>
                  </a:ext>
                </a:extLst>
              </a:tr>
              <a:tr h="398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  Superior completo</a:t>
                      </a:r>
                    </a:p>
                  </a:txBody>
                  <a:tcPr marL="9525" marR="9525" marT="9525" marB="0"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172261" rtl="0" eaLnBrk="1" fontAlgn="t" latinLnBrk="0" hangingPunct="1">
                        <a:lnSpc>
                          <a:spcPct val="100000"/>
                        </a:lnSpc>
                        <a:spcBef>
                          <a:spcPts val="0"/>
                        </a:spcBef>
                        <a:spcAft>
                          <a:spcPts val="0"/>
                        </a:spcAft>
                        <a:buClrTx/>
                        <a:buSzTx/>
                        <a:buFontTx/>
                        <a:buNone/>
                        <a:tabLst/>
                        <a:defRPr/>
                      </a:pPr>
                      <a:r>
                        <a:rPr lang="pt-BR" sz="1400" b="1" i="0" u="none" strike="noStrike" kern="1200" noProof="0" dirty="0">
                          <a:solidFill>
                            <a:schemeClr val="tx1">
                              <a:lumMod val="65000"/>
                              <a:lumOff val="35000"/>
                            </a:schemeClr>
                          </a:solidFill>
                          <a:effectLst/>
                          <a:latin typeface="Calibri" pitchFamily="34" charset="0"/>
                          <a:ea typeface="+mn-ea"/>
                          <a:cs typeface="Calibri" pitchFamily="34" charset="0"/>
                        </a:rPr>
                        <a:t>24%</a:t>
                      </a:r>
                    </a:p>
                  </a:txBody>
                  <a:tcPr marL="68580" marR="6858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2631884"/>
                  </a:ext>
                </a:extLst>
              </a:tr>
              <a:tr h="398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  Pós-graduação completo ou incompleto</a:t>
                      </a:r>
                    </a:p>
                  </a:txBody>
                  <a:tcPr marL="9525" marR="9525" marT="9525" marB="0"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172261" rtl="0" eaLnBrk="1" fontAlgn="t" latinLnBrk="0" hangingPunct="1">
                        <a:lnSpc>
                          <a:spcPct val="100000"/>
                        </a:lnSpc>
                        <a:spcBef>
                          <a:spcPts val="0"/>
                        </a:spcBef>
                        <a:spcAft>
                          <a:spcPts val="0"/>
                        </a:spcAft>
                        <a:buClrTx/>
                        <a:buSzTx/>
                        <a:buFontTx/>
                        <a:buNone/>
                        <a:tabLst/>
                        <a:defRPr/>
                      </a:pPr>
                      <a:r>
                        <a:rPr lang="pt-BR" sz="1400" b="1" i="0" u="none" strike="noStrike" kern="1200" noProof="0" dirty="0">
                          <a:solidFill>
                            <a:schemeClr val="tx1">
                              <a:lumMod val="65000"/>
                              <a:lumOff val="35000"/>
                            </a:schemeClr>
                          </a:solidFill>
                          <a:effectLst/>
                          <a:latin typeface="Calibri" pitchFamily="34" charset="0"/>
                          <a:ea typeface="+mn-ea"/>
                          <a:cs typeface="Calibri" pitchFamily="34" charset="0"/>
                        </a:rPr>
                        <a:t>6%</a:t>
                      </a:r>
                    </a:p>
                  </a:txBody>
                  <a:tcPr marL="68580" marR="6858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8845921"/>
                  </a:ext>
                </a:extLst>
              </a:tr>
              <a:tr h="398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500" b="0" i="0" u="none" strike="noStrike" kern="1200" cap="none" spc="0" normalizeH="0" baseline="0" dirty="0">
                          <a:ln>
                            <a:noFill/>
                          </a:ln>
                          <a:solidFill>
                            <a:schemeClr val="accent5">
                              <a:lumMod val="75000"/>
                            </a:schemeClr>
                          </a:solidFill>
                          <a:effectLst/>
                          <a:uLnTx/>
                          <a:uFillTx/>
                          <a:latin typeface="Berlin Sans FB Demi" panose="020E0802020502020306" pitchFamily="34" charset="0"/>
                          <a:ea typeface="+mn-ea"/>
                          <a:cs typeface="+mn-cs"/>
                        </a:rPr>
                        <a:t>Não respondeu</a:t>
                      </a:r>
                    </a:p>
                  </a:txBody>
                  <a:tcPr anchor="ctr">
                    <a:lnL w="12700" cmpd="sng">
                      <a:noFill/>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172261" rtl="0" eaLnBrk="1" fontAlgn="t" latinLnBrk="0" hangingPunct="1">
                        <a:lnSpc>
                          <a:spcPct val="100000"/>
                        </a:lnSpc>
                        <a:spcBef>
                          <a:spcPts val="0"/>
                        </a:spcBef>
                        <a:spcAft>
                          <a:spcPts val="0"/>
                        </a:spcAft>
                        <a:buClrTx/>
                        <a:buSzTx/>
                        <a:buFontTx/>
                        <a:buNone/>
                        <a:tabLst/>
                        <a:defRPr/>
                      </a:pPr>
                      <a:r>
                        <a:rPr lang="pt-BR" sz="1400" b="1" i="0" u="none" strike="noStrike" kern="1200" noProof="0" dirty="0">
                          <a:solidFill>
                            <a:schemeClr val="tx1">
                              <a:lumMod val="65000"/>
                              <a:lumOff val="35000"/>
                            </a:schemeClr>
                          </a:solidFill>
                          <a:effectLst/>
                          <a:latin typeface="Calibri" pitchFamily="34" charset="0"/>
                          <a:ea typeface="+mn-ea"/>
                          <a:cs typeface="Calibri" pitchFamily="34" charset="0"/>
                        </a:rPr>
                        <a:t>1%</a:t>
                      </a:r>
                    </a:p>
                  </a:txBody>
                  <a:tcPr marL="68580" marR="6858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38864"/>
                  </a:ext>
                </a:extLst>
              </a:tr>
            </a:tbl>
          </a:graphicData>
        </a:graphic>
      </p:graphicFrame>
      <p:sp>
        <p:nvSpPr>
          <p:cNvPr id="14" name="CaixaDeTexto 13"/>
          <p:cNvSpPr txBox="1"/>
          <p:nvPr/>
        </p:nvSpPr>
        <p:spPr>
          <a:xfrm>
            <a:off x="10365348" y="6523644"/>
            <a:ext cx="1829208" cy="246221"/>
          </a:xfrm>
          <a:prstGeom prst="rect">
            <a:avLst/>
          </a:prstGeom>
          <a:noFill/>
        </p:spPr>
        <p:txBody>
          <a:bodyPr wrap="square" rtlCol="0">
            <a:spAutoFit/>
          </a:bodyPr>
          <a:lstStyle/>
          <a:p>
            <a:pPr algn="r"/>
            <a:r>
              <a:rPr lang="pt-BR" sz="1000" i="1" dirty="0">
                <a:solidFill>
                  <a:schemeClr val="tx1">
                    <a:lumMod val="65000"/>
                    <a:lumOff val="35000"/>
                  </a:schemeClr>
                </a:solidFill>
              </a:rPr>
              <a:t>BASE: 5.867 ENTREVISTADOS</a:t>
            </a:r>
          </a:p>
        </p:txBody>
      </p:sp>
    </p:spTree>
    <p:extLst>
      <p:ext uri="{BB962C8B-B14F-4D97-AF65-F5344CB8AC3E}">
        <p14:creationId xmlns:p14="http://schemas.microsoft.com/office/powerpoint/2010/main" val="3282774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624"/>
            <a:ext cx="10277590" cy="6856259"/>
          </a:xfrm>
          <a:prstGeom prst="rect">
            <a:avLst/>
          </a:prstGeom>
        </p:spPr>
      </p:pic>
      <p:sp>
        <p:nvSpPr>
          <p:cNvPr id="8" name="Retângulo 7"/>
          <p:cNvSpPr/>
          <p:nvPr/>
        </p:nvSpPr>
        <p:spPr>
          <a:xfrm>
            <a:off x="8255446" y="1"/>
            <a:ext cx="3934967" cy="6886178"/>
          </a:xfrm>
          <a:prstGeom prst="rect">
            <a:avLst/>
          </a:prstGeom>
          <a:solidFill>
            <a:srgbClr val="1A3567"/>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pt-BR" sz="4500" dirty="0">
              <a:solidFill>
                <a:srgbClr val="FFFFFF"/>
              </a:solidFill>
            </a:endParaRPr>
          </a:p>
        </p:txBody>
      </p:sp>
      <p:sp>
        <p:nvSpPr>
          <p:cNvPr id="10" name="Retângulo 9"/>
          <p:cNvSpPr/>
          <p:nvPr/>
        </p:nvSpPr>
        <p:spPr>
          <a:xfrm>
            <a:off x="8265974" y="4750792"/>
            <a:ext cx="3951237" cy="550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3800" b="1" dirty="0">
                <a:solidFill>
                  <a:schemeClr val="bg1"/>
                </a:solidFill>
              </a:rPr>
              <a:t>CONSIDERAÇÕES FINAIS</a:t>
            </a:r>
          </a:p>
        </p:txBody>
      </p:sp>
      <p:sp>
        <p:nvSpPr>
          <p:cNvPr id="7" name="Retângulo 6"/>
          <p:cNvSpPr/>
          <p:nvPr/>
        </p:nvSpPr>
        <p:spPr>
          <a:xfrm>
            <a:off x="8255445" y="3789834"/>
            <a:ext cx="3934967" cy="550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7500" b="1" dirty="0">
                <a:solidFill>
                  <a:schemeClr val="bg1"/>
                </a:solidFill>
              </a:rPr>
              <a:t>8</a:t>
            </a:r>
          </a:p>
        </p:txBody>
      </p:sp>
      <p:sp>
        <p:nvSpPr>
          <p:cNvPr id="5" name="CaixaDeTexto 4">
            <a:hlinkClick r:id="rId4" action="ppaction://hlinksldjump"/>
          </p:cNvPr>
          <p:cNvSpPr txBox="1"/>
          <p:nvPr/>
        </p:nvSpPr>
        <p:spPr>
          <a:xfrm>
            <a:off x="11199257" y="6362625"/>
            <a:ext cx="929056" cy="276999"/>
          </a:xfrm>
          <a:prstGeom prst="rect">
            <a:avLst/>
          </a:prstGeom>
          <a:noFill/>
        </p:spPr>
        <p:txBody>
          <a:bodyPr wrap="square" rtlCol="0">
            <a:spAutoFit/>
          </a:bodyPr>
          <a:lstStyle/>
          <a:p>
            <a:r>
              <a:rPr lang="pt-BR" sz="1200" b="1" dirty="0">
                <a:solidFill>
                  <a:schemeClr val="bg1"/>
                </a:solidFill>
              </a:rPr>
              <a:t>SUMÁRIO</a:t>
            </a:r>
          </a:p>
        </p:txBody>
      </p:sp>
      <p:pic>
        <p:nvPicPr>
          <p:cNvPr id="6" name="Imagem 5">
            <a:hlinkClick r:id="rId4" action="ppaction://hlinksldjump"/>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82077" b="95462" l="6846" r="20615">
                        <a14:foregroundMark x1="14692" y1="87462" x2="14692" y2="87462"/>
                        <a14:foregroundMark x1="16308" y1="88846" x2="16308" y2="88846"/>
                        <a14:foregroundMark x1="15154" y1="88231" x2="15154" y2="88231"/>
                        <a14:foregroundMark x1="15154" y1="88231" x2="15154" y2="88231"/>
                        <a14:foregroundMark x1="15154" y1="88231" x2="15154" y2="88231"/>
                        <a14:foregroundMark x1="12538" y1="88923" x2="13308" y2="91000"/>
                        <a14:foregroundMark x1="12923" y1="88231" x2="18692" y2="87846"/>
                        <a14:foregroundMark x1="10769" y1="87692" x2="16154" y2="87231"/>
                        <a14:foregroundMark x1="12154" y1="87231" x2="15154" y2="87231"/>
                        <a14:foregroundMark x1="15308" y1="90000" x2="17308" y2="90000"/>
                        <a14:foregroundMark x1="11538" y1="88692" x2="12000" y2="91462"/>
                        <a14:foregroundMark x1="11923" y1="88615" x2="12923" y2="91692"/>
                        <a14:foregroundMark x1="14385" y1="89308" x2="17077" y2="92231"/>
                        <a14:foregroundMark x1="13000" y1="88077" x2="10923" y2="91692"/>
                        <a14:foregroundMark x1="13769" y1="88615" x2="16769" y2="91308"/>
                      </a14:backgroundRemoval>
                    </a14:imgEffect>
                  </a14:imgLayer>
                </a14:imgProps>
              </a:ext>
              <a:ext uri="{28A0092B-C50C-407E-A947-70E740481C1C}">
                <a14:useLocalDpi xmlns:a14="http://schemas.microsoft.com/office/drawing/2010/main"/>
              </a:ext>
            </a:extLst>
          </a:blip>
          <a:srcRect l="6904" t="81479" r="77739" b="4173"/>
          <a:stretch/>
        </p:blipFill>
        <p:spPr>
          <a:xfrm>
            <a:off x="10945447" y="6333773"/>
            <a:ext cx="360040" cy="336381"/>
          </a:xfrm>
          <a:prstGeom prst="rect">
            <a:avLst/>
          </a:prstGeom>
        </p:spPr>
      </p:pic>
      <p:cxnSp>
        <p:nvCxnSpPr>
          <p:cNvPr id="9" name="Conector reto 8"/>
          <p:cNvCxnSpPr/>
          <p:nvPr/>
        </p:nvCxnSpPr>
        <p:spPr>
          <a:xfrm>
            <a:off x="8255446" y="-26590"/>
            <a:ext cx="0" cy="69581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33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PROBLEMAS QUE MAIS PREJUDICARAM O DESEMPENHO DA EMPRESA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Q12.</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pt-BR" sz="1000" dirty="0">
                <a:latin typeface="Calibri" panose="020F0502020204030204" pitchFamily="34" charset="0"/>
                <a:ea typeface="Times New Roman" panose="02020603050405020304" pitchFamily="18" charset="0"/>
                <a:cs typeface="Arial" panose="020B0604020202020204" pitchFamily="34" charset="0"/>
              </a:rPr>
              <a:t>Dos problemas que eu vou citar, qual foi o que mais prejudicou </a:t>
            </a:r>
            <a:r>
              <a:rPr lang="pt-BR" sz="1000" u="sng" dirty="0">
                <a:latin typeface="Calibri" panose="020F0502020204030204" pitchFamily="34" charset="0"/>
                <a:ea typeface="Times New Roman" panose="02020603050405020304" pitchFamily="18" charset="0"/>
                <a:cs typeface="Arial" panose="020B0604020202020204" pitchFamily="34" charset="0"/>
              </a:rPr>
              <a:t>sua empresa</a:t>
            </a:r>
            <a:r>
              <a:rPr lang="pt-BR" sz="1000" dirty="0">
                <a:latin typeface="Calibri" panose="020F0502020204030204" pitchFamily="34" charset="0"/>
                <a:ea typeface="Times New Roman" panose="02020603050405020304" pitchFamily="18" charset="0"/>
                <a:cs typeface="Arial" panose="020B0604020202020204" pitchFamily="34" charset="0"/>
              </a:rPr>
              <a:t> este ano (2017)?</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1834045634"/>
              </p:ext>
            </p:extLst>
          </p:nvPr>
        </p:nvGraphicFramePr>
        <p:xfrm>
          <a:off x="766614" y="2004877"/>
          <a:ext cx="9505056" cy="4436946"/>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
        <p:nvSpPr>
          <p:cNvPr id="20" name="CaixaDeTexto 19"/>
          <p:cNvSpPr txBox="1"/>
          <p:nvPr/>
        </p:nvSpPr>
        <p:spPr>
          <a:xfrm>
            <a:off x="421538" y="1070591"/>
            <a:ext cx="9994148" cy="923330"/>
          </a:xfrm>
          <a:prstGeom prst="rect">
            <a:avLst/>
          </a:prstGeom>
          <a:noFill/>
        </p:spPr>
        <p:txBody>
          <a:bodyPr wrap="square" rtlCol="0">
            <a:spAutoFit/>
          </a:bodyPr>
          <a:lstStyle/>
          <a:p>
            <a:pPr algn="just"/>
            <a:r>
              <a:rPr lang="pt-BR" sz="1800" dirty="0">
                <a:solidFill>
                  <a:schemeClr val="accent5">
                    <a:lumMod val="50000"/>
                  </a:schemeClr>
                </a:solidFill>
              </a:rPr>
              <a:t>Empresários do sexo masculino tendem a considerar, em maior proporção, a corrupção como o principal problema que prejudicou seu empreendimento em 2017. Já empresárias do sexo feminino ressaltaram o impacto da alta taxa de desemprego como tendo sido o mais prejudicial para sua empresa.</a:t>
            </a:r>
          </a:p>
        </p:txBody>
      </p:sp>
    </p:spTree>
    <p:extLst>
      <p:ext uri="{BB962C8B-B14F-4D97-AF65-F5344CB8AC3E}">
        <p14:creationId xmlns:p14="http://schemas.microsoft.com/office/powerpoint/2010/main" val="100077937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2" y="0"/>
            <a:ext cx="9983640" cy="255237"/>
          </a:xfrm>
          <a:prstGeom prst="rect">
            <a:avLst/>
          </a:prstGeom>
          <a:solidFill>
            <a:srgbClr val="056F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tângulo 14"/>
          <p:cNvSpPr/>
          <p:nvPr/>
        </p:nvSpPr>
        <p:spPr>
          <a:xfrm>
            <a:off x="-5" y="245383"/>
            <a:ext cx="9607478" cy="571500"/>
          </a:xfrm>
          <a:prstGeom prst="rect">
            <a:avLst/>
          </a:prstGeom>
          <a:solidFill>
            <a:schemeClr val="accent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3000" b="1" dirty="0">
                <a:solidFill>
                  <a:prstClr val="white"/>
                </a:solidFill>
                <a:latin typeface="Century Gothic" panose="020B0502020202020204" pitchFamily="34" charset="0"/>
              </a:rPr>
              <a:t>Considerações Finais</a:t>
            </a:r>
            <a:endParaRPr kumimoji="0" lang="pt-BR" sz="3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 name="Retângulo 1"/>
          <p:cNvSpPr/>
          <p:nvPr/>
        </p:nvSpPr>
        <p:spPr>
          <a:xfrm>
            <a:off x="406574" y="1197546"/>
            <a:ext cx="10945216" cy="5355312"/>
          </a:xfrm>
          <a:prstGeom prst="rect">
            <a:avLst/>
          </a:prstGeom>
        </p:spPr>
        <p:txBody>
          <a:bodyPr wrap="square">
            <a:spAutoFit/>
          </a:bodyPr>
          <a:lstStyle/>
          <a:p>
            <a:pPr marL="457200" indent="-457200" algn="just">
              <a:buFont typeface="Wingdings" panose="05000000000000000000" pitchFamily="2" charset="2"/>
              <a:buChar char="q"/>
            </a:pPr>
            <a:r>
              <a:rPr lang="pt-BR" sz="2000" b="1" dirty="0">
                <a:solidFill>
                  <a:schemeClr val="accent5">
                    <a:lumMod val="50000"/>
                  </a:schemeClr>
                </a:solidFill>
              </a:rPr>
              <a:t>Metade dos empresários considerou 2017 pior do que o ano anterior</a:t>
            </a:r>
            <a:r>
              <a:rPr lang="pt-BR" sz="2000" dirty="0">
                <a:solidFill>
                  <a:schemeClr val="accent5">
                    <a:lumMod val="50000"/>
                  </a:schemeClr>
                </a:solidFill>
              </a:rPr>
              <a:t>. Foram mais afetadas as ME e as empresas do comércio. Por outro lado, a expectativa para 2018 é mais otimista: quase 65% dos entrevistados acreditam que o próximo ano será melhor do que 2017.</a:t>
            </a:r>
          </a:p>
          <a:p>
            <a:pPr marL="457200" indent="-457200" algn="just">
              <a:buFont typeface="Wingdings" panose="05000000000000000000" pitchFamily="2" charset="2"/>
              <a:buChar char="q"/>
            </a:pPr>
            <a:endParaRPr lang="pt-BR" sz="2000" dirty="0">
              <a:solidFill>
                <a:schemeClr val="accent5">
                  <a:lumMod val="50000"/>
                </a:schemeClr>
              </a:solidFill>
            </a:endParaRPr>
          </a:p>
          <a:p>
            <a:pPr marL="457200" indent="-457200" algn="just">
              <a:buFont typeface="Wingdings" panose="05000000000000000000" pitchFamily="2" charset="2"/>
              <a:buChar char="q"/>
            </a:pPr>
            <a:r>
              <a:rPr lang="pt-BR" sz="2000" dirty="0">
                <a:solidFill>
                  <a:schemeClr val="accent5">
                    <a:lumMod val="50000"/>
                  </a:schemeClr>
                </a:solidFill>
              </a:rPr>
              <a:t>As perspectivas dos empresários para a </a:t>
            </a:r>
            <a:r>
              <a:rPr lang="pt-BR" sz="2000" b="1" dirty="0">
                <a:solidFill>
                  <a:schemeClr val="accent5">
                    <a:lumMod val="50000"/>
                  </a:schemeClr>
                </a:solidFill>
              </a:rPr>
              <a:t>economia brasileira </a:t>
            </a:r>
            <a:r>
              <a:rPr lang="pt-BR" sz="2000" dirty="0">
                <a:solidFill>
                  <a:schemeClr val="accent5">
                    <a:lumMod val="50000"/>
                  </a:schemeClr>
                </a:solidFill>
              </a:rPr>
              <a:t>a curto prazo não são muito otimistas. </a:t>
            </a:r>
            <a:r>
              <a:rPr lang="pt-BR" sz="2000" b="1" dirty="0">
                <a:solidFill>
                  <a:schemeClr val="accent5">
                    <a:lumMod val="50000"/>
                  </a:schemeClr>
                </a:solidFill>
              </a:rPr>
              <a:t>Apenas 11% acreditam que o país sairá da crise econômica em 2018</a:t>
            </a:r>
            <a:r>
              <a:rPr lang="pt-BR" sz="2000" dirty="0">
                <a:solidFill>
                  <a:schemeClr val="accent5">
                    <a:lumMod val="50000"/>
                  </a:schemeClr>
                </a:solidFill>
              </a:rPr>
              <a:t>, enquanto cerca de </a:t>
            </a:r>
            <a:r>
              <a:rPr lang="pt-BR" sz="2000" b="1" dirty="0">
                <a:solidFill>
                  <a:schemeClr val="accent5">
                    <a:lumMod val="50000"/>
                  </a:schemeClr>
                </a:solidFill>
              </a:rPr>
              <a:t>17% acreditam que o Brasil sairá da crise em 2019</a:t>
            </a:r>
            <a:r>
              <a:rPr lang="pt-BR" sz="2000" dirty="0">
                <a:solidFill>
                  <a:schemeClr val="accent5">
                    <a:lumMod val="50000"/>
                  </a:schemeClr>
                </a:solidFill>
              </a:rPr>
              <a:t>. E a</a:t>
            </a:r>
            <a:r>
              <a:rPr lang="pt-BR" sz="2000" b="1" dirty="0">
                <a:solidFill>
                  <a:schemeClr val="accent5">
                    <a:lumMod val="50000"/>
                  </a:schemeClr>
                </a:solidFill>
              </a:rPr>
              <a:t> metade dos entrevistados acredita que o país sairá da crise apenas a partir de 2020</a:t>
            </a:r>
            <a:r>
              <a:rPr lang="pt-BR" sz="2000" dirty="0">
                <a:solidFill>
                  <a:schemeClr val="accent5">
                    <a:lumMod val="50000"/>
                  </a:schemeClr>
                </a:solidFill>
              </a:rPr>
              <a:t>.</a:t>
            </a:r>
          </a:p>
          <a:p>
            <a:pPr marL="342900" indent="-342900" algn="just">
              <a:buFont typeface="Wingdings" panose="05000000000000000000" pitchFamily="2" charset="2"/>
              <a:buChar char="q"/>
            </a:pPr>
            <a:endParaRPr lang="pt-BR" sz="2000" dirty="0">
              <a:solidFill>
                <a:schemeClr val="accent5">
                  <a:lumMod val="50000"/>
                </a:schemeClr>
              </a:solidFill>
            </a:endParaRPr>
          </a:p>
          <a:p>
            <a:pPr marL="342900" indent="-342900" algn="just">
              <a:buFont typeface="Wingdings" panose="05000000000000000000" pitchFamily="2" charset="2"/>
              <a:buChar char="q"/>
            </a:pPr>
            <a:r>
              <a:rPr lang="pt-BR" sz="2000" dirty="0">
                <a:solidFill>
                  <a:schemeClr val="accent5">
                    <a:lumMod val="50000"/>
                  </a:schemeClr>
                </a:solidFill>
              </a:rPr>
              <a:t> A </a:t>
            </a:r>
            <a:r>
              <a:rPr lang="pt-BR" sz="2200" b="1" dirty="0">
                <a:solidFill>
                  <a:schemeClr val="accent5">
                    <a:lumMod val="50000"/>
                  </a:schemeClr>
                </a:solidFill>
              </a:rPr>
              <a:t>corrupção</a:t>
            </a:r>
            <a:r>
              <a:rPr lang="pt-BR" sz="2000" dirty="0">
                <a:solidFill>
                  <a:schemeClr val="accent5">
                    <a:lumMod val="50000"/>
                  </a:schemeClr>
                </a:solidFill>
              </a:rPr>
              <a:t> foi o fator mais citado quando questionados sobre o que mais </a:t>
            </a:r>
            <a:r>
              <a:rPr lang="pt-BR" sz="2000" b="1" dirty="0">
                <a:solidFill>
                  <a:schemeClr val="accent5">
                    <a:lumMod val="50000"/>
                  </a:schemeClr>
                </a:solidFill>
              </a:rPr>
              <a:t>prejudicou o desempenho da empresa em 2017 </a:t>
            </a:r>
            <a:r>
              <a:rPr lang="pt-BR" sz="2000" dirty="0">
                <a:solidFill>
                  <a:schemeClr val="accent5">
                    <a:lumMod val="50000"/>
                  </a:schemeClr>
                </a:solidFill>
              </a:rPr>
              <a:t>(31%). Já ¼ dos entrevistados citou a alta taxa de desemprego no País. </a:t>
            </a:r>
          </a:p>
          <a:p>
            <a:pPr marL="342900" indent="-342900" algn="just">
              <a:buFont typeface="Wingdings" panose="05000000000000000000" pitchFamily="2" charset="2"/>
              <a:buChar char="q"/>
            </a:pPr>
            <a:endParaRPr lang="pt-BR" sz="2000" dirty="0">
              <a:solidFill>
                <a:schemeClr val="accent5">
                  <a:lumMod val="50000"/>
                </a:schemeClr>
              </a:solidFill>
            </a:endParaRPr>
          </a:p>
          <a:p>
            <a:pPr marL="342900" indent="-342900" algn="just">
              <a:buFont typeface="Wingdings" panose="05000000000000000000" pitchFamily="2" charset="2"/>
              <a:buChar char="q"/>
            </a:pPr>
            <a:r>
              <a:rPr lang="pt-BR" sz="2000" b="1" dirty="0">
                <a:solidFill>
                  <a:schemeClr val="accent5">
                    <a:lumMod val="50000"/>
                  </a:schemeClr>
                </a:solidFill>
              </a:rPr>
              <a:t>51%</a:t>
            </a:r>
            <a:r>
              <a:rPr lang="pt-BR" sz="2000" dirty="0">
                <a:solidFill>
                  <a:schemeClr val="accent5">
                    <a:lumMod val="50000"/>
                  </a:schemeClr>
                </a:solidFill>
              </a:rPr>
              <a:t> dos empresários considera que a </a:t>
            </a:r>
            <a:r>
              <a:rPr lang="pt-BR" sz="2000" b="1" dirty="0">
                <a:solidFill>
                  <a:schemeClr val="accent5">
                    <a:lumMod val="50000"/>
                  </a:schemeClr>
                </a:solidFill>
              </a:rPr>
              <a:t>principal preocupação do Governo em 2018 deveria ser o combate à corrupção</a:t>
            </a:r>
            <a:r>
              <a:rPr lang="pt-BR" sz="2000" dirty="0">
                <a:solidFill>
                  <a:schemeClr val="accent5">
                    <a:lumMod val="50000"/>
                  </a:schemeClr>
                </a:solidFill>
              </a:rPr>
              <a:t>. A ênfase na corrupção como fator que mais prejudica as empresas dos entrevistados, e que deveria ser a principal preocupação do Governo, pode estar relacionada à uma superexposição do assunto na atual conjuntura do país, especialmente na mídia.</a:t>
            </a:r>
            <a:endParaRPr lang="pt-BR" sz="2000" dirty="0"/>
          </a:p>
        </p:txBody>
      </p:sp>
    </p:spTree>
    <p:extLst>
      <p:ext uri="{BB962C8B-B14F-4D97-AF65-F5344CB8AC3E}">
        <p14:creationId xmlns:p14="http://schemas.microsoft.com/office/powerpoint/2010/main" val="365043582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2" y="0"/>
            <a:ext cx="9983640" cy="255237"/>
          </a:xfrm>
          <a:prstGeom prst="rect">
            <a:avLst/>
          </a:prstGeom>
          <a:solidFill>
            <a:srgbClr val="056F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tângulo 14"/>
          <p:cNvSpPr/>
          <p:nvPr/>
        </p:nvSpPr>
        <p:spPr>
          <a:xfrm>
            <a:off x="-5" y="245383"/>
            <a:ext cx="9607478" cy="571500"/>
          </a:xfrm>
          <a:prstGeom prst="rect">
            <a:avLst/>
          </a:prstGeom>
          <a:solidFill>
            <a:schemeClr val="accent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pt-BR" sz="3000" b="1" dirty="0">
                <a:solidFill>
                  <a:prstClr val="white"/>
                </a:solidFill>
                <a:latin typeface="Century Gothic" panose="020B0502020202020204" pitchFamily="34" charset="0"/>
              </a:rPr>
              <a:t>Considerações Finais</a:t>
            </a:r>
          </a:p>
        </p:txBody>
      </p:sp>
      <p:sp>
        <p:nvSpPr>
          <p:cNvPr id="2" name="Retângulo 1"/>
          <p:cNvSpPr/>
          <p:nvPr/>
        </p:nvSpPr>
        <p:spPr>
          <a:xfrm>
            <a:off x="406574" y="1341562"/>
            <a:ext cx="10153128" cy="4708981"/>
          </a:xfrm>
          <a:prstGeom prst="rect">
            <a:avLst/>
          </a:prstGeom>
        </p:spPr>
        <p:txBody>
          <a:bodyPr wrap="square">
            <a:spAutoFit/>
          </a:bodyPr>
          <a:lstStyle/>
          <a:p>
            <a:pPr marL="342900" indent="-342900" algn="just">
              <a:buFont typeface="Wingdings" panose="05000000000000000000" pitchFamily="2" charset="2"/>
              <a:buChar char="q"/>
            </a:pPr>
            <a:r>
              <a:rPr lang="pt-BR" sz="2000" dirty="0">
                <a:solidFill>
                  <a:schemeClr val="accent5">
                    <a:lumMod val="50000"/>
                  </a:schemeClr>
                </a:solidFill>
              </a:rPr>
              <a:t>As </a:t>
            </a:r>
            <a:r>
              <a:rPr lang="pt-BR" sz="2000" b="1" dirty="0">
                <a:solidFill>
                  <a:schemeClr val="accent5">
                    <a:lumMod val="50000"/>
                  </a:schemeClr>
                </a:solidFill>
              </a:rPr>
              <a:t>eleições</a:t>
            </a:r>
            <a:r>
              <a:rPr lang="pt-BR" sz="2000" dirty="0">
                <a:solidFill>
                  <a:schemeClr val="accent5">
                    <a:lumMod val="50000"/>
                  </a:schemeClr>
                </a:solidFill>
              </a:rPr>
              <a:t> do próximo ano </a:t>
            </a:r>
            <a:r>
              <a:rPr lang="pt-BR" sz="2000" b="1" dirty="0">
                <a:solidFill>
                  <a:schemeClr val="accent5">
                    <a:lumMod val="50000"/>
                  </a:schemeClr>
                </a:solidFill>
              </a:rPr>
              <a:t>não geram grandes expectativas de mudanças </a:t>
            </a:r>
            <a:r>
              <a:rPr lang="pt-BR" sz="2000" dirty="0">
                <a:solidFill>
                  <a:schemeClr val="accent5">
                    <a:lumMod val="50000"/>
                  </a:schemeClr>
                </a:solidFill>
              </a:rPr>
              <a:t>entre os entrevistados. </a:t>
            </a:r>
            <a:r>
              <a:rPr lang="pt-BR" sz="2000" b="1" dirty="0">
                <a:solidFill>
                  <a:schemeClr val="accent5">
                    <a:lumMod val="50000"/>
                  </a:schemeClr>
                </a:solidFill>
              </a:rPr>
              <a:t>41%</a:t>
            </a:r>
            <a:r>
              <a:rPr lang="pt-BR" sz="2000" dirty="0">
                <a:solidFill>
                  <a:schemeClr val="accent5">
                    <a:lumMod val="50000"/>
                  </a:schemeClr>
                </a:solidFill>
              </a:rPr>
              <a:t> dos entrevistados acreditam que as eleições gerais de 2018 não irão trazer mudanças relevantes para o país (em especial as ME e as empresas do sudeste).</a:t>
            </a:r>
          </a:p>
          <a:p>
            <a:pPr marL="342900" indent="-342900" algn="just">
              <a:buFont typeface="Wingdings" panose="05000000000000000000" pitchFamily="2" charset="2"/>
              <a:buChar char="q"/>
            </a:pPr>
            <a:endParaRPr lang="pt-BR" sz="2000" dirty="0">
              <a:solidFill>
                <a:schemeClr val="accent5">
                  <a:lumMod val="50000"/>
                </a:schemeClr>
              </a:solidFill>
            </a:endParaRPr>
          </a:p>
          <a:p>
            <a:pPr marL="342900" indent="-342900" algn="just">
              <a:buFont typeface="Wingdings" panose="05000000000000000000" pitchFamily="2" charset="2"/>
              <a:buChar char="q"/>
            </a:pPr>
            <a:r>
              <a:rPr lang="pt-BR" sz="2000" dirty="0">
                <a:solidFill>
                  <a:schemeClr val="accent5">
                    <a:lumMod val="50000"/>
                  </a:schemeClr>
                </a:solidFill>
              </a:rPr>
              <a:t>Para </a:t>
            </a:r>
            <a:r>
              <a:rPr lang="pt-BR" sz="2000" b="1" dirty="0">
                <a:solidFill>
                  <a:schemeClr val="accent5">
                    <a:lumMod val="50000"/>
                  </a:schemeClr>
                </a:solidFill>
              </a:rPr>
              <a:t>3 em cada 10 entrevistados</a:t>
            </a:r>
            <a:r>
              <a:rPr lang="pt-BR" sz="2000" dirty="0">
                <a:solidFill>
                  <a:schemeClr val="accent5">
                    <a:lumMod val="50000"/>
                  </a:schemeClr>
                </a:solidFill>
              </a:rPr>
              <a:t>, o que mais tem pressionado para cima os custos da empresa são os </a:t>
            </a:r>
            <a:r>
              <a:rPr lang="pt-BR" sz="2000" b="1" dirty="0">
                <a:solidFill>
                  <a:schemeClr val="accent5">
                    <a:lumMod val="50000"/>
                  </a:schemeClr>
                </a:solidFill>
              </a:rPr>
              <a:t>impostos e as taxas municipais</a:t>
            </a:r>
            <a:r>
              <a:rPr lang="pt-BR" sz="2000" dirty="0">
                <a:solidFill>
                  <a:schemeClr val="accent5">
                    <a:lumMod val="50000"/>
                  </a:schemeClr>
                </a:solidFill>
              </a:rPr>
              <a:t>, especialmente entre as Micro Empresas (</a:t>
            </a:r>
            <a:r>
              <a:rPr lang="pt-BR" sz="2000" b="1" dirty="0">
                <a:solidFill>
                  <a:schemeClr val="accent5">
                    <a:lumMod val="50000"/>
                  </a:schemeClr>
                </a:solidFill>
              </a:rPr>
              <a:t>ME</a:t>
            </a:r>
            <a:r>
              <a:rPr lang="pt-BR" sz="2000" dirty="0">
                <a:solidFill>
                  <a:schemeClr val="accent5">
                    <a:lumMod val="50000"/>
                  </a:schemeClr>
                </a:solidFill>
              </a:rPr>
              <a:t>) e Empresas de Pequeno Porte (</a:t>
            </a:r>
            <a:r>
              <a:rPr lang="pt-BR" sz="2000" b="1" dirty="0">
                <a:solidFill>
                  <a:schemeClr val="accent5">
                    <a:lumMod val="50000"/>
                  </a:schemeClr>
                </a:solidFill>
              </a:rPr>
              <a:t>EPP</a:t>
            </a:r>
            <a:r>
              <a:rPr lang="pt-BR" sz="2000" dirty="0">
                <a:solidFill>
                  <a:schemeClr val="accent5">
                    <a:lumMod val="50000"/>
                  </a:schemeClr>
                </a:solidFill>
              </a:rPr>
              <a:t>).</a:t>
            </a:r>
          </a:p>
          <a:p>
            <a:pPr marL="342900" indent="-342900" algn="just">
              <a:buFont typeface="Wingdings" panose="05000000000000000000" pitchFamily="2" charset="2"/>
              <a:buChar char="q"/>
            </a:pPr>
            <a:endParaRPr lang="pt-BR" sz="2000" dirty="0">
              <a:solidFill>
                <a:schemeClr val="accent5">
                  <a:lumMod val="50000"/>
                </a:schemeClr>
              </a:solidFill>
            </a:endParaRPr>
          </a:p>
          <a:p>
            <a:pPr marL="342900" indent="-342900" algn="just">
              <a:buFont typeface="Wingdings" panose="05000000000000000000" pitchFamily="2" charset="2"/>
              <a:buChar char="q"/>
            </a:pPr>
            <a:r>
              <a:rPr lang="pt-BR" sz="2000" dirty="0">
                <a:solidFill>
                  <a:schemeClr val="accent5">
                    <a:lumMod val="50000"/>
                  </a:schemeClr>
                </a:solidFill>
              </a:rPr>
              <a:t>Entre os Micro Empreendedores Individuais (</a:t>
            </a:r>
            <a:r>
              <a:rPr lang="pt-BR" sz="2000" b="1" dirty="0" err="1">
                <a:solidFill>
                  <a:schemeClr val="accent5">
                    <a:lumMod val="50000"/>
                  </a:schemeClr>
                </a:solidFill>
              </a:rPr>
              <a:t>MEIs</a:t>
            </a:r>
            <a:r>
              <a:rPr lang="pt-BR" sz="2000" dirty="0">
                <a:solidFill>
                  <a:schemeClr val="accent5">
                    <a:lumMod val="50000"/>
                  </a:schemeClr>
                </a:solidFill>
              </a:rPr>
              <a:t>), porém, o </a:t>
            </a:r>
            <a:r>
              <a:rPr lang="pt-BR" sz="2000" b="1" dirty="0">
                <a:solidFill>
                  <a:schemeClr val="accent5">
                    <a:lumMod val="50000"/>
                  </a:schemeClr>
                </a:solidFill>
              </a:rPr>
              <a:t>preço dos combustíveis e de matéria-prima e mercadorias</a:t>
            </a:r>
            <a:r>
              <a:rPr lang="pt-BR" sz="2000" dirty="0">
                <a:solidFill>
                  <a:schemeClr val="accent5">
                    <a:lumMod val="50000"/>
                  </a:schemeClr>
                </a:solidFill>
              </a:rPr>
              <a:t> foi mencionado em igual proporção aos </a:t>
            </a:r>
            <a:r>
              <a:rPr lang="pt-BR" sz="2000" b="1" dirty="0">
                <a:solidFill>
                  <a:schemeClr val="accent5">
                    <a:lumMod val="50000"/>
                  </a:schemeClr>
                </a:solidFill>
              </a:rPr>
              <a:t>impostos e taxas municipais.</a:t>
            </a:r>
          </a:p>
          <a:p>
            <a:pPr marL="342900" indent="-342900" algn="just">
              <a:buFont typeface="Wingdings" panose="05000000000000000000" pitchFamily="2" charset="2"/>
              <a:buChar char="q"/>
            </a:pPr>
            <a:endParaRPr lang="pt-BR" sz="2000" b="1" dirty="0">
              <a:solidFill>
                <a:schemeClr val="accent5">
                  <a:lumMod val="50000"/>
                </a:schemeClr>
              </a:solidFill>
            </a:endParaRPr>
          </a:p>
          <a:p>
            <a:pPr marL="342900" indent="-342900" algn="just">
              <a:buFont typeface="Wingdings" panose="05000000000000000000" pitchFamily="2" charset="2"/>
              <a:buChar char="q"/>
            </a:pPr>
            <a:r>
              <a:rPr lang="pt-BR" sz="2000" dirty="0">
                <a:solidFill>
                  <a:schemeClr val="accent5">
                    <a:lumMod val="50000"/>
                  </a:schemeClr>
                </a:solidFill>
              </a:rPr>
              <a:t>Quase </a:t>
            </a:r>
            <a:r>
              <a:rPr lang="pt-BR" sz="2000" b="1" dirty="0">
                <a:solidFill>
                  <a:schemeClr val="accent5">
                    <a:lumMod val="50000"/>
                  </a:schemeClr>
                </a:solidFill>
              </a:rPr>
              <a:t>metade</a:t>
            </a:r>
            <a:r>
              <a:rPr lang="pt-BR" sz="2000" dirty="0">
                <a:solidFill>
                  <a:schemeClr val="accent5">
                    <a:lumMod val="50000"/>
                  </a:schemeClr>
                </a:solidFill>
              </a:rPr>
              <a:t> </a:t>
            </a:r>
            <a:r>
              <a:rPr lang="pt-BR" sz="2000" b="1" dirty="0">
                <a:solidFill>
                  <a:schemeClr val="accent5">
                    <a:lumMod val="50000"/>
                  </a:schemeClr>
                </a:solidFill>
              </a:rPr>
              <a:t>dos empresários </a:t>
            </a:r>
            <a:r>
              <a:rPr lang="pt-BR" sz="2000" dirty="0">
                <a:solidFill>
                  <a:schemeClr val="accent5">
                    <a:lumMod val="50000"/>
                  </a:schemeClr>
                </a:solidFill>
              </a:rPr>
              <a:t>disse </a:t>
            </a:r>
            <a:r>
              <a:rPr lang="pt-BR" sz="2000" b="1" dirty="0">
                <a:solidFill>
                  <a:schemeClr val="accent5">
                    <a:lumMod val="50000"/>
                  </a:schemeClr>
                </a:solidFill>
              </a:rPr>
              <a:t>encontrar dificuldades para contratar mão-de-obra qualificada</a:t>
            </a:r>
            <a:r>
              <a:rPr lang="pt-BR" sz="2000" dirty="0">
                <a:solidFill>
                  <a:schemeClr val="accent5">
                    <a:lumMod val="50000"/>
                  </a:schemeClr>
                </a:solidFill>
              </a:rPr>
              <a:t>, especialmente entre as Empresas de Pequeno Porte (</a:t>
            </a:r>
            <a:r>
              <a:rPr lang="pt-BR" sz="2000" dirty="0" err="1">
                <a:solidFill>
                  <a:schemeClr val="accent5">
                    <a:lumMod val="50000"/>
                  </a:schemeClr>
                </a:solidFill>
              </a:rPr>
              <a:t>EPPs</a:t>
            </a:r>
            <a:r>
              <a:rPr lang="pt-BR" sz="2000" dirty="0">
                <a:solidFill>
                  <a:schemeClr val="accent5">
                    <a:lumMod val="50000"/>
                  </a:schemeClr>
                </a:solidFill>
              </a:rPr>
              <a:t>).</a:t>
            </a:r>
          </a:p>
          <a:p>
            <a:pPr marL="342900" indent="-342900" algn="just">
              <a:buFont typeface="Wingdings" panose="05000000000000000000" pitchFamily="2" charset="2"/>
              <a:buChar char="q"/>
            </a:pPr>
            <a:endParaRPr lang="pt-BR" sz="2000" b="1" dirty="0">
              <a:solidFill>
                <a:schemeClr val="accent5">
                  <a:lumMod val="50000"/>
                </a:schemeClr>
              </a:solidFill>
            </a:endParaRPr>
          </a:p>
        </p:txBody>
      </p:sp>
    </p:spTree>
    <p:extLst>
      <p:ext uri="{BB962C8B-B14F-4D97-AF65-F5344CB8AC3E}">
        <p14:creationId xmlns:p14="http://schemas.microsoft.com/office/powerpoint/2010/main" val="342200013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2" y="0"/>
            <a:ext cx="9983640" cy="255237"/>
          </a:xfrm>
          <a:prstGeom prst="rect">
            <a:avLst/>
          </a:prstGeom>
          <a:solidFill>
            <a:srgbClr val="056F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tângulo 14"/>
          <p:cNvSpPr/>
          <p:nvPr/>
        </p:nvSpPr>
        <p:spPr>
          <a:xfrm>
            <a:off x="-5" y="245383"/>
            <a:ext cx="9607478" cy="571500"/>
          </a:xfrm>
          <a:prstGeom prst="rect">
            <a:avLst/>
          </a:prstGeom>
          <a:solidFill>
            <a:schemeClr val="accent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pt-BR" sz="3000" b="1" dirty="0">
                <a:solidFill>
                  <a:prstClr val="white"/>
                </a:solidFill>
                <a:latin typeface="Century Gothic" panose="020B0502020202020204" pitchFamily="34" charset="0"/>
              </a:rPr>
              <a:t>Considerações Finais</a:t>
            </a:r>
          </a:p>
        </p:txBody>
      </p:sp>
      <p:sp>
        <p:nvSpPr>
          <p:cNvPr id="2" name="Retângulo 1"/>
          <p:cNvSpPr/>
          <p:nvPr/>
        </p:nvSpPr>
        <p:spPr>
          <a:xfrm>
            <a:off x="406574" y="1197546"/>
            <a:ext cx="10225136" cy="4739759"/>
          </a:xfrm>
          <a:prstGeom prst="rect">
            <a:avLst/>
          </a:prstGeom>
        </p:spPr>
        <p:txBody>
          <a:bodyPr wrap="square">
            <a:spAutoFit/>
          </a:bodyPr>
          <a:lstStyle/>
          <a:p>
            <a:pPr marL="342900" indent="-342900" algn="just">
              <a:buFont typeface="Wingdings" panose="05000000000000000000" pitchFamily="2" charset="2"/>
              <a:buChar char="q"/>
            </a:pPr>
            <a:endParaRPr lang="pt-BR" sz="2000" dirty="0">
              <a:solidFill>
                <a:schemeClr val="accent5">
                  <a:lumMod val="50000"/>
                </a:schemeClr>
              </a:solidFill>
            </a:endParaRPr>
          </a:p>
          <a:p>
            <a:pPr marL="342900" indent="-342900" algn="just">
              <a:buFont typeface="Wingdings" panose="05000000000000000000" pitchFamily="2" charset="2"/>
              <a:buChar char="q"/>
            </a:pPr>
            <a:r>
              <a:rPr lang="pt-BR" sz="2000" dirty="0">
                <a:solidFill>
                  <a:schemeClr val="accent5">
                    <a:lumMod val="50000"/>
                  </a:schemeClr>
                </a:solidFill>
              </a:rPr>
              <a:t>Cerca de </a:t>
            </a:r>
            <a:r>
              <a:rPr lang="pt-BR" sz="2000" b="1" dirty="0">
                <a:solidFill>
                  <a:schemeClr val="accent5">
                    <a:lumMod val="50000"/>
                  </a:schemeClr>
                </a:solidFill>
              </a:rPr>
              <a:t>2/3 dos entrevistados </a:t>
            </a:r>
            <a:r>
              <a:rPr lang="pt-BR" sz="2000" dirty="0">
                <a:solidFill>
                  <a:schemeClr val="accent5">
                    <a:lumMod val="50000"/>
                  </a:schemeClr>
                </a:solidFill>
              </a:rPr>
              <a:t>pretendem adotar alguma </a:t>
            </a:r>
            <a:r>
              <a:rPr lang="pt-BR" sz="2000" b="1" dirty="0">
                <a:solidFill>
                  <a:schemeClr val="accent5">
                    <a:lumMod val="50000"/>
                  </a:schemeClr>
                </a:solidFill>
              </a:rPr>
              <a:t>nova medida para estimular as vendas</a:t>
            </a:r>
            <a:r>
              <a:rPr lang="pt-BR" sz="2000" dirty="0">
                <a:solidFill>
                  <a:schemeClr val="accent5">
                    <a:lumMod val="50000"/>
                  </a:schemeClr>
                </a:solidFill>
              </a:rPr>
              <a:t> em 2018. A tendência para a inovação nas vendas é mais expressiva entre os empresários </a:t>
            </a:r>
            <a:r>
              <a:rPr lang="pt-BR" sz="2000" b="1" dirty="0">
                <a:solidFill>
                  <a:schemeClr val="accent5">
                    <a:lumMod val="50000"/>
                  </a:schemeClr>
                </a:solidFill>
              </a:rPr>
              <a:t>mais jovens</a:t>
            </a:r>
            <a:r>
              <a:rPr lang="pt-BR" sz="2000" dirty="0">
                <a:solidFill>
                  <a:schemeClr val="accent5">
                    <a:lumMod val="50000"/>
                  </a:schemeClr>
                </a:solidFill>
              </a:rPr>
              <a:t>. </a:t>
            </a:r>
          </a:p>
          <a:p>
            <a:pPr marL="342900" indent="-342900" algn="just">
              <a:buFont typeface="Wingdings" panose="05000000000000000000" pitchFamily="2" charset="2"/>
              <a:buChar char="q"/>
            </a:pPr>
            <a:endParaRPr lang="pt-BR" sz="2000" dirty="0">
              <a:solidFill>
                <a:schemeClr val="accent5">
                  <a:lumMod val="50000"/>
                </a:schemeClr>
              </a:solidFill>
            </a:endParaRPr>
          </a:p>
          <a:p>
            <a:pPr marL="342900" indent="-342900" algn="just">
              <a:buFont typeface="Wingdings" panose="05000000000000000000" pitchFamily="2" charset="2"/>
              <a:buChar char="q"/>
            </a:pPr>
            <a:r>
              <a:rPr lang="pt-BR" sz="2000" dirty="0">
                <a:solidFill>
                  <a:schemeClr val="accent5">
                    <a:lumMod val="50000"/>
                  </a:schemeClr>
                </a:solidFill>
              </a:rPr>
              <a:t>A estratégia mais citada refere-se ao </a:t>
            </a:r>
            <a:r>
              <a:rPr lang="pt-BR" sz="2200" b="1" dirty="0">
                <a:solidFill>
                  <a:schemeClr val="accent5">
                    <a:lumMod val="50000"/>
                  </a:schemeClr>
                </a:solidFill>
              </a:rPr>
              <a:t>investimento em propaganda e marketing</a:t>
            </a:r>
            <a:r>
              <a:rPr lang="pt-BR" sz="2000" dirty="0">
                <a:solidFill>
                  <a:schemeClr val="accent5">
                    <a:lumMod val="50000"/>
                  </a:schemeClr>
                </a:solidFill>
              </a:rPr>
              <a:t>, especialmente entre os entrevistados </a:t>
            </a:r>
            <a:r>
              <a:rPr lang="pt-BR" sz="2000" b="1" dirty="0">
                <a:solidFill>
                  <a:schemeClr val="accent5">
                    <a:lumMod val="50000"/>
                  </a:schemeClr>
                </a:solidFill>
              </a:rPr>
              <a:t>mais jovens </a:t>
            </a:r>
            <a:r>
              <a:rPr lang="pt-BR" sz="2000" dirty="0">
                <a:solidFill>
                  <a:schemeClr val="accent5">
                    <a:lumMod val="50000"/>
                  </a:schemeClr>
                </a:solidFill>
              </a:rPr>
              <a:t>e com </a:t>
            </a:r>
            <a:r>
              <a:rPr lang="pt-BR" sz="2000" b="1" dirty="0">
                <a:solidFill>
                  <a:schemeClr val="accent5">
                    <a:lumMod val="50000"/>
                  </a:schemeClr>
                </a:solidFill>
              </a:rPr>
              <a:t>maior grau de escolaridade</a:t>
            </a:r>
            <a:r>
              <a:rPr lang="pt-BR" sz="2000" dirty="0">
                <a:solidFill>
                  <a:schemeClr val="accent5">
                    <a:lumMod val="50000"/>
                  </a:schemeClr>
                </a:solidFill>
              </a:rPr>
              <a:t>.</a:t>
            </a:r>
          </a:p>
          <a:p>
            <a:pPr marL="342900" indent="-342900" algn="just">
              <a:buFont typeface="Wingdings" panose="05000000000000000000" pitchFamily="2" charset="2"/>
              <a:buChar char="q"/>
            </a:pPr>
            <a:endParaRPr lang="pt-BR" sz="2000" dirty="0">
              <a:solidFill>
                <a:schemeClr val="accent5">
                  <a:lumMod val="50000"/>
                </a:schemeClr>
              </a:solidFill>
            </a:endParaRPr>
          </a:p>
          <a:p>
            <a:pPr marL="342900" indent="-342900" algn="just">
              <a:buFont typeface="Wingdings" panose="05000000000000000000" pitchFamily="2" charset="2"/>
              <a:buChar char="q"/>
            </a:pPr>
            <a:r>
              <a:rPr lang="pt-BR" sz="2000" dirty="0">
                <a:solidFill>
                  <a:schemeClr val="accent5">
                    <a:lumMod val="50000"/>
                  </a:schemeClr>
                </a:solidFill>
              </a:rPr>
              <a:t>O </a:t>
            </a:r>
            <a:r>
              <a:rPr lang="pt-BR" sz="2000" b="1" dirty="0">
                <a:solidFill>
                  <a:schemeClr val="accent5">
                    <a:lumMod val="50000"/>
                  </a:schemeClr>
                </a:solidFill>
              </a:rPr>
              <a:t>aumento da variedade de produtos oferecidos </a:t>
            </a:r>
            <a:r>
              <a:rPr lang="pt-BR" sz="2000" dirty="0">
                <a:solidFill>
                  <a:schemeClr val="accent5">
                    <a:lumMod val="50000"/>
                  </a:schemeClr>
                </a:solidFill>
              </a:rPr>
              <a:t>aos clientes também foi citado por uma parcela significativa dos empresários, sobretudo entre aqueles com menor grau de escolaridade.</a:t>
            </a:r>
          </a:p>
          <a:p>
            <a:pPr marL="342900" indent="-342900" algn="just">
              <a:buFont typeface="Wingdings" panose="05000000000000000000" pitchFamily="2" charset="2"/>
              <a:buChar char="q"/>
            </a:pPr>
            <a:endParaRPr lang="pt-BR" sz="2000" dirty="0">
              <a:solidFill>
                <a:schemeClr val="accent5">
                  <a:lumMod val="50000"/>
                </a:schemeClr>
              </a:solidFill>
            </a:endParaRPr>
          </a:p>
          <a:p>
            <a:pPr marL="342900" indent="-342900" algn="just">
              <a:buFont typeface="Wingdings" panose="05000000000000000000" pitchFamily="2" charset="2"/>
              <a:buChar char="q"/>
            </a:pPr>
            <a:r>
              <a:rPr lang="pt-BR" sz="2000" b="1" dirty="0">
                <a:solidFill>
                  <a:schemeClr val="accent5">
                    <a:lumMod val="50000"/>
                  </a:schemeClr>
                </a:solidFill>
              </a:rPr>
              <a:t>Metade</a:t>
            </a:r>
            <a:r>
              <a:rPr lang="pt-BR" sz="2000" dirty="0">
                <a:solidFill>
                  <a:schemeClr val="accent5">
                    <a:lumMod val="50000"/>
                  </a:schemeClr>
                </a:solidFill>
              </a:rPr>
              <a:t> dos empresários abordados na pesquisa pretende fazer algum investimento no seu empreendimento em 2018, notadamente entre os empresários </a:t>
            </a:r>
            <a:r>
              <a:rPr lang="pt-BR" sz="2000" b="1" dirty="0">
                <a:solidFill>
                  <a:schemeClr val="accent5">
                    <a:lumMod val="50000"/>
                  </a:schemeClr>
                </a:solidFill>
              </a:rPr>
              <a:t>mais jovens</a:t>
            </a:r>
            <a:r>
              <a:rPr lang="pt-BR" sz="2000" dirty="0">
                <a:solidFill>
                  <a:schemeClr val="accent5">
                    <a:lumMod val="50000"/>
                  </a:schemeClr>
                </a:solidFill>
              </a:rPr>
              <a:t>. </a:t>
            </a:r>
          </a:p>
          <a:p>
            <a:pPr marL="342900" indent="-342900" algn="just">
              <a:buFont typeface="Wingdings" panose="05000000000000000000" pitchFamily="2" charset="2"/>
              <a:buChar char="q"/>
            </a:pPr>
            <a:endParaRPr lang="pt-BR" sz="2000" dirty="0"/>
          </a:p>
        </p:txBody>
      </p:sp>
    </p:spTree>
    <p:extLst>
      <p:ext uri="{BB962C8B-B14F-4D97-AF65-F5344CB8AC3E}">
        <p14:creationId xmlns:p14="http://schemas.microsoft.com/office/powerpoint/2010/main" val="281342704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2" y="0"/>
            <a:ext cx="9983640" cy="255237"/>
          </a:xfrm>
          <a:prstGeom prst="rect">
            <a:avLst/>
          </a:prstGeom>
          <a:solidFill>
            <a:srgbClr val="056F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tângulo 14"/>
          <p:cNvSpPr/>
          <p:nvPr/>
        </p:nvSpPr>
        <p:spPr>
          <a:xfrm>
            <a:off x="-5" y="245383"/>
            <a:ext cx="9607478" cy="571500"/>
          </a:xfrm>
          <a:prstGeom prst="rect">
            <a:avLst/>
          </a:prstGeom>
          <a:solidFill>
            <a:schemeClr val="accent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pt-BR" sz="3000" b="1" dirty="0">
                <a:solidFill>
                  <a:prstClr val="white"/>
                </a:solidFill>
                <a:latin typeface="Century Gothic" panose="020B0502020202020204" pitchFamily="34" charset="0"/>
              </a:rPr>
              <a:t>Considerações Finais</a:t>
            </a:r>
          </a:p>
        </p:txBody>
      </p:sp>
      <p:sp>
        <p:nvSpPr>
          <p:cNvPr id="2" name="Retângulo 1"/>
          <p:cNvSpPr/>
          <p:nvPr/>
        </p:nvSpPr>
        <p:spPr>
          <a:xfrm>
            <a:off x="478582" y="1269554"/>
            <a:ext cx="10225136" cy="5909310"/>
          </a:xfrm>
          <a:prstGeom prst="rect">
            <a:avLst/>
          </a:prstGeom>
        </p:spPr>
        <p:txBody>
          <a:bodyPr wrap="square">
            <a:spAutoFit/>
          </a:bodyPr>
          <a:lstStyle/>
          <a:p>
            <a:pPr marL="342900" indent="-342900" algn="just">
              <a:buFont typeface="Wingdings" panose="05000000000000000000" pitchFamily="2" charset="2"/>
              <a:buChar char="q"/>
            </a:pPr>
            <a:r>
              <a:rPr lang="pt-BR" sz="2000" dirty="0">
                <a:solidFill>
                  <a:schemeClr val="accent5">
                    <a:lumMod val="50000"/>
                  </a:schemeClr>
                </a:solidFill>
              </a:rPr>
              <a:t>O tipo de investimento mais citado (24%) foi a </a:t>
            </a:r>
            <a:r>
              <a:rPr lang="pt-BR" sz="2000" b="1" dirty="0">
                <a:solidFill>
                  <a:schemeClr val="accent5">
                    <a:lumMod val="50000"/>
                  </a:schemeClr>
                </a:solidFill>
              </a:rPr>
              <a:t>modernização do negócio</a:t>
            </a:r>
            <a:r>
              <a:rPr lang="pt-BR" sz="2000" dirty="0">
                <a:solidFill>
                  <a:schemeClr val="accent5">
                    <a:lumMod val="50000"/>
                  </a:schemeClr>
                </a:solidFill>
              </a:rPr>
              <a:t>, com a introdução de novos produtos e/ou novos processos. </a:t>
            </a:r>
          </a:p>
          <a:p>
            <a:pPr marL="342900" indent="-342900" algn="just">
              <a:buFont typeface="Wingdings" panose="05000000000000000000" pitchFamily="2" charset="2"/>
              <a:buChar char="q"/>
            </a:pPr>
            <a:endParaRPr lang="pt-BR" sz="2000" dirty="0">
              <a:solidFill>
                <a:schemeClr val="accent5">
                  <a:lumMod val="50000"/>
                </a:schemeClr>
              </a:solidFill>
            </a:endParaRPr>
          </a:p>
          <a:p>
            <a:pPr marL="342900" indent="-342900" algn="just">
              <a:buFont typeface="Wingdings" panose="05000000000000000000" pitchFamily="2" charset="2"/>
              <a:buChar char="q"/>
            </a:pPr>
            <a:r>
              <a:rPr lang="pt-BR" sz="2000" dirty="0">
                <a:solidFill>
                  <a:schemeClr val="accent5">
                    <a:lumMod val="50000"/>
                  </a:schemeClr>
                </a:solidFill>
              </a:rPr>
              <a:t>Cerca de </a:t>
            </a:r>
            <a:r>
              <a:rPr lang="pt-BR" sz="2000" b="1" dirty="0">
                <a:solidFill>
                  <a:schemeClr val="accent5">
                    <a:lumMod val="50000"/>
                  </a:schemeClr>
                </a:solidFill>
              </a:rPr>
              <a:t>3 em cada 10 empresários </a:t>
            </a:r>
            <a:r>
              <a:rPr lang="pt-BR" sz="2000" dirty="0">
                <a:solidFill>
                  <a:schemeClr val="accent5">
                    <a:lumMod val="50000"/>
                  </a:schemeClr>
                </a:solidFill>
              </a:rPr>
              <a:t>tiveram algum </a:t>
            </a:r>
            <a:r>
              <a:rPr lang="pt-BR" sz="2000" b="1" dirty="0">
                <a:solidFill>
                  <a:schemeClr val="accent5">
                    <a:lumMod val="50000"/>
                  </a:schemeClr>
                </a:solidFill>
              </a:rPr>
              <a:t>pagamento com mais de três meses de atraso </a:t>
            </a:r>
            <a:r>
              <a:rPr lang="pt-BR" sz="2000" dirty="0">
                <a:solidFill>
                  <a:schemeClr val="accent5">
                    <a:lumMod val="50000"/>
                  </a:schemeClr>
                </a:solidFill>
              </a:rPr>
              <a:t>em 2017, e destes mais de </a:t>
            </a:r>
            <a:r>
              <a:rPr lang="pt-BR" sz="2000" b="1" dirty="0">
                <a:solidFill>
                  <a:schemeClr val="accent5">
                    <a:lumMod val="50000"/>
                  </a:schemeClr>
                </a:solidFill>
              </a:rPr>
              <a:t>70% conseguiram renegociar a dívida </a:t>
            </a:r>
            <a:r>
              <a:rPr lang="pt-BR" sz="2000" dirty="0">
                <a:solidFill>
                  <a:schemeClr val="accent5">
                    <a:lumMod val="50000"/>
                  </a:schemeClr>
                </a:solidFill>
              </a:rPr>
              <a:t>com o credor.</a:t>
            </a:r>
          </a:p>
          <a:p>
            <a:pPr marL="342900" indent="-342900" algn="just">
              <a:buFont typeface="Wingdings" panose="05000000000000000000" pitchFamily="2" charset="2"/>
              <a:buChar char="q"/>
            </a:pPr>
            <a:endParaRPr lang="pt-BR" sz="2000" dirty="0">
              <a:solidFill>
                <a:schemeClr val="accent5">
                  <a:lumMod val="50000"/>
                </a:schemeClr>
              </a:solidFill>
            </a:endParaRPr>
          </a:p>
          <a:p>
            <a:pPr marL="342900" indent="-342900" algn="just">
              <a:buFont typeface="Wingdings" panose="05000000000000000000" pitchFamily="2" charset="2"/>
              <a:buChar char="q"/>
            </a:pPr>
            <a:r>
              <a:rPr lang="pt-BR" sz="2000" dirty="0">
                <a:solidFill>
                  <a:schemeClr val="accent5">
                    <a:lumMod val="50000"/>
                  </a:schemeClr>
                </a:solidFill>
              </a:rPr>
              <a:t>No </a:t>
            </a:r>
            <a:r>
              <a:rPr lang="pt-BR" sz="2000" b="1" dirty="0">
                <a:solidFill>
                  <a:schemeClr val="accent5">
                    <a:lumMod val="50000"/>
                  </a:schemeClr>
                </a:solidFill>
              </a:rPr>
              <a:t>momento da pesquisa</a:t>
            </a:r>
            <a:r>
              <a:rPr lang="pt-BR" sz="2000" dirty="0">
                <a:solidFill>
                  <a:schemeClr val="accent5">
                    <a:lumMod val="50000"/>
                  </a:schemeClr>
                </a:solidFill>
              </a:rPr>
              <a:t>, </a:t>
            </a:r>
            <a:r>
              <a:rPr lang="pt-BR" sz="2000" b="1" dirty="0">
                <a:solidFill>
                  <a:schemeClr val="accent5">
                    <a:lumMod val="50000"/>
                  </a:schemeClr>
                </a:solidFill>
              </a:rPr>
              <a:t>19% dos entrevistados estavam com alguma dívida em atraso </a:t>
            </a:r>
            <a:r>
              <a:rPr lang="pt-BR" sz="2000" dirty="0">
                <a:solidFill>
                  <a:schemeClr val="accent5">
                    <a:lumMod val="50000"/>
                  </a:schemeClr>
                </a:solidFill>
              </a:rPr>
              <a:t>há mais de três meses. A grande maioria dos empresários (87%) citou a </a:t>
            </a:r>
            <a:r>
              <a:rPr lang="pt-BR" sz="2000" b="1" dirty="0">
                <a:solidFill>
                  <a:schemeClr val="accent5">
                    <a:lumMod val="50000"/>
                  </a:schemeClr>
                </a:solidFill>
              </a:rPr>
              <a:t>crise econômica </a:t>
            </a:r>
            <a:r>
              <a:rPr lang="pt-BR" sz="2000" dirty="0">
                <a:solidFill>
                  <a:schemeClr val="accent5">
                    <a:lumMod val="50000"/>
                  </a:schemeClr>
                </a:solidFill>
              </a:rPr>
              <a:t>como principal razão de ter ficado com dívidas em atraso.</a:t>
            </a:r>
          </a:p>
          <a:p>
            <a:pPr marL="342900" indent="-342900" algn="just">
              <a:buFont typeface="Wingdings" panose="05000000000000000000" pitchFamily="2" charset="2"/>
              <a:buChar char="q"/>
            </a:pPr>
            <a:endParaRPr lang="pt-BR" sz="2000" dirty="0">
              <a:solidFill>
                <a:schemeClr val="accent5">
                  <a:lumMod val="50000"/>
                </a:schemeClr>
              </a:solidFill>
            </a:endParaRPr>
          </a:p>
          <a:p>
            <a:pPr marL="457200" indent="-457200" algn="just">
              <a:buFont typeface="Wingdings" panose="05000000000000000000" pitchFamily="2" charset="2"/>
              <a:buChar char="q"/>
            </a:pPr>
            <a:r>
              <a:rPr lang="pt-BR" sz="2000" dirty="0">
                <a:solidFill>
                  <a:schemeClr val="accent5">
                    <a:lumMod val="50000"/>
                  </a:schemeClr>
                </a:solidFill>
              </a:rPr>
              <a:t>Quase </a:t>
            </a:r>
            <a:r>
              <a:rPr lang="pt-BR" sz="2000" b="1" dirty="0">
                <a:solidFill>
                  <a:schemeClr val="accent5">
                    <a:lumMod val="50000"/>
                  </a:schemeClr>
                </a:solidFill>
              </a:rPr>
              <a:t>10% dos empresários contrataram mão-de-obra terceirizada </a:t>
            </a:r>
            <a:r>
              <a:rPr lang="pt-BR" sz="2000" dirty="0">
                <a:solidFill>
                  <a:schemeClr val="accent5">
                    <a:lumMod val="50000"/>
                  </a:schemeClr>
                </a:solidFill>
              </a:rPr>
              <a:t>após a aprovação da Lei de Terceirização no país. A contratação de mão de obra terceirizada se verificou de forma mais expressiva no setor da </a:t>
            </a:r>
            <a:r>
              <a:rPr lang="pt-BR" sz="2000" b="1" dirty="0">
                <a:solidFill>
                  <a:schemeClr val="accent5">
                    <a:lumMod val="50000"/>
                  </a:schemeClr>
                </a:solidFill>
              </a:rPr>
              <a:t>indústria</a:t>
            </a:r>
            <a:r>
              <a:rPr lang="pt-BR" sz="2000" dirty="0">
                <a:solidFill>
                  <a:schemeClr val="accent5">
                    <a:lumMod val="50000"/>
                  </a:schemeClr>
                </a:solidFill>
              </a:rPr>
              <a:t>.</a:t>
            </a:r>
          </a:p>
          <a:p>
            <a:pPr marL="457200" indent="-457200" algn="just">
              <a:buFont typeface="Wingdings" panose="05000000000000000000" pitchFamily="2" charset="2"/>
              <a:buChar char="q"/>
            </a:pPr>
            <a:endParaRPr lang="pt-BR" sz="2000" dirty="0">
              <a:solidFill>
                <a:schemeClr val="accent5">
                  <a:lumMod val="50000"/>
                </a:schemeClr>
              </a:solidFill>
            </a:endParaRPr>
          </a:p>
          <a:p>
            <a:pPr marL="457200" indent="-457200" algn="just">
              <a:buFont typeface="Wingdings" panose="05000000000000000000" pitchFamily="2" charset="2"/>
              <a:buChar char="q"/>
            </a:pPr>
            <a:r>
              <a:rPr lang="pt-BR" sz="2000" b="1" dirty="0">
                <a:solidFill>
                  <a:schemeClr val="accent5">
                    <a:lumMod val="50000"/>
                  </a:schemeClr>
                </a:solidFill>
              </a:rPr>
              <a:t>12% dos empresários </a:t>
            </a:r>
            <a:r>
              <a:rPr lang="pt-BR" sz="2000" dirty="0">
                <a:solidFill>
                  <a:schemeClr val="accent5">
                    <a:lumMod val="50000"/>
                  </a:schemeClr>
                </a:solidFill>
              </a:rPr>
              <a:t>afirmaram que a empresa </a:t>
            </a:r>
            <a:r>
              <a:rPr lang="pt-BR" sz="2000" b="1" dirty="0">
                <a:solidFill>
                  <a:schemeClr val="accent5">
                    <a:lumMod val="50000"/>
                  </a:schemeClr>
                </a:solidFill>
              </a:rPr>
              <a:t>passou a ser contratada por outras empresas</a:t>
            </a:r>
            <a:r>
              <a:rPr lang="pt-BR" sz="2000" dirty="0">
                <a:solidFill>
                  <a:schemeClr val="accent5">
                    <a:lumMod val="50000"/>
                  </a:schemeClr>
                </a:solidFill>
              </a:rPr>
              <a:t> após a Lei da Terceirização. No setor da </a:t>
            </a:r>
            <a:r>
              <a:rPr lang="pt-BR" sz="2000" b="1" dirty="0">
                <a:solidFill>
                  <a:schemeClr val="accent5">
                    <a:lumMod val="50000"/>
                  </a:schemeClr>
                </a:solidFill>
              </a:rPr>
              <a:t>indústria</a:t>
            </a:r>
            <a:r>
              <a:rPr lang="pt-BR" sz="2000" dirty="0">
                <a:solidFill>
                  <a:schemeClr val="accent5">
                    <a:lumMod val="50000"/>
                  </a:schemeClr>
                </a:solidFill>
              </a:rPr>
              <a:t> o percentual é ainda mais expressivo: 22% das empresas foram contratadas por outras após a lei da terceirização.</a:t>
            </a:r>
          </a:p>
          <a:p>
            <a:pPr marL="457200" indent="-457200" algn="just">
              <a:buFont typeface="Wingdings" panose="05000000000000000000" pitchFamily="2" charset="2"/>
              <a:buChar char="q"/>
            </a:pPr>
            <a:endParaRPr lang="pt-BR" sz="2000" dirty="0">
              <a:solidFill>
                <a:schemeClr val="accent5">
                  <a:lumMod val="50000"/>
                </a:schemeClr>
              </a:solidFill>
            </a:endParaRPr>
          </a:p>
          <a:p>
            <a:pPr marL="342900" indent="-342900" algn="just">
              <a:buFont typeface="Wingdings" panose="05000000000000000000" pitchFamily="2" charset="2"/>
              <a:buChar char="q"/>
            </a:pPr>
            <a:endParaRPr lang="pt-BR" sz="1800" dirty="0">
              <a:solidFill>
                <a:schemeClr val="accent5">
                  <a:lumMod val="50000"/>
                </a:schemeClr>
              </a:solidFill>
            </a:endParaRPr>
          </a:p>
        </p:txBody>
      </p:sp>
    </p:spTree>
    <p:extLst>
      <p:ext uri="{BB962C8B-B14F-4D97-AF65-F5344CB8AC3E}">
        <p14:creationId xmlns:p14="http://schemas.microsoft.com/office/powerpoint/2010/main" val="405875414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2" y="0"/>
            <a:ext cx="9983640" cy="255237"/>
          </a:xfrm>
          <a:prstGeom prst="rect">
            <a:avLst/>
          </a:prstGeom>
          <a:solidFill>
            <a:srgbClr val="056F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tângulo 14"/>
          <p:cNvSpPr/>
          <p:nvPr/>
        </p:nvSpPr>
        <p:spPr>
          <a:xfrm>
            <a:off x="-5" y="245383"/>
            <a:ext cx="9607478" cy="571500"/>
          </a:xfrm>
          <a:prstGeom prst="rect">
            <a:avLst/>
          </a:prstGeom>
          <a:solidFill>
            <a:schemeClr val="accent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pt-BR" sz="3000" b="1" dirty="0">
                <a:solidFill>
                  <a:prstClr val="white"/>
                </a:solidFill>
                <a:latin typeface="Century Gothic" panose="020B0502020202020204" pitchFamily="34" charset="0"/>
              </a:rPr>
              <a:t>Considerações Finais</a:t>
            </a:r>
          </a:p>
        </p:txBody>
      </p:sp>
      <p:sp>
        <p:nvSpPr>
          <p:cNvPr id="2" name="Retângulo 1"/>
          <p:cNvSpPr/>
          <p:nvPr/>
        </p:nvSpPr>
        <p:spPr>
          <a:xfrm>
            <a:off x="334566" y="1269554"/>
            <a:ext cx="10225136" cy="3477875"/>
          </a:xfrm>
          <a:prstGeom prst="rect">
            <a:avLst/>
          </a:prstGeom>
        </p:spPr>
        <p:txBody>
          <a:bodyPr wrap="square">
            <a:spAutoFit/>
          </a:bodyPr>
          <a:lstStyle/>
          <a:p>
            <a:pPr marL="342900" indent="-342900" algn="just">
              <a:buFont typeface="Wingdings" panose="05000000000000000000" pitchFamily="2" charset="2"/>
              <a:buChar char="q"/>
            </a:pPr>
            <a:endParaRPr lang="pt-BR" sz="2000" dirty="0">
              <a:solidFill>
                <a:schemeClr val="accent5">
                  <a:lumMod val="50000"/>
                </a:schemeClr>
              </a:solidFill>
            </a:endParaRPr>
          </a:p>
          <a:p>
            <a:pPr marL="342900" indent="-342900" algn="just">
              <a:buFont typeface="Wingdings" panose="05000000000000000000" pitchFamily="2" charset="2"/>
              <a:buChar char="q"/>
            </a:pPr>
            <a:r>
              <a:rPr lang="pt-BR" sz="2000" b="1" dirty="0">
                <a:solidFill>
                  <a:schemeClr val="accent5">
                    <a:lumMod val="50000"/>
                  </a:schemeClr>
                </a:solidFill>
              </a:rPr>
              <a:t>4 em cada 10 empresas tem algum parente </a:t>
            </a:r>
            <a:r>
              <a:rPr lang="pt-BR" sz="2000" dirty="0">
                <a:solidFill>
                  <a:schemeClr val="accent5">
                    <a:lumMod val="50000"/>
                  </a:schemeClr>
                </a:solidFill>
              </a:rPr>
              <a:t>como sócio e/ou empregado/colaborador na  empresa</a:t>
            </a:r>
            <a:r>
              <a:rPr lang="pt-BR" sz="2000" b="1" dirty="0">
                <a:solidFill>
                  <a:schemeClr val="accent5">
                    <a:lumMod val="50000"/>
                  </a:schemeClr>
                </a:solidFill>
              </a:rPr>
              <a:t> </a:t>
            </a:r>
          </a:p>
          <a:p>
            <a:pPr marL="342900" indent="-342900" algn="just">
              <a:buFont typeface="Wingdings" panose="05000000000000000000" pitchFamily="2" charset="2"/>
              <a:buChar char="q"/>
            </a:pPr>
            <a:endParaRPr lang="pt-BR" sz="2000" b="1" dirty="0">
              <a:solidFill>
                <a:schemeClr val="accent5">
                  <a:lumMod val="50000"/>
                </a:schemeClr>
              </a:solidFill>
            </a:endParaRPr>
          </a:p>
          <a:p>
            <a:pPr marL="342900" indent="-342900" algn="just">
              <a:buFont typeface="Wingdings" panose="05000000000000000000" pitchFamily="2" charset="2"/>
              <a:buChar char="q"/>
            </a:pPr>
            <a:r>
              <a:rPr lang="pt-BR" sz="2000" b="1" dirty="0">
                <a:solidFill>
                  <a:schemeClr val="accent5">
                    <a:lumMod val="50000"/>
                  </a:schemeClr>
                </a:solidFill>
              </a:rPr>
              <a:t>24% dos entrevistados tem algum parente como sócio de sua empresa</a:t>
            </a:r>
            <a:r>
              <a:rPr lang="pt-BR" sz="2000" dirty="0">
                <a:solidFill>
                  <a:schemeClr val="accent5">
                    <a:lumMod val="50000"/>
                  </a:schemeClr>
                </a:solidFill>
              </a:rPr>
              <a:t>, principalmente entre as Empresas de Pequeno Porte (</a:t>
            </a:r>
            <a:r>
              <a:rPr lang="pt-BR" sz="2000" b="1" dirty="0" err="1">
                <a:solidFill>
                  <a:schemeClr val="accent5">
                    <a:lumMod val="50000"/>
                  </a:schemeClr>
                </a:solidFill>
              </a:rPr>
              <a:t>EPPs</a:t>
            </a:r>
            <a:r>
              <a:rPr lang="pt-BR" sz="2000" dirty="0">
                <a:solidFill>
                  <a:schemeClr val="accent5">
                    <a:lumMod val="50000"/>
                  </a:schemeClr>
                </a:solidFill>
              </a:rPr>
              <a:t>), nas quais mais de metade dos empresários tem algum parente como sócio.</a:t>
            </a:r>
          </a:p>
          <a:p>
            <a:pPr marL="342900" indent="-342900" algn="just">
              <a:buFont typeface="Wingdings" panose="05000000000000000000" pitchFamily="2" charset="2"/>
              <a:buChar char="q"/>
            </a:pPr>
            <a:endParaRPr lang="pt-BR" sz="2000" dirty="0">
              <a:solidFill>
                <a:schemeClr val="accent5">
                  <a:lumMod val="50000"/>
                </a:schemeClr>
              </a:solidFill>
            </a:endParaRPr>
          </a:p>
          <a:p>
            <a:pPr marL="342900" indent="-342900" algn="just">
              <a:buFont typeface="Wingdings" panose="05000000000000000000" pitchFamily="2" charset="2"/>
              <a:buChar char="q"/>
            </a:pPr>
            <a:r>
              <a:rPr lang="pt-BR" sz="2000" b="1" dirty="0">
                <a:solidFill>
                  <a:schemeClr val="accent5">
                    <a:lumMod val="50000"/>
                  </a:schemeClr>
                </a:solidFill>
              </a:rPr>
              <a:t>22% dos entrevistados tem algum parente como empregado ou colaborador </a:t>
            </a:r>
            <a:r>
              <a:rPr lang="pt-BR" sz="2000" dirty="0">
                <a:solidFill>
                  <a:schemeClr val="accent5">
                    <a:lumMod val="50000"/>
                  </a:schemeClr>
                </a:solidFill>
              </a:rPr>
              <a:t>da sua empresa.</a:t>
            </a:r>
          </a:p>
          <a:p>
            <a:pPr marL="342900" indent="-342900" algn="just">
              <a:buFont typeface="Wingdings" panose="05000000000000000000" pitchFamily="2" charset="2"/>
              <a:buChar char="q"/>
            </a:pPr>
            <a:endParaRPr lang="pt-BR" sz="2000" dirty="0">
              <a:solidFill>
                <a:schemeClr val="accent5">
                  <a:lumMod val="50000"/>
                </a:schemeClr>
              </a:solidFill>
            </a:endParaRPr>
          </a:p>
        </p:txBody>
      </p:sp>
    </p:spTree>
    <p:extLst>
      <p:ext uri="{BB962C8B-B14F-4D97-AF65-F5344CB8AC3E}">
        <p14:creationId xmlns:p14="http://schemas.microsoft.com/office/powerpoint/2010/main" val="24815380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cstate="email">
            <a:extLst>
              <a:ext uri="{28A0092B-C50C-407E-A947-70E740481C1C}">
                <a14:useLocalDpi xmlns:a14="http://schemas.microsoft.com/office/drawing/2010/main"/>
              </a:ext>
            </a:extLst>
          </a:blip>
          <a:srcRect l="3956" t="-388" b="-386"/>
          <a:stretch/>
        </p:blipFill>
        <p:spPr>
          <a:xfrm>
            <a:off x="0" y="0"/>
            <a:ext cx="9871016" cy="6910946"/>
          </a:xfrm>
          <a:prstGeom prst="rect">
            <a:avLst/>
          </a:prstGeom>
        </p:spPr>
      </p:pic>
      <p:sp>
        <p:nvSpPr>
          <p:cNvPr id="8" name="Retângulo 7"/>
          <p:cNvSpPr/>
          <p:nvPr/>
        </p:nvSpPr>
        <p:spPr>
          <a:xfrm>
            <a:off x="8085957" y="0"/>
            <a:ext cx="4104456" cy="6910946"/>
          </a:xfrm>
          <a:prstGeom prst="rect">
            <a:avLst/>
          </a:prstGeom>
          <a:solidFill>
            <a:srgbClr val="0C5E9D"/>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pt-BR" sz="4500" dirty="0">
              <a:solidFill>
                <a:srgbClr val="FFFFFF"/>
              </a:solidFill>
            </a:endParaRPr>
          </a:p>
        </p:txBody>
      </p:sp>
      <p:sp>
        <p:nvSpPr>
          <p:cNvPr id="10" name="Retângulo 9"/>
          <p:cNvSpPr/>
          <p:nvPr/>
        </p:nvSpPr>
        <p:spPr>
          <a:xfrm>
            <a:off x="8085957" y="3789834"/>
            <a:ext cx="4104456"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3800" b="1" dirty="0">
                <a:solidFill>
                  <a:schemeClr val="bg1"/>
                </a:solidFill>
              </a:rPr>
              <a:t>CONSIDERAÇÕES FINAIS</a:t>
            </a:r>
          </a:p>
        </p:txBody>
      </p:sp>
      <p:sp>
        <p:nvSpPr>
          <p:cNvPr id="5" name="CaixaDeTexto 4">
            <a:hlinkClick r:id="rId4" action="ppaction://hlinksldjump"/>
          </p:cNvPr>
          <p:cNvSpPr txBox="1"/>
          <p:nvPr/>
        </p:nvSpPr>
        <p:spPr>
          <a:xfrm>
            <a:off x="11161248" y="6454130"/>
            <a:ext cx="929056" cy="276999"/>
          </a:xfrm>
          <a:prstGeom prst="rect">
            <a:avLst/>
          </a:prstGeom>
          <a:noFill/>
        </p:spPr>
        <p:txBody>
          <a:bodyPr wrap="square" rtlCol="0">
            <a:spAutoFit/>
          </a:bodyPr>
          <a:lstStyle/>
          <a:p>
            <a:r>
              <a:rPr lang="pt-BR" sz="1200" b="1" dirty="0">
                <a:solidFill>
                  <a:schemeClr val="bg1"/>
                </a:solidFill>
              </a:rPr>
              <a:t>SUMÁRIO</a:t>
            </a:r>
          </a:p>
        </p:txBody>
      </p:sp>
      <p:pic>
        <p:nvPicPr>
          <p:cNvPr id="6" name="Imagem 5">
            <a:hlinkClick r:id="rId4" action="ppaction://hlinksldjump"/>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82077" b="95462" l="6846" r="20615">
                        <a14:foregroundMark x1="14692" y1="87462" x2="14692" y2="87462"/>
                        <a14:foregroundMark x1="16308" y1="88846" x2="16308" y2="88846"/>
                        <a14:foregroundMark x1="15154" y1="88231" x2="15154" y2="88231"/>
                        <a14:foregroundMark x1="15154" y1="88231" x2="15154" y2="88231"/>
                        <a14:foregroundMark x1="15154" y1="88231" x2="15154" y2="88231"/>
                        <a14:foregroundMark x1="12538" y1="88923" x2="13308" y2="91000"/>
                        <a14:foregroundMark x1="12923" y1="88231" x2="18692" y2="87846"/>
                        <a14:foregroundMark x1="10769" y1="87692" x2="16154" y2="87231"/>
                        <a14:foregroundMark x1="12154" y1="87231" x2="15154" y2="87231"/>
                        <a14:foregroundMark x1="15308" y1="90000" x2="17308" y2="90000"/>
                        <a14:foregroundMark x1="11538" y1="88692" x2="12000" y2="91462"/>
                        <a14:foregroundMark x1="11923" y1="88615" x2="12923" y2="91692"/>
                        <a14:foregroundMark x1="14385" y1="89308" x2="17077" y2="92231"/>
                        <a14:foregroundMark x1="13000" y1="88077" x2="10923" y2="91692"/>
                        <a14:foregroundMark x1="13769" y1="88615" x2="16769" y2="91308"/>
                      </a14:backgroundRemoval>
                    </a14:imgEffect>
                  </a14:imgLayer>
                </a14:imgProps>
              </a:ext>
              <a:ext uri="{28A0092B-C50C-407E-A947-70E740481C1C}">
                <a14:useLocalDpi xmlns:a14="http://schemas.microsoft.com/office/drawing/2010/main"/>
              </a:ext>
            </a:extLst>
          </a:blip>
          <a:srcRect l="6904" t="81479" r="77739" b="4173"/>
          <a:stretch/>
        </p:blipFill>
        <p:spPr>
          <a:xfrm>
            <a:off x="10907438" y="6425278"/>
            <a:ext cx="360040" cy="336381"/>
          </a:xfrm>
          <a:prstGeom prst="rect">
            <a:avLst/>
          </a:prstGeom>
        </p:spPr>
      </p:pic>
      <p:sp>
        <p:nvSpPr>
          <p:cNvPr id="7" name="Retângulo 6"/>
          <p:cNvSpPr/>
          <p:nvPr/>
        </p:nvSpPr>
        <p:spPr>
          <a:xfrm>
            <a:off x="7933938" y="2277666"/>
            <a:ext cx="439249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7500" b="1" dirty="0">
                <a:solidFill>
                  <a:schemeClr val="bg1"/>
                </a:solidFill>
              </a:rPr>
              <a:t>10</a:t>
            </a:r>
          </a:p>
        </p:txBody>
      </p:sp>
      <p:cxnSp>
        <p:nvCxnSpPr>
          <p:cNvPr id="9" name="Conector reto 8"/>
          <p:cNvCxnSpPr/>
          <p:nvPr/>
        </p:nvCxnSpPr>
        <p:spPr>
          <a:xfrm>
            <a:off x="8090335" y="-47240"/>
            <a:ext cx="0" cy="69581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m 10"/>
          <p:cNvPicPr>
            <a:picLocks noChangeAspect="1"/>
          </p:cNvPicPr>
          <p:nvPr/>
        </p:nvPicPr>
        <p:blipFill rotWithShape="1">
          <a:blip r:embed="rId7" cstate="email">
            <a:extLst>
              <a:ext uri="{28A0092B-C50C-407E-A947-70E740481C1C}">
                <a14:useLocalDpi xmlns:a14="http://schemas.microsoft.com/office/drawing/2010/main"/>
              </a:ext>
            </a:extLst>
          </a:blip>
          <a:srcRect b="10040"/>
          <a:stretch/>
        </p:blipFill>
        <p:spPr>
          <a:xfrm>
            <a:off x="0" y="0"/>
            <a:ext cx="12192000" cy="6858000"/>
          </a:xfrm>
          <a:prstGeom prst="rect">
            <a:avLst/>
          </a:prstGeom>
        </p:spPr>
      </p:pic>
    </p:spTree>
    <p:extLst>
      <p:ext uri="{BB962C8B-B14F-4D97-AF65-F5344CB8AC3E}">
        <p14:creationId xmlns:p14="http://schemas.microsoft.com/office/powerpoint/2010/main" val="1811287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PROBLEMAS QUE MAIS PREJUDICARAM O DESEMPENHO DA EMPRESA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Q12.</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pt-BR" sz="1000" dirty="0">
                <a:latin typeface="Calibri" panose="020F0502020204030204" pitchFamily="34" charset="0"/>
                <a:ea typeface="Times New Roman" panose="02020603050405020304" pitchFamily="18" charset="0"/>
                <a:cs typeface="Arial" panose="020B0604020202020204" pitchFamily="34" charset="0"/>
              </a:rPr>
              <a:t>Dos problemas que eu vou citar, qual foi o que mais prejudicou </a:t>
            </a:r>
            <a:r>
              <a:rPr lang="pt-BR" sz="1000" u="sng" dirty="0">
                <a:latin typeface="Calibri" panose="020F0502020204030204" pitchFamily="34" charset="0"/>
                <a:ea typeface="Times New Roman" panose="02020603050405020304" pitchFamily="18" charset="0"/>
                <a:cs typeface="Arial" panose="020B0604020202020204" pitchFamily="34" charset="0"/>
              </a:rPr>
              <a:t>sua empresa</a:t>
            </a:r>
            <a:r>
              <a:rPr lang="pt-BR" sz="1000" dirty="0">
                <a:latin typeface="Calibri" panose="020F0502020204030204" pitchFamily="34" charset="0"/>
                <a:ea typeface="Times New Roman" panose="02020603050405020304" pitchFamily="18" charset="0"/>
                <a:cs typeface="Arial" panose="020B0604020202020204" pitchFamily="34" charset="0"/>
              </a:rPr>
              <a:t> este ano (2017)?</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2682197287"/>
              </p:ext>
            </p:extLst>
          </p:nvPr>
        </p:nvGraphicFramePr>
        <p:xfrm>
          <a:off x="243478" y="2666749"/>
          <a:ext cx="9886262" cy="3670439"/>
        </p:xfrm>
        <a:graphic>
          <a:graphicData uri="http://schemas.openxmlformats.org/drawingml/2006/table">
            <a:tbl>
              <a:tblPr bandRow="1">
                <a:tableStyleId>{5C22544A-7EE6-4342-B048-85BDC9FD1C3A}</a:tableStyleId>
              </a:tblPr>
              <a:tblGrid>
                <a:gridCol w="2297513">
                  <a:extLst>
                    <a:ext uri="{9D8B030D-6E8A-4147-A177-3AD203B41FA5}">
                      <a16:colId xmlns:a16="http://schemas.microsoft.com/office/drawing/2014/main" val="1717645873"/>
                    </a:ext>
                  </a:extLst>
                </a:gridCol>
                <a:gridCol w="1084107">
                  <a:extLst>
                    <a:ext uri="{9D8B030D-6E8A-4147-A177-3AD203B41FA5}">
                      <a16:colId xmlns:a16="http://schemas.microsoft.com/office/drawing/2014/main" val="2682590267"/>
                    </a:ext>
                  </a:extLst>
                </a:gridCol>
                <a:gridCol w="1084107">
                  <a:extLst>
                    <a:ext uri="{9D8B030D-6E8A-4147-A177-3AD203B41FA5}">
                      <a16:colId xmlns:a16="http://schemas.microsoft.com/office/drawing/2014/main" val="100693935"/>
                    </a:ext>
                  </a:extLst>
                </a:gridCol>
                <a:gridCol w="1084107">
                  <a:extLst>
                    <a:ext uri="{9D8B030D-6E8A-4147-A177-3AD203B41FA5}">
                      <a16:colId xmlns:a16="http://schemas.microsoft.com/office/drawing/2014/main" val="221777309"/>
                    </a:ext>
                  </a:extLst>
                </a:gridCol>
                <a:gridCol w="1084107">
                  <a:extLst>
                    <a:ext uri="{9D8B030D-6E8A-4147-A177-3AD203B41FA5}">
                      <a16:colId xmlns:a16="http://schemas.microsoft.com/office/drawing/2014/main" val="690645657"/>
                    </a:ext>
                  </a:extLst>
                </a:gridCol>
                <a:gridCol w="1084107">
                  <a:extLst>
                    <a:ext uri="{9D8B030D-6E8A-4147-A177-3AD203B41FA5}">
                      <a16:colId xmlns:a16="http://schemas.microsoft.com/office/drawing/2014/main" val="1516364609"/>
                    </a:ext>
                  </a:extLst>
                </a:gridCol>
                <a:gridCol w="1084107">
                  <a:extLst>
                    <a:ext uri="{9D8B030D-6E8A-4147-A177-3AD203B41FA5}">
                      <a16:colId xmlns:a16="http://schemas.microsoft.com/office/drawing/2014/main" val="3703425292"/>
                    </a:ext>
                  </a:extLst>
                </a:gridCol>
                <a:gridCol w="1084107">
                  <a:extLst>
                    <a:ext uri="{9D8B030D-6E8A-4147-A177-3AD203B41FA5}">
                      <a16:colId xmlns:a16="http://schemas.microsoft.com/office/drawing/2014/main" val="2422408081"/>
                    </a:ext>
                  </a:extLst>
                </a:gridCol>
              </a:tblGrid>
              <a:tr h="716939">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Até fundamental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Fundamental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Pós-graduação completo ou incompleto</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492250">
                <a:tc>
                  <a:txBody>
                    <a:bodyPr/>
                    <a:lstStyle/>
                    <a:p>
                      <a:pPr marL="0" algn="r" defTabSz="1172261" rtl="0" eaLnBrk="1" fontAlgn="t" latinLnBrk="0" hangingPunct="1"/>
                      <a:r>
                        <a:rPr lang="pt-BR" sz="1500" b="1" kern="1200" dirty="0">
                          <a:solidFill>
                            <a:srgbClr val="013575"/>
                          </a:solidFill>
                          <a:latin typeface="+mn-lt"/>
                          <a:ea typeface="+mn-ea"/>
                          <a:cs typeface="+mn-cs"/>
                        </a:rPr>
                        <a:t>Corrupção</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32%</a:t>
                      </a:r>
                    </a:p>
                  </a:txBody>
                  <a:tcPr marL="9525" marR="9525" marT="9525" marB="0" anchor="ctr"/>
                </a:tc>
                <a:extLst>
                  <a:ext uri="{0D108BD9-81ED-4DB2-BD59-A6C34878D82A}">
                    <a16:rowId xmlns:a16="http://schemas.microsoft.com/office/drawing/2014/main" val="1143186497"/>
                  </a:ext>
                </a:extLst>
              </a:tr>
              <a:tr h="492250">
                <a:tc>
                  <a:txBody>
                    <a:bodyPr/>
                    <a:lstStyle/>
                    <a:p>
                      <a:pPr marL="0" algn="r" defTabSz="1172261" rtl="0" eaLnBrk="1" fontAlgn="t" latinLnBrk="0" hangingPunct="1"/>
                      <a:r>
                        <a:rPr lang="pt-BR" sz="1500" b="1" kern="1200" dirty="0">
                          <a:solidFill>
                            <a:srgbClr val="013575"/>
                          </a:solidFill>
                          <a:latin typeface="+mn-lt"/>
                          <a:ea typeface="+mn-ea"/>
                          <a:cs typeface="+mn-cs"/>
                        </a:rPr>
                        <a:t>Desemprego alto</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28%</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12%</a:t>
                      </a:r>
                    </a:p>
                  </a:txBody>
                  <a:tcPr marL="9525" marR="9525" marT="9525" marB="0" anchor="ctr"/>
                </a:tc>
                <a:extLst>
                  <a:ext uri="{0D108BD9-81ED-4DB2-BD59-A6C34878D82A}">
                    <a16:rowId xmlns:a16="http://schemas.microsoft.com/office/drawing/2014/main" val="2417726408"/>
                  </a:ext>
                </a:extLst>
              </a:tr>
              <a:tr h="492250">
                <a:tc>
                  <a:txBody>
                    <a:bodyPr/>
                    <a:lstStyle/>
                    <a:p>
                      <a:pPr marL="0" algn="r" defTabSz="1172261" rtl="0" eaLnBrk="1" fontAlgn="t" latinLnBrk="0" hangingPunct="1"/>
                      <a:r>
                        <a:rPr lang="pt-BR" sz="1500" b="1" kern="1200" dirty="0">
                          <a:solidFill>
                            <a:srgbClr val="013575"/>
                          </a:solidFill>
                          <a:latin typeface="+mn-lt"/>
                          <a:ea typeface="+mn-ea"/>
                          <a:cs typeface="+mn-cs"/>
                        </a:rPr>
                        <a:t>Taxa de juros alta</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extLst>
                  <a:ext uri="{0D108BD9-81ED-4DB2-BD59-A6C34878D82A}">
                    <a16:rowId xmlns:a16="http://schemas.microsoft.com/office/drawing/2014/main" val="1811174359"/>
                  </a:ext>
                </a:extLst>
              </a:tr>
              <a:tr h="492250">
                <a:tc>
                  <a:txBody>
                    <a:bodyPr/>
                    <a:lstStyle/>
                    <a:p>
                      <a:pPr marL="0" algn="r" defTabSz="1172261" rtl="0" eaLnBrk="1" fontAlgn="t" latinLnBrk="0" hangingPunct="1"/>
                      <a:r>
                        <a:rPr lang="pt-BR" sz="1500" b="1" kern="1200" dirty="0">
                          <a:solidFill>
                            <a:srgbClr val="013575"/>
                          </a:solidFill>
                          <a:latin typeface="+mn-lt"/>
                          <a:ea typeface="+mn-ea"/>
                          <a:cs typeface="+mn-cs"/>
                        </a:rPr>
                        <a:t>Recessão</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28%</a:t>
                      </a:r>
                    </a:p>
                  </a:txBody>
                  <a:tcPr marL="9525" marR="9525" marT="9525" marB="0" anchor="ctr"/>
                </a:tc>
                <a:extLst>
                  <a:ext uri="{0D108BD9-81ED-4DB2-BD59-A6C34878D82A}">
                    <a16:rowId xmlns:a16="http://schemas.microsoft.com/office/drawing/2014/main" val="503726652"/>
                  </a:ext>
                </a:extLst>
              </a:tr>
              <a:tr h="492250">
                <a:tc>
                  <a:txBody>
                    <a:bodyPr/>
                    <a:lstStyle/>
                    <a:p>
                      <a:pPr marL="0" algn="r" defTabSz="1172261" rtl="0" eaLnBrk="1" fontAlgn="t" latinLnBrk="0" hangingPunct="1"/>
                      <a:r>
                        <a:rPr lang="pt-BR" sz="1500" b="1" kern="1200" dirty="0">
                          <a:solidFill>
                            <a:srgbClr val="013575"/>
                          </a:solidFill>
                          <a:latin typeface="+mn-lt"/>
                          <a:ea typeface="+mn-ea"/>
                          <a:cs typeface="+mn-cs"/>
                        </a:rPr>
                        <a:t>Inflação alta</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8%</a:t>
                      </a:r>
                    </a:p>
                  </a:txBody>
                  <a:tcPr marL="9525" marR="9525" marT="9525" marB="0" anchor="ctr"/>
                </a:tc>
                <a:extLst>
                  <a:ext uri="{0D108BD9-81ED-4DB2-BD59-A6C34878D82A}">
                    <a16:rowId xmlns:a16="http://schemas.microsoft.com/office/drawing/2014/main" val="3822730456"/>
                  </a:ext>
                </a:extLst>
              </a:tr>
              <a:tr h="492250">
                <a:tc>
                  <a:txBody>
                    <a:bodyPr/>
                    <a:lstStyle/>
                    <a:p>
                      <a:pPr algn="r"/>
                      <a:r>
                        <a:rPr lang="pt-BR" sz="1500" b="1" dirty="0">
                          <a:solidFill>
                            <a:srgbClr val="013575"/>
                          </a:solidFill>
                        </a:rPr>
                        <a:t>Não sabe/Não</a:t>
                      </a:r>
                      <a:r>
                        <a:rPr lang="pt-BR" sz="1500" b="1" baseline="0" dirty="0">
                          <a:solidFill>
                            <a:srgbClr val="013575"/>
                          </a:solidFill>
                        </a:rPr>
                        <a:t> respondeu</a:t>
                      </a:r>
                      <a:endParaRPr lang="pt-BR" sz="1500" b="1" dirty="0">
                        <a:solidFill>
                          <a:srgbClr val="013575"/>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1485659157"/>
                  </a:ext>
                </a:extLst>
              </a:tr>
            </a:tbl>
          </a:graphicData>
        </a:graphic>
      </p:graphicFrame>
      <p:sp>
        <p:nvSpPr>
          <p:cNvPr id="18" name="CaixaDeTexto 17"/>
          <p:cNvSpPr txBox="1"/>
          <p:nvPr/>
        </p:nvSpPr>
        <p:spPr>
          <a:xfrm>
            <a:off x="421415" y="1153281"/>
            <a:ext cx="9865096" cy="1200329"/>
          </a:xfrm>
          <a:prstGeom prst="rect">
            <a:avLst/>
          </a:prstGeom>
          <a:noFill/>
        </p:spPr>
        <p:txBody>
          <a:bodyPr wrap="square" rtlCol="0">
            <a:spAutoFit/>
          </a:bodyPr>
          <a:lstStyle/>
          <a:p>
            <a:pPr algn="just"/>
            <a:r>
              <a:rPr lang="pt-BR" sz="1800" dirty="0">
                <a:solidFill>
                  <a:schemeClr val="accent5">
                    <a:lumMod val="50000"/>
                  </a:schemeClr>
                </a:solidFill>
              </a:rPr>
              <a:t>Empresários </a:t>
            </a:r>
            <a:r>
              <a:rPr lang="pt-BR" sz="1800" b="1" dirty="0">
                <a:solidFill>
                  <a:schemeClr val="accent5">
                    <a:lumMod val="50000"/>
                  </a:schemeClr>
                </a:solidFill>
              </a:rPr>
              <a:t>menor escolaridade </a:t>
            </a:r>
            <a:r>
              <a:rPr lang="pt-BR" sz="1800" dirty="0">
                <a:solidFill>
                  <a:schemeClr val="accent5">
                    <a:lumMod val="50000"/>
                  </a:schemeClr>
                </a:solidFill>
              </a:rPr>
              <a:t>tendem a observar o problema do </a:t>
            </a:r>
            <a:r>
              <a:rPr lang="pt-BR" sz="1800" b="1" dirty="0">
                <a:solidFill>
                  <a:schemeClr val="accent5">
                    <a:lumMod val="50000"/>
                  </a:schemeClr>
                </a:solidFill>
              </a:rPr>
              <a:t>desemprego </a:t>
            </a:r>
            <a:r>
              <a:rPr lang="pt-BR" sz="1800" dirty="0">
                <a:solidFill>
                  <a:schemeClr val="accent5">
                    <a:lumMod val="50000"/>
                  </a:schemeClr>
                </a:solidFill>
              </a:rPr>
              <a:t>com maior preocupação, se comparados com aqueles de maior escolaridade. Por outro lado, entrevistados com </a:t>
            </a:r>
            <a:r>
              <a:rPr lang="pt-BR" sz="1800" b="1" dirty="0">
                <a:solidFill>
                  <a:schemeClr val="accent5">
                    <a:lumMod val="50000"/>
                  </a:schemeClr>
                </a:solidFill>
              </a:rPr>
              <a:t>maior escolaridade </a:t>
            </a:r>
            <a:r>
              <a:rPr lang="pt-BR" sz="1800" dirty="0">
                <a:solidFill>
                  <a:schemeClr val="accent5">
                    <a:lumMod val="50000"/>
                  </a:schemeClr>
                </a:solidFill>
              </a:rPr>
              <a:t>ressaltaram, em maior proporção, o problema da </a:t>
            </a:r>
            <a:r>
              <a:rPr lang="pt-BR" sz="1800" b="1" dirty="0">
                <a:solidFill>
                  <a:schemeClr val="accent5">
                    <a:lumMod val="50000"/>
                  </a:schemeClr>
                </a:solidFill>
              </a:rPr>
              <a:t>recessão</a:t>
            </a:r>
            <a:r>
              <a:rPr lang="pt-BR" sz="1800" dirty="0">
                <a:solidFill>
                  <a:schemeClr val="accent5">
                    <a:lumMod val="50000"/>
                  </a:schemeClr>
                </a:solidFill>
              </a:rPr>
              <a:t> como sendo o mais impactante em seu negócio em 2017.</a:t>
            </a:r>
          </a:p>
        </p:txBody>
      </p:sp>
      <p:sp>
        <p:nvSpPr>
          <p:cNvPr id="20" name="Retângulo 19"/>
          <p:cNvSpPr/>
          <p:nvPr/>
        </p:nvSpPr>
        <p:spPr>
          <a:xfrm>
            <a:off x="2566813" y="3861842"/>
            <a:ext cx="7560843" cy="43541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2566814" y="4868711"/>
            <a:ext cx="7560843" cy="43541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6379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1"/>
                                        </p:tgtEl>
                                      </p:cBhvr>
                                    </p:animEffect>
                                    <p:animScale>
                                      <p:cBhvr>
                                        <p:cTn id="10"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PROBLEMAS QUE MAIS PREJUDICARAM O DESEMPENHO DA EMPRESA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Q12.</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pt-BR" sz="1000" dirty="0">
                <a:latin typeface="Calibri" panose="020F0502020204030204" pitchFamily="34" charset="0"/>
                <a:ea typeface="Times New Roman" panose="02020603050405020304" pitchFamily="18" charset="0"/>
                <a:cs typeface="Arial" panose="020B0604020202020204" pitchFamily="34" charset="0"/>
              </a:rPr>
              <a:t>Dos problemas que eu vou citar, qual foi o que mais prejudicou </a:t>
            </a:r>
            <a:r>
              <a:rPr lang="pt-BR" sz="1000" u="sng" dirty="0">
                <a:latin typeface="Calibri" panose="020F0502020204030204" pitchFamily="34" charset="0"/>
                <a:ea typeface="Times New Roman" panose="02020603050405020304" pitchFamily="18" charset="0"/>
                <a:cs typeface="Arial" panose="020B0604020202020204" pitchFamily="34" charset="0"/>
              </a:rPr>
              <a:t>sua empresa</a:t>
            </a:r>
            <a:r>
              <a:rPr lang="pt-BR" sz="1000" dirty="0">
                <a:latin typeface="Calibri" panose="020F0502020204030204" pitchFamily="34" charset="0"/>
                <a:ea typeface="Times New Roman" panose="02020603050405020304" pitchFamily="18" charset="0"/>
                <a:cs typeface="Arial" panose="020B0604020202020204" pitchFamily="34" charset="0"/>
              </a:rPr>
              <a:t> este ano (2017)?</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30690897"/>
              </p:ext>
            </p:extLst>
          </p:nvPr>
        </p:nvGraphicFramePr>
        <p:xfrm>
          <a:off x="288458" y="2708247"/>
          <a:ext cx="10108332" cy="3354809"/>
        </p:xfrm>
        <a:graphic>
          <a:graphicData uri="http://schemas.openxmlformats.org/drawingml/2006/table">
            <a:tbl>
              <a:tblPr bandRow="1">
                <a:tableStyleId>{5C22544A-7EE6-4342-B048-85BDC9FD1C3A}</a:tableStyleId>
              </a:tblPr>
              <a:tblGrid>
                <a:gridCol w="2578302">
                  <a:extLst>
                    <a:ext uri="{9D8B030D-6E8A-4147-A177-3AD203B41FA5}">
                      <a16:colId xmlns:a16="http://schemas.microsoft.com/office/drawing/2014/main" val="1717645873"/>
                    </a:ext>
                  </a:extLst>
                </a:gridCol>
                <a:gridCol w="1255005">
                  <a:extLst>
                    <a:ext uri="{9D8B030D-6E8A-4147-A177-3AD203B41FA5}">
                      <a16:colId xmlns:a16="http://schemas.microsoft.com/office/drawing/2014/main" val="2682590267"/>
                    </a:ext>
                  </a:extLst>
                </a:gridCol>
                <a:gridCol w="1255005">
                  <a:extLst>
                    <a:ext uri="{9D8B030D-6E8A-4147-A177-3AD203B41FA5}">
                      <a16:colId xmlns:a16="http://schemas.microsoft.com/office/drawing/2014/main" val="100693935"/>
                    </a:ext>
                  </a:extLst>
                </a:gridCol>
                <a:gridCol w="1255005">
                  <a:extLst>
                    <a:ext uri="{9D8B030D-6E8A-4147-A177-3AD203B41FA5}">
                      <a16:colId xmlns:a16="http://schemas.microsoft.com/office/drawing/2014/main" val="221777309"/>
                    </a:ext>
                  </a:extLst>
                </a:gridCol>
                <a:gridCol w="1255005">
                  <a:extLst>
                    <a:ext uri="{9D8B030D-6E8A-4147-A177-3AD203B41FA5}">
                      <a16:colId xmlns:a16="http://schemas.microsoft.com/office/drawing/2014/main" val="690645657"/>
                    </a:ext>
                  </a:extLst>
                </a:gridCol>
                <a:gridCol w="1255005">
                  <a:extLst>
                    <a:ext uri="{9D8B030D-6E8A-4147-A177-3AD203B41FA5}">
                      <a16:colId xmlns:a16="http://schemas.microsoft.com/office/drawing/2014/main" val="1516364609"/>
                    </a:ext>
                  </a:extLst>
                </a:gridCol>
                <a:gridCol w="1255005">
                  <a:extLst>
                    <a:ext uri="{9D8B030D-6E8A-4147-A177-3AD203B41FA5}">
                      <a16:colId xmlns:a16="http://schemas.microsoft.com/office/drawing/2014/main" val="3703425292"/>
                    </a:ext>
                  </a:extLst>
                </a:gridCol>
              </a:tblGrid>
              <a:tr h="534233">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Até 24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25 a 34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35 a 44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45 a 54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55 a 64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65 anos </a:t>
                      </a:r>
                    </a:p>
                    <a:p>
                      <a:pPr marL="0" algn="ctr" defTabSz="1172261" rtl="0" eaLnBrk="1" fontAlgn="ctr" latinLnBrk="0" hangingPunct="1"/>
                      <a:r>
                        <a:rPr lang="pt-BR" sz="1400" b="1" kern="1200" dirty="0">
                          <a:solidFill>
                            <a:srgbClr val="215968"/>
                          </a:solidFill>
                          <a:latin typeface="+mn-lt"/>
                          <a:ea typeface="+mn-ea"/>
                          <a:cs typeface="+mn-cs"/>
                        </a:rPr>
                        <a:t>ou mais</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470096">
                <a:tc>
                  <a:txBody>
                    <a:bodyPr/>
                    <a:lstStyle/>
                    <a:p>
                      <a:pPr marL="0" algn="r" defTabSz="1172261" rtl="0" eaLnBrk="1" fontAlgn="t" latinLnBrk="0" hangingPunct="1"/>
                      <a:r>
                        <a:rPr lang="pt-BR" sz="1500" b="1" kern="1200" dirty="0">
                          <a:solidFill>
                            <a:srgbClr val="013575"/>
                          </a:solidFill>
                          <a:latin typeface="+mn-lt"/>
                          <a:ea typeface="+mn-ea"/>
                          <a:cs typeface="+mn-cs"/>
                        </a:rPr>
                        <a:t>Corrupção</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30%</a:t>
                      </a:r>
                    </a:p>
                  </a:txBody>
                  <a:tcPr marL="9525" marR="9525" marT="9525" marB="0" anchor="ctr"/>
                </a:tc>
                <a:extLst>
                  <a:ext uri="{0D108BD9-81ED-4DB2-BD59-A6C34878D82A}">
                    <a16:rowId xmlns:a16="http://schemas.microsoft.com/office/drawing/2014/main" val="1143186497"/>
                  </a:ext>
                </a:extLst>
              </a:tr>
              <a:tr h="470096">
                <a:tc>
                  <a:txBody>
                    <a:bodyPr/>
                    <a:lstStyle/>
                    <a:p>
                      <a:pPr marL="0" algn="r" defTabSz="1172261" rtl="0" eaLnBrk="1" fontAlgn="t" latinLnBrk="0" hangingPunct="1"/>
                      <a:r>
                        <a:rPr lang="pt-BR" sz="1500" b="1" kern="1200" dirty="0">
                          <a:solidFill>
                            <a:srgbClr val="013575"/>
                          </a:solidFill>
                          <a:latin typeface="+mn-lt"/>
                          <a:ea typeface="+mn-ea"/>
                          <a:cs typeface="+mn-cs"/>
                        </a:rPr>
                        <a:t>Desemprego alto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extLst>
                  <a:ext uri="{0D108BD9-81ED-4DB2-BD59-A6C34878D82A}">
                    <a16:rowId xmlns:a16="http://schemas.microsoft.com/office/drawing/2014/main" val="2417726408"/>
                  </a:ext>
                </a:extLst>
              </a:tr>
              <a:tr h="470096">
                <a:tc>
                  <a:txBody>
                    <a:bodyPr/>
                    <a:lstStyle/>
                    <a:p>
                      <a:pPr marL="0" algn="r" defTabSz="1172261" rtl="0" eaLnBrk="1" fontAlgn="t" latinLnBrk="0" hangingPunct="1"/>
                      <a:r>
                        <a:rPr lang="pt-BR" sz="1500" b="1" kern="1200" dirty="0">
                          <a:solidFill>
                            <a:srgbClr val="013575"/>
                          </a:solidFill>
                          <a:latin typeface="+mn-lt"/>
                          <a:ea typeface="+mn-ea"/>
                          <a:cs typeface="+mn-cs"/>
                        </a:rPr>
                        <a:t>Taxa de juros alta</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13%</a:t>
                      </a:r>
                    </a:p>
                  </a:txBody>
                  <a:tcPr marL="9525" marR="9525" marT="9525" marB="0" anchor="ctr"/>
                </a:tc>
                <a:extLst>
                  <a:ext uri="{0D108BD9-81ED-4DB2-BD59-A6C34878D82A}">
                    <a16:rowId xmlns:a16="http://schemas.microsoft.com/office/drawing/2014/main" val="1811174359"/>
                  </a:ext>
                </a:extLst>
              </a:tr>
              <a:tr h="470096">
                <a:tc>
                  <a:txBody>
                    <a:bodyPr/>
                    <a:lstStyle/>
                    <a:p>
                      <a:pPr marL="0" algn="r" defTabSz="1172261" rtl="0" eaLnBrk="1" fontAlgn="t" latinLnBrk="0" hangingPunct="1"/>
                      <a:r>
                        <a:rPr lang="pt-BR" sz="1500" b="1" kern="1200" dirty="0">
                          <a:solidFill>
                            <a:srgbClr val="013575"/>
                          </a:solidFill>
                          <a:latin typeface="+mn-lt"/>
                          <a:ea typeface="+mn-ea"/>
                          <a:cs typeface="+mn-cs"/>
                        </a:rPr>
                        <a:t>Recessão</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21%</a:t>
                      </a:r>
                    </a:p>
                  </a:txBody>
                  <a:tcPr marL="9525" marR="9525" marT="9525" marB="0" anchor="ctr"/>
                </a:tc>
                <a:extLst>
                  <a:ext uri="{0D108BD9-81ED-4DB2-BD59-A6C34878D82A}">
                    <a16:rowId xmlns:a16="http://schemas.microsoft.com/office/drawing/2014/main" val="1485659157"/>
                  </a:ext>
                </a:extLst>
              </a:tr>
              <a:tr h="470096">
                <a:tc>
                  <a:txBody>
                    <a:bodyPr/>
                    <a:lstStyle/>
                    <a:p>
                      <a:pPr marL="0" algn="r" defTabSz="1172261" rtl="0" eaLnBrk="1" fontAlgn="t" latinLnBrk="0" hangingPunct="1"/>
                      <a:r>
                        <a:rPr lang="pt-BR" sz="1500" b="1" kern="1200" dirty="0">
                          <a:solidFill>
                            <a:srgbClr val="013575"/>
                          </a:solidFill>
                          <a:latin typeface="+mn-lt"/>
                          <a:ea typeface="+mn-ea"/>
                          <a:cs typeface="+mn-cs"/>
                        </a:rPr>
                        <a:t>Inflação alta</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12%</a:t>
                      </a:r>
                    </a:p>
                  </a:txBody>
                  <a:tcPr marL="9525" marR="9525" marT="9525" marB="0" anchor="ctr"/>
                </a:tc>
                <a:extLst>
                  <a:ext uri="{0D108BD9-81ED-4DB2-BD59-A6C34878D82A}">
                    <a16:rowId xmlns:a16="http://schemas.microsoft.com/office/drawing/2014/main" val="29729433"/>
                  </a:ext>
                </a:extLst>
              </a:tr>
              <a:tr h="470096">
                <a:tc>
                  <a:txBody>
                    <a:bodyPr/>
                    <a:lstStyle/>
                    <a:p>
                      <a:pPr algn="r"/>
                      <a:r>
                        <a:rPr lang="pt-BR" sz="1500" b="1" dirty="0">
                          <a:solidFill>
                            <a:srgbClr val="013575"/>
                          </a:solidFill>
                        </a:rPr>
                        <a:t>Não sabe/Não</a:t>
                      </a:r>
                      <a:r>
                        <a:rPr lang="pt-BR" sz="1500" b="1" baseline="0" dirty="0">
                          <a:solidFill>
                            <a:srgbClr val="013575"/>
                          </a:solidFill>
                        </a:rPr>
                        <a:t> respondeu</a:t>
                      </a:r>
                      <a:endParaRPr lang="pt-BR" sz="1500" b="1" dirty="0">
                        <a:solidFill>
                          <a:srgbClr val="013575"/>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7%</a:t>
                      </a:r>
                    </a:p>
                  </a:txBody>
                  <a:tcPr marL="9525" marR="9525" marT="9525" marB="0" anchor="ctr"/>
                </a:tc>
                <a:extLst>
                  <a:ext uri="{0D108BD9-81ED-4DB2-BD59-A6C34878D82A}">
                    <a16:rowId xmlns:a16="http://schemas.microsoft.com/office/drawing/2014/main" val="2407242323"/>
                  </a:ext>
                </a:extLst>
              </a:tr>
            </a:tbl>
          </a:graphicData>
        </a:graphic>
      </p:graphicFrame>
      <p:sp>
        <p:nvSpPr>
          <p:cNvPr id="18" name="CaixaDeTexto 17"/>
          <p:cNvSpPr txBox="1"/>
          <p:nvPr/>
        </p:nvSpPr>
        <p:spPr>
          <a:xfrm>
            <a:off x="341795" y="1341647"/>
            <a:ext cx="10081120" cy="923330"/>
          </a:xfrm>
          <a:prstGeom prst="rect">
            <a:avLst/>
          </a:prstGeom>
          <a:noFill/>
        </p:spPr>
        <p:txBody>
          <a:bodyPr wrap="square" rtlCol="0">
            <a:spAutoFit/>
          </a:bodyPr>
          <a:lstStyle/>
          <a:p>
            <a:pPr algn="just"/>
            <a:r>
              <a:rPr lang="pt-BR" sz="1800" dirty="0">
                <a:solidFill>
                  <a:schemeClr val="accent5">
                    <a:lumMod val="50000"/>
                  </a:schemeClr>
                </a:solidFill>
              </a:rPr>
              <a:t>Entrevistados </a:t>
            </a:r>
            <a:r>
              <a:rPr lang="pt-BR" sz="1800" b="1" dirty="0">
                <a:solidFill>
                  <a:schemeClr val="accent5">
                    <a:lumMod val="50000"/>
                  </a:schemeClr>
                </a:solidFill>
              </a:rPr>
              <a:t>mais jovens </a:t>
            </a:r>
            <a:r>
              <a:rPr lang="pt-BR" sz="1800" dirty="0">
                <a:solidFill>
                  <a:schemeClr val="accent5">
                    <a:lumMod val="50000"/>
                  </a:schemeClr>
                </a:solidFill>
              </a:rPr>
              <a:t>consideram que o </a:t>
            </a:r>
            <a:r>
              <a:rPr lang="pt-BR" sz="1800" b="1" dirty="0">
                <a:solidFill>
                  <a:schemeClr val="accent5">
                    <a:lumMod val="50000"/>
                  </a:schemeClr>
                </a:solidFill>
              </a:rPr>
              <a:t>desemprego</a:t>
            </a:r>
            <a:r>
              <a:rPr lang="pt-BR" sz="1800" dirty="0">
                <a:solidFill>
                  <a:schemeClr val="accent5">
                    <a:lumMod val="50000"/>
                  </a:schemeClr>
                </a:solidFill>
              </a:rPr>
              <a:t> e a </a:t>
            </a:r>
            <a:r>
              <a:rPr lang="pt-BR" sz="1800" b="1" dirty="0">
                <a:solidFill>
                  <a:schemeClr val="accent5">
                    <a:lumMod val="50000"/>
                  </a:schemeClr>
                </a:solidFill>
              </a:rPr>
              <a:t>taxa de juros alta </a:t>
            </a:r>
            <a:r>
              <a:rPr lang="pt-BR" sz="1800" dirty="0">
                <a:solidFill>
                  <a:schemeClr val="accent5">
                    <a:lumMod val="50000"/>
                  </a:schemeClr>
                </a:solidFill>
              </a:rPr>
              <a:t>foram os problemas que mais prejudicaram suas empresas em 2017. Já dentre os empresários </a:t>
            </a:r>
            <a:r>
              <a:rPr lang="pt-BR" sz="1800" b="1" dirty="0">
                <a:solidFill>
                  <a:schemeClr val="accent5">
                    <a:lumMod val="50000"/>
                  </a:schemeClr>
                </a:solidFill>
              </a:rPr>
              <a:t>mais velhos</a:t>
            </a:r>
            <a:r>
              <a:rPr lang="pt-BR" sz="1800" dirty="0">
                <a:solidFill>
                  <a:schemeClr val="accent5">
                    <a:lumMod val="50000"/>
                  </a:schemeClr>
                </a:solidFill>
              </a:rPr>
              <a:t>, a </a:t>
            </a:r>
            <a:r>
              <a:rPr lang="pt-BR" sz="1800" b="1" dirty="0">
                <a:solidFill>
                  <a:schemeClr val="accent5">
                    <a:lumMod val="50000"/>
                  </a:schemeClr>
                </a:solidFill>
              </a:rPr>
              <a:t>corrupção</a:t>
            </a:r>
            <a:r>
              <a:rPr lang="pt-BR" sz="1800" dirty="0">
                <a:solidFill>
                  <a:schemeClr val="accent5">
                    <a:lumMod val="50000"/>
                  </a:schemeClr>
                </a:solidFill>
              </a:rPr>
              <a:t> foi citada com maior frequência como sendo o principal problema enfrentado ao longo do ano.</a:t>
            </a:r>
          </a:p>
        </p:txBody>
      </p:sp>
      <p:sp>
        <p:nvSpPr>
          <p:cNvPr id="20" name="Retângulo 19"/>
          <p:cNvSpPr/>
          <p:nvPr/>
        </p:nvSpPr>
        <p:spPr>
          <a:xfrm>
            <a:off x="2926853" y="3249261"/>
            <a:ext cx="7416825" cy="43541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2908262" y="3789834"/>
            <a:ext cx="7416825" cy="82193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723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1"/>
                                        </p:tgtEl>
                                      </p:cBhvr>
                                    </p:animEffect>
                                    <p:animScale>
                                      <p:cBhvr>
                                        <p:cTn id="10"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DA EMPRESA PARA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Q13.</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acha que 2018 será ....?</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4" name="Gráfico 3"/>
          <p:cNvGraphicFramePr/>
          <p:nvPr>
            <p:extLst>
              <p:ext uri="{D42A27DB-BD31-4B8C-83A1-F6EECF244321}">
                <p14:modId xmlns:p14="http://schemas.microsoft.com/office/powerpoint/2010/main" val="2983177354"/>
              </p:ext>
            </p:extLst>
          </p:nvPr>
        </p:nvGraphicFramePr>
        <p:xfrm>
          <a:off x="406574" y="2204020"/>
          <a:ext cx="9937104" cy="3934753"/>
        </p:xfrm>
        <a:graphic>
          <a:graphicData uri="http://schemas.openxmlformats.org/drawingml/2006/chart">
            <c:chart xmlns:c="http://schemas.openxmlformats.org/drawingml/2006/chart" xmlns:r="http://schemas.openxmlformats.org/officeDocument/2006/relationships" r:id="rId11"/>
          </a:graphicData>
        </a:graphic>
      </p:graphicFrame>
      <p:sp>
        <p:nvSpPr>
          <p:cNvPr id="25" name="CaixaDeTexto 24"/>
          <p:cNvSpPr txBox="1"/>
          <p:nvPr/>
        </p:nvSpPr>
        <p:spPr>
          <a:xfrm>
            <a:off x="982638" y="1130967"/>
            <a:ext cx="9577064" cy="707886"/>
          </a:xfrm>
          <a:prstGeom prst="rect">
            <a:avLst/>
          </a:prstGeom>
          <a:noFill/>
        </p:spPr>
        <p:txBody>
          <a:bodyPr wrap="square" rtlCol="0">
            <a:spAutoFit/>
          </a:bodyPr>
          <a:lstStyle/>
          <a:p>
            <a:pPr algn="just"/>
            <a:r>
              <a:rPr lang="pt-BR" sz="2000" dirty="0">
                <a:solidFill>
                  <a:schemeClr val="accent5">
                    <a:lumMod val="50000"/>
                  </a:schemeClr>
                </a:solidFill>
              </a:rPr>
              <a:t>Mais de 6 em cada 10 empresas tem expectativa de que 2018 será melhor que 2017. </a:t>
            </a:r>
          </a:p>
          <a:p>
            <a:pPr algn="just"/>
            <a:r>
              <a:rPr lang="pt-BR" sz="2000" dirty="0">
                <a:solidFill>
                  <a:schemeClr val="accent5">
                    <a:lumMod val="50000"/>
                  </a:schemeClr>
                </a:solidFill>
              </a:rPr>
              <a:t>Apenas 13% acreditam que o próximo ano será pior que o atual.</a:t>
            </a:r>
          </a:p>
        </p:txBody>
      </p:sp>
      <p:sp>
        <p:nvSpPr>
          <p:cNvPr id="26" name="CaixaDeTexto 2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12685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2" name="Imagem 1"/>
          <p:cNvPicPr>
            <a:picLocks noChangeAspect="1"/>
          </p:cNvPicPr>
          <p:nvPr/>
        </p:nvPicPr>
        <p:blipFill rotWithShape="1">
          <a:blip r:embed="rId3" cstate="email">
            <a:extLst>
              <a:ext uri="{28A0092B-C50C-407E-A947-70E740481C1C}">
                <a14:useLocalDpi xmlns:a14="http://schemas.microsoft.com/office/drawing/2010/main"/>
              </a:ext>
            </a:extLst>
          </a:blip>
          <a:srcRect t="7548" b="8243"/>
          <a:stretch/>
        </p:blipFill>
        <p:spPr>
          <a:xfrm>
            <a:off x="0" y="-1"/>
            <a:ext cx="12190413" cy="6852863"/>
          </a:xfrm>
          <a:prstGeom prst="rect">
            <a:avLst/>
          </a:prstGeom>
        </p:spPr>
      </p:pic>
      <p:sp>
        <p:nvSpPr>
          <p:cNvPr id="9" name="Retângulo 8"/>
          <p:cNvSpPr/>
          <p:nvPr/>
        </p:nvSpPr>
        <p:spPr>
          <a:xfrm>
            <a:off x="766614" y="-99111"/>
            <a:ext cx="4464496" cy="6769265"/>
          </a:xfrm>
          <a:prstGeom prst="rect">
            <a:avLst/>
          </a:prstGeom>
          <a:solidFill>
            <a:srgbClr val="318D84">
              <a:alpha val="63137"/>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pt-BR" sz="3066"/>
          </a:p>
        </p:txBody>
      </p:sp>
      <p:sp>
        <p:nvSpPr>
          <p:cNvPr id="91" name="Shape 91"/>
          <p:cNvSpPr txBox="1">
            <a:spLocks noGrp="1"/>
          </p:cNvSpPr>
          <p:nvPr>
            <p:ph type="ctrTitle"/>
          </p:nvPr>
        </p:nvSpPr>
        <p:spPr>
          <a:xfrm>
            <a:off x="766614" y="189434"/>
            <a:ext cx="4464496" cy="6048672"/>
          </a:xfrm>
        </p:spPr>
        <p:txBody>
          <a:bodyPr>
            <a:normAutofit fontScale="90000"/>
          </a:bodyPr>
          <a:lstStyle/>
          <a:p>
            <a:pPr lvl="0" algn="l"/>
            <a:r>
              <a:rPr lang="en" dirty="0">
                <a:solidFill>
                  <a:srgbClr val="FFCC00"/>
                </a:solidFill>
                <a:latin typeface="Cambria Math" panose="02040503050406030204" pitchFamily="18" charset="0"/>
                <a:ea typeface="Cambria Math" panose="02040503050406030204" pitchFamily="18" charset="0"/>
              </a:rPr>
              <a:t>Objetivo:</a:t>
            </a:r>
            <a:br>
              <a:rPr lang="en" dirty="0">
                <a:solidFill>
                  <a:srgbClr val="FFCC00"/>
                </a:solidFill>
                <a:latin typeface="Cambria Math" panose="02040503050406030204" pitchFamily="18" charset="0"/>
                <a:ea typeface="Cambria Math" panose="02040503050406030204" pitchFamily="18" charset="0"/>
              </a:rPr>
            </a:br>
            <a:r>
              <a:rPr lang="pt-BR" sz="2200" dirty="0">
                <a:solidFill>
                  <a:schemeClr val="bg1"/>
                </a:solidFill>
                <a:latin typeface="Cambria Math" panose="02040503050406030204" pitchFamily="18" charset="0"/>
                <a:ea typeface="Cambria Math" panose="02040503050406030204" pitchFamily="18" charset="0"/>
              </a:rPr>
              <a:t>Avaliar</a:t>
            </a:r>
            <a:r>
              <a:rPr lang="en" sz="2200" dirty="0">
                <a:solidFill>
                  <a:schemeClr val="bg1"/>
                </a:solidFill>
                <a:latin typeface="Cambria Math" panose="02040503050406030204" pitchFamily="18" charset="0"/>
                <a:ea typeface="Cambria Math" panose="02040503050406030204" pitchFamily="18" charset="0"/>
              </a:rPr>
              <a:t> a situação dos Pequenos </a:t>
            </a:r>
            <a:r>
              <a:rPr lang="pt-BR" sz="2200" dirty="0">
                <a:solidFill>
                  <a:schemeClr val="bg1"/>
                </a:solidFill>
                <a:latin typeface="Cambria Math" panose="02040503050406030204" pitchFamily="18" charset="0"/>
                <a:ea typeface="Cambria Math" panose="02040503050406030204" pitchFamily="18" charset="0"/>
              </a:rPr>
              <a:t>N</a:t>
            </a:r>
            <a:r>
              <a:rPr lang="en" sz="2200" dirty="0">
                <a:solidFill>
                  <a:schemeClr val="bg1"/>
                </a:solidFill>
                <a:latin typeface="Cambria Math" panose="02040503050406030204" pitchFamily="18" charset="0"/>
                <a:ea typeface="Cambria Math" panose="02040503050406030204" pitchFamily="18" charset="0"/>
              </a:rPr>
              <a:t>egócios </a:t>
            </a:r>
            <a:r>
              <a:rPr lang="pt-BR" sz="2200" dirty="0">
                <a:solidFill>
                  <a:schemeClr val="bg1"/>
                </a:solidFill>
                <a:latin typeface="Cambria Math" panose="02040503050406030204" pitchFamily="18" charset="0"/>
                <a:ea typeface="Cambria Math" panose="02040503050406030204" pitchFamily="18" charset="0"/>
              </a:rPr>
              <a:t>em</a:t>
            </a:r>
            <a:r>
              <a:rPr lang="en" sz="2200" dirty="0">
                <a:solidFill>
                  <a:schemeClr val="bg1"/>
                </a:solidFill>
                <a:latin typeface="Cambria Math" panose="02040503050406030204" pitchFamily="18" charset="0"/>
                <a:ea typeface="Cambria Math" panose="02040503050406030204" pitchFamily="18" charset="0"/>
              </a:rPr>
              <a:t> 2017, bem como as </a:t>
            </a:r>
            <a:r>
              <a:rPr lang="pt-BR" sz="2200" dirty="0">
                <a:solidFill>
                  <a:schemeClr val="bg1"/>
                </a:solidFill>
                <a:latin typeface="Cambria Math" panose="02040503050406030204" pitchFamily="18" charset="0"/>
                <a:ea typeface="Cambria Math" panose="02040503050406030204" pitchFamily="18" charset="0"/>
              </a:rPr>
              <a:t>suas expectativas</a:t>
            </a:r>
            <a:r>
              <a:rPr lang="en" sz="2200" dirty="0">
                <a:solidFill>
                  <a:schemeClr val="bg1"/>
                </a:solidFill>
                <a:latin typeface="Cambria Math" panose="02040503050406030204" pitchFamily="18" charset="0"/>
                <a:ea typeface="Cambria Math" panose="02040503050406030204" pitchFamily="18" charset="0"/>
              </a:rPr>
              <a:t> para 2018.</a:t>
            </a:r>
            <a:br>
              <a:rPr lang="en" sz="2200" dirty="0">
                <a:solidFill>
                  <a:schemeClr val="bg1"/>
                </a:solidFill>
                <a:latin typeface="Cambria Math" panose="02040503050406030204" pitchFamily="18" charset="0"/>
                <a:ea typeface="Cambria Math" panose="02040503050406030204" pitchFamily="18" charset="0"/>
              </a:rPr>
            </a:br>
            <a:br>
              <a:rPr lang="en" sz="2200" dirty="0">
                <a:solidFill>
                  <a:schemeClr val="bg1"/>
                </a:solidFill>
                <a:latin typeface="Cambria Math" panose="02040503050406030204" pitchFamily="18" charset="0"/>
                <a:ea typeface="Cambria Math" panose="02040503050406030204" pitchFamily="18" charset="0"/>
              </a:rPr>
            </a:br>
            <a:r>
              <a:rPr lang="en" dirty="0">
                <a:solidFill>
                  <a:srgbClr val="FFCC00"/>
                </a:solidFill>
                <a:latin typeface="Cambria Math" panose="02040503050406030204" pitchFamily="18" charset="0"/>
                <a:ea typeface="Cambria Math" panose="02040503050406030204" pitchFamily="18" charset="0"/>
              </a:rPr>
              <a:t>Amostra:</a:t>
            </a:r>
            <a:br>
              <a:rPr lang="en" sz="2400" dirty="0">
                <a:solidFill>
                  <a:srgbClr val="FFCC00"/>
                </a:solidFill>
                <a:latin typeface="Cambria Math" panose="02040503050406030204" pitchFamily="18" charset="0"/>
                <a:ea typeface="Cambria Math" panose="02040503050406030204" pitchFamily="18" charset="0"/>
              </a:rPr>
            </a:br>
            <a:r>
              <a:rPr lang="en" sz="2400" dirty="0">
                <a:solidFill>
                  <a:schemeClr val="bg1"/>
                </a:solidFill>
                <a:latin typeface="Cambria Math" panose="02040503050406030204" pitchFamily="18" charset="0"/>
                <a:ea typeface="Cambria Math" panose="02040503050406030204" pitchFamily="18" charset="0"/>
              </a:rPr>
              <a:t>5.867 </a:t>
            </a:r>
            <a:r>
              <a:rPr lang="pt-BR" sz="2400" dirty="0">
                <a:solidFill>
                  <a:schemeClr val="bg1"/>
                </a:solidFill>
                <a:latin typeface="Cambria Math" panose="02040503050406030204" pitchFamily="18" charset="0"/>
                <a:ea typeface="Cambria Math" panose="02040503050406030204" pitchFamily="18" charset="0"/>
              </a:rPr>
              <a:t>e</a:t>
            </a:r>
            <a:r>
              <a:rPr lang="pt-BR" sz="2200" dirty="0">
                <a:solidFill>
                  <a:schemeClr val="bg1"/>
                </a:solidFill>
                <a:latin typeface="Cambria Math" panose="02040503050406030204" pitchFamily="18" charset="0"/>
                <a:ea typeface="Cambria Math" panose="02040503050406030204" pitchFamily="18" charset="0"/>
              </a:rPr>
              <a:t>ntrevistas com Micro e Pequenas Empresas, por telefone.</a:t>
            </a:r>
            <a:br>
              <a:rPr lang="pt-BR" sz="2200" dirty="0">
                <a:solidFill>
                  <a:schemeClr val="bg1"/>
                </a:solidFill>
                <a:latin typeface="Cambria Math" panose="02040503050406030204" pitchFamily="18" charset="0"/>
                <a:ea typeface="Cambria Math" panose="02040503050406030204" pitchFamily="18" charset="0"/>
              </a:rPr>
            </a:br>
            <a:br>
              <a:rPr lang="pt-BR" sz="2200" dirty="0">
                <a:solidFill>
                  <a:schemeClr val="bg1"/>
                </a:solidFill>
                <a:latin typeface="Cambria Math" panose="02040503050406030204" pitchFamily="18" charset="0"/>
                <a:ea typeface="Cambria Math" panose="02040503050406030204" pitchFamily="18" charset="0"/>
              </a:rPr>
            </a:br>
            <a:r>
              <a:rPr lang="pt-BR" dirty="0">
                <a:solidFill>
                  <a:srgbClr val="FFCC00"/>
                </a:solidFill>
                <a:latin typeface="Cambria Math" panose="02040503050406030204" pitchFamily="18" charset="0"/>
                <a:ea typeface="Cambria Math" panose="02040503050406030204" pitchFamily="18" charset="0"/>
              </a:rPr>
              <a:t>Margem de erro</a:t>
            </a:r>
            <a:r>
              <a:rPr lang="en" dirty="0">
                <a:solidFill>
                  <a:srgbClr val="FFCC00"/>
                </a:solidFill>
                <a:latin typeface="Cambria Math" panose="02040503050406030204" pitchFamily="18" charset="0"/>
                <a:ea typeface="Cambria Math" panose="02040503050406030204" pitchFamily="18" charset="0"/>
              </a:rPr>
              <a:t>:</a:t>
            </a:r>
            <a:br>
              <a:rPr lang="en" sz="2400" dirty="0">
                <a:solidFill>
                  <a:srgbClr val="FFCC00"/>
                </a:solidFill>
                <a:latin typeface="Cambria Math" panose="02040503050406030204" pitchFamily="18" charset="0"/>
                <a:ea typeface="Cambria Math" panose="02040503050406030204" pitchFamily="18" charset="0"/>
              </a:rPr>
            </a:br>
            <a:r>
              <a:rPr lang="pt-BR" sz="2200" dirty="0">
                <a:solidFill>
                  <a:schemeClr val="bg1"/>
                </a:solidFill>
                <a:latin typeface="Cambria Math" panose="02040503050406030204" pitchFamily="18" charset="0"/>
                <a:ea typeface="Cambria Math" panose="02040503050406030204" pitchFamily="18" charset="0"/>
              </a:rPr>
              <a:t>O erro amostral máximo é de 1,5% para resultados nacionais e o intervalo de confiança é de 95%.</a:t>
            </a:r>
            <a:br>
              <a:rPr lang="pt-BR" sz="2200" dirty="0">
                <a:solidFill>
                  <a:schemeClr val="bg1"/>
                </a:solidFill>
                <a:latin typeface="Cambria Math" panose="02040503050406030204" pitchFamily="18" charset="0"/>
                <a:ea typeface="Cambria Math" panose="02040503050406030204" pitchFamily="18" charset="0"/>
              </a:rPr>
            </a:br>
            <a:br>
              <a:rPr lang="pt-BR" sz="2200" dirty="0">
                <a:solidFill>
                  <a:schemeClr val="bg1"/>
                </a:solidFill>
                <a:latin typeface="Cambria Math" panose="02040503050406030204" pitchFamily="18" charset="0"/>
                <a:ea typeface="Cambria Math" panose="02040503050406030204" pitchFamily="18" charset="0"/>
              </a:rPr>
            </a:br>
            <a:r>
              <a:rPr lang="pt-BR" dirty="0">
                <a:solidFill>
                  <a:srgbClr val="FFCC00"/>
                </a:solidFill>
                <a:latin typeface="Cambria Math" panose="02040503050406030204" pitchFamily="18" charset="0"/>
                <a:ea typeface="Cambria Math" panose="02040503050406030204" pitchFamily="18" charset="0"/>
              </a:rPr>
              <a:t>Período</a:t>
            </a:r>
            <a:r>
              <a:rPr lang="en" dirty="0">
                <a:solidFill>
                  <a:srgbClr val="FFCC00"/>
                </a:solidFill>
                <a:latin typeface="Cambria Math" panose="02040503050406030204" pitchFamily="18" charset="0"/>
                <a:ea typeface="Cambria Math" panose="02040503050406030204" pitchFamily="18" charset="0"/>
              </a:rPr>
              <a:t> de coleta:</a:t>
            </a:r>
            <a:br>
              <a:rPr lang="en" sz="2400" dirty="0">
                <a:solidFill>
                  <a:srgbClr val="FFCC00"/>
                </a:solidFill>
                <a:latin typeface="Cambria Math" panose="02040503050406030204" pitchFamily="18" charset="0"/>
                <a:ea typeface="Cambria Math" panose="02040503050406030204" pitchFamily="18" charset="0"/>
              </a:rPr>
            </a:br>
            <a:r>
              <a:rPr lang="pt-BR" sz="2200" dirty="0">
                <a:solidFill>
                  <a:schemeClr val="bg1"/>
                </a:solidFill>
                <a:latin typeface="Cambria Math" panose="02040503050406030204" pitchFamily="18" charset="0"/>
                <a:ea typeface="Cambria Math" panose="02040503050406030204" pitchFamily="18" charset="0"/>
              </a:rPr>
              <a:t>De 10/10 a 24/10 de 2017.</a:t>
            </a:r>
            <a:endParaRPr lang="en" sz="2200"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843737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DA EMPRESA PARA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Q13.</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acha que 2018 será ....?</a:t>
            </a:r>
            <a:endParaRPr lang="pt-BR" sz="1050" dirty="0">
              <a:effectLst/>
              <a:latin typeface="Arial" panose="020B0604020202020204" pitchFamily="34" charset="0"/>
              <a:ea typeface="Times New Roman" panose="02020603050405020304" pitchFamily="18" charset="0"/>
            </a:endParaRPr>
          </a:p>
        </p:txBody>
      </p:sp>
      <p:sp>
        <p:nvSpPr>
          <p:cNvPr id="32" name="Retângulo com Único Canto Aparado 31">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33" name="Retângulo com Único Canto Aparado 32">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34" name="Retângulo com Único Canto Aparado 33">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35" name="Retângulo com Único Canto Aparado 34">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6" name="Retângulo com Único Canto Aparado 35">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7" name="Retângulo com Único Canto Aparado 36">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8" name="Retângulo com Único Canto Aparado 37">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3645952328"/>
              </p:ext>
            </p:extLst>
          </p:nvPr>
        </p:nvGraphicFramePr>
        <p:xfrm>
          <a:off x="2006764" y="2278116"/>
          <a:ext cx="6624736" cy="3168002"/>
        </p:xfrm>
        <a:graphic>
          <a:graphicData uri="http://schemas.openxmlformats.org/drawingml/2006/table">
            <a:tbl>
              <a:tblPr bandRow="1">
                <a:tableStyleId>{5C22544A-7EE6-4342-B048-85BDC9FD1C3A}</a:tableStyleId>
              </a:tblPr>
              <a:tblGrid>
                <a:gridCol w="2980957">
                  <a:extLst>
                    <a:ext uri="{9D8B030D-6E8A-4147-A177-3AD203B41FA5}">
                      <a16:colId xmlns:a16="http://schemas.microsoft.com/office/drawing/2014/main" val="1717645873"/>
                    </a:ext>
                  </a:extLst>
                </a:gridCol>
                <a:gridCol w="1238885">
                  <a:extLst>
                    <a:ext uri="{9D8B030D-6E8A-4147-A177-3AD203B41FA5}">
                      <a16:colId xmlns:a16="http://schemas.microsoft.com/office/drawing/2014/main" val="2682590267"/>
                    </a:ext>
                  </a:extLst>
                </a:gridCol>
                <a:gridCol w="1238885">
                  <a:extLst>
                    <a:ext uri="{9D8B030D-6E8A-4147-A177-3AD203B41FA5}">
                      <a16:colId xmlns:a16="http://schemas.microsoft.com/office/drawing/2014/main" val="100693935"/>
                    </a:ext>
                  </a:extLst>
                </a:gridCol>
                <a:gridCol w="1166009">
                  <a:extLst>
                    <a:ext uri="{9D8B030D-6E8A-4147-A177-3AD203B41FA5}">
                      <a16:colId xmlns:a16="http://schemas.microsoft.com/office/drawing/2014/main" val="221777309"/>
                    </a:ext>
                  </a:extLst>
                </a:gridCol>
              </a:tblGrid>
              <a:tr h="956762">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552810">
                <a:tc>
                  <a:txBody>
                    <a:bodyPr/>
                    <a:lstStyle/>
                    <a:p>
                      <a:pPr marL="0" algn="r" defTabSz="1172261" rtl="0" eaLnBrk="1" latinLnBrk="0" hangingPunct="1"/>
                      <a:r>
                        <a:rPr lang="pt-BR" sz="1600" b="1" kern="1200" dirty="0">
                          <a:solidFill>
                            <a:srgbClr val="013575"/>
                          </a:solidFill>
                          <a:latin typeface="+mn-lt"/>
                          <a:ea typeface="+mn-ea"/>
                          <a:cs typeface="+mn-cs"/>
                        </a:rPr>
                        <a:t>Melhor</a:t>
                      </a:r>
                      <a:r>
                        <a:rPr lang="pt-BR" sz="1600" b="1" kern="1200" baseline="0" dirty="0">
                          <a:solidFill>
                            <a:srgbClr val="013575"/>
                          </a:solidFill>
                          <a:latin typeface="+mn-lt"/>
                          <a:ea typeface="+mn-ea"/>
                          <a:cs typeface="+mn-cs"/>
                        </a:rPr>
                        <a:t> que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64%</a:t>
                      </a:r>
                    </a:p>
                  </a:txBody>
                  <a:tcPr marL="9525" marR="9525" marT="9525" marB="0" anchor="ctr"/>
                </a:tc>
                <a:extLst>
                  <a:ext uri="{0D108BD9-81ED-4DB2-BD59-A6C34878D82A}">
                    <a16:rowId xmlns:a16="http://schemas.microsoft.com/office/drawing/2014/main" val="1143186497"/>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Igual a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extLst>
                  <a:ext uri="{0D108BD9-81ED-4DB2-BD59-A6C34878D82A}">
                    <a16:rowId xmlns:a16="http://schemas.microsoft.com/office/drawing/2014/main" val="2417726408"/>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Pior que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8%</a:t>
                      </a:r>
                    </a:p>
                  </a:txBody>
                  <a:tcPr marL="9525" marR="9525" marT="9525" marB="0" anchor="ctr"/>
                </a:tc>
                <a:extLst>
                  <a:ext uri="{0D108BD9-81ED-4DB2-BD59-A6C34878D82A}">
                    <a16:rowId xmlns:a16="http://schemas.microsoft.com/office/drawing/2014/main" val="1811174359"/>
                  </a:ext>
                </a:extLst>
              </a:tr>
              <a:tr h="552810">
                <a:tc>
                  <a:txBody>
                    <a:bodyPr/>
                    <a:lstStyle/>
                    <a:p>
                      <a:pPr algn="r"/>
                      <a:r>
                        <a:rPr lang="pt-BR" sz="1600" b="1" dirty="0">
                          <a:solidFill>
                            <a:srgbClr val="013575"/>
                          </a:solidFill>
                        </a:rPr>
                        <a:t>Não sabe/Não</a:t>
                      </a:r>
                      <a:r>
                        <a:rPr lang="pt-BR" sz="1600" b="1" baseline="0" dirty="0">
                          <a:solidFill>
                            <a:srgbClr val="013575"/>
                          </a:solidFill>
                        </a:rPr>
                        <a:t> respondeu</a:t>
                      </a:r>
                      <a:endParaRPr lang="pt-BR" sz="1600" b="1" dirty="0">
                        <a:solidFill>
                          <a:srgbClr val="013575"/>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1485659157"/>
                  </a:ext>
                </a:extLst>
              </a:tr>
            </a:tbl>
          </a:graphicData>
        </a:graphic>
      </p:graphicFrame>
      <p:grpSp>
        <p:nvGrpSpPr>
          <p:cNvPr id="19" name="Agrupar 18"/>
          <p:cNvGrpSpPr/>
          <p:nvPr/>
        </p:nvGrpSpPr>
        <p:grpSpPr>
          <a:xfrm>
            <a:off x="6399252" y="2322381"/>
            <a:ext cx="792088" cy="882490"/>
            <a:chOff x="2638821" y="4762770"/>
            <a:chExt cx="762451" cy="1229435"/>
          </a:xfrm>
        </p:grpSpPr>
        <p:grpSp>
          <p:nvGrpSpPr>
            <p:cNvPr id="20" name="Grupo 5"/>
            <p:cNvGrpSpPr/>
            <p:nvPr/>
          </p:nvGrpSpPr>
          <p:grpSpPr>
            <a:xfrm>
              <a:off x="2638821" y="4762770"/>
              <a:ext cx="762451" cy="760375"/>
              <a:chOff x="1989894" y="4905662"/>
              <a:chExt cx="829550" cy="829550"/>
            </a:xfrm>
          </p:grpSpPr>
          <p:sp>
            <p:nvSpPr>
              <p:cNvPr id="22" name="Retângulo 21"/>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8" name="Imagem 2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21" name="CaixaDeTexto 20"/>
            <p:cNvSpPr txBox="1"/>
            <p:nvPr/>
          </p:nvSpPr>
          <p:spPr>
            <a:xfrm>
              <a:off x="2711925" y="5520551"/>
              <a:ext cx="653718" cy="471654"/>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29" name="Agrupar 28"/>
          <p:cNvGrpSpPr/>
          <p:nvPr/>
        </p:nvGrpSpPr>
        <p:grpSpPr>
          <a:xfrm>
            <a:off x="7645727" y="2277552"/>
            <a:ext cx="828255" cy="915585"/>
            <a:chOff x="8349793" y="1845054"/>
            <a:chExt cx="828255" cy="915585"/>
          </a:xfrm>
        </p:grpSpPr>
        <p:grpSp>
          <p:nvGrpSpPr>
            <p:cNvPr id="30" name="Grupo 16"/>
            <p:cNvGrpSpPr/>
            <p:nvPr/>
          </p:nvGrpSpPr>
          <p:grpSpPr>
            <a:xfrm>
              <a:off x="8426412" y="1845054"/>
              <a:ext cx="720398" cy="620267"/>
              <a:chOff x="2947662" y="4678526"/>
              <a:chExt cx="846138" cy="1057275"/>
            </a:xfrm>
          </p:grpSpPr>
          <p:sp>
            <p:nvSpPr>
              <p:cNvPr id="39" name="Retângulo 38"/>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0" name="Group 13"/>
              <p:cNvGrpSpPr>
                <a:grpSpLocks noChangeAspect="1"/>
              </p:cNvGrpSpPr>
              <p:nvPr/>
            </p:nvGrpSpPr>
            <p:grpSpPr bwMode="auto">
              <a:xfrm>
                <a:off x="2947662" y="4678526"/>
                <a:ext cx="846138" cy="1057275"/>
                <a:chOff x="-489" y="3132"/>
                <a:chExt cx="533" cy="666"/>
              </a:xfrm>
            </p:grpSpPr>
            <p:sp>
              <p:nvSpPr>
                <p:cNvPr id="41"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2"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31" name="CaixaDeTexto 30"/>
            <p:cNvSpPr txBox="1"/>
            <p:nvPr/>
          </p:nvSpPr>
          <p:spPr>
            <a:xfrm>
              <a:off x="8349793" y="2421682"/>
              <a:ext cx="828255" cy="338957"/>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EPP</a:t>
              </a:r>
            </a:p>
          </p:txBody>
        </p:sp>
      </p:grpSp>
      <p:grpSp>
        <p:nvGrpSpPr>
          <p:cNvPr id="43" name="Agrupar 42"/>
          <p:cNvGrpSpPr/>
          <p:nvPr/>
        </p:nvGrpSpPr>
        <p:grpSpPr>
          <a:xfrm>
            <a:off x="5247124" y="2374882"/>
            <a:ext cx="751572" cy="814685"/>
            <a:chOff x="1768185" y="4857231"/>
            <a:chExt cx="723450" cy="1134974"/>
          </a:xfrm>
        </p:grpSpPr>
        <p:grpSp>
          <p:nvGrpSpPr>
            <p:cNvPr id="44" name="Grupo 13"/>
            <p:cNvGrpSpPr/>
            <p:nvPr/>
          </p:nvGrpSpPr>
          <p:grpSpPr>
            <a:xfrm>
              <a:off x="1768185" y="4857231"/>
              <a:ext cx="723450" cy="629054"/>
              <a:chOff x="1207620" y="5194355"/>
              <a:chExt cx="653544" cy="569821"/>
            </a:xfrm>
          </p:grpSpPr>
          <p:sp>
            <p:nvSpPr>
              <p:cNvPr id="46"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7" name="Imagem 4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45" name="CaixaDeTexto 44"/>
            <p:cNvSpPr txBox="1"/>
            <p:nvPr/>
          </p:nvSpPr>
          <p:spPr>
            <a:xfrm>
              <a:off x="1815004" y="5520550"/>
              <a:ext cx="653718" cy="471655"/>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49" name="CaixaDeTexto 4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2029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ela 23"/>
          <p:cNvGraphicFramePr>
            <a:graphicFrameLocks noGrp="1"/>
          </p:cNvGraphicFramePr>
          <p:nvPr>
            <p:extLst>
              <p:ext uri="{D42A27DB-BD31-4B8C-83A1-F6EECF244321}">
                <p14:modId xmlns:p14="http://schemas.microsoft.com/office/powerpoint/2010/main" val="1534401869"/>
              </p:ext>
            </p:extLst>
          </p:nvPr>
        </p:nvGraphicFramePr>
        <p:xfrm>
          <a:off x="2014456" y="2063275"/>
          <a:ext cx="6624736" cy="3168002"/>
        </p:xfrm>
        <a:graphic>
          <a:graphicData uri="http://schemas.openxmlformats.org/drawingml/2006/table">
            <a:tbl>
              <a:tblPr bandRow="1">
                <a:tableStyleId>{5C22544A-7EE6-4342-B048-85BDC9FD1C3A}</a:tableStyleId>
              </a:tblPr>
              <a:tblGrid>
                <a:gridCol w="2980957">
                  <a:extLst>
                    <a:ext uri="{9D8B030D-6E8A-4147-A177-3AD203B41FA5}">
                      <a16:colId xmlns:a16="http://schemas.microsoft.com/office/drawing/2014/main" val="1717645873"/>
                    </a:ext>
                  </a:extLst>
                </a:gridCol>
                <a:gridCol w="1238885">
                  <a:extLst>
                    <a:ext uri="{9D8B030D-6E8A-4147-A177-3AD203B41FA5}">
                      <a16:colId xmlns:a16="http://schemas.microsoft.com/office/drawing/2014/main" val="2682590267"/>
                    </a:ext>
                  </a:extLst>
                </a:gridCol>
                <a:gridCol w="1238885">
                  <a:extLst>
                    <a:ext uri="{9D8B030D-6E8A-4147-A177-3AD203B41FA5}">
                      <a16:colId xmlns:a16="http://schemas.microsoft.com/office/drawing/2014/main" val="100693935"/>
                    </a:ext>
                  </a:extLst>
                </a:gridCol>
                <a:gridCol w="1166009">
                  <a:extLst>
                    <a:ext uri="{9D8B030D-6E8A-4147-A177-3AD203B41FA5}">
                      <a16:colId xmlns:a16="http://schemas.microsoft.com/office/drawing/2014/main" val="221777309"/>
                    </a:ext>
                  </a:extLst>
                </a:gridCol>
              </a:tblGrid>
              <a:tr h="956762">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552810">
                <a:tc>
                  <a:txBody>
                    <a:bodyPr/>
                    <a:lstStyle/>
                    <a:p>
                      <a:pPr marL="0" algn="r" defTabSz="1172261" rtl="0" eaLnBrk="1" latinLnBrk="0" hangingPunct="1"/>
                      <a:r>
                        <a:rPr lang="pt-BR" sz="1600" b="1" kern="1200" dirty="0">
                          <a:solidFill>
                            <a:srgbClr val="013575"/>
                          </a:solidFill>
                          <a:latin typeface="+mn-lt"/>
                          <a:ea typeface="+mn-ea"/>
                          <a:cs typeface="+mn-cs"/>
                        </a:rPr>
                        <a:t>Melhor</a:t>
                      </a:r>
                      <a:r>
                        <a:rPr lang="pt-BR" sz="1600" b="1" kern="1200" baseline="0" dirty="0">
                          <a:solidFill>
                            <a:srgbClr val="013575"/>
                          </a:solidFill>
                          <a:latin typeface="+mn-lt"/>
                          <a:ea typeface="+mn-ea"/>
                          <a:cs typeface="+mn-cs"/>
                        </a:rPr>
                        <a:t> que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67%</a:t>
                      </a:r>
                    </a:p>
                  </a:txBody>
                  <a:tcPr marL="9525" marR="9525" marT="9525" marB="0" anchor="ctr"/>
                </a:tc>
                <a:extLst>
                  <a:ext uri="{0D108BD9-81ED-4DB2-BD59-A6C34878D82A}">
                    <a16:rowId xmlns:a16="http://schemas.microsoft.com/office/drawing/2014/main" val="1143186497"/>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Igual a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extLst>
                  <a:ext uri="{0D108BD9-81ED-4DB2-BD59-A6C34878D82A}">
                    <a16:rowId xmlns:a16="http://schemas.microsoft.com/office/drawing/2014/main" val="2417726408"/>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Pior que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11%</a:t>
                      </a:r>
                    </a:p>
                  </a:txBody>
                  <a:tcPr marL="9525" marR="9525" marT="9525" marB="0" anchor="ctr"/>
                </a:tc>
                <a:extLst>
                  <a:ext uri="{0D108BD9-81ED-4DB2-BD59-A6C34878D82A}">
                    <a16:rowId xmlns:a16="http://schemas.microsoft.com/office/drawing/2014/main" val="1811174359"/>
                  </a:ext>
                </a:extLst>
              </a:tr>
              <a:tr h="552810">
                <a:tc>
                  <a:txBody>
                    <a:bodyPr/>
                    <a:lstStyle/>
                    <a:p>
                      <a:pPr algn="r"/>
                      <a:r>
                        <a:rPr lang="pt-BR" sz="1600" b="1" dirty="0">
                          <a:solidFill>
                            <a:srgbClr val="013575"/>
                          </a:solidFill>
                        </a:rPr>
                        <a:t>Não sabe/Não</a:t>
                      </a:r>
                      <a:r>
                        <a:rPr lang="pt-BR" sz="1600" b="1" baseline="0" dirty="0">
                          <a:solidFill>
                            <a:srgbClr val="013575"/>
                          </a:solidFill>
                        </a:rPr>
                        <a:t> respondeu</a:t>
                      </a:r>
                      <a:endParaRPr lang="pt-BR" sz="1600" b="1" dirty="0">
                        <a:solidFill>
                          <a:srgbClr val="013575"/>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1485659157"/>
                  </a:ext>
                </a:extLst>
              </a:tr>
            </a:tbl>
          </a:graphicData>
        </a:graphic>
      </p:graphicFrame>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DA EMPRESA PARA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Q13.</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acha que 2018 será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19" name="Retângulo 18"/>
          <p:cNvSpPr/>
          <p:nvPr/>
        </p:nvSpPr>
        <p:spPr>
          <a:xfrm>
            <a:off x="5022620" y="2764103"/>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sp>
        <p:nvSpPr>
          <p:cNvPr id="21" name="Retângulo 20"/>
          <p:cNvSpPr/>
          <p:nvPr/>
        </p:nvSpPr>
        <p:spPr>
          <a:xfrm>
            <a:off x="6322319" y="2778373"/>
            <a:ext cx="1129672"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sp>
        <p:nvSpPr>
          <p:cNvPr id="23" name="Retângulo 22"/>
          <p:cNvSpPr/>
          <p:nvPr/>
        </p:nvSpPr>
        <p:spPr>
          <a:xfrm>
            <a:off x="7466424" y="2761449"/>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pic>
        <p:nvPicPr>
          <p:cNvPr id="32" name="Imagem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42199" y="2145265"/>
            <a:ext cx="676746" cy="629161"/>
          </a:xfrm>
          <a:prstGeom prst="rect">
            <a:avLst/>
          </a:prstGeom>
        </p:spPr>
      </p:pic>
      <p:pic>
        <p:nvPicPr>
          <p:cNvPr id="33" name="Imagem 3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94277" y="2169343"/>
            <a:ext cx="699356" cy="647690"/>
          </a:xfrm>
          <a:prstGeom prst="rect">
            <a:avLst/>
          </a:prstGeom>
        </p:spPr>
      </p:pic>
      <p:pic>
        <p:nvPicPr>
          <p:cNvPr id="34" name="Imagem 3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90471" y="2096953"/>
            <a:ext cx="650893" cy="650893"/>
          </a:xfrm>
          <a:prstGeom prst="rect">
            <a:avLst/>
          </a:prstGeom>
        </p:spPr>
      </p:pic>
      <p:sp>
        <p:nvSpPr>
          <p:cNvPr id="36" name="CaixaDeTexto 3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1348866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DA EMPRESA PARA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Q13.</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acha que 2018 será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2184945292"/>
              </p:ext>
            </p:extLst>
          </p:nvPr>
        </p:nvGraphicFramePr>
        <p:xfrm>
          <a:off x="1315468" y="2826927"/>
          <a:ext cx="8064897" cy="2792845"/>
        </p:xfrm>
        <a:graphic>
          <a:graphicData uri="http://schemas.openxmlformats.org/drawingml/2006/table">
            <a:tbl>
              <a:tblPr bandRow="1">
                <a:tableStyleId>{5C22544A-7EE6-4342-B048-85BDC9FD1C3A}</a:tableStyleId>
              </a:tblPr>
              <a:tblGrid>
                <a:gridCol w="2684132">
                  <a:extLst>
                    <a:ext uri="{9D8B030D-6E8A-4147-A177-3AD203B41FA5}">
                      <a16:colId xmlns:a16="http://schemas.microsoft.com/office/drawing/2014/main" val="1717645873"/>
                    </a:ext>
                  </a:extLst>
                </a:gridCol>
                <a:gridCol w="1115525">
                  <a:extLst>
                    <a:ext uri="{9D8B030D-6E8A-4147-A177-3AD203B41FA5}">
                      <a16:colId xmlns:a16="http://schemas.microsoft.com/office/drawing/2014/main" val="2682590267"/>
                    </a:ext>
                  </a:extLst>
                </a:gridCol>
                <a:gridCol w="1115525">
                  <a:extLst>
                    <a:ext uri="{9D8B030D-6E8A-4147-A177-3AD203B41FA5}">
                      <a16:colId xmlns:a16="http://schemas.microsoft.com/office/drawing/2014/main" val="100693935"/>
                    </a:ext>
                  </a:extLst>
                </a:gridCol>
                <a:gridCol w="1049905">
                  <a:extLst>
                    <a:ext uri="{9D8B030D-6E8A-4147-A177-3AD203B41FA5}">
                      <a16:colId xmlns:a16="http://schemas.microsoft.com/office/drawing/2014/main" val="221777309"/>
                    </a:ext>
                  </a:extLst>
                </a:gridCol>
                <a:gridCol w="1049905">
                  <a:extLst>
                    <a:ext uri="{9D8B030D-6E8A-4147-A177-3AD203B41FA5}">
                      <a16:colId xmlns:a16="http://schemas.microsoft.com/office/drawing/2014/main" val="690645657"/>
                    </a:ext>
                  </a:extLst>
                </a:gridCol>
                <a:gridCol w="1049905">
                  <a:extLst>
                    <a:ext uri="{9D8B030D-6E8A-4147-A177-3AD203B41FA5}">
                      <a16:colId xmlns:a16="http://schemas.microsoft.com/office/drawing/2014/main" val="1516364609"/>
                    </a:ext>
                  </a:extLst>
                </a:gridCol>
              </a:tblGrid>
              <a:tr h="581605">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Sul</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Sudeste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Centro-Oeste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Nordeste</a:t>
                      </a:r>
                    </a:p>
                  </a:txBody>
                  <a:tcPr anchor="ctr">
                    <a:solidFill>
                      <a:schemeClr val="accent2">
                        <a:lumMod val="60000"/>
                        <a:lumOff val="40000"/>
                        <a:alpha val="22000"/>
                      </a:schemeClr>
                    </a:solidFill>
                  </a:tcPr>
                </a:tc>
                <a:extLst>
                  <a:ext uri="{0D108BD9-81ED-4DB2-BD59-A6C34878D82A}">
                    <a16:rowId xmlns:a16="http://schemas.microsoft.com/office/drawing/2014/main" val="2156621863"/>
                  </a:ext>
                </a:extLst>
              </a:tr>
              <a:tr h="552810">
                <a:tc>
                  <a:txBody>
                    <a:bodyPr/>
                    <a:lstStyle/>
                    <a:p>
                      <a:pPr marL="0" algn="r" defTabSz="1172261" rtl="0" eaLnBrk="1" latinLnBrk="0" hangingPunct="1"/>
                      <a:r>
                        <a:rPr lang="pt-BR" sz="1600" b="1" kern="1200" dirty="0">
                          <a:solidFill>
                            <a:srgbClr val="013575"/>
                          </a:solidFill>
                          <a:latin typeface="+mn-lt"/>
                          <a:ea typeface="+mn-ea"/>
                          <a:cs typeface="+mn-cs"/>
                        </a:rPr>
                        <a:t>Melhor</a:t>
                      </a:r>
                      <a:r>
                        <a:rPr lang="pt-BR" sz="1600" b="1" kern="1200" baseline="0" dirty="0">
                          <a:solidFill>
                            <a:srgbClr val="013575"/>
                          </a:solidFill>
                          <a:latin typeface="+mn-lt"/>
                          <a:ea typeface="+mn-ea"/>
                          <a:cs typeface="+mn-cs"/>
                        </a:rPr>
                        <a:t> que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74%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70%</a:t>
                      </a:r>
                    </a:p>
                  </a:txBody>
                  <a:tcPr marL="9525" marR="9525" marT="9525" marB="0" anchor="ctr"/>
                </a:tc>
                <a:extLst>
                  <a:ext uri="{0D108BD9-81ED-4DB2-BD59-A6C34878D82A}">
                    <a16:rowId xmlns:a16="http://schemas.microsoft.com/office/drawing/2014/main" val="1143186497"/>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Igual a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14%</a:t>
                      </a:r>
                    </a:p>
                  </a:txBody>
                  <a:tcPr marL="9525" marR="9525" marT="9525" marB="0" anchor="ctr"/>
                </a:tc>
                <a:extLst>
                  <a:ext uri="{0D108BD9-81ED-4DB2-BD59-A6C34878D82A}">
                    <a16:rowId xmlns:a16="http://schemas.microsoft.com/office/drawing/2014/main" val="2417726408"/>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Pior que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12%</a:t>
                      </a:r>
                    </a:p>
                  </a:txBody>
                  <a:tcPr marL="9525" marR="9525" marT="9525" marB="0" anchor="ctr"/>
                </a:tc>
                <a:extLst>
                  <a:ext uri="{0D108BD9-81ED-4DB2-BD59-A6C34878D82A}">
                    <a16:rowId xmlns:a16="http://schemas.microsoft.com/office/drawing/2014/main" val="2047430372"/>
                  </a:ext>
                </a:extLst>
              </a:tr>
              <a:tr h="552810">
                <a:tc>
                  <a:txBody>
                    <a:bodyPr/>
                    <a:lstStyle/>
                    <a:p>
                      <a:pPr algn="r"/>
                      <a:r>
                        <a:rPr lang="pt-BR" sz="1600" b="1" dirty="0">
                          <a:solidFill>
                            <a:srgbClr val="013575"/>
                          </a:solidFill>
                        </a:rPr>
                        <a:t>Não sabe/Não</a:t>
                      </a:r>
                      <a:r>
                        <a:rPr lang="pt-BR" sz="1600" b="1" baseline="0" dirty="0">
                          <a:solidFill>
                            <a:srgbClr val="013575"/>
                          </a:solidFill>
                        </a:rPr>
                        <a:t> respondeu</a:t>
                      </a:r>
                      <a:endParaRPr lang="pt-BR" sz="1600" b="1" dirty="0">
                        <a:solidFill>
                          <a:srgbClr val="013575"/>
                        </a:solidFill>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482354356"/>
                  </a:ext>
                </a:extLst>
              </a:tr>
            </a:tbl>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
        <p:nvSpPr>
          <p:cNvPr id="21" name="CaixaDeTexto 20"/>
          <p:cNvSpPr txBox="1"/>
          <p:nvPr/>
        </p:nvSpPr>
        <p:spPr>
          <a:xfrm>
            <a:off x="904940" y="1459505"/>
            <a:ext cx="8928992" cy="707886"/>
          </a:xfrm>
          <a:prstGeom prst="rect">
            <a:avLst/>
          </a:prstGeom>
          <a:noFill/>
        </p:spPr>
        <p:txBody>
          <a:bodyPr wrap="square" rtlCol="0">
            <a:spAutoFit/>
          </a:bodyPr>
          <a:lstStyle/>
          <a:p>
            <a:pPr algn="just"/>
            <a:r>
              <a:rPr lang="pt-BR" sz="2000" dirty="0">
                <a:solidFill>
                  <a:schemeClr val="accent5">
                    <a:lumMod val="50000"/>
                  </a:schemeClr>
                </a:solidFill>
              </a:rPr>
              <a:t>Os empresários da Região Norte mostraram-se mais otimistas em relação ao próximo ano, se comparados aos entrevistados das demais regiões do país.</a:t>
            </a:r>
          </a:p>
        </p:txBody>
      </p:sp>
      <p:sp>
        <p:nvSpPr>
          <p:cNvPr id="22" name="Retângulo 21"/>
          <p:cNvSpPr/>
          <p:nvPr/>
        </p:nvSpPr>
        <p:spPr>
          <a:xfrm>
            <a:off x="7319342" y="3430953"/>
            <a:ext cx="1008112" cy="215899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067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DA EMPRESA PARA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Q13.</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acha que 2018 será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1790093150"/>
              </p:ext>
            </p:extLst>
          </p:nvPr>
        </p:nvGraphicFramePr>
        <p:xfrm>
          <a:off x="550590" y="1788768"/>
          <a:ext cx="9721080" cy="4436946"/>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32428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DA EMPRESA PARA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Q13.</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acha que 2018 será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4080335707"/>
              </p:ext>
            </p:extLst>
          </p:nvPr>
        </p:nvGraphicFramePr>
        <p:xfrm>
          <a:off x="241395" y="2196554"/>
          <a:ext cx="10225135" cy="2980593"/>
        </p:xfrm>
        <a:graphic>
          <a:graphicData uri="http://schemas.openxmlformats.org/drawingml/2006/table">
            <a:tbl>
              <a:tblPr bandRow="1">
                <a:tableStyleId>{5C22544A-7EE6-4342-B048-85BDC9FD1C3A}</a:tableStyleId>
              </a:tblPr>
              <a:tblGrid>
                <a:gridCol w="2376266">
                  <a:extLst>
                    <a:ext uri="{9D8B030D-6E8A-4147-A177-3AD203B41FA5}">
                      <a16:colId xmlns:a16="http://schemas.microsoft.com/office/drawing/2014/main" val="1717645873"/>
                    </a:ext>
                  </a:extLst>
                </a:gridCol>
                <a:gridCol w="1121267">
                  <a:extLst>
                    <a:ext uri="{9D8B030D-6E8A-4147-A177-3AD203B41FA5}">
                      <a16:colId xmlns:a16="http://schemas.microsoft.com/office/drawing/2014/main" val="2682590267"/>
                    </a:ext>
                  </a:extLst>
                </a:gridCol>
                <a:gridCol w="1121267">
                  <a:extLst>
                    <a:ext uri="{9D8B030D-6E8A-4147-A177-3AD203B41FA5}">
                      <a16:colId xmlns:a16="http://schemas.microsoft.com/office/drawing/2014/main" val="100693935"/>
                    </a:ext>
                  </a:extLst>
                </a:gridCol>
                <a:gridCol w="1121267">
                  <a:extLst>
                    <a:ext uri="{9D8B030D-6E8A-4147-A177-3AD203B41FA5}">
                      <a16:colId xmlns:a16="http://schemas.microsoft.com/office/drawing/2014/main" val="221777309"/>
                    </a:ext>
                  </a:extLst>
                </a:gridCol>
                <a:gridCol w="1121267">
                  <a:extLst>
                    <a:ext uri="{9D8B030D-6E8A-4147-A177-3AD203B41FA5}">
                      <a16:colId xmlns:a16="http://schemas.microsoft.com/office/drawing/2014/main" val="690645657"/>
                    </a:ext>
                  </a:extLst>
                </a:gridCol>
                <a:gridCol w="1121267">
                  <a:extLst>
                    <a:ext uri="{9D8B030D-6E8A-4147-A177-3AD203B41FA5}">
                      <a16:colId xmlns:a16="http://schemas.microsoft.com/office/drawing/2014/main" val="1516364609"/>
                    </a:ext>
                  </a:extLst>
                </a:gridCol>
                <a:gridCol w="1121267">
                  <a:extLst>
                    <a:ext uri="{9D8B030D-6E8A-4147-A177-3AD203B41FA5}">
                      <a16:colId xmlns:a16="http://schemas.microsoft.com/office/drawing/2014/main" val="3703425292"/>
                    </a:ext>
                  </a:extLst>
                </a:gridCol>
                <a:gridCol w="1121267">
                  <a:extLst>
                    <a:ext uri="{9D8B030D-6E8A-4147-A177-3AD203B41FA5}">
                      <a16:colId xmlns:a16="http://schemas.microsoft.com/office/drawing/2014/main" val="2422408081"/>
                    </a:ext>
                  </a:extLst>
                </a:gridCol>
              </a:tblGrid>
              <a:tr h="795589">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Até fundamental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Fundamental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Pós-graduação completo ou incompleto</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546251">
                <a:tc>
                  <a:txBody>
                    <a:bodyPr/>
                    <a:lstStyle/>
                    <a:p>
                      <a:pPr marL="0" algn="r" defTabSz="1172261" rtl="0" eaLnBrk="1" latinLnBrk="0" hangingPunct="1"/>
                      <a:r>
                        <a:rPr lang="pt-BR" sz="1600" b="1" kern="1200" dirty="0">
                          <a:solidFill>
                            <a:srgbClr val="013575"/>
                          </a:solidFill>
                          <a:latin typeface="+mn-lt"/>
                          <a:ea typeface="+mn-ea"/>
                          <a:cs typeface="+mn-cs"/>
                        </a:rPr>
                        <a:t>Melhor</a:t>
                      </a:r>
                      <a:r>
                        <a:rPr lang="pt-BR" sz="1600" b="1" kern="1200" baseline="0" dirty="0">
                          <a:solidFill>
                            <a:srgbClr val="013575"/>
                          </a:solidFill>
                          <a:latin typeface="+mn-lt"/>
                          <a:ea typeface="+mn-ea"/>
                          <a:cs typeface="+mn-cs"/>
                        </a:rPr>
                        <a:t> que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71%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63%</a:t>
                      </a:r>
                    </a:p>
                  </a:txBody>
                  <a:tcPr marL="9525" marR="9525" marT="9525" marB="0" anchor="ctr"/>
                </a:tc>
                <a:extLst>
                  <a:ext uri="{0D108BD9-81ED-4DB2-BD59-A6C34878D82A}">
                    <a16:rowId xmlns:a16="http://schemas.microsoft.com/office/drawing/2014/main" val="1143186497"/>
                  </a:ext>
                </a:extLst>
              </a:tr>
              <a:tr h="546251">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Igual a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26%</a:t>
                      </a:r>
                    </a:p>
                  </a:txBody>
                  <a:tcPr marL="9525" marR="9525" marT="9525" marB="0" anchor="ctr"/>
                </a:tc>
                <a:extLst>
                  <a:ext uri="{0D108BD9-81ED-4DB2-BD59-A6C34878D82A}">
                    <a16:rowId xmlns:a16="http://schemas.microsoft.com/office/drawing/2014/main" val="2417726408"/>
                  </a:ext>
                </a:extLst>
              </a:tr>
              <a:tr h="546251">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Pior que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10%</a:t>
                      </a:r>
                    </a:p>
                  </a:txBody>
                  <a:tcPr marL="9525" marR="9525" marT="9525" marB="0" anchor="ctr"/>
                </a:tc>
                <a:extLst>
                  <a:ext uri="{0D108BD9-81ED-4DB2-BD59-A6C34878D82A}">
                    <a16:rowId xmlns:a16="http://schemas.microsoft.com/office/drawing/2014/main" val="1811174359"/>
                  </a:ext>
                </a:extLst>
              </a:tr>
              <a:tr h="546251">
                <a:tc>
                  <a:txBody>
                    <a:bodyPr/>
                    <a:lstStyle/>
                    <a:p>
                      <a:pPr algn="r"/>
                      <a:r>
                        <a:rPr lang="pt-BR" sz="1600" b="1" dirty="0">
                          <a:solidFill>
                            <a:srgbClr val="013575"/>
                          </a:solidFill>
                        </a:rPr>
                        <a:t>Não sabe/Não</a:t>
                      </a:r>
                      <a:r>
                        <a:rPr lang="pt-BR" sz="1600" b="1" baseline="0" dirty="0">
                          <a:solidFill>
                            <a:srgbClr val="013575"/>
                          </a:solidFill>
                        </a:rPr>
                        <a:t> respondeu</a:t>
                      </a:r>
                      <a:endParaRPr lang="pt-BR" sz="1600" b="1" dirty="0">
                        <a:solidFill>
                          <a:srgbClr val="013575"/>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503726652"/>
                  </a:ext>
                </a:extLst>
              </a:tr>
            </a:tbl>
          </a:graphicData>
        </a:graphic>
      </p:graphicFrame>
    </p:spTree>
    <p:extLst>
      <p:ext uri="{BB962C8B-B14F-4D97-AF65-F5344CB8AC3E}">
        <p14:creationId xmlns:p14="http://schemas.microsoft.com/office/powerpoint/2010/main" val="371208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DA EMPRESA PARA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Q13.</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 </a:t>
            </a:r>
            <a:r>
              <a:rPr lang="pt-BR" sz="10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Sr</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 acha que 2018 será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2489731211"/>
              </p:ext>
            </p:extLst>
          </p:nvPr>
        </p:nvGraphicFramePr>
        <p:xfrm>
          <a:off x="118542" y="2323670"/>
          <a:ext cx="10108332" cy="3016382"/>
        </p:xfrm>
        <a:graphic>
          <a:graphicData uri="http://schemas.openxmlformats.org/drawingml/2006/table">
            <a:tbl>
              <a:tblPr bandRow="1">
                <a:tableStyleId>{5C22544A-7EE6-4342-B048-85BDC9FD1C3A}</a:tableStyleId>
              </a:tblPr>
              <a:tblGrid>
                <a:gridCol w="2578302">
                  <a:extLst>
                    <a:ext uri="{9D8B030D-6E8A-4147-A177-3AD203B41FA5}">
                      <a16:colId xmlns:a16="http://schemas.microsoft.com/office/drawing/2014/main" val="1717645873"/>
                    </a:ext>
                  </a:extLst>
                </a:gridCol>
                <a:gridCol w="1255005">
                  <a:extLst>
                    <a:ext uri="{9D8B030D-6E8A-4147-A177-3AD203B41FA5}">
                      <a16:colId xmlns:a16="http://schemas.microsoft.com/office/drawing/2014/main" val="2682590267"/>
                    </a:ext>
                  </a:extLst>
                </a:gridCol>
                <a:gridCol w="1255005">
                  <a:extLst>
                    <a:ext uri="{9D8B030D-6E8A-4147-A177-3AD203B41FA5}">
                      <a16:colId xmlns:a16="http://schemas.microsoft.com/office/drawing/2014/main" val="100693935"/>
                    </a:ext>
                  </a:extLst>
                </a:gridCol>
                <a:gridCol w="1255005">
                  <a:extLst>
                    <a:ext uri="{9D8B030D-6E8A-4147-A177-3AD203B41FA5}">
                      <a16:colId xmlns:a16="http://schemas.microsoft.com/office/drawing/2014/main" val="221777309"/>
                    </a:ext>
                  </a:extLst>
                </a:gridCol>
                <a:gridCol w="1255005">
                  <a:extLst>
                    <a:ext uri="{9D8B030D-6E8A-4147-A177-3AD203B41FA5}">
                      <a16:colId xmlns:a16="http://schemas.microsoft.com/office/drawing/2014/main" val="690645657"/>
                    </a:ext>
                  </a:extLst>
                </a:gridCol>
                <a:gridCol w="1255005">
                  <a:extLst>
                    <a:ext uri="{9D8B030D-6E8A-4147-A177-3AD203B41FA5}">
                      <a16:colId xmlns:a16="http://schemas.microsoft.com/office/drawing/2014/main" val="1516364609"/>
                    </a:ext>
                  </a:extLst>
                </a:gridCol>
                <a:gridCol w="1255005">
                  <a:extLst>
                    <a:ext uri="{9D8B030D-6E8A-4147-A177-3AD203B41FA5}">
                      <a16:colId xmlns:a16="http://schemas.microsoft.com/office/drawing/2014/main" val="3703425292"/>
                    </a:ext>
                  </a:extLst>
                </a:gridCol>
              </a:tblGrid>
              <a:tr h="805142">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Até 24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25 a 34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35 a 44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45 a 54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55 a 64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65 anos </a:t>
                      </a:r>
                    </a:p>
                    <a:p>
                      <a:pPr marL="0" algn="ctr" defTabSz="1172261" rtl="0" eaLnBrk="1" fontAlgn="ctr" latinLnBrk="0" hangingPunct="1"/>
                      <a:r>
                        <a:rPr lang="pt-BR" sz="1400" b="1" kern="1200" dirty="0">
                          <a:solidFill>
                            <a:srgbClr val="215968"/>
                          </a:solidFill>
                          <a:latin typeface="+mn-lt"/>
                          <a:ea typeface="+mn-ea"/>
                          <a:cs typeface="+mn-cs"/>
                        </a:rPr>
                        <a:t>ou mais</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552810">
                <a:tc>
                  <a:txBody>
                    <a:bodyPr/>
                    <a:lstStyle/>
                    <a:p>
                      <a:pPr marL="0" algn="r" defTabSz="1172261" rtl="0" eaLnBrk="1" latinLnBrk="0" hangingPunct="1"/>
                      <a:r>
                        <a:rPr lang="pt-BR" sz="1600" b="1" kern="1200" dirty="0">
                          <a:solidFill>
                            <a:srgbClr val="013575"/>
                          </a:solidFill>
                          <a:latin typeface="+mn-lt"/>
                          <a:ea typeface="+mn-ea"/>
                          <a:cs typeface="+mn-cs"/>
                        </a:rPr>
                        <a:t>Melhor</a:t>
                      </a:r>
                      <a:r>
                        <a:rPr lang="pt-BR" sz="1600" b="1" kern="1200" baseline="0" dirty="0">
                          <a:solidFill>
                            <a:srgbClr val="013575"/>
                          </a:solidFill>
                          <a:latin typeface="+mn-lt"/>
                          <a:ea typeface="+mn-ea"/>
                          <a:cs typeface="+mn-cs"/>
                        </a:rPr>
                        <a:t> que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72%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59%</a:t>
                      </a:r>
                    </a:p>
                  </a:txBody>
                  <a:tcPr marL="9525" marR="9525" marT="9525" marB="0" anchor="ctr"/>
                </a:tc>
                <a:extLst>
                  <a:ext uri="{0D108BD9-81ED-4DB2-BD59-A6C34878D82A}">
                    <a16:rowId xmlns:a16="http://schemas.microsoft.com/office/drawing/2014/main" val="1143186497"/>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Igual a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extLst>
                  <a:ext uri="{0D108BD9-81ED-4DB2-BD59-A6C34878D82A}">
                    <a16:rowId xmlns:a16="http://schemas.microsoft.com/office/drawing/2014/main" val="2417726408"/>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Pior que 2017</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17%</a:t>
                      </a:r>
                    </a:p>
                  </a:txBody>
                  <a:tcPr marL="9525" marR="9525" marT="9525" marB="0" anchor="ctr"/>
                </a:tc>
                <a:extLst>
                  <a:ext uri="{0D108BD9-81ED-4DB2-BD59-A6C34878D82A}">
                    <a16:rowId xmlns:a16="http://schemas.microsoft.com/office/drawing/2014/main" val="1811174359"/>
                  </a:ext>
                </a:extLst>
              </a:tr>
              <a:tr h="552810">
                <a:tc>
                  <a:txBody>
                    <a:bodyPr/>
                    <a:lstStyle/>
                    <a:p>
                      <a:pPr algn="r"/>
                      <a:r>
                        <a:rPr lang="pt-BR" sz="1600" b="1" dirty="0">
                          <a:solidFill>
                            <a:srgbClr val="013575"/>
                          </a:solidFill>
                        </a:rPr>
                        <a:t>Não sabe/Não</a:t>
                      </a:r>
                      <a:r>
                        <a:rPr lang="pt-BR" sz="1600" b="1" baseline="0" dirty="0">
                          <a:solidFill>
                            <a:srgbClr val="013575"/>
                          </a:solidFill>
                        </a:rPr>
                        <a:t> respondeu</a:t>
                      </a:r>
                      <a:endParaRPr lang="pt-BR" sz="1600" b="1" dirty="0">
                        <a:solidFill>
                          <a:srgbClr val="013575"/>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8%</a:t>
                      </a:r>
                    </a:p>
                  </a:txBody>
                  <a:tcPr marL="9525" marR="9525" marT="9525" marB="0" anchor="ctr"/>
                </a:tc>
                <a:extLst>
                  <a:ext uri="{0D108BD9-81ED-4DB2-BD59-A6C34878D82A}">
                    <a16:rowId xmlns:a16="http://schemas.microsoft.com/office/drawing/2014/main" val="1485659157"/>
                  </a:ext>
                </a:extLst>
              </a:tr>
            </a:tbl>
          </a:graphicData>
        </a:graphic>
      </p:graphicFrame>
    </p:spTree>
    <p:extLst>
      <p:ext uri="{BB962C8B-B14F-4D97-AF65-F5344CB8AC3E}">
        <p14:creationId xmlns:p14="http://schemas.microsoft.com/office/powerpoint/2010/main" val="1398497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0" y="0"/>
            <a:ext cx="10289382" cy="6859588"/>
          </a:xfrm>
          <a:prstGeom prst="rect">
            <a:avLst/>
          </a:prstGeom>
        </p:spPr>
      </p:pic>
      <p:sp>
        <p:nvSpPr>
          <p:cNvPr id="8" name="Retângulo 7"/>
          <p:cNvSpPr/>
          <p:nvPr/>
        </p:nvSpPr>
        <p:spPr>
          <a:xfrm>
            <a:off x="7751390" y="0"/>
            <a:ext cx="4439023" cy="6859588"/>
          </a:xfrm>
          <a:prstGeom prst="rect">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pt-BR" sz="4500" dirty="0">
              <a:solidFill>
                <a:srgbClr val="FFFFFF"/>
              </a:solidFill>
            </a:endParaRPr>
          </a:p>
        </p:txBody>
      </p:sp>
      <p:sp>
        <p:nvSpPr>
          <p:cNvPr id="10" name="Retângulo 9"/>
          <p:cNvSpPr/>
          <p:nvPr/>
        </p:nvSpPr>
        <p:spPr>
          <a:xfrm>
            <a:off x="7788775" y="3933850"/>
            <a:ext cx="439249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3800" b="1" dirty="0">
                <a:solidFill>
                  <a:schemeClr val="bg1"/>
                </a:solidFill>
              </a:rPr>
              <a:t>SITUAÇÃO DA ECONOMIA DO PAÍS</a:t>
            </a:r>
          </a:p>
        </p:txBody>
      </p:sp>
      <p:sp>
        <p:nvSpPr>
          <p:cNvPr id="4" name="CaixaDeTexto 3">
            <a:hlinkClick r:id="rId4" action="ppaction://hlinksldjump"/>
          </p:cNvPr>
          <p:cNvSpPr txBox="1"/>
          <p:nvPr/>
        </p:nvSpPr>
        <p:spPr>
          <a:xfrm>
            <a:off x="11161248" y="6454130"/>
            <a:ext cx="929056" cy="276999"/>
          </a:xfrm>
          <a:prstGeom prst="rect">
            <a:avLst/>
          </a:prstGeom>
          <a:noFill/>
        </p:spPr>
        <p:txBody>
          <a:bodyPr wrap="square" rtlCol="0">
            <a:spAutoFit/>
          </a:bodyPr>
          <a:lstStyle/>
          <a:p>
            <a:r>
              <a:rPr lang="pt-BR" sz="1200" b="1" dirty="0">
                <a:solidFill>
                  <a:schemeClr val="bg1"/>
                </a:solidFill>
              </a:rPr>
              <a:t>SUMÁRIO</a:t>
            </a:r>
          </a:p>
        </p:txBody>
      </p:sp>
      <p:pic>
        <p:nvPicPr>
          <p:cNvPr id="5" name="Imagem 4">
            <a:hlinkClick r:id="rId4" action="ppaction://hlinksldjump"/>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82077" b="95462" l="6846" r="20615">
                        <a14:foregroundMark x1="14692" y1="87462" x2="14692" y2="87462"/>
                        <a14:foregroundMark x1="16308" y1="88846" x2="16308" y2="88846"/>
                        <a14:foregroundMark x1="15154" y1="88231" x2="15154" y2="88231"/>
                        <a14:foregroundMark x1="15154" y1="88231" x2="15154" y2="88231"/>
                        <a14:foregroundMark x1="15154" y1="88231" x2="15154" y2="88231"/>
                        <a14:foregroundMark x1="12538" y1="88923" x2="13308" y2="91000"/>
                        <a14:foregroundMark x1="12923" y1="88231" x2="18692" y2="87846"/>
                        <a14:foregroundMark x1="10769" y1="87692" x2="16154" y2="87231"/>
                        <a14:foregroundMark x1="12154" y1="87231" x2="15154" y2="87231"/>
                        <a14:foregroundMark x1="15308" y1="90000" x2="17308" y2="90000"/>
                        <a14:foregroundMark x1="11538" y1="88692" x2="12000" y2="91462"/>
                        <a14:foregroundMark x1="11923" y1="88615" x2="12923" y2="91692"/>
                        <a14:foregroundMark x1="14385" y1="89308" x2="17077" y2="92231"/>
                        <a14:foregroundMark x1="13000" y1="88077" x2="10923" y2="91692"/>
                        <a14:foregroundMark x1="13769" y1="88615" x2="16769" y2="91308"/>
                      </a14:backgroundRemoval>
                    </a14:imgEffect>
                  </a14:imgLayer>
                </a14:imgProps>
              </a:ext>
              <a:ext uri="{28A0092B-C50C-407E-A947-70E740481C1C}">
                <a14:useLocalDpi xmlns:a14="http://schemas.microsoft.com/office/drawing/2010/main"/>
              </a:ext>
            </a:extLst>
          </a:blip>
          <a:srcRect l="6904" t="81479" r="77739" b="4173"/>
          <a:stretch/>
        </p:blipFill>
        <p:spPr>
          <a:xfrm>
            <a:off x="10907438" y="6425278"/>
            <a:ext cx="360040" cy="336381"/>
          </a:xfrm>
          <a:prstGeom prst="rect">
            <a:avLst/>
          </a:prstGeom>
        </p:spPr>
      </p:pic>
      <p:sp>
        <p:nvSpPr>
          <p:cNvPr id="6" name="Retângulo 5"/>
          <p:cNvSpPr/>
          <p:nvPr/>
        </p:nvSpPr>
        <p:spPr>
          <a:xfrm>
            <a:off x="7751390" y="2564456"/>
            <a:ext cx="439249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7500" b="1" dirty="0">
                <a:solidFill>
                  <a:schemeClr val="bg1"/>
                </a:solidFill>
              </a:rPr>
              <a:t>2</a:t>
            </a:r>
          </a:p>
        </p:txBody>
      </p:sp>
      <p:cxnSp>
        <p:nvCxnSpPr>
          <p:cNvPr id="11" name="Conector reto 10"/>
          <p:cNvCxnSpPr/>
          <p:nvPr/>
        </p:nvCxnSpPr>
        <p:spPr>
          <a:xfrm>
            <a:off x="7751390" y="-72008"/>
            <a:ext cx="0" cy="695818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755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DE MELHORA DA ECONOMIA BRASILEIRA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Q14.</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Quando o(a) Sr.(a) acha que o Brasil sairá da atual crise econômica?</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25" name="Gráfico 24"/>
          <p:cNvGraphicFramePr/>
          <p:nvPr>
            <p:extLst>
              <p:ext uri="{D42A27DB-BD31-4B8C-83A1-F6EECF244321}">
                <p14:modId xmlns:p14="http://schemas.microsoft.com/office/powerpoint/2010/main" val="4236589819"/>
              </p:ext>
            </p:extLst>
          </p:nvPr>
        </p:nvGraphicFramePr>
        <p:xfrm>
          <a:off x="406574" y="1845618"/>
          <a:ext cx="9937104" cy="4293156"/>
        </p:xfrm>
        <a:graphic>
          <a:graphicData uri="http://schemas.openxmlformats.org/drawingml/2006/chart">
            <c:chart xmlns:c="http://schemas.openxmlformats.org/drawingml/2006/chart" xmlns:r="http://schemas.openxmlformats.org/officeDocument/2006/relationships" r:id="rId11"/>
          </a:graphicData>
        </a:graphic>
      </p:graphicFrame>
      <p:sp>
        <p:nvSpPr>
          <p:cNvPr id="26" name="CaixaDeTexto 25"/>
          <p:cNvSpPr txBox="1"/>
          <p:nvPr/>
        </p:nvSpPr>
        <p:spPr>
          <a:xfrm>
            <a:off x="420932" y="1200551"/>
            <a:ext cx="9778729" cy="1015663"/>
          </a:xfrm>
          <a:prstGeom prst="rect">
            <a:avLst/>
          </a:prstGeom>
          <a:noFill/>
        </p:spPr>
        <p:txBody>
          <a:bodyPr wrap="square" rtlCol="0">
            <a:spAutoFit/>
          </a:bodyPr>
          <a:lstStyle/>
          <a:p>
            <a:pPr algn="just"/>
            <a:r>
              <a:rPr lang="pt-BR" sz="2000" dirty="0">
                <a:solidFill>
                  <a:schemeClr val="accent5">
                    <a:lumMod val="50000"/>
                  </a:schemeClr>
                </a:solidFill>
              </a:rPr>
              <a:t>Apenas 11% dos empresários acreditam que o Brasil sairá da atual crise econômica no próximo ano. 17% dos entrevistados acreditam que o Brasil sairá da crise só em 2019. E a</a:t>
            </a:r>
            <a:r>
              <a:rPr lang="pt-BR" sz="2000" b="1" dirty="0">
                <a:solidFill>
                  <a:schemeClr val="accent5">
                    <a:lumMod val="50000"/>
                  </a:schemeClr>
                </a:solidFill>
              </a:rPr>
              <a:t> metade dos entrevistados acredita que o país sairá da crise apenas a partir de 2020</a:t>
            </a:r>
            <a:r>
              <a:rPr lang="pt-BR" sz="2000" dirty="0">
                <a:solidFill>
                  <a:schemeClr val="accent5">
                    <a:lumMod val="50000"/>
                  </a:schemeClr>
                </a:solidFill>
              </a:rPr>
              <a:t>.</a:t>
            </a:r>
          </a:p>
        </p:txBody>
      </p:sp>
      <p:sp>
        <p:nvSpPr>
          <p:cNvPr id="27" name="CaixaDeTexto 26"/>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123642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DE MELHORA DA ECONOMIA BRASILEIRA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Q14.</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Quando o(a) Sr.(a) acha que o Brasil sairá da atual crise econômica?</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916947002"/>
              </p:ext>
            </p:extLst>
          </p:nvPr>
        </p:nvGraphicFramePr>
        <p:xfrm>
          <a:off x="2055956" y="1796079"/>
          <a:ext cx="6624736" cy="4273622"/>
        </p:xfrm>
        <a:graphic>
          <a:graphicData uri="http://schemas.openxmlformats.org/drawingml/2006/table">
            <a:tbl>
              <a:tblPr bandRow="1">
                <a:tableStyleId>{5C22544A-7EE6-4342-B048-85BDC9FD1C3A}</a:tableStyleId>
              </a:tblPr>
              <a:tblGrid>
                <a:gridCol w="2980957">
                  <a:extLst>
                    <a:ext uri="{9D8B030D-6E8A-4147-A177-3AD203B41FA5}">
                      <a16:colId xmlns:a16="http://schemas.microsoft.com/office/drawing/2014/main" val="1717645873"/>
                    </a:ext>
                  </a:extLst>
                </a:gridCol>
                <a:gridCol w="1238885">
                  <a:extLst>
                    <a:ext uri="{9D8B030D-6E8A-4147-A177-3AD203B41FA5}">
                      <a16:colId xmlns:a16="http://schemas.microsoft.com/office/drawing/2014/main" val="2682590267"/>
                    </a:ext>
                  </a:extLst>
                </a:gridCol>
                <a:gridCol w="1238885">
                  <a:extLst>
                    <a:ext uri="{9D8B030D-6E8A-4147-A177-3AD203B41FA5}">
                      <a16:colId xmlns:a16="http://schemas.microsoft.com/office/drawing/2014/main" val="100693935"/>
                    </a:ext>
                  </a:extLst>
                </a:gridCol>
                <a:gridCol w="1166009">
                  <a:extLst>
                    <a:ext uri="{9D8B030D-6E8A-4147-A177-3AD203B41FA5}">
                      <a16:colId xmlns:a16="http://schemas.microsoft.com/office/drawing/2014/main" val="221777309"/>
                    </a:ext>
                  </a:extLst>
                </a:gridCol>
              </a:tblGrid>
              <a:tr h="956762">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552810">
                <a:tc>
                  <a:txBody>
                    <a:bodyPr/>
                    <a:lstStyle/>
                    <a:p>
                      <a:pPr marL="0" algn="r" defTabSz="1172261" rtl="0" eaLnBrk="1" latinLnBrk="0" hangingPunct="1"/>
                      <a:r>
                        <a:rPr lang="pt-BR" sz="1800" b="1" kern="1200" dirty="0">
                          <a:solidFill>
                            <a:srgbClr val="1F497D"/>
                          </a:solidFill>
                          <a:latin typeface="+mn-lt"/>
                          <a:ea typeface="+mn-ea"/>
                          <a:cs typeface="+mn-cs"/>
                        </a:rPr>
                        <a:t>Em 2018</a:t>
                      </a: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extLst>
                  <a:ext uri="{0D108BD9-81ED-4DB2-BD59-A6C34878D82A}">
                    <a16:rowId xmlns:a16="http://schemas.microsoft.com/office/drawing/2014/main" val="1143186497"/>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baseline="0" dirty="0">
                          <a:solidFill>
                            <a:srgbClr val="1F497D"/>
                          </a:solidFill>
                          <a:latin typeface="+mn-lt"/>
                          <a:ea typeface="+mn-ea"/>
                          <a:cs typeface="+mn-cs"/>
                        </a:rPr>
                        <a:t>Em 2019</a:t>
                      </a:r>
                      <a:endParaRPr lang="pt-BR" sz="18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extLst>
                  <a:ext uri="{0D108BD9-81ED-4DB2-BD59-A6C34878D82A}">
                    <a16:rowId xmlns:a16="http://schemas.microsoft.com/office/drawing/2014/main" val="2417726408"/>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dirty="0">
                          <a:solidFill>
                            <a:srgbClr val="1F497D"/>
                          </a:solidFill>
                          <a:latin typeface="+mn-lt"/>
                          <a:ea typeface="+mn-ea"/>
                          <a:cs typeface="+mn-cs"/>
                        </a:rPr>
                        <a:t>Em 2020</a:t>
                      </a: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28%</a:t>
                      </a:r>
                    </a:p>
                  </a:txBody>
                  <a:tcPr marL="9525" marR="9525" marT="9525" marB="0" anchor="ctr"/>
                </a:tc>
                <a:extLst>
                  <a:ext uri="{0D108BD9-81ED-4DB2-BD59-A6C34878D82A}">
                    <a16:rowId xmlns:a16="http://schemas.microsoft.com/office/drawing/2014/main" val="2102986400"/>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baseline="0" dirty="0">
                          <a:solidFill>
                            <a:srgbClr val="1F497D"/>
                          </a:solidFill>
                          <a:latin typeface="+mn-lt"/>
                          <a:ea typeface="+mn-ea"/>
                          <a:cs typeface="+mn-cs"/>
                        </a:rPr>
                        <a:t>Em 2021</a:t>
                      </a:r>
                      <a:endParaRPr lang="pt-BR" sz="18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a:t>
                      </a:r>
                    </a:p>
                  </a:txBody>
                  <a:tcPr marL="9525" marR="9525" marT="9525" marB="0" anchor="ctr"/>
                </a:tc>
                <a:extLst>
                  <a:ext uri="{0D108BD9-81ED-4DB2-BD59-A6C34878D82A}">
                    <a16:rowId xmlns:a16="http://schemas.microsoft.com/office/drawing/2014/main" val="1811174359"/>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dirty="0">
                          <a:solidFill>
                            <a:srgbClr val="1F497D"/>
                          </a:solidFill>
                          <a:latin typeface="+mn-lt"/>
                          <a:ea typeface="+mn-ea"/>
                          <a:cs typeface="+mn-cs"/>
                        </a:rPr>
                        <a:t>Depois de 2021</a:t>
                      </a: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22%</a:t>
                      </a:r>
                    </a:p>
                  </a:txBody>
                  <a:tcPr marL="9525" marR="9525" marT="9525" marB="0" anchor="ctr"/>
                </a:tc>
                <a:extLst>
                  <a:ext uri="{0D108BD9-81ED-4DB2-BD59-A6C34878D82A}">
                    <a16:rowId xmlns:a16="http://schemas.microsoft.com/office/drawing/2014/main" val="2534758168"/>
                  </a:ext>
                </a:extLst>
              </a:tr>
              <a:tr h="552810">
                <a:tc>
                  <a:txBody>
                    <a:bodyPr/>
                    <a:lstStyle/>
                    <a:p>
                      <a:pPr algn="r"/>
                      <a:r>
                        <a:rPr lang="pt-BR" sz="1600" b="1" dirty="0">
                          <a:solidFill>
                            <a:srgbClr val="1F497D"/>
                          </a:solidFill>
                        </a:rPr>
                        <a:t>Não sabe/Não</a:t>
                      </a:r>
                      <a:r>
                        <a:rPr lang="pt-BR" sz="1600" b="1" baseline="0" dirty="0">
                          <a:solidFill>
                            <a:srgbClr val="1F497D"/>
                          </a:solidFill>
                        </a:rPr>
                        <a:t> respondeu</a:t>
                      </a:r>
                      <a:endParaRPr lang="pt-BR" sz="1600" b="1" dirty="0">
                        <a:solidFill>
                          <a:srgbClr val="1F497D"/>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10%</a:t>
                      </a:r>
                    </a:p>
                  </a:txBody>
                  <a:tcPr marL="9525" marR="9525" marT="9525" marB="0" anchor="ctr"/>
                </a:tc>
                <a:extLst>
                  <a:ext uri="{0D108BD9-81ED-4DB2-BD59-A6C34878D82A}">
                    <a16:rowId xmlns:a16="http://schemas.microsoft.com/office/drawing/2014/main" val="1485659157"/>
                  </a:ext>
                </a:extLst>
              </a:tr>
            </a:tbl>
          </a:graphicData>
        </a:graphic>
      </p:graphicFrame>
      <p:grpSp>
        <p:nvGrpSpPr>
          <p:cNvPr id="19" name="Agrupar 18"/>
          <p:cNvGrpSpPr/>
          <p:nvPr/>
        </p:nvGrpSpPr>
        <p:grpSpPr>
          <a:xfrm>
            <a:off x="6448444" y="1840344"/>
            <a:ext cx="792088" cy="882490"/>
            <a:chOff x="2638821" y="4762770"/>
            <a:chExt cx="762451" cy="1229435"/>
          </a:xfrm>
        </p:grpSpPr>
        <p:grpSp>
          <p:nvGrpSpPr>
            <p:cNvPr id="20" name="Grupo 5"/>
            <p:cNvGrpSpPr/>
            <p:nvPr/>
          </p:nvGrpSpPr>
          <p:grpSpPr>
            <a:xfrm>
              <a:off x="2638821" y="4762770"/>
              <a:ext cx="762451" cy="760375"/>
              <a:chOff x="1989894" y="4905662"/>
              <a:chExt cx="829550" cy="829550"/>
            </a:xfrm>
          </p:grpSpPr>
          <p:sp>
            <p:nvSpPr>
              <p:cNvPr id="22" name="Retângulo 21"/>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5" name="Imagem 3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21" name="CaixaDeTexto 20"/>
            <p:cNvSpPr txBox="1"/>
            <p:nvPr/>
          </p:nvSpPr>
          <p:spPr>
            <a:xfrm>
              <a:off x="2711925" y="5520551"/>
              <a:ext cx="653718" cy="471654"/>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36" name="Agrupar 35"/>
          <p:cNvGrpSpPr/>
          <p:nvPr/>
        </p:nvGrpSpPr>
        <p:grpSpPr>
          <a:xfrm>
            <a:off x="7694919" y="1795515"/>
            <a:ext cx="828255" cy="915585"/>
            <a:chOff x="8349793" y="1845054"/>
            <a:chExt cx="828255" cy="915585"/>
          </a:xfrm>
        </p:grpSpPr>
        <p:grpSp>
          <p:nvGrpSpPr>
            <p:cNvPr id="37" name="Grupo 16"/>
            <p:cNvGrpSpPr/>
            <p:nvPr/>
          </p:nvGrpSpPr>
          <p:grpSpPr>
            <a:xfrm>
              <a:off x="8426412" y="1845054"/>
              <a:ext cx="720398" cy="620267"/>
              <a:chOff x="2947662" y="4678526"/>
              <a:chExt cx="846138" cy="1057275"/>
            </a:xfrm>
          </p:grpSpPr>
          <p:sp>
            <p:nvSpPr>
              <p:cNvPr id="39" name="Retângulo 38"/>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0" name="Group 13"/>
              <p:cNvGrpSpPr>
                <a:grpSpLocks noChangeAspect="1"/>
              </p:cNvGrpSpPr>
              <p:nvPr/>
            </p:nvGrpSpPr>
            <p:grpSpPr bwMode="auto">
              <a:xfrm>
                <a:off x="2947662" y="4678526"/>
                <a:ext cx="846138" cy="1057275"/>
                <a:chOff x="-489" y="3132"/>
                <a:chExt cx="533" cy="666"/>
              </a:xfrm>
            </p:grpSpPr>
            <p:sp>
              <p:nvSpPr>
                <p:cNvPr id="41"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2"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38" name="CaixaDeTexto 37"/>
            <p:cNvSpPr txBox="1"/>
            <p:nvPr/>
          </p:nvSpPr>
          <p:spPr>
            <a:xfrm>
              <a:off x="8349793" y="2421682"/>
              <a:ext cx="828255" cy="338957"/>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EPP</a:t>
              </a:r>
            </a:p>
          </p:txBody>
        </p:sp>
      </p:grpSp>
      <p:grpSp>
        <p:nvGrpSpPr>
          <p:cNvPr id="43" name="Agrupar 42"/>
          <p:cNvGrpSpPr/>
          <p:nvPr/>
        </p:nvGrpSpPr>
        <p:grpSpPr>
          <a:xfrm>
            <a:off x="5296316" y="1892845"/>
            <a:ext cx="751572" cy="814685"/>
            <a:chOff x="1768185" y="4857231"/>
            <a:chExt cx="723450" cy="1134974"/>
          </a:xfrm>
        </p:grpSpPr>
        <p:grpSp>
          <p:nvGrpSpPr>
            <p:cNvPr id="44" name="Grupo 13"/>
            <p:cNvGrpSpPr/>
            <p:nvPr/>
          </p:nvGrpSpPr>
          <p:grpSpPr>
            <a:xfrm>
              <a:off x="1768185" y="4857231"/>
              <a:ext cx="723450" cy="629054"/>
              <a:chOff x="1207620" y="5194355"/>
              <a:chExt cx="653544" cy="569821"/>
            </a:xfrm>
          </p:grpSpPr>
          <p:sp>
            <p:nvSpPr>
              <p:cNvPr id="46"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7" name="Imagem 4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45" name="CaixaDeTexto 44"/>
            <p:cNvSpPr txBox="1"/>
            <p:nvPr/>
          </p:nvSpPr>
          <p:spPr>
            <a:xfrm>
              <a:off x="1815004" y="5520550"/>
              <a:ext cx="653718" cy="471655"/>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48" name="CaixaDeTexto 47"/>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108082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ela 23"/>
          <p:cNvGraphicFramePr>
            <a:graphicFrameLocks noGrp="1"/>
          </p:cNvGraphicFramePr>
          <p:nvPr>
            <p:extLst>
              <p:ext uri="{D42A27DB-BD31-4B8C-83A1-F6EECF244321}">
                <p14:modId xmlns:p14="http://schemas.microsoft.com/office/powerpoint/2010/main" val="2178971321"/>
              </p:ext>
            </p:extLst>
          </p:nvPr>
        </p:nvGraphicFramePr>
        <p:xfrm>
          <a:off x="2350790" y="2500602"/>
          <a:ext cx="6624736" cy="3941726"/>
        </p:xfrm>
        <a:graphic>
          <a:graphicData uri="http://schemas.openxmlformats.org/drawingml/2006/table">
            <a:tbl>
              <a:tblPr bandRow="1">
                <a:tableStyleId>{5C22544A-7EE6-4342-B048-85BDC9FD1C3A}</a:tableStyleId>
              </a:tblPr>
              <a:tblGrid>
                <a:gridCol w="2980957">
                  <a:extLst>
                    <a:ext uri="{9D8B030D-6E8A-4147-A177-3AD203B41FA5}">
                      <a16:colId xmlns:a16="http://schemas.microsoft.com/office/drawing/2014/main" val="1717645873"/>
                    </a:ext>
                  </a:extLst>
                </a:gridCol>
                <a:gridCol w="1238885">
                  <a:extLst>
                    <a:ext uri="{9D8B030D-6E8A-4147-A177-3AD203B41FA5}">
                      <a16:colId xmlns:a16="http://schemas.microsoft.com/office/drawing/2014/main" val="2682590267"/>
                    </a:ext>
                  </a:extLst>
                </a:gridCol>
                <a:gridCol w="1238885">
                  <a:extLst>
                    <a:ext uri="{9D8B030D-6E8A-4147-A177-3AD203B41FA5}">
                      <a16:colId xmlns:a16="http://schemas.microsoft.com/office/drawing/2014/main" val="100693935"/>
                    </a:ext>
                  </a:extLst>
                </a:gridCol>
                <a:gridCol w="1166009">
                  <a:extLst>
                    <a:ext uri="{9D8B030D-6E8A-4147-A177-3AD203B41FA5}">
                      <a16:colId xmlns:a16="http://schemas.microsoft.com/office/drawing/2014/main" val="221777309"/>
                    </a:ext>
                  </a:extLst>
                </a:gridCol>
              </a:tblGrid>
              <a:tr h="882458">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509878">
                <a:tc>
                  <a:txBody>
                    <a:bodyPr/>
                    <a:lstStyle/>
                    <a:p>
                      <a:pPr marL="0" algn="r" defTabSz="1172261" rtl="0" eaLnBrk="1" latinLnBrk="0" hangingPunct="1"/>
                      <a:r>
                        <a:rPr lang="pt-BR" sz="1800" b="1" kern="1200" dirty="0">
                          <a:solidFill>
                            <a:srgbClr val="1F497D"/>
                          </a:solidFill>
                          <a:latin typeface="+mn-lt"/>
                          <a:ea typeface="+mn-ea"/>
                          <a:cs typeface="+mn-cs"/>
                        </a:rPr>
                        <a:t>Em 2018</a:t>
                      </a: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extLst>
                  <a:ext uri="{0D108BD9-81ED-4DB2-BD59-A6C34878D82A}">
                    <a16:rowId xmlns:a16="http://schemas.microsoft.com/office/drawing/2014/main" val="1143186497"/>
                  </a:ext>
                </a:extLst>
              </a:tr>
              <a:tr h="5098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baseline="0" dirty="0">
                          <a:solidFill>
                            <a:srgbClr val="1F497D"/>
                          </a:solidFill>
                          <a:latin typeface="+mn-lt"/>
                          <a:ea typeface="+mn-ea"/>
                          <a:cs typeface="+mn-cs"/>
                        </a:rPr>
                        <a:t>Em 2019</a:t>
                      </a:r>
                      <a:endParaRPr lang="pt-BR" sz="18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extLst>
                  <a:ext uri="{0D108BD9-81ED-4DB2-BD59-A6C34878D82A}">
                    <a16:rowId xmlns:a16="http://schemas.microsoft.com/office/drawing/2014/main" val="2417726408"/>
                  </a:ext>
                </a:extLst>
              </a:tr>
              <a:tr h="5098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dirty="0">
                          <a:solidFill>
                            <a:srgbClr val="1F497D"/>
                          </a:solidFill>
                          <a:latin typeface="+mn-lt"/>
                          <a:ea typeface="+mn-ea"/>
                          <a:cs typeface="+mn-cs"/>
                        </a:rPr>
                        <a:t>Em 2020</a:t>
                      </a: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extLst>
                  <a:ext uri="{0D108BD9-81ED-4DB2-BD59-A6C34878D82A}">
                    <a16:rowId xmlns:a16="http://schemas.microsoft.com/office/drawing/2014/main" val="2102986400"/>
                  </a:ext>
                </a:extLst>
              </a:tr>
              <a:tr h="5098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baseline="0" dirty="0">
                          <a:solidFill>
                            <a:srgbClr val="1F497D"/>
                          </a:solidFill>
                          <a:latin typeface="+mn-lt"/>
                          <a:ea typeface="+mn-ea"/>
                          <a:cs typeface="+mn-cs"/>
                        </a:rPr>
                        <a:t>Em 2021</a:t>
                      </a:r>
                      <a:endParaRPr lang="pt-BR" sz="18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extLst>
                  <a:ext uri="{0D108BD9-81ED-4DB2-BD59-A6C34878D82A}">
                    <a16:rowId xmlns:a16="http://schemas.microsoft.com/office/drawing/2014/main" val="1811174359"/>
                  </a:ext>
                </a:extLst>
              </a:tr>
              <a:tr h="5098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dirty="0">
                          <a:solidFill>
                            <a:srgbClr val="1F497D"/>
                          </a:solidFill>
                          <a:latin typeface="+mn-lt"/>
                          <a:ea typeface="+mn-ea"/>
                          <a:cs typeface="+mn-cs"/>
                        </a:rPr>
                        <a:t>Depois de 2021</a:t>
                      </a: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30%</a:t>
                      </a:r>
                    </a:p>
                  </a:txBody>
                  <a:tcPr marL="9525" marR="9525" marT="9525" marB="0" anchor="ctr"/>
                </a:tc>
                <a:extLst>
                  <a:ext uri="{0D108BD9-81ED-4DB2-BD59-A6C34878D82A}">
                    <a16:rowId xmlns:a16="http://schemas.microsoft.com/office/drawing/2014/main" val="2709338699"/>
                  </a:ext>
                </a:extLst>
              </a:tr>
              <a:tr h="509878">
                <a:tc>
                  <a:txBody>
                    <a:bodyPr/>
                    <a:lstStyle/>
                    <a:p>
                      <a:pPr algn="r"/>
                      <a:r>
                        <a:rPr lang="pt-BR" sz="1600" b="1" dirty="0">
                          <a:solidFill>
                            <a:srgbClr val="1F497D"/>
                          </a:solidFill>
                        </a:rPr>
                        <a:t>Não sabe/Não</a:t>
                      </a:r>
                      <a:r>
                        <a:rPr lang="pt-BR" sz="1600" b="1" baseline="0" dirty="0">
                          <a:solidFill>
                            <a:srgbClr val="1F497D"/>
                          </a:solidFill>
                        </a:rPr>
                        <a:t> respondeu</a:t>
                      </a:r>
                      <a:endParaRPr lang="pt-BR" sz="1600" b="1" dirty="0">
                        <a:solidFill>
                          <a:srgbClr val="1F497D"/>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18%</a:t>
                      </a:r>
                    </a:p>
                  </a:txBody>
                  <a:tcPr marL="9525" marR="9525" marT="9525" marB="0" anchor="ctr"/>
                </a:tc>
                <a:extLst>
                  <a:ext uri="{0D108BD9-81ED-4DB2-BD59-A6C34878D82A}">
                    <a16:rowId xmlns:a16="http://schemas.microsoft.com/office/drawing/2014/main" val="1485659157"/>
                  </a:ext>
                </a:extLst>
              </a:tr>
            </a:tbl>
          </a:graphicData>
        </a:graphic>
      </p:graphicFrame>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DE MELHORA DA ECONOMIA BRASILEIRA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Q14.</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Quando o(a) Sr.(a) acha que o Brasil sairá da atual crise econômica?</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19" name="Retângulo 18"/>
          <p:cNvSpPr/>
          <p:nvPr/>
        </p:nvSpPr>
        <p:spPr>
          <a:xfrm>
            <a:off x="5402089" y="3169610"/>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sp>
        <p:nvSpPr>
          <p:cNvPr id="21" name="Retângulo 20"/>
          <p:cNvSpPr/>
          <p:nvPr/>
        </p:nvSpPr>
        <p:spPr>
          <a:xfrm>
            <a:off x="6701788" y="3183880"/>
            <a:ext cx="1129672"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sp>
        <p:nvSpPr>
          <p:cNvPr id="23" name="Retângulo 22"/>
          <p:cNvSpPr/>
          <p:nvPr/>
        </p:nvSpPr>
        <p:spPr>
          <a:xfrm>
            <a:off x="7845893" y="3166956"/>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pic>
        <p:nvPicPr>
          <p:cNvPr id="32" name="Imagem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621668" y="2549305"/>
            <a:ext cx="676746" cy="629161"/>
          </a:xfrm>
          <a:prstGeom prst="rect">
            <a:avLst/>
          </a:prstGeom>
        </p:spPr>
      </p:pic>
      <p:pic>
        <p:nvPicPr>
          <p:cNvPr id="33" name="Imagem 3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73746" y="2573383"/>
            <a:ext cx="699356" cy="647690"/>
          </a:xfrm>
          <a:prstGeom prst="rect">
            <a:avLst/>
          </a:prstGeom>
        </p:spPr>
      </p:pic>
      <p:pic>
        <p:nvPicPr>
          <p:cNvPr id="34" name="Imagem 3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67119" y="2500601"/>
            <a:ext cx="650893" cy="650893"/>
          </a:xfrm>
          <a:prstGeom prst="rect">
            <a:avLst/>
          </a:prstGeom>
        </p:spPr>
      </p:pic>
      <p:sp>
        <p:nvSpPr>
          <p:cNvPr id="35" name="CaixaDeTexto 34"/>
          <p:cNvSpPr txBox="1"/>
          <p:nvPr/>
        </p:nvSpPr>
        <p:spPr>
          <a:xfrm>
            <a:off x="1486694" y="1343285"/>
            <a:ext cx="8136904" cy="707886"/>
          </a:xfrm>
          <a:prstGeom prst="rect">
            <a:avLst/>
          </a:prstGeom>
          <a:noFill/>
        </p:spPr>
        <p:txBody>
          <a:bodyPr wrap="square" rtlCol="0">
            <a:spAutoFit/>
          </a:bodyPr>
          <a:lstStyle/>
          <a:p>
            <a:pPr algn="just"/>
            <a:r>
              <a:rPr lang="pt-BR" sz="2000" dirty="0">
                <a:solidFill>
                  <a:schemeClr val="accent5">
                    <a:lumMod val="50000"/>
                  </a:schemeClr>
                </a:solidFill>
              </a:rPr>
              <a:t>A indústria se mostra o mais pessimista dos setores: 30% dos empresários deste setor acreditam que o Brasil só sairá da crise depois de 2021.</a:t>
            </a:r>
          </a:p>
        </p:txBody>
      </p:sp>
      <p:sp>
        <p:nvSpPr>
          <p:cNvPr id="36" name="CaixaDeTexto 3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
        <p:nvSpPr>
          <p:cNvPr id="37" name="Retângulo 36"/>
          <p:cNvSpPr/>
          <p:nvPr/>
        </p:nvSpPr>
        <p:spPr>
          <a:xfrm>
            <a:off x="7888509" y="5446805"/>
            <a:ext cx="1008112" cy="49341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7335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7"/>
                                        </p:tgtEl>
                                      </p:cBhvr>
                                    </p:animEffect>
                                    <p:animScale>
                                      <p:cBhvr>
                                        <p:cTn id="7"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1046262" y="30017"/>
            <a:ext cx="224408" cy="6856161"/>
          </a:xfrm>
          <a:prstGeom prst="rect">
            <a:avLst/>
          </a:prstGeom>
          <a:solidFill>
            <a:srgbClr val="FFC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pt-BR" sz="4500" dirty="0">
              <a:solidFill>
                <a:srgbClr val="FFFFFF"/>
              </a:solidFill>
            </a:endParaRPr>
          </a:p>
        </p:txBody>
      </p:sp>
      <p:sp>
        <p:nvSpPr>
          <p:cNvPr id="18" name="Retângulo 17"/>
          <p:cNvSpPr/>
          <p:nvPr/>
        </p:nvSpPr>
        <p:spPr>
          <a:xfrm>
            <a:off x="4115" y="3426"/>
            <a:ext cx="1050531" cy="6856161"/>
          </a:xfrm>
          <a:prstGeom prst="rect">
            <a:avLst/>
          </a:prstGeom>
          <a:solidFill>
            <a:srgbClr val="318D84">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pt-BR" sz="4500" dirty="0">
              <a:solidFill>
                <a:srgbClr val="FFFFFF"/>
              </a:solidFill>
            </a:endParaRPr>
          </a:p>
        </p:txBody>
      </p:sp>
      <p:sp>
        <p:nvSpPr>
          <p:cNvPr id="27" name="Retângulo 26"/>
          <p:cNvSpPr/>
          <p:nvPr/>
        </p:nvSpPr>
        <p:spPr>
          <a:xfrm>
            <a:off x="271593" y="0"/>
            <a:ext cx="2511245" cy="1485578"/>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4500" dirty="0"/>
              <a:t>SUMÁRIO</a:t>
            </a:r>
          </a:p>
        </p:txBody>
      </p:sp>
      <p:sp>
        <p:nvSpPr>
          <p:cNvPr id="8" name="Retângulo com Canto Diagonal Aparado 7">
            <a:hlinkClick r:id="" action="ppaction://noaction"/>
          </p:cNvPr>
          <p:cNvSpPr/>
          <p:nvPr/>
        </p:nvSpPr>
        <p:spPr>
          <a:xfrm>
            <a:off x="3347105" y="3974084"/>
            <a:ext cx="7405797" cy="352425"/>
          </a:xfrm>
          <a:prstGeom prst="snip2Diag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Terceirização</a:t>
            </a:r>
            <a:r>
              <a:rPr kumimoji="0" lang="pt-BR" sz="1600" b="1" i="0" u="none" strike="noStrike" kern="1200" cap="none" spc="0" normalizeH="0" noProof="0" dirty="0">
                <a:ln>
                  <a:noFill/>
                </a:ln>
                <a:solidFill>
                  <a:prstClr val="black">
                    <a:lumMod val="65000"/>
                    <a:lumOff val="35000"/>
                  </a:prstClr>
                </a:solidFill>
                <a:effectLst/>
                <a:uLnTx/>
                <a:uFillTx/>
                <a:latin typeface="Calibri"/>
                <a:ea typeface="+mn-ea"/>
                <a:cs typeface="+mn-cs"/>
              </a:rPr>
              <a:t> da mão-de-obra..............................................</a:t>
            </a:r>
            <a:r>
              <a:rPr kumimoji="0" lang="pt-BR" sz="1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a:t>
            </a:r>
          </a:p>
        </p:txBody>
      </p:sp>
      <p:sp>
        <p:nvSpPr>
          <p:cNvPr id="9" name="Retângulo 8"/>
          <p:cNvSpPr/>
          <p:nvPr/>
        </p:nvSpPr>
        <p:spPr>
          <a:xfrm>
            <a:off x="3066645" y="3974084"/>
            <a:ext cx="361761" cy="3524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a:ea typeface="+mn-ea"/>
                <a:cs typeface="+mn-cs"/>
              </a:rPr>
              <a:t>5</a:t>
            </a:r>
          </a:p>
        </p:txBody>
      </p:sp>
      <p:sp>
        <p:nvSpPr>
          <p:cNvPr id="10" name="Retângulo com Canto Diagonal Aparado 9">
            <a:hlinkClick r:id="rId3" action="ppaction://hlinksldjump"/>
          </p:cNvPr>
          <p:cNvSpPr/>
          <p:nvPr/>
        </p:nvSpPr>
        <p:spPr>
          <a:xfrm>
            <a:off x="3337456" y="1917626"/>
            <a:ext cx="7398519" cy="352425"/>
          </a:xfrm>
          <a:prstGeom prst="snip2Diag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Situação da</a:t>
            </a:r>
            <a:r>
              <a:rPr kumimoji="0" lang="pt-BR" sz="1600" b="1" i="0" u="none" strike="noStrike" kern="1200" cap="none" spc="0" normalizeH="0" noProof="0" dirty="0">
                <a:ln>
                  <a:noFill/>
                </a:ln>
                <a:solidFill>
                  <a:prstClr val="black">
                    <a:lumMod val="65000"/>
                    <a:lumOff val="35000"/>
                  </a:prstClr>
                </a:solidFill>
                <a:effectLst/>
                <a:uLnTx/>
                <a:uFillTx/>
                <a:latin typeface="Calibri"/>
                <a:ea typeface="+mn-ea"/>
                <a:cs typeface="+mn-cs"/>
              </a:rPr>
              <a:t> empresa .........................................................................</a:t>
            </a:r>
            <a:r>
              <a:rPr kumimoji="0" lang="pt-BR" sz="1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a:t>
            </a:r>
          </a:p>
        </p:txBody>
      </p:sp>
      <p:sp>
        <p:nvSpPr>
          <p:cNvPr id="11" name="Retângulo 10"/>
          <p:cNvSpPr/>
          <p:nvPr/>
        </p:nvSpPr>
        <p:spPr>
          <a:xfrm>
            <a:off x="3045904" y="1917626"/>
            <a:ext cx="361761" cy="352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2" name="Retângulo com Canto Diagonal Aparado 11">
            <a:hlinkClick r:id="" action="ppaction://noaction"/>
          </p:cNvPr>
          <p:cNvSpPr/>
          <p:nvPr/>
        </p:nvSpPr>
        <p:spPr>
          <a:xfrm>
            <a:off x="3337456" y="2405167"/>
            <a:ext cx="7405798" cy="352425"/>
          </a:xfrm>
          <a:prstGeom prst="snip2Diag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Situação da economia</a:t>
            </a:r>
            <a:r>
              <a:rPr kumimoji="0" lang="pt-BR" sz="1600" b="1" i="0" u="none" strike="noStrike" kern="1200" cap="none" spc="0" normalizeH="0" noProof="0" dirty="0">
                <a:ln>
                  <a:noFill/>
                </a:ln>
                <a:solidFill>
                  <a:prstClr val="black">
                    <a:lumMod val="65000"/>
                    <a:lumOff val="35000"/>
                  </a:prstClr>
                </a:solidFill>
                <a:effectLst/>
                <a:uLnTx/>
                <a:uFillTx/>
                <a:latin typeface="Calibri"/>
                <a:ea typeface="+mn-ea"/>
                <a:cs typeface="+mn-cs"/>
              </a:rPr>
              <a:t> do País......................................</a:t>
            </a:r>
            <a:r>
              <a:rPr kumimoji="0" lang="pt-BR" sz="1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a:t>
            </a:r>
          </a:p>
        </p:txBody>
      </p:sp>
      <p:sp>
        <p:nvSpPr>
          <p:cNvPr id="13" name="Retângulo 12"/>
          <p:cNvSpPr/>
          <p:nvPr/>
        </p:nvSpPr>
        <p:spPr>
          <a:xfrm>
            <a:off x="3056996" y="2405167"/>
            <a:ext cx="361761" cy="352424"/>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21" name="Retângulo 20">
            <a:hlinkClick r:id="rId4" action="ppaction://hlinksldjump"/>
          </p:cNvPr>
          <p:cNvSpPr/>
          <p:nvPr/>
        </p:nvSpPr>
        <p:spPr>
          <a:xfrm>
            <a:off x="10680865" y="3974084"/>
            <a:ext cx="361761" cy="3524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dirty="0">
                <a:solidFill>
                  <a:prstClr val="white"/>
                </a:solidFill>
                <a:latin typeface="Calibri"/>
              </a:rPr>
              <a:t>IR</a:t>
            </a:r>
            <a:endParaRPr kumimoji="0" lang="pt-BR" sz="1500" b="1" i="0" u="none" strike="noStrike" kern="1200" cap="none" spc="0" normalizeH="0" baseline="0" noProof="0" dirty="0">
              <a:ln>
                <a:noFill/>
              </a:ln>
              <a:solidFill>
                <a:prstClr val="white"/>
              </a:solidFill>
              <a:effectLst/>
              <a:uLnTx/>
              <a:uFillTx/>
              <a:latin typeface="Calibri"/>
            </a:endParaRPr>
          </a:p>
        </p:txBody>
      </p:sp>
      <p:sp>
        <p:nvSpPr>
          <p:cNvPr id="22" name="Retângulo 21">
            <a:hlinkClick r:id="rId5" action="ppaction://hlinksldjump"/>
          </p:cNvPr>
          <p:cNvSpPr/>
          <p:nvPr/>
        </p:nvSpPr>
        <p:spPr>
          <a:xfrm>
            <a:off x="10673932" y="1926460"/>
            <a:ext cx="361761" cy="3524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dirty="0">
                <a:solidFill>
                  <a:prstClr val="white"/>
                </a:solidFill>
                <a:latin typeface="Calibri"/>
              </a:rPr>
              <a:t>IR</a:t>
            </a:r>
            <a:endParaRPr kumimoji="0" lang="pt-BR" sz="1500" b="1" i="0" u="none" strike="noStrike" kern="1200" cap="none" spc="0" normalizeH="0" baseline="0" noProof="0" dirty="0">
              <a:ln>
                <a:noFill/>
              </a:ln>
              <a:solidFill>
                <a:prstClr val="white"/>
              </a:solidFill>
              <a:effectLst/>
              <a:uLnTx/>
              <a:uFillTx/>
              <a:latin typeface="Calibri"/>
            </a:endParaRPr>
          </a:p>
        </p:txBody>
      </p:sp>
      <p:sp>
        <p:nvSpPr>
          <p:cNvPr id="24" name="Retângulo 23">
            <a:hlinkClick r:id="rId6" action="ppaction://hlinksldjump"/>
          </p:cNvPr>
          <p:cNvSpPr/>
          <p:nvPr/>
        </p:nvSpPr>
        <p:spPr>
          <a:xfrm>
            <a:off x="10672737" y="2405167"/>
            <a:ext cx="361761" cy="3524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dirty="0">
                <a:solidFill>
                  <a:prstClr val="white"/>
                </a:solidFill>
                <a:latin typeface="Calibri"/>
              </a:rPr>
              <a:t>IR</a:t>
            </a:r>
            <a:endParaRPr kumimoji="0" lang="pt-BR" sz="1500" b="1" i="0" u="none" strike="noStrike" kern="1200" cap="none" spc="0" normalizeH="0" baseline="0" noProof="0" dirty="0">
              <a:ln>
                <a:noFill/>
              </a:ln>
              <a:solidFill>
                <a:prstClr val="white"/>
              </a:solidFill>
              <a:effectLst/>
              <a:uLnTx/>
              <a:uFillTx/>
              <a:latin typeface="Calibri"/>
            </a:endParaRPr>
          </a:p>
        </p:txBody>
      </p:sp>
      <p:sp>
        <p:nvSpPr>
          <p:cNvPr id="25" name="Retângulo com Canto Diagonal Aparado 24">
            <a:hlinkClick r:id="" action="ppaction://noaction"/>
          </p:cNvPr>
          <p:cNvSpPr/>
          <p:nvPr/>
        </p:nvSpPr>
        <p:spPr>
          <a:xfrm>
            <a:off x="3337456" y="2921718"/>
            <a:ext cx="7405798" cy="352425"/>
          </a:xfrm>
          <a:prstGeom prst="snip2Diag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Dificuldade</a:t>
            </a:r>
            <a:r>
              <a:rPr kumimoji="0" lang="pt-BR" sz="1600" b="1" i="0" u="none" strike="noStrike" kern="1200" cap="none" spc="0" normalizeH="0" noProof="0" dirty="0">
                <a:ln>
                  <a:noFill/>
                </a:ln>
                <a:solidFill>
                  <a:prstClr val="black">
                    <a:lumMod val="65000"/>
                    <a:lumOff val="35000"/>
                  </a:prstClr>
                </a:solidFill>
                <a:effectLst/>
                <a:uLnTx/>
                <a:uFillTx/>
                <a:latin typeface="Calibri"/>
                <a:ea typeface="+mn-ea"/>
                <a:cs typeface="+mn-cs"/>
              </a:rPr>
              <a:t> e estratégias da empresa...........................</a:t>
            </a:r>
            <a:r>
              <a:rPr kumimoji="0" lang="pt-BR" sz="1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a:t>
            </a:r>
          </a:p>
        </p:txBody>
      </p:sp>
      <p:sp>
        <p:nvSpPr>
          <p:cNvPr id="26" name="Retângulo 25"/>
          <p:cNvSpPr/>
          <p:nvPr/>
        </p:nvSpPr>
        <p:spPr>
          <a:xfrm>
            <a:off x="3056996" y="2921718"/>
            <a:ext cx="361761" cy="3524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28" name="Retângulo 27">
            <a:hlinkClick r:id="rId7" action="ppaction://hlinksldjump"/>
          </p:cNvPr>
          <p:cNvSpPr/>
          <p:nvPr/>
        </p:nvSpPr>
        <p:spPr>
          <a:xfrm>
            <a:off x="10672737" y="2921718"/>
            <a:ext cx="361761" cy="3524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dirty="0">
                <a:solidFill>
                  <a:prstClr val="white"/>
                </a:solidFill>
                <a:latin typeface="Calibri"/>
              </a:rPr>
              <a:t>IR</a:t>
            </a:r>
            <a:endParaRPr kumimoji="0" lang="pt-BR" sz="1500" b="1" i="0" u="none" strike="noStrike" kern="1200" cap="none" spc="0" normalizeH="0" baseline="0" noProof="0" dirty="0">
              <a:ln>
                <a:noFill/>
              </a:ln>
              <a:solidFill>
                <a:prstClr val="white"/>
              </a:solidFill>
              <a:effectLst/>
              <a:uLnTx/>
              <a:uFillTx/>
              <a:latin typeface="Calibri"/>
            </a:endParaRPr>
          </a:p>
        </p:txBody>
      </p:sp>
      <p:sp>
        <p:nvSpPr>
          <p:cNvPr id="29" name="Retângulo com Canto Diagonal Aparado 28">
            <a:hlinkClick r:id="" action="ppaction://noaction"/>
          </p:cNvPr>
          <p:cNvSpPr/>
          <p:nvPr/>
        </p:nvSpPr>
        <p:spPr>
          <a:xfrm>
            <a:off x="3330177" y="3426613"/>
            <a:ext cx="7405798" cy="352425"/>
          </a:xfrm>
          <a:prstGeom prst="snip2Diag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Pagamentos em atraso.................................................................................................</a:t>
            </a:r>
          </a:p>
        </p:txBody>
      </p:sp>
      <p:sp>
        <p:nvSpPr>
          <p:cNvPr id="30" name="Retângulo 29"/>
          <p:cNvSpPr/>
          <p:nvPr/>
        </p:nvSpPr>
        <p:spPr>
          <a:xfrm>
            <a:off x="3049717" y="3426613"/>
            <a:ext cx="361761" cy="352424"/>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31" name="Retângulo 30">
            <a:hlinkClick r:id="rId8" action="ppaction://hlinksldjump"/>
          </p:cNvPr>
          <p:cNvSpPr/>
          <p:nvPr/>
        </p:nvSpPr>
        <p:spPr>
          <a:xfrm>
            <a:off x="10665458" y="3426613"/>
            <a:ext cx="361761" cy="3524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dirty="0">
                <a:solidFill>
                  <a:prstClr val="white"/>
                </a:solidFill>
                <a:latin typeface="Calibri"/>
              </a:rPr>
              <a:t>IR</a:t>
            </a:r>
            <a:endParaRPr kumimoji="0" lang="pt-BR" sz="1500" b="1" i="0" u="none" strike="noStrike" kern="1200" cap="none" spc="0" normalizeH="0" baseline="0" noProof="0" dirty="0">
              <a:ln>
                <a:noFill/>
              </a:ln>
              <a:solidFill>
                <a:prstClr val="white"/>
              </a:solidFill>
              <a:effectLst/>
              <a:uLnTx/>
              <a:uFillTx/>
              <a:latin typeface="Calibri"/>
            </a:endParaRPr>
          </a:p>
        </p:txBody>
      </p:sp>
      <p:sp>
        <p:nvSpPr>
          <p:cNvPr id="32" name="Retângulo com Canto Diagonal Aparado 31">
            <a:hlinkClick r:id="" action="ppaction://noaction"/>
          </p:cNvPr>
          <p:cNvSpPr/>
          <p:nvPr/>
        </p:nvSpPr>
        <p:spPr>
          <a:xfrm>
            <a:off x="3341125" y="4501847"/>
            <a:ext cx="7405798" cy="352425"/>
          </a:xfrm>
          <a:prstGeom prst="snip2Diag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Empresa familiar..........................................................................................................</a:t>
            </a:r>
          </a:p>
        </p:txBody>
      </p:sp>
      <p:sp>
        <p:nvSpPr>
          <p:cNvPr id="33" name="Retângulo 32"/>
          <p:cNvSpPr/>
          <p:nvPr/>
        </p:nvSpPr>
        <p:spPr>
          <a:xfrm>
            <a:off x="3060665" y="4501847"/>
            <a:ext cx="361761" cy="352424"/>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a:ea typeface="+mn-ea"/>
                <a:cs typeface="+mn-cs"/>
              </a:rPr>
              <a:t>6</a:t>
            </a:r>
          </a:p>
        </p:txBody>
      </p:sp>
      <p:sp>
        <p:nvSpPr>
          <p:cNvPr id="34" name="Retângulo 33">
            <a:hlinkClick r:id="rId9" action="ppaction://hlinksldjump"/>
          </p:cNvPr>
          <p:cNvSpPr/>
          <p:nvPr/>
        </p:nvSpPr>
        <p:spPr>
          <a:xfrm>
            <a:off x="10676406" y="4501847"/>
            <a:ext cx="361761" cy="3524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dirty="0">
                <a:solidFill>
                  <a:prstClr val="white"/>
                </a:solidFill>
                <a:latin typeface="Calibri"/>
              </a:rPr>
              <a:t>IR</a:t>
            </a:r>
            <a:endParaRPr kumimoji="0" lang="pt-BR" sz="1500" b="1" i="0" u="none" strike="noStrike" kern="1200" cap="none" spc="0" normalizeH="0" baseline="0" noProof="0" dirty="0">
              <a:ln>
                <a:noFill/>
              </a:ln>
              <a:solidFill>
                <a:prstClr val="white"/>
              </a:solidFill>
              <a:effectLst/>
              <a:uLnTx/>
              <a:uFillTx/>
              <a:latin typeface="Calibri"/>
            </a:endParaRPr>
          </a:p>
        </p:txBody>
      </p:sp>
      <p:sp>
        <p:nvSpPr>
          <p:cNvPr id="35" name="Retângulo com Canto Diagonal Aparado 34">
            <a:hlinkClick r:id="" action="ppaction://noaction"/>
          </p:cNvPr>
          <p:cNvSpPr/>
          <p:nvPr/>
        </p:nvSpPr>
        <p:spPr>
          <a:xfrm>
            <a:off x="3348404" y="4977311"/>
            <a:ext cx="7405798" cy="352425"/>
          </a:xfrm>
          <a:prstGeom prst="snip2Diag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Perfil do entrevistado...................................................................................................</a:t>
            </a:r>
          </a:p>
        </p:txBody>
      </p:sp>
      <p:sp>
        <p:nvSpPr>
          <p:cNvPr id="36" name="Retângulo 35"/>
          <p:cNvSpPr/>
          <p:nvPr/>
        </p:nvSpPr>
        <p:spPr>
          <a:xfrm>
            <a:off x="3067944" y="4977311"/>
            <a:ext cx="361761" cy="35242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prstClr val="white"/>
                </a:solidFill>
                <a:latin typeface="Calibri"/>
              </a:rPr>
              <a:t>7</a:t>
            </a:r>
            <a:endParaRPr kumimoji="0" lang="pt-B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Retângulo 36">
            <a:hlinkClick r:id="rId10" action="ppaction://hlinksldjump"/>
          </p:cNvPr>
          <p:cNvSpPr/>
          <p:nvPr/>
        </p:nvSpPr>
        <p:spPr>
          <a:xfrm>
            <a:off x="10683685" y="4977311"/>
            <a:ext cx="361761" cy="3524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dirty="0">
                <a:solidFill>
                  <a:prstClr val="white"/>
                </a:solidFill>
                <a:latin typeface="Calibri"/>
              </a:rPr>
              <a:t>IR</a:t>
            </a:r>
            <a:endParaRPr kumimoji="0" lang="pt-BR" sz="1500" b="1" i="0" u="none" strike="noStrike" kern="1200" cap="none" spc="0" normalizeH="0" baseline="0" noProof="0" dirty="0">
              <a:ln>
                <a:noFill/>
              </a:ln>
              <a:solidFill>
                <a:prstClr val="white"/>
              </a:solidFill>
              <a:effectLst/>
              <a:uLnTx/>
              <a:uFillTx/>
              <a:latin typeface="Calibri"/>
            </a:endParaRPr>
          </a:p>
        </p:txBody>
      </p:sp>
      <p:sp>
        <p:nvSpPr>
          <p:cNvPr id="38" name="Retângulo com Canto Diagonal Aparado 37">
            <a:hlinkClick r:id="" action="ppaction://noaction"/>
          </p:cNvPr>
          <p:cNvSpPr/>
          <p:nvPr/>
        </p:nvSpPr>
        <p:spPr>
          <a:xfrm>
            <a:off x="3358052" y="5438994"/>
            <a:ext cx="7405798" cy="352425"/>
          </a:xfrm>
          <a:prstGeom prst="snip2Diag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Considerações finais....................................................................................................</a:t>
            </a:r>
          </a:p>
        </p:txBody>
      </p:sp>
      <p:sp>
        <p:nvSpPr>
          <p:cNvPr id="39" name="Retângulo 38"/>
          <p:cNvSpPr/>
          <p:nvPr/>
        </p:nvSpPr>
        <p:spPr>
          <a:xfrm>
            <a:off x="3077592" y="5438994"/>
            <a:ext cx="361761" cy="352424"/>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a:ea typeface="+mn-ea"/>
                <a:cs typeface="+mn-cs"/>
              </a:rPr>
              <a:t>8</a:t>
            </a:r>
          </a:p>
        </p:txBody>
      </p:sp>
      <p:sp>
        <p:nvSpPr>
          <p:cNvPr id="40" name="Retângulo 39">
            <a:hlinkClick r:id="rId11" action="ppaction://hlinksldjump"/>
          </p:cNvPr>
          <p:cNvSpPr/>
          <p:nvPr/>
        </p:nvSpPr>
        <p:spPr>
          <a:xfrm>
            <a:off x="10683685" y="5438994"/>
            <a:ext cx="361761" cy="3524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dirty="0">
                <a:solidFill>
                  <a:prstClr val="white"/>
                </a:solidFill>
                <a:latin typeface="Calibri"/>
              </a:rPr>
              <a:t>IR</a:t>
            </a:r>
            <a:endParaRPr kumimoji="0" lang="pt-BR" sz="1500" b="1" i="0" u="none" strike="noStrike" kern="120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743197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DE MELHORA DA ECONOMIA BRASILEIRA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Q14.</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Quando o(a) Sr.(a) acha que o Brasil sairá da atual crise econômica?</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125167208"/>
              </p:ext>
            </p:extLst>
          </p:nvPr>
        </p:nvGraphicFramePr>
        <p:xfrm>
          <a:off x="1354576" y="2058008"/>
          <a:ext cx="8064897" cy="3898465"/>
        </p:xfrm>
        <a:graphic>
          <a:graphicData uri="http://schemas.openxmlformats.org/drawingml/2006/table">
            <a:tbl>
              <a:tblPr bandRow="1">
                <a:tableStyleId>{5C22544A-7EE6-4342-B048-85BDC9FD1C3A}</a:tableStyleId>
              </a:tblPr>
              <a:tblGrid>
                <a:gridCol w="2684132">
                  <a:extLst>
                    <a:ext uri="{9D8B030D-6E8A-4147-A177-3AD203B41FA5}">
                      <a16:colId xmlns:a16="http://schemas.microsoft.com/office/drawing/2014/main" val="1717645873"/>
                    </a:ext>
                  </a:extLst>
                </a:gridCol>
                <a:gridCol w="1115525">
                  <a:extLst>
                    <a:ext uri="{9D8B030D-6E8A-4147-A177-3AD203B41FA5}">
                      <a16:colId xmlns:a16="http://schemas.microsoft.com/office/drawing/2014/main" val="2682590267"/>
                    </a:ext>
                  </a:extLst>
                </a:gridCol>
                <a:gridCol w="1115525">
                  <a:extLst>
                    <a:ext uri="{9D8B030D-6E8A-4147-A177-3AD203B41FA5}">
                      <a16:colId xmlns:a16="http://schemas.microsoft.com/office/drawing/2014/main" val="100693935"/>
                    </a:ext>
                  </a:extLst>
                </a:gridCol>
                <a:gridCol w="1049905">
                  <a:extLst>
                    <a:ext uri="{9D8B030D-6E8A-4147-A177-3AD203B41FA5}">
                      <a16:colId xmlns:a16="http://schemas.microsoft.com/office/drawing/2014/main" val="221777309"/>
                    </a:ext>
                  </a:extLst>
                </a:gridCol>
                <a:gridCol w="1049905">
                  <a:extLst>
                    <a:ext uri="{9D8B030D-6E8A-4147-A177-3AD203B41FA5}">
                      <a16:colId xmlns:a16="http://schemas.microsoft.com/office/drawing/2014/main" val="690645657"/>
                    </a:ext>
                  </a:extLst>
                </a:gridCol>
                <a:gridCol w="1049905">
                  <a:extLst>
                    <a:ext uri="{9D8B030D-6E8A-4147-A177-3AD203B41FA5}">
                      <a16:colId xmlns:a16="http://schemas.microsoft.com/office/drawing/2014/main" val="1516364609"/>
                    </a:ext>
                  </a:extLst>
                </a:gridCol>
              </a:tblGrid>
              <a:tr h="581605">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Sul</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Sudeste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Centro-Oeste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Nordeste</a:t>
                      </a:r>
                    </a:p>
                  </a:txBody>
                  <a:tcPr anchor="ctr">
                    <a:solidFill>
                      <a:schemeClr val="accent2">
                        <a:lumMod val="60000"/>
                        <a:lumOff val="40000"/>
                        <a:alpha val="22000"/>
                      </a:schemeClr>
                    </a:solidFill>
                  </a:tcPr>
                </a:tc>
                <a:extLst>
                  <a:ext uri="{0D108BD9-81ED-4DB2-BD59-A6C34878D82A}">
                    <a16:rowId xmlns:a16="http://schemas.microsoft.com/office/drawing/2014/main" val="2156621863"/>
                  </a:ext>
                </a:extLst>
              </a:tr>
              <a:tr h="552810">
                <a:tc>
                  <a:txBody>
                    <a:bodyPr/>
                    <a:lstStyle/>
                    <a:p>
                      <a:pPr marL="0" algn="r" defTabSz="1172261" rtl="0" eaLnBrk="1" latinLnBrk="0" hangingPunct="1"/>
                      <a:r>
                        <a:rPr lang="pt-BR" sz="1800" b="1" kern="1200" dirty="0">
                          <a:solidFill>
                            <a:srgbClr val="1F497D"/>
                          </a:solidFill>
                          <a:latin typeface="+mn-lt"/>
                          <a:ea typeface="+mn-ea"/>
                          <a:cs typeface="+mn-cs"/>
                        </a:rPr>
                        <a:t>Em 2018</a:t>
                      </a: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13%</a:t>
                      </a:r>
                    </a:p>
                  </a:txBody>
                  <a:tcPr marL="9525" marR="9525" marT="9525" marB="0" anchor="ctr"/>
                </a:tc>
                <a:extLst>
                  <a:ext uri="{0D108BD9-81ED-4DB2-BD59-A6C34878D82A}">
                    <a16:rowId xmlns:a16="http://schemas.microsoft.com/office/drawing/2014/main" val="1143186497"/>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baseline="0" dirty="0">
                          <a:solidFill>
                            <a:srgbClr val="1F497D"/>
                          </a:solidFill>
                          <a:latin typeface="+mn-lt"/>
                          <a:ea typeface="+mn-ea"/>
                          <a:cs typeface="+mn-cs"/>
                        </a:rPr>
                        <a:t>Em 2019</a:t>
                      </a:r>
                      <a:endParaRPr lang="pt-BR" sz="18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extLst>
                  <a:ext uri="{0D108BD9-81ED-4DB2-BD59-A6C34878D82A}">
                    <a16:rowId xmlns:a16="http://schemas.microsoft.com/office/drawing/2014/main" val="2417726408"/>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dirty="0">
                          <a:solidFill>
                            <a:srgbClr val="1F497D"/>
                          </a:solidFill>
                          <a:latin typeface="+mn-lt"/>
                          <a:ea typeface="+mn-ea"/>
                          <a:cs typeface="+mn-cs"/>
                        </a:rPr>
                        <a:t>Em 2020</a:t>
                      </a: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extLst>
                  <a:ext uri="{0D108BD9-81ED-4DB2-BD59-A6C34878D82A}">
                    <a16:rowId xmlns:a16="http://schemas.microsoft.com/office/drawing/2014/main" val="2047430372"/>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baseline="0" dirty="0">
                          <a:solidFill>
                            <a:srgbClr val="1F497D"/>
                          </a:solidFill>
                          <a:latin typeface="+mn-lt"/>
                          <a:ea typeface="+mn-ea"/>
                          <a:cs typeface="+mn-cs"/>
                        </a:rPr>
                        <a:t>Em 2021</a:t>
                      </a:r>
                      <a:endParaRPr lang="pt-BR" sz="18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7%</a:t>
                      </a:r>
                    </a:p>
                  </a:txBody>
                  <a:tcPr marL="9525" marR="9525" marT="9525" marB="0" anchor="ctr"/>
                </a:tc>
                <a:extLst>
                  <a:ext uri="{0D108BD9-81ED-4DB2-BD59-A6C34878D82A}">
                    <a16:rowId xmlns:a16="http://schemas.microsoft.com/office/drawing/2014/main" val="482354356"/>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dirty="0">
                          <a:solidFill>
                            <a:srgbClr val="1F497D"/>
                          </a:solidFill>
                          <a:latin typeface="+mn-lt"/>
                          <a:ea typeface="+mn-ea"/>
                          <a:cs typeface="+mn-cs"/>
                        </a:rPr>
                        <a:t>Depois de 2021</a:t>
                      </a: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22%</a:t>
                      </a:r>
                    </a:p>
                  </a:txBody>
                  <a:tcPr marL="9525" marR="9525" marT="9525" marB="0" anchor="ctr"/>
                </a:tc>
                <a:extLst>
                  <a:ext uri="{0D108BD9-81ED-4DB2-BD59-A6C34878D82A}">
                    <a16:rowId xmlns:a16="http://schemas.microsoft.com/office/drawing/2014/main" val="2371928598"/>
                  </a:ext>
                </a:extLst>
              </a:tr>
              <a:tr h="552810">
                <a:tc>
                  <a:txBody>
                    <a:bodyPr/>
                    <a:lstStyle/>
                    <a:p>
                      <a:pPr algn="r"/>
                      <a:r>
                        <a:rPr lang="pt-BR" sz="1600" b="1" dirty="0">
                          <a:solidFill>
                            <a:srgbClr val="1F497D"/>
                          </a:solidFill>
                        </a:rPr>
                        <a:t>Não sabe/Não</a:t>
                      </a:r>
                      <a:r>
                        <a:rPr lang="pt-BR" sz="1600" b="1" baseline="0" dirty="0">
                          <a:solidFill>
                            <a:srgbClr val="1F497D"/>
                          </a:solidFill>
                        </a:rPr>
                        <a:t> respondeu</a:t>
                      </a:r>
                      <a:endParaRPr lang="pt-BR" sz="1600" b="1" dirty="0">
                        <a:solidFill>
                          <a:srgbClr val="1F497D"/>
                        </a:solidFill>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22%</a:t>
                      </a:r>
                    </a:p>
                  </a:txBody>
                  <a:tcPr marL="9525" marR="9525" marT="9525" marB="0" anchor="ctr"/>
                </a:tc>
                <a:extLst>
                  <a:ext uri="{0D108BD9-81ED-4DB2-BD59-A6C34878D82A}">
                    <a16:rowId xmlns:a16="http://schemas.microsoft.com/office/drawing/2014/main" val="748321575"/>
                  </a:ext>
                </a:extLst>
              </a:tr>
            </a:tbl>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596954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DE MELHORA DA ECONOMIA BRASILEIRA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Q14.</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Quando o(a) Sr.(a) acha que o Brasil sairá da atual crise econômica?</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1408432862"/>
              </p:ext>
            </p:extLst>
          </p:nvPr>
        </p:nvGraphicFramePr>
        <p:xfrm>
          <a:off x="910630" y="1788768"/>
          <a:ext cx="9217024" cy="4436946"/>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582704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DE MELHORA DA ECONOMIA BRASILEIRA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Q14.</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Quando o(a) Sr.(a) acha que o Brasil sairá da atual crise econômica?</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4240402787"/>
              </p:ext>
            </p:extLst>
          </p:nvPr>
        </p:nvGraphicFramePr>
        <p:xfrm>
          <a:off x="234786" y="1824278"/>
          <a:ext cx="10225135" cy="4073095"/>
        </p:xfrm>
        <a:graphic>
          <a:graphicData uri="http://schemas.openxmlformats.org/drawingml/2006/table">
            <a:tbl>
              <a:tblPr bandRow="1">
                <a:tableStyleId>{5C22544A-7EE6-4342-B048-85BDC9FD1C3A}</a:tableStyleId>
              </a:tblPr>
              <a:tblGrid>
                <a:gridCol w="2376266">
                  <a:extLst>
                    <a:ext uri="{9D8B030D-6E8A-4147-A177-3AD203B41FA5}">
                      <a16:colId xmlns:a16="http://schemas.microsoft.com/office/drawing/2014/main" val="1717645873"/>
                    </a:ext>
                  </a:extLst>
                </a:gridCol>
                <a:gridCol w="1121267">
                  <a:extLst>
                    <a:ext uri="{9D8B030D-6E8A-4147-A177-3AD203B41FA5}">
                      <a16:colId xmlns:a16="http://schemas.microsoft.com/office/drawing/2014/main" val="2682590267"/>
                    </a:ext>
                  </a:extLst>
                </a:gridCol>
                <a:gridCol w="1121267">
                  <a:extLst>
                    <a:ext uri="{9D8B030D-6E8A-4147-A177-3AD203B41FA5}">
                      <a16:colId xmlns:a16="http://schemas.microsoft.com/office/drawing/2014/main" val="100693935"/>
                    </a:ext>
                  </a:extLst>
                </a:gridCol>
                <a:gridCol w="1121267">
                  <a:extLst>
                    <a:ext uri="{9D8B030D-6E8A-4147-A177-3AD203B41FA5}">
                      <a16:colId xmlns:a16="http://schemas.microsoft.com/office/drawing/2014/main" val="221777309"/>
                    </a:ext>
                  </a:extLst>
                </a:gridCol>
                <a:gridCol w="1121267">
                  <a:extLst>
                    <a:ext uri="{9D8B030D-6E8A-4147-A177-3AD203B41FA5}">
                      <a16:colId xmlns:a16="http://schemas.microsoft.com/office/drawing/2014/main" val="690645657"/>
                    </a:ext>
                  </a:extLst>
                </a:gridCol>
                <a:gridCol w="1121267">
                  <a:extLst>
                    <a:ext uri="{9D8B030D-6E8A-4147-A177-3AD203B41FA5}">
                      <a16:colId xmlns:a16="http://schemas.microsoft.com/office/drawing/2014/main" val="1516364609"/>
                    </a:ext>
                  </a:extLst>
                </a:gridCol>
                <a:gridCol w="1121267">
                  <a:extLst>
                    <a:ext uri="{9D8B030D-6E8A-4147-A177-3AD203B41FA5}">
                      <a16:colId xmlns:a16="http://schemas.microsoft.com/office/drawing/2014/main" val="3703425292"/>
                    </a:ext>
                  </a:extLst>
                </a:gridCol>
                <a:gridCol w="1121267">
                  <a:extLst>
                    <a:ext uri="{9D8B030D-6E8A-4147-A177-3AD203B41FA5}">
                      <a16:colId xmlns:a16="http://schemas.microsoft.com/office/drawing/2014/main" val="2422408081"/>
                    </a:ext>
                  </a:extLst>
                </a:gridCol>
              </a:tblGrid>
              <a:tr h="795589">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Até fundamental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Fundamental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Pós-graduação completo ou incompleto</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546251">
                <a:tc>
                  <a:txBody>
                    <a:bodyPr/>
                    <a:lstStyle/>
                    <a:p>
                      <a:pPr marL="0" algn="r" defTabSz="1172261" rtl="0" eaLnBrk="1" latinLnBrk="0" hangingPunct="1"/>
                      <a:r>
                        <a:rPr lang="pt-BR" sz="1800" b="1" kern="1200" dirty="0">
                          <a:solidFill>
                            <a:srgbClr val="1F497D"/>
                          </a:solidFill>
                          <a:latin typeface="+mn-lt"/>
                          <a:ea typeface="+mn-ea"/>
                          <a:cs typeface="+mn-cs"/>
                        </a:rPr>
                        <a:t>Em 2018</a:t>
                      </a: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13%</a:t>
                      </a:r>
                    </a:p>
                  </a:txBody>
                  <a:tcPr marL="9525" marR="9525" marT="9525" marB="0" anchor="ctr"/>
                </a:tc>
                <a:extLst>
                  <a:ext uri="{0D108BD9-81ED-4DB2-BD59-A6C34878D82A}">
                    <a16:rowId xmlns:a16="http://schemas.microsoft.com/office/drawing/2014/main" val="1143186497"/>
                  </a:ext>
                </a:extLst>
              </a:tr>
              <a:tr h="546251">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baseline="0" dirty="0">
                          <a:solidFill>
                            <a:srgbClr val="1F497D"/>
                          </a:solidFill>
                          <a:latin typeface="+mn-lt"/>
                          <a:ea typeface="+mn-ea"/>
                          <a:cs typeface="+mn-cs"/>
                        </a:rPr>
                        <a:t>Em 2019</a:t>
                      </a:r>
                      <a:endParaRPr lang="pt-BR" sz="18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extLst>
                  <a:ext uri="{0D108BD9-81ED-4DB2-BD59-A6C34878D82A}">
                    <a16:rowId xmlns:a16="http://schemas.microsoft.com/office/drawing/2014/main" val="2417726408"/>
                  </a:ext>
                </a:extLst>
              </a:tr>
              <a:tr h="546251">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dirty="0">
                          <a:solidFill>
                            <a:srgbClr val="1F497D"/>
                          </a:solidFill>
                          <a:latin typeface="+mn-lt"/>
                          <a:ea typeface="+mn-ea"/>
                          <a:cs typeface="+mn-cs"/>
                        </a:rPr>
                        <a:t>Em 2020</a:t>
                      </a: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27%</a:t>
                      </a:r>
                    </a:p>
                  </a:txBody>
                  <a:tcPr marL="9525" marR="9525" marT="9525" marB="0" anchor="ctr"/>
                </a:tc>
                <a:extLst>
                  <a:ext uri="{0D108BD9-81ED-4DB2-BD59-A6C34878D82A}">
                    <a16:rowId xmlns:a16="http://schemas.microsoft.com/office/drawing/2014/main" val="1811174359"/>
                  </a:ext>
                </a:extLst>
              </a:tr>
              <a:tr h="546251">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baseline="0" dirty="0">
                          <a:solidFill>
                            <a:srgbClr val="1F497D"/>
                          </a:solidFill>
                          <a:latin typeface="+mn-lt"/>
                          <a:ea typeface="+mn-ea"/>
                          <a:cs typeface="+mn-cs"/>
                        </a:rPr>
                        <a:t>Em 2021</a:t>
                      </a:r>
                      <a:endParaRPr lang="pt-BR" sz="18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extLst>
                  <a:ext uri="{0D108BD9-81ED-4DB2-BD59-A6C34878D82A}">
                    <a16:rowId xmlns:a16="http://schemas.microsoft.com/office/drawing/2014/main" val="503726652"/>
                  </a:ext>
                </a:extLst>
              </a:tr>
              <a:tr h="546251">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dirty="0">
                          <a:solidFill>
                            <a:srgbClr val="1F497D"/>
                          </a:solidFill>
                          <a:latin typeface="+mn-lt"/>
                          <a:ea typeface="+mn-ea"/>
                          <a:cs typeface="+mn-cs"/>
                        </a:rPr>
                        <a:t>Depois de 2021</a:t>
                      </a: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28%</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27%</a:t>
                      </a:r>
                    </a:p>
                  </a:txBody>
                  <a:tcPr marL="9525" marR="9525" marT="9525" marB="0" anchor="ctr"/>
                </a:tc>
                <a:extLst>
                  <a:ext uri="{0D108BD9-81ED-4DB2-BD59-A6C34878D82A}">
                    <a16:rowId xmlns:a16="http://schemas.microsoft.com/office/drawing/2014/main" val="3496411687"/>
                  </a:ext>
                </a:extLst>
              </a:tr>
              <a:tr h="546251">
                <a:tc>
                  <a:txBody>
                    <a:bodyPr/>
                    <a:lstStyle/>
                    <a:p>
                      <a:pPr algn="r"/>
                      <a:r>
                        <a:rPr lang="pt-BR" sz="1600" b="1" dirty="0">
                          <a:solidFill>
                            <a:srgbClr val="1F497D"/>
                          </a:solidFill>
                        </a:rPr>
                        <a:t>Não sabe/Não</a:t>
                      </a:r>
                      <a:r>
                        <a:rPr lang="pt-BR" sz="1600" b="1" baseline="0" dirty="0">
                          <a:solidFill>
                            <a:srgbClr val="1F497D"/>
                          </a:solidFill>
                        </a:rPr>
                        <a:t> respondeu</a:t>
                      </a:r>
                      <a:endParaRPr lang="pt-BR" sz="1600" b="1" dirty="0">
                        <a:solidFill>
                          <a:srgbClr val="1F497D"/>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7%</a:t>
                      </a:r>
                    </a:p>
                  </a:txBody>
                  <a:tcPr marL="9525" marR="9525" marT="9525" marB="0" anchor="ctr"/>
                </a:tc>
                <a:extLst>
                  <a:ext uri="{0D108BD9-81ED-4DB2-BD59-A6C34878D82A}">
                    <a16:rowId xmlns:a16="http://schemas.microsoft.com/office/drawing/2014/main" val="3383051795"/>
                  </a:ext>
                </a:extLst>
              </a:tr>
            </a:tbl>
          </a:graphicData>
        </a:graphic>
      </p:graphicFrame>
      <p:sp>
        <p:nvSpPr>
          <p:cNvPr id="20" name="Retângulo 19"/>
          <p:cNvSpPr/>
          <p:nvPr/>
        </p:nvSpPr>
        <p:spPr>
          <a:xfrm>
            <a:off x="2632213" y="4847620"/>
            <a:ext cx="7827708" cy="49864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3965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DE MELHORA DA ECONOMIA BRASILEIRA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Q14.</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Quando o(a) Sr.(a) acha que o Brasil sairá da atual crise econômica?</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2309898891"/>
              </p:ext>
            </p:extLst>
          </p:nvPr>
        </p:nvGraphicFramePr>
        <p:xfrm>
          <a:off x="293187" y="1864422"/>
          <a:ext cx="10108332" cy="4122002"/>
        </p:xfrm>
        <a:graphic>
          <a:graphicData uri="http://schemas.openxmlformats.org/drawingml/2006/table">
            <a:tbl>
              <a:tblPr bandRow="1">
                <a:tableStyleId>{5C22544A-7EE6-4342-B048-85BDC9FD1C3A}</a:tableStyleId>
              </a:tblPr>
              <a:tblGrid>
                <a:gridCol w="2578302">
                  <a:extLst>
                    <a:ext uri="{9D8B030D-6E8A-4147-A177-3AD203B41FA5}">
                      <a16:colId xmlns:a16="http://schemas.microsoft.com/office/drawing/2014/main" val="1717645873"/>
                    </a:ext>
                  </a:extLst>
                </a:gridCol>
                <a:gridCol w="1255005">
                  <a:extLst>
                    <a:ext uri="{9D8B030D-6E8A-4147-A177-3AD203B41FA5}">
                      <a16:colId xmlns:a16="http://schemas.microsoft.com/office/drawing/2014/main" val="2682590267"/>
                    </a:ext>
                  </a:extLst>
                </a:gridCol>
                <a:gridCol w="1255005">
                  <a:extLst>
                    <a:ext uri="{9D8B030D-6E8A-4147-A177-3AD203B41FA5}">
                      <a16:colId xmlns:a16="http://schemas.microsoft.com/office/drawing/2014/main" val="100693935"/>
                    </a:ext>
                  </a:extLst>
                </a:gridCol>
                <a:gridCol w="1255005">
                  <a:extLst>
                    <a:ext uri="{9D8B030D-6E8A-4147-A177-3AD203B41FA5}">
                      <a16:colId xmlns:a16="http://schemas.microsoft.com/office/drawing/2014/main" val="221777309"/>
                    </a:ext>
                  </a:extLst>
                </a:gridCol>
                <a:gridCol w="1255005">
                  <a:extLst>
                    <a:ext uri="{9D8B030D-6E8A-4147-A177-3AD203B41FA5}">
                      <a16:colId xmlns:a16="http://schemas.microsoft.com/office/drawing/2014/main" val="690645657"/>
                    </a:ext>
                  </a:extLst>
                </a:gridCol>
                <a:gridCol w="1255005">
                  <a:extLst>
                    <a:ext uri="{9D8B030D-6E8A-4147-A177-3AD203B41FA5}">
                      <a16:colId xmlns:a16="http://schemas.microsoft.com/office/drawing/2014/main" val="1516364609"/>
                    </a:ext>
                  </a:extLst>
                </a:gridCol>
                <a:gridCol w="1255005">
                  <a:extLst>
                    <a:ext uri="{9D8B030D-6E8A-4147-A177-3AD203B41FA5}">
                      <a16:colId xmlns:a16="http://schemas.microsoft.com/office/drawing/2014/main" val="3703425292"/>
                    </a:ext>
                  </a:extLst>
                </a:gridCol>
              </a:tblGrid>
              <a:tr h="805142">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Até 24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25 a 34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35 a 44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45 a 54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55 a 64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65 anos </a:t>
                      </a:r>
                    </a:p>
                    <a:p>
                      <a:pPr marL="0" algn="ctr" defTabSz="1172261" rtl="0" eaLnBrk="1" fontAlgn="ctr" latinLnBrk="0" hangingPunct="1"/>
                      <a:r>
                        <a:rPr lang="pt-BR" sz="1400" b="1" kern="1200" dirty="0">
                          <a:solidFill>
                            <a:srgbClr val="215968"/>
                          </a:solidFill>
                          <a:latin typeface="+mn-lt"/>
                          <a:ea typeface="+mn-ea"/>
                          <a:cs typeface="+mn-cs"/>
                        </a:rPr>
                        <a:t>ou mais</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552810">
                <a:tc>
                  <a:txBody>
                    <a:bodyPr/>
                    <a:lstStyle/>
                    <a:p>
                      <a:pPr marL="0" algn="r" defTabSz="1172261" rtl="0" eaLnBrk="1" latinLnBrk="0" hangingPunct="1"/>
                      <a:r>
                        <a:rPr lang="pt-BR" sz="1800" b="1" kern="1200" dirty="0">
                          <a:solidFill>
                            <a:srgbClr val="1F497D"/>
                          </a:solidFill>
                          <a:latin typeface="+mn-lt"/>
                          <a:ea typeface="+mn-ea"/>
                          <a:cs typeface="+mn-cs"/>
                        </a:rPr>
                        <a:t>Em 2018</a:t>
                      </a: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11%</a:t>
                      </a:r>
                    </a:p>
                  </a:txBody>
                  <a:tcPr marL="9525" marR="9525" marT="9525" marB="0" anchor="ctr"/>
                </a:tc>
                <a:extLst>
                  <a:ext uri="{0D108BD9-81ED-4DB2-BD59-A6C34878D82A}">
                    <a16:rowId xmlns:a16="http://schemas.microsoft.com/office/drawing/2014/main" val="1143186497"/>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baseline="0" dirty="0">
                          <a:solidFill>
                            <a:srgbClr val="1F497D"/>
                          </a:solidFill>
                          <a:latin typeface="+mn-lt"/>
                          <a:ea typeface="+mn-ea"/>
                          <a:cs typeface="+mn-cs"/>
                        </a:rPr>
                        <a:t>Em 2019</a:t>
                      </a:r>
                      <a:endParaRPr lang="pt-BR" sz="18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12%</a:t>
                      </a:r>
                    </a:p>
                  </a:txBody>
                  <a:tcPr marL="9525" marR="9525" marT="9525" marB="0" anchor="ctr"/>
                </a:tc>
                <a:extLst>
                  <a:ext uri="{0D108BD9-81ED-4DB2-BD59-A6C34878D82A}">
                    <a16:rowId xmlns:a16="http://schemas.microsoft.com/office/drawing/2014/main" val="2417726408"/>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dirty="0">
                          <a:solidFill>
                            <a:srgbClr val="1F497D"/>
                          </a:solidFill>
                          <a:latin typeface="+mn-lt"/>
                          <a:ea typeface="+mn-ea"/>
                          <a:cs typeface="+mn-cs"/>
                        </a:rPr>
                        <a:t>Em 2020</a:t>
                      </a: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extLst>
                  <a:ext uri="{0D108BD9-81ED-4DB2-BD59-A6C34878D82A}">
                    <a16:rowId xmlns:a16="http://schemas.microsoft.com/office/drawing/2014/main" val="1811174359"/>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baseline="0" dirty="0">
                          <a:solidFill>
                            <a:srgbClr val="1F497D"/>
                          </a:solidFill>
                          <a:latin typeface="+mn-lt"/>
                          <a:ea typeface="+mn-ea"/>
                          <a:cs typeface="+mn-cs"/>
                        </a:rPr>
                        <a:t>Em 2021</a:t>
                      </a:r>
                      <a:endParaRPr lang="pt-BR" sz="18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1485659157"/>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800" b="1" kern="1200" dirty="0">
                          <a:solidFill>
                            <a:srgbClr val="1F497D"/>
                          </a:solidFill>
                          <a:latin typeface="+mn-lt"/>
                          <a:ea typeface="+mn-ea"/>
                          <a:cs typeface="+mn-cs"/>
                        </a:rPr>
                        <a:t>Depois de 2021</a:t>
                      </a: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31%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25%</a:t>
                      </a:r>
                    </a:p>
                  </a:txBody>
                  <a:tcPr marL="9525" marR="9525" marT="9525" marB="0" anchor="ctr"/>
                </a:tc>
                <a:extLst>
                  <a:ext uri="{0D108BD9-81ED-4DB2-BD59-A6C34878D82A}">
                    <a16:rowId xmlns:a16="http://schemas.microsoft.com/office/drawing/2014/main" val="2873161948"/>
                  </a:ext>
                </a:extLst>
              </a:tr>
              <a:tr h="552810">
                <a:tc>
                  <a:txBody>
                    <a:bodyPr/>
                    <a:lstStyle/>
                    <a:p>
                      <a:pPr algn="r"/>
                      <a:r>
                        <a:rPr lang="pt-BR" sz="1600" b="1" dirty="0">
                          <a:solidFill>
                            <a:srgbClr val="1F497D"/>
                          </a:solidFill>
                        </a:rPr>
                        <a:t>Não sabe/Não</a:t>
                      </a:r>
                      <a:r>
                        <a:rPr lang="pt-BR" sz="1600" b="1" baseline="0" dirty="0">
                          <a:solidFill>
                            <a:srgbClr val="1F497D"/>
                          </a:solidFill>
                        </a:rPr>
                        <a:t> respondeu</a:t>
                      </a:r>
                      <a:endParaRPr lang="pt-BR" sz="1600" b="1" dirty="0">
                        <a:solidFill>
                          <a:srgbClr val="1F497D"/>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26%</a:t>
                      </a:r>
                    </a:p>
                  </a:txBody>
                  <a:tcPr marL="9525" marR="9525" marT="9525" marB="0" anchor="ctr"/>
                </a:tc>
                <a:extLst>
                  <a:ext uri="{0D108BD9-81ED-4DB2-BD59-A6C34878D82A}">
                    <a16:rowId xmlns:a16="http://schemas.microsoft.com/office/drawing/2014/main" val="4045081229"/>
                  </a:ext>
                </a:extLst>
              </a:tr>
            </a:tbl>
          </a:graphicData>
        </a:graphic>
      </p:graphicFrame>
    </p:spTree>
    <p:extLst>
      <p:ext uri="{BB962C8B-B14F-4D97-AF65-F5344CB8AC3E}">
        <p14:creationId xmlns:p14="http://schemas.microsoft.com/office/powerpoint/2010/main" val="3155811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FOCO DO GOVERNO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Q15.</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para sua empresa, qual deveria ser a principal preocupação do governo em 2018?</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25" name="Gráfico 24"/>
          <p:cNvGraphicFramePr/>
          <p:nvPr>
            <p:extLst>
              <p:ext uri="{D42A27DB-BD31-4B8C-83A1-F6EECF244321}">
                <p14:modId xmlns:p14="http://schemas.microsoft.com/office/powerpoint/2010/main" val="2181509757"/>
              </p:ext>
            </p:extLst>
          </p:nvPr>
        </p:nvGraphicFramePr>
        <p:xfrm>
          <a:off x="406574" y="1989634"/>
          <a:ext cx="9937104" cy="4149140"/>
        </p:xfrm>
        <a:graphic>
          <a:graphicData uri="http://schemas.openxmlformats.org/drawingml/2006/chart">
            <c:chart xmlns:c="http://schemas.openxmlformats.org/drawingml/2006/chart" xmlns:r="http://schemas.openxmlformats.org/officeDocument/2006/relationships" r:id="rId11"/>
          </a:graphicData>
        </a:graphic>
      </p:graphicFrame>
      <p:sp>
        <p:nvSpPr>
          <p:cNvPr id="26" name="CaixaDeTexto 25"/>
          <p:cNvSpPr txBox="1"/>
          <p:nvPr/>
        </p:nvSpPr>
        <p:spPr>
          <a:xfrm>
            <a:off x="622598" y="1132159"/>
            <a:ext cx="9721080" cy="707886"/>
          </a:xfrm>
          <a:prstGeom prst="rect">
            <a:avLst/>
          </a:prstGeom>
          <a:noFill/>
        </p:spPr>
        <p:txBody>
          <a:bodyPr wrap="square" rtlCol="0">
            <a:spAutoFit/>
          </a:bodyPr>
          <a:lstStyle/>
          <a:p>
            <a:pPr algn="just"/>
            <a:r>
              <a:rPr lang="pt-BR" sz="2000" b="1" dirty="0">
                <a:solidFill>
                  <a:schemeClr val="accent5">
                    <a:lumMod val="50000"/>
                  </a:schemeClr>
                </a:solidFill>
              </a:rPr>
              <a:t>51%</a:t>
            </a:r>
            <a:r>
              <a:rPr lang="pt-BR" sz="2000" dirty="0">
                <a:solidFill>
                  <a:schemeClr val="accent5">
                    <a:lumMod val="50000"/>
                  </a:schemeClr>
                </a:solidFill>
              </a:rPr>
              <a:t> dos entrevistados acredita que a principal preocupação do governo em 2018 deveria ser o combate à corrupção.</a:t>
            </a:r>
          </a:p>
        </p:txBody>
      </p:sp>
      <p:sp>
        <p:nvSpPr>
          <p:cNvPr id="27" name="CaixaDeTexto 26"/>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23421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FOCO DO GOVERNO EM 2018 - OUTRO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Q15.</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Outro, qual? _ Na sua opinião, para sua empresa, qual deveria ser a principal preocupação do governo em 2018? </a:t>
            </a:r>
            <a:endParaRPr lang="pt-BR" sz="1050" i="1" dirty="0">
              <a:solidFill>
                <a:schemeClr val="bg1">
                  <a:lumMod val="50000"/>
                </a:schemeClr>
              </a:solidFill>
              <a:effectLst/>
              <a:latin typeface="Arial" panose="020B0604020202020204" pitchFamily="34" charset="0"/>
              <a:ea typeface="Times New Roman" panose="02020603050405020304" pitchFamily="18" charset="0"/>
            </a:endParaRPr>
          </a:p>
        </p:txBody>
      </p:sp>
      <p:sp>
        <p:nvSpPr>
          <p:cNvPr id="24" name="Retângulo com Único Canto Aparado 23">
            <a:hlinkClick r:id="rId4"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pic>
        <p:nvPicPr>
          <p:cNvPr id="25" name="Imagem 24">
            <a:hlinkClick r:id="rId4" action="ppaction://hlinksldjump"/>
          </p:cNvPr>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11459880" y="50259"/>
            <a:ext cx="610384" cy="498063"/>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3832908391"/>
              </p:ext>
            </p:extLst>
          </p:nvPr>
        </p:nvGraphicFramePr>
        <p:xfrm>
          <a:off x="118542" y="812712"/>
          <a:ext cx="5040560" cy="5743934"/>
        </p:xfrm>
        <a:graphic>
          <a:graphicData uri="http://schemas.openxmlformats.org/drawingml/2006/table">
            <a:tbl>
              <a:tblPr>
                <a:tableStyleId>{5C22544A-7EE6-4342-B048-85BDC9FD1C3A}</a:tableStyleId>
              </a:tblPr>
              <a:tblGrid>
                <a:gridCol w="4076924">
                  <a:extLst>
                    <a:ext uri="{9D8B030D-6E8A-4147-A177-3AD203B41FA5}">
                      <a16:colId xmlns:a16="http://schemas.microsoft.com/office/drawing/2014/main" val="4090376268"/>
                    </a:ext>
                  </a:extLst>
                </a:gridCol>
                <a:gridCol w="963636">
                  <a:extLst>
                    <a:ext uri="{9D8B030D-6E8A-4147-A177-3AD203B41FA5}">
                      <a16:colId xmlns:a16="http://schemas.microsoft.com/office/drawing/2014/main" val="3798523249"/>
                    </a:ext>
                  </a:extLst>
                </a:gridCol>
              </a:tblGrid>
              <a:tr h="324000">
                <a:tc>
                  <a:txBody>
                    <a:bodyPr/>
                    <a:lstStyle/>
                    <a:p>
                      <a:pPr algn="ctr" fontAlgn="ctr"/>
                      <a:r>
                        <a:rPr lang="pt-BR" sz="1300" b="1" i="0" u="none" strike="noStrike" dirty="0">
                          <a:solidFill>
                            <a:schemeClr val="bg1"/>
                          </a:solidFill>
                          <a:effectLst/>
                          <a:latin typeface="Arial" panose="020B0604020202020204" pitchFamily="34" charset="0"/>
                        </a:rPr>
                        <a:t>FOCO</a:t>
                      </a:r>
                      <a:r>
                        <a:rPr lang="pt-BR" sz="1300" b="1" i="0" u="none" strike="noStrike" baseline="0" dirty="0">
                          <a:solidFill>
                            <a:schemeClr val="bg1"/>
                          </a:solidFill>
                          <a:effectLst/>
                          <a:latin typeface="Arial" panose="020B0604020202020204" pitchFamily="34" charset="0"/>
                        </a:rPr>
                        <a:t> DO GOVERNO EM 2018</a:t>
                      </a:r>
                      <a:endParaRPr lang="pt-BR" sz="1300" b="1" i="0" u="none" strike="noStrike" dirty="0">
                        <a:solidFill>
                          <a:schemeClr val="bg1"/>
                        </a:solidFill>
                        <a:effectLst/>
                        <a:latin typeface="Arial" panose="020B0604020202020204" pitchFamily="34" charset="0"/>
                      </a:endParaRPr>
                    </a:p>
                  </a:txBody>
                  <a:tcPr marL="7820" marR="7820" marT="7820" marB="0" anchor="ctr">
                    <a:solidFill>
                      <a:schemeClr val="tx2">
                        <a:lumMod val="60000"/>
                        <a:lumOff val="40000"/>
                      </a:schemeClr>
                    </a:solidFill>
                  </a:tcPr>
                </a:tc>
                <a:tc>
                  <a:txBody>
                    <a:bodyPr/>
                    <a:lstStyle/>
                    <a:p>
                      <a:pPr algn="ctr" fontAlgn="ctr"/>
                      <a:r>
                        <a:rPr lang="pt-BR" sz="1300" b="1" i="0" u="none" strike="noStrike" dirty="0">
                          <a:solidFill>
                            <a:schemeClr val="bg1"/>
                          </a:solidFill>
                          <a:effectLst/>
                          <a:latin typeface="Arial" panose="020B0604020202020204" pitchFamily="34" charset="0"/>
                        </a:rPr>
                        <a:t>%</a:t>
                      </a:r>
                    </a:p>
                  </a:txBody>
                  <a:tcPr marL="7820" marR="7820" marT="7820" marB="0" anchor="ctr">
                    <a:solidFill>
                      <a:schemeClr val="tx2">
                        <a:lumMod val="60000"/>
                        <a:lumOff val="40000"/>
                      </a:schemeClr>
                    </a:solidFill>
                  </a:tcPr>
                </a:tc>
                <a:extLst>
                  <a:ext uri="{0D108BD9-81ED-4DB2-BD59-A6C34878D82A}">
                    <a16:rowId xmlns:a16="http://schemas.microsoft.com/office/drawing/2014/main" val="313073601"/>
                  </a:ext>
                </a:extLst>
              </a:tr>
              <a:tr h="196071">
                <a:tc>
                  <a:txBody>
                    <a:bodyPr/>
                    <a:lstStyle/>
                    <a:p>
                      <a:pPr algn="l" fontAlgn="ctr"/>
                      <a:r>
                        <a:rPr lang="pt-BR" sz="1200" u="none" strike="noStrike" dirty="0">
                          <a:effectLst/>
                        </a:rPr>
                        <a:t>GERAÇÃO DE EMPREGOS</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algn="ctr" fontAlgn="ctr"/>
                      <a:r>
                        <a:rPr lang="pt-BR" sz="1200" u="none" strike="noStrike" dirty="0">
                          <a:effectLst/>
                        </a:rPr>
                        <a:t>1%</a:t>
                      </a:r>
                      <a:endParaRPr lang="pt-BR" sz="1200" b="0" i="0" u="none" strike="noStrike" dirty="0">
                        <a:solidFill>
                          <a:srgbClr val="000000"/>
                        </a:solidFill>
                        <a:effectLst/>
                        <a:latin typeface="Arial" panose="020B0604020202020204" pitchFamily="34" charset="0"/>
                      </a:endParaRPr>
                    </a:p>
                  </a:txBody>
                  <a:tcPr marL="7820" marR="7820" marT="7820" marB="0" anchor="ctr"/>
                </a:tc>
                <a:extLst>
                  <a:ext uri="{0D108BD9-81ED-4DB2-BD59-A6C34878D82A}">
                    <a16:rowId xmlns:a16="http://schemas.microsoft.com/office/drawing/2014/main" val="1143021933"/>
                  </a:ext>
                </a:extLst>
              </a:tr>
              <a:tr h="196071">
                <a:tc>
                  <a:txBody>
                    <a:bodyPr/>
                    <a:lstStyle/>
                    <a:p>
                      <a:pPr algn="l" fontAlgn="ctr"/>
                      <a:r>
                        <a:rPr lang="pt-BR" sz="1200" u="none" strike="noStrike" dirty="0">
                          <a:effectLst/>
                        </a:rPr>
                        <a:t>REDUZIR IMPOSTOS</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algn="ctr" fontAlgn="ctr"/>
                      <a:r>
                        <a:rPr lang="pt-BR" sz="1200" u="none" strike="noStrike" dirty="0">
                          <a:effectLst/>
                        </a:rPr>
                        <a:t>1%</a:t>
                      </a:r>
                      <a:endParaRPr lang="pt-BR" sz="1200" b="0" i="0" u="none" strike="noStrike" dirty="0">
                        <a:solidFill>
                          <a:srgbClr val="000000"/>
                        </a:solidFill>
                        <a:effectLst/>
                        <a:latin typeface="Arial" panose="020B0604020202020204" pitchFamily="34" charset="0"/>
                      </a:endParaRPr>
                    </a:p>
                  </a:txBody>
                  <a:tcPr marL="7820" marR="7820" marT="7820" marB="0" anchor="ctr"/>
                </a:tc>
                <a:extLst>
                  <a:ext uri="{0D108BD9-81ED-4DB2-BD59-A6C34878D82A}">
                    <a16:rowId xmlns:a16="http://schemas.microsoft.com/office/drawing/2014/main" val="3714841064"/>
                  </a:ext>
                </a:extLst>
              </a:tr>
              <a:tr h="265313">
                <a:tc>
                  <a:txBody>
                    <a:bodyPr/>
                    <a:lstStyle/>
                    <a:p>
                      <a:pPr algn="l" fontAlgn="ctr"/>
                      <a:r>
                        <a:rPr lang="pt-BR" sz="1200" u="none" strike="noStrike" dirty="0">
                          <a:effectLst/>
                        </a:rPr>
                        <a:t>MELHORES CONDIÇÕES PARA O PEQUENO EMPRESÁRIO</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algn="ctr" fontAlgn="ctr"/>
                      <a:r>
                        <a:rPr lang="pt-BR" sz="1200" u="none" strike="noStrike" dirty="0">
                          <a:effectLst/>
                        </a:rPr>
                        <a:t>0%</a:t>
                      </a:r>
                      <a:endParaRPr lang="pt-BR" sz="1200" b="0" i="0" u="none" strike="noStrike" dirty="0">
                        <a:solidFill>
                          <a:srgbClr val="000000"/>
                        </a:solidFill>
                        <a:effectLst/>
                        <a:latin typeface="Arial" panose="020B0604020202020204" pitchFamily="34" charset="0"/>
                      </a:endParaRPr>
                    </a:p>
                  </a:txBody>
                  <a:tcPr marL="7820" marR="7820" marT="7820" marB="0" anchor="ctr"/>
                </a:tc>
                <a:extLst>
                  <a:ext uri="{0D108BD9-81ED-4DB2-BD59-A6C34878D82A}">
                    <a16:rowId xmlns:a16="http://schemas.microsoft.com/office/drawing/2014/main" val="3265132969"/>
                  </a:ext>
                </a:extLst>
              </a:tr>
              <a:tr h="196071">
                <a:tc>
                  <a:txBody>
                    <a:bodyPr/>
                    <a:lstStyle/>
                    <a:p>
                      <a:pPr algn="l" fontAlgn="ctr"/>
                      <a:r>
                        <a:rPr lang="pt-BR" sz="1200" u="none" strike="noStrike" dirty="0">
                          <a:effectLst/>
                        </a:rPr>
                        <a:t>SAÚDE</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2995438108"/>
                  </a:ext>
                </a:extLst>
              </a:tr>
              <a:tr h="196071">
                <a:tc>
                  <a:txBody>
                    <a:bodyPr/>
                    <a:lstStyle/>
                    <a:p>
                      <a:pPr algn="l" fontAlgn="ctr"/>
                      <a:r>
                        <a:rPr lang="pt-BR" sz="1200" u="none" strike="noStrike" dirty="0">
                          <a:effectLst/>
                        </a:rPr>
                        <a:t>EDUCAÇÃO</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750426975"/>
                  </a:ext>
                </a:extLst>
              </a:tr>
              <a:tr h="196071">
                <a:tc>
                  <a:txBody>
                    <a:bodyPr/>
                    <a:lstStyle/>
                    <a:p>
                      <a:pPr algn="l" fontAlgn="ctr"/>
                      <a:r>
                        <a:rPr lang="pt-BR" sz="1200" u="none" strike="noStrike" dirty="0">
                          <a:effectLst/>
                        </a:rPr>
                        <a:t>REDUZIR OS JUROS</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3815954165"/>
                  </a:ext>
                </a:extLst>
              </a:tr>
              <a:tr h="257273">
                <a:tc>
                  <a:txBody>
                    <a:bodyPr/>
                    <a:lstStyle/>
                    <a:p>
                      <a:pPr algn="l" fontAlgn="ctr"/>
                      <a:r>
                        <a:rPr lang="pt-BR" sz="1200" u="none" strike="noStrike" dirty="0">
                          <a:effectLst/>
                        </a:rPr>
                        <a:t>LINHAS DE CRÉDITO COM JUROS BAIXOS/ FACILITAR O CRÉDITO</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82121862"/>
                  </a:ext>
                </a:extLst>
              </a:tr>
              <a:tr h="196071">
                <a:tc>
                  <a:txBody>
                    <a:bodyPr/>
                    <a:lstStyle/>
                    <a:p>
                      <a:pPr algn="l" fontAlgn="ctr"/>
                      <a:r>
                        <a:rPr lang="pt-BR" sz="1200" u="none" strike="noStrike" dirty="0">
                          <a:effectLst/>
                        </a:rPr>
                        <a:t>REDUZIR A CARGA TRIBUTÁRIA</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1006787868"/>
                  </a:ext>
                </a:extLst>
              </a:tr>
              <a:tr h="265313">
                <a:tc>
                  <a:txBody>
                    <a:bodyPr/>
                    <a:lstStyle/>
                    <a:p>
                      <a:pPr algn="l" fontAlgn="ctr"/>
                      <a:r>
                        <a:rPr lang="pt-BR" sz="1200" u="none" strike="noStrike" dirty="0">
                          <a:effectLst/>
                        </a:rPr>
                        <a:t>AJUSTE FISCAL EM TUDO</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4280070668"/>
                  </a:ext>
                </a:extLst>
              </a:tr>
              <a:tr h="196071">
                <a:tc>
                  <a:txBody>
                    <a:bodyPr/>
                    <a:lstStyle/>
                    <a:p>
                      <a:pPr algn="l" fontAlgn="ctr"/>
                      <a:r>
                        <a:rPr lang="pt-BR" sz="1200" u="none" strike="noStrike" dirty="0">
                          <a:effectLst/>
                        </a:rPr>
                        <a:t>PRIORIZAR OS APOSENTADOS</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1554739522"/>
                  </a:ext>
                </a:extLst>
              </a:tr>
              <a:tr h="196071">
                <a:tc>
                  <a:txBody>
                    <a:bodyPr/>
                    <a:lstStyle/>
                    <a:p>
                      <a:pPr algn="l" fontAlgn="ctr"/>
                      <a:r>
                        <a:rPr lang="pt-BR" sz="1200" u="none" strike="noStrike" dirty="0">
                          <a:effectLst/>
                        </a:rPr>
                        <a:t>PRIVATIZAR EMPRESAS ESTATAIS</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353326930"/>
                  </a:ext>
                </a:extLst>
              </a:tr>
              <a:tr h="196071">
                <a:tc>
                  <a:txBody>
                    <a:bodyPr/>
                    <a:lstStyle/>
                    <a:p>
                      <a:pPr algn="l" fontAlgn="ctr"/>
                      <a:r>
                        <a:rPr lang="pt-BR" sz="1200" u="none" strike="noStrike" dirty="0">
                          <a:effectLst/>
                        </a:rPr>
                        <a:t>REFORMA TRABALHISTA</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2678065763"/>
                  </a:ext>
                </a:extLst>
              </a:tr>
              <a:tr h="265313">
                <a:tc>
                  <a:txBody>
                    <a:bodyPr/>
                    <a:lstStyle/>
                    <a:p>
                      <a:pPr algn="l" fontAlgn="ctr"/>
                      <a:r>
                        <a:rPr lang="pt-BR" sz="1200" u="none" strike="noStrike" dirty="0">
                          <a:effectLst/>
                        </a:rPr>
                        <a:t>DIMINUIR TAXAS</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3731833330"/>
                  </a:ext>
                </a:extLst>
              </a:tr>
              <a:tr h="196071">
                <a:tc>
                  <a:txBody>
                    <a:bodyPr/>
                    <a:lstStyle/>
                    <a:p>
                      <a:pPr algn="l" fontAlgn="ctr"/>
                      <a:r>
                        <a:rPr lang="pt-BR" sz="1200" u="none" strike="noStrike" dirty="0">
                          <a:effectLst/>
                        </a:rPr>
                        <a:t>INVESTIR EM INFRAESTRUTURA</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1061687282"/>
                  </a:ext>
                </a:extLst>
              </a:tr>
              <a:tr h="196071">
                <a:tc>
                  <a:txBody>
                    <a:bodyPr/>
                    <a:lstStyle/>
                    <a:p>
                      <a:pPr algn="l" fontAlgn="ctr"/>
                      <a:r>
                        <a:rPr lang="pt-BR" sz="1200" u="none" strike="noStrike" dirty="0">
                          <a:effectLst/>
                        </a:rPr>
                        <a:t>NAO SABE</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3410723095"/>
                  </a:ext>
                </a:extLst>
              </a:tr>
              <a:tr h="196071">
                <a:tc>
                  <a:txBody>
                    <a:bodyPr/>
                    <a:lstStyle/>
                    <a:p>
                      <a:pPr algn="l" fontAlgn="ctr"/>
                      <a:r>
                        <a:rPr lang="pt-BR" sz="1200" u="none" strike="noStrike" dirty="0">
                          <a:effectLst/>
                        </a:rPr>
                        <a:t>INVESTIR NA PROFISSIONALIZAÇÃO</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3295564106"/>
                  </a:ext>
                </a:extLst>
              </a:tr>
              <a:tr h="196071">
                <a:tc>
                  <a:txBody>
                    <a:bodyPr/>
                    <a:lstStyle/>
                    <a:p>
                      <a:pPr algn="l" fontAlgn="ctr"/>
                      <a:r>
                        <a:rPr lang="pt-BR" sz="1200" u="none" strike="noStrike" dirty="0">
                          <a:effectLst/>
                        </a:rPr>
                        <a:t>MAIS INVESTIMENTOS</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2565812876"/>
                  </a:ext>
                </a:extLst>
              </a:tr>
              <a:tr h="196071">
                <a:tc>
                  <a:txBody>
                    <a:bodyPr/>
                    <a:lstStyle/>
                    <a:p>
                      <a:pPr algn="l" fontAlgn="ctr"/>
                      <a:r>
                        <a:rPr lang="pt-BR" sz="1200" u="none" strike="noStrike" dirty="0">
                          <a:effectLst/>
                        </a:rPr>
                        <a:t>SEGURANÇA</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2650896072"/>
                  </a:ext>
                </a:extLst>
              </a:tr>
              <a:tr h="196071">
                <a:tc>
                  <a:txBody>
                    <a:bodyPr/>
                    <a:lstStyle/>
                    <a:p>
                      <a:pPr algn="l" fontAlgn="ctr"/>
                      <a:r>
                        <a:rPr lang="pt-BR" sz="1200" u="none" strike="noStrike" dirty="0">
                          <a:effectLst/>
                        </a:rPr>
                        <a:t>DIMINUIR A BUROCRACIA</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2321938184"/>
                  </a:ext>
                </a:extLst>
              </a:tr>
              <a:tr h="196071">
                <a:tc>
                  <a:txBody>
                    <a:bodyPr/>
                    <a:lstStyle/>
                    <a:p>
                      <a:pPr algn="l" fontAlgn="ctr"/>
                      <a:r>
                        <a:rPr lang="pt-BR" sz="1200" u="none" strike="noStrike" dirty="0">
                          <a:effectLst/>
                        </a:rPr>
                        <a:t>TIRAR O TEMER</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2534613402"/>
                  </a:ext>
                </a:extLst>
              </a:tr>
              <a:tr h="196071">
                <a:tc>
                  <a:txBody>
                    <a:bodyPr/>
                    <a:lstStyle/>
                    <a:p>
                      <a:pPr algn="l" fontAlgn="ctr"/>
                      <a:r>
                        <a:rPr lang="pt-BR" sz="1200" u="none" strike="noStrike" dirty="0">
                          <a:effectLst/>
                        </a:rPr>
                        <a:t>APOIO A POPULAÇÃO DE BAIXA RENDA</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1852892526"/>
                  </a:ext>
                </a:extLst>
              </a:tr>
              <a:tr h="196071">
                <a:tc>
                  <a:txBody>
                    <a:bodyPr/>
                    <a:lstStyle/>
                    <a:p>
                      <a:pPr algn="l" fontAlgn="ctr"/>
                      <a:r>
                        <a:rPr lang="pt-BR" sz="1200" u="none" strike="noStrike" dirty="0">
                          <a:effectLst/>
                        </a:rPr>
                        <a:t>CONTROLAR A INADIMPLÊNCIA</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435456749"/>
                  </a:ext>
                </a:extLst>
              </a:tr>
              <a:tr h="384100">
                <a:tc>
                  <a:txBody>
                    <a:bodyPr/>
                    <a:lstStyle/>
                    <a:p>
                      <a:pPr algn="l" fontAlgn="ctr"/>
                      <a:r>
                        <a:rPr lang="pt-BR" sz="1200" u="none" strike="noStrike" dirty="0">
                          <a:effectLst/>
                        </a:rPr>
                        <a:t>RESOLVER A QUESTÃO DOS JUROS QUE O GOVERNO PAGA PARA O BANCO</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228649902"/>
                  </a:ext>
                </a:extLst>
              </a:tr>
              <a:tr h="196071">
                <a:tc>
                  <a:txBody>
                    <a:bodyPr/>
                    <a:lstStyle/>
                    <a:p>
                      <a:pPr algn="l" fontAlgn="ctr"/>
                      <a:r>
                        <a:rPr lang="pt-BR" sz="1200" u="none" strike="noStrike" dirty="0">
                          <a:effectLst/>
                        </a:rPr>
                        <a:t>INVESTIR NO SOCIAL</a:t>
                      </a:r>
                      <a:endParaRPr lang="pt-BR" sz="1200" b="0" i="0" u="none" strike="noStrike" dirty="0">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1215783010"/>
                  </a:ext>
                </a:extLst>
              </a:tr>
              <a:tr h="257273">
                <a:tc>
                  <a:txBody>
                    <a:bodyPr/>
                    <a:lstStyle/>
                    <a:p>
                      <a:pPr algn="l" fontAlgn="ctr"/>
                      <a:r>
                        <a:rPr lang="pt-BR" sz="1200" u="none" strike="noStrike">
                          <a:effectLst/>
                        </a:rPr>
                        <a:t>AÇÕES PARA QUE AS ELEIÇOES SEJAM TRANSPARENTES</a:t>
                      </a:r>
                      <a:endParaRPr lang="pt-BR" sz="1200" b="0" i="0" u="none" strike="noStrike">
                        <a:solidFill>
                          <a:srgbClr val="000000"/>
                        </a:solidFill>
                        <a:effectLst/>
                        <a:latin typeface="Arial" panose="020B0604020202020204" pitchFamily="34" charset="0"/>
                      </a:endParaRPr>
                    </a:p>
                  </a:txBody>
                  <a:tcPr marL="7820" marR="7820" marT="7820"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tc>
                <a:extLst>
                  <a:ext uri="{0D108BD9-81ED-4DB2-BD59-A6C34878D82A}">
                    <a16:rowId xmlns:a16="http://schemas.microsoft.com/office/drawing/2014/main" val="13283408"/>
                  </a:ext>
                </a:extLst>
              </a:tr>
            </a:tbl>
          </a:graphicData>
        </a:graphic>
      </p:graphicFrame>
      <p:graphicFrame>
        <p:nvGraphicFramePr>
          <p:cNvPr id="15" name="Tabela 14"/>
          <p:cNvGraphicFramePr>
            <a:graphicFrameLocks noGrp="1"/>
          </p:cNvGraphicFramePr>
          <p:nvPr>
            <p:extLst>
              <p:ext uri="{D42A27DB-BD31-4B8C-83A1-F6EECF244321}">
                <p14:modId xmlns:p14="http://schemas.microsoft.com/office/powerpoint/2010/main" val="1988264026"/>
              </p:ext>
            </p:extLst>
          </p:nvPr>
        </p:nvGraphicFramePr>
        <p:xfrm>
          <a:off x="5519142" y="807099"/>
          <a:ext cx="5112568" cy="5743937"/>
        </p:xfrm>
        <a:graphic>
          <a:graphicData uri="http://schemas.openxmlformats.org/drawingml/2006/table">
            <a:tbl>
              <a:tblPr>
                <a:tableStyleId>{5C22544A-7EE6-4342-B048-85BDC9FD1C3A}</a:tableStyleId>
              </a:tblPr>
              <a:tblGrid>
                <a:gridCol w="4135166">
                  <a:extLst>
                    <a:ext uri="{9D8B030D-6E8A-4147-A177-3AD203B41FA5}">
                      <a16:colId xmlns:a16="http://schemas.microsoft.com/office/drawing/2014/main" val="4090376268"/>
                    </a:ext>
                  </a:extLst>
                </a:gridCol>
                <a:gridCol w="977402">
                  <a:extLst>
                    <a:ext uri="{9D8B030D-6E8A-4147-A177-3AD203B41FA5}">
                      <a16:colId xmlns:a16="http://schemas.microsoft.com/office/drawing/2014/main" val="3798523249"/>
                    </a:ext>
                  </a:extLst>
                </a:gridCol>
              </a:tblGrid>
              <a:tr h="324000">
                <a:tc>
                  <a:txBody>
                    <a:bodyPr/>
                    <a:lstStyle/>
                    <a:p>
                      <a:pPr algn="ctr" fontAlgn="ctr"/>
                      <a:r>
                        <a:rPr lang="pt-BR" sz="1300" b="1" i="0" u="none" strike="noStrike" dirty="0">
                          <a:solidFill>
                            <a:schemeClr val="bg1"/>
                          </a:solidFill>
                          <a:effectLst/>
                          <a:latin typeface="Arial" panose="020B0604020202020204" pitchFamily="34" charset="0"/>
                        </a:rPr>
                        <a:t>FOCO</a:t>
                      </a:r>
                      <a:r>
                        <a:rPr lang="pt-BR" sz="1300" b="1" i="0" u="none" strike="noStrike" baseline="0" dirty="0">
                          <a:solidFill>
                            <a:schemeClr val="bg1"/>
                          </a:solidFill>
                          <a:effectLst/>
                          <a:latin typeface="Arial" panose="020B0604020202020204" pitchFamily="34" charset="0"/>
                        </a:rPr>
                        <a:t> DO GOVERNO EM 2018</a:t>
                      </a:r>
                      <a:endParaRPr lang="pt-BR" sz="1300" b="1" i="0" u="none" strike="noStrike" dirty="0">
                        <a:solidFill>
                          <a:schemeClr val="bg1"/>
                        </a:solidFill>
                        <a:effectLst/>
                        <a:latin typeface="Arial" panose="020B0604020202020204" pitchFamily="34" charset="0"/>
                      </a:endParaRPr>
                    </a:p>
                  </a:txBody>
                  <a:tcPr marL="7820" marR="7820" marT="7820" marB="0" anchor="ctr">
                    <a:solidFill>
                      <a:schemeClr val="tx2">
                        <a:lumMod val="60000"/>
                        <a:lumOff val="40000"/>
                      </a:schemeClr>
                    </a:solidFill>
                  </a:tcPr>
                </a:tc>
                <a:tc>
                  <a:txBody>
                    <a:bodyPr/>
                    <a:lstStyle/>
                    <a:p>
                      <a:pPr algn="ctr" fontAlgn="ctr"/>
                      <a:r>
                        <a:rPr lang="pt-BR" sz="1300" b="1" i="0" u="none" strike="noStrike" dirty="0">
                          <a:solidFill>
                            <a:schemeClr val="bg1"/>
                          </a:solidFill>
                          <a:effectLst/>
                          <a:latin typeface="Arial" panose="020B0604020202020204" pitchFamily="34" charset="0"/>
                        </a:rPr>
                        <a:t>%</a:t>
                      </a:r>
                    </a:p>
                  </a:txBody>
                  <a:tcPr marL="7820" marR="7820" marT="7820" marB="0" anchor="ctr">
                    <a:solidFill>
                      <a:schemeClr val="tx2">
                        <a:lumMod val="60000"/>
                        <a:lumOff val="40000"/>
                      </a:schemeClr>
                    </a:solidFill>
                  </a:tcPr>
                </a:tc>
                <a:extLst>
                  <a:ext uri="{0D108BD9-81ED-4DB2-BD59-A6C34878D82A}">
                    <a16:rowId xmlns:a16="http://schemas.microsoft.com/office/drawing/2014/main" val="313073601"/>
                  </a:ext>
                </a:extLst>
              </a:tr>
              <a:tr h="215111">
                <a:tc>
                  <a:txBody>
                    <a:bodyPr/>
                    <a:lstStyle/>
                    <a:p>
                      <a:pPr algn="l" fontAlgn="ctr"/>
                      <a:r>
                        <a:rPr lang="pt-BR" sz="1200" b="0" i="0" u="none" strike="noStrike" dirty="0">
                          <a:solidFill>
                            <a:srgbClr val="000000"/>
                          </a:solidFill>
                          <a:effectLst/>
                          <a:latin typeface="+mj-lt"/>
                        </a:rPr>
                        <a:t>AUDITORIA NA DIVIDA EXTERNA</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1143021933"/>
                  </a:ext>
                </a:extLst>
              </a:tr>
              <a:tr h="215111">
                <a:tc>
                  <a:txBody>
                    <a:bodyPr/>
                    <a:lstStyle/>
                    <a:p>
                      <a:pPr algn="l" fontAlgn="ctr"/>
                      <a:r>
                        <a:rPr lang="pt-BR" sz="1200" b="0" i="0" u="none" strike="noStrike">
                          <a:solidFill>
                            <a:srgbClr val="000000"/>
                          </a:solidFill>
                          <a:effectLst/>
                          <a:latin typeface="+mj-lt"/>
                        </a:rPr>
                        <a:t>INVESTIR NA CONSTRUÇÃO CIVIL</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3714841064"/>
                  </a:ext>
                </a:extLst>
              </a:tr>
              <a:tr h="215111">
                <a:tc>
                  <a:txBody>
                    <a:bodyPr/>
                    <a:lstStyle/>
                    <a:p>
                      <a:pPr algn="l" fontAlgn="ctr"/>
                      <a:r>
                        <a:rPr lang="pt-BR" sz="1200" b="0" i="0" u="none" strike="noStrike">
                          <a:solidFill>
                            <a:srgbClr val="000000"/>
                          </a:solidFill>
                          <a:effectLst/>
                          <a:latin typeface="+mj-lt"/>
                        </a:rPr>
                        <a:t>ATENÇAO  AOS  JOVENS</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3265132969"/>
                  </a:ext>
                </a:extLst>
              </a:tr>
              <a:tr h="215111">
                <a:tc>
                  <a:txBody>
                    <a:bodyPr/>
                    <a:lstStyle/>
                    <a:p>
                      <a:pPr algn="l" fontAlgn="ctr"/>
                      <a:r>
                        <a:rPr lang="pt-BR" sz="1200" b="0" i="0" u="none" strike="noStrike">
                          <a:solidFill>
                            <a:srgbClr val="000000"/>
                          </a:solidFill>
                          <a:effectLst/>
                          <a:latin typeface="+mj-lt"/>
                        </a:rPr>
                        <a:t>FISCALIZAÇÃO NAS EMPRESAS</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2995438108"/>
                  </a:ext>
                </a:extLst>
              </a:tr>
              <a:tr h="215111">
                <a:tc>
                  <a:txBody>
                    <a:bodyPr/>
                    <a:lstStyle/>
                    <a:p>
                      <a:pPr algn="l" fontAlgn="ctr"/>
                      <a:r>
                        <a:rPr lang="pt-BR" sz="1200" b="0" i="0" u="none" strike="noStrike">
                          <a:solidFill>
                            <a:srgbClr val="000000"/>
                          </a:solidFill>
                          <a:effectLst/>
                          <a:latin typeface="+mj-lt"/>
                        </a:rPr>
                        <a:t>DIRECIONAR MELHOR A VERBA DOS PARLAMENTARES</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750426975"/>
                  </a:ext>
                </a:extLst>
              </a:tr>
              <a:tr h="215111">
                <a:tc>
                  <a:txBody>
                    <a:bodyPr/>
                    <a:lstStyle/>
                    <a:p>
                      <a:pPr algn="l" fontAlgn="ctr"/>
                      <a:r>
                        <a:rPr lang="pt-BR" sz="1200" b="0" i="0" u="none" strike="noStrike">
                          <a:solidFill>
                            <a:srgbClr val="000000"/>
                          </a:solidFill>
                          <a:effectLst/>
                          <a:latin typeface="+mj-lt"/>
                        </a:rPr>
                        <a:t>INVESTIR NO SETOR PRIVADO</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3815954165"/>
                  </a:ext>
                </a:extLst>
              </a:tr>
              <a:tr h="215111">
                <a:tc>
                  <a:txBody>
                    <a:bodyPr/>
                    <a:lstStyle/>
                    <a:p>
                      <a:pPr algn="l" fontAlgn="ctr"/>
                      <a:r>
                        <a:rPr lang="pt-BR" sz="1200" b="0" i="0" u="none" strike="noStrike">
                          <a:solidFill>
                            <a:srgbClr val="000000"/>
                          </a:solidFill>
                          <a:effectLst/>
                          <a:latin typeface="+mj-lt"/>
                        </a:rPr>
                        <a:t>REFORMA TRIBUTÁRIA</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82121862"/>
                  </a:ext>
                </a:extLst>
              </a:tr>
              <a:tr h="215111">
                <a:tc>
                  <a:txBody>
                    <a:bodyPr/>
                    <a:lstStyle/>
                    <a:p>
                      <a:pPr algn="l" fontAlgn="ctr"/>
                      <a:r>
                        <a:rPr lang="pt-BR" sz="1200" b="0" i="0" u="none" strike="noStrike">
                          <a:solidFill>
                            <a:srgbClr val="000000"/>
                          </a:solidFill>
                          <a:effectLst/>
                          <a:latin typeface="+mj-lt"/>
                        </a:rPr>
                        <a:t>GERAR RIQUEZAS</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1006787868"/>
                  </a:ext>
                </a:extLst>
              </a:tr>
              <a:tr h="215111">
                <a:tc>
                  <a:txBody>
                    <a:bodyPr/>
                    <a:lstStyle/>
                    <a:p>
                      <a:pPr algn="l" fontAlgn="ctr"/>
                      <a:r>
                        <a:rPr lang="pt-BR" sz="1200" b="0" i="0" u="none" strike="noStrike">
                          <a:solidFill>
                            <a:srgbClr val="000000"/>
                          </a:solidFill>
                          <a:effectLst/>
                          <a:latin typeface="+mj-lt"/>
                        </a:rPr>
                        <a:t>INCENTIVAR O TURISMO INTERNO</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4280070668"/>
                  </a:ext>
                </a:extLst>
              </a:tr>
              <a:tr h="215111">
                <a:tc>
                  <a:txBody>
                    <a:bodyPr/>
                    <a:lstStyle/>
                    <a:p>
                      <a:pPr algn="l" fontAlgn="ctr"/>
                      <a:r>
                        <a:rPr lang="pt-BR" sz="1200" b="0" i="0" u="none" strike="noStrike">
                          <a:solidFill>
                            <a:srgbClr val="000000"/>
                          </a:solidFill>
                          <a:effectLst/>
                          <a:latin typeface="+mj-lt"/>
                        </a:rPr>
                        <a:t>REORGANIZAR A CASA</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1554739522"/>
                  </a:ext>
                </a:extLst>
              </a:tr>
              <a:tr h="215111">
                <a:tc>
                  <a:txBody>
                    <a:bodyPr/>
                    <a:lstStyle/>
                    <a:p>
                      <a:pPr algn="l" fontAlgn="ctr"/>
                      <a:r>
                        <a:rPr lang="pt-BR" sz="1200" b="0" i="0" u="none" strike="noStrike">
                          <a:solidFill>
                            <a:srgbClr val="000000"/>
                          </a:solidFill>
                          <a:effectLst/>
                          <a:latin typeface="+mj-lt"/>
                        </a:rPr>
                        <a:t>FAZER BOM USO DOS RECURSOS PUBLICOS</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353326930"/>
                  </a:ext>
                </a:extLst>
              </a:tr>
              <a:tr h="215111">
                <a:tc>
                  <a:txBody>
                    <a:bodyPr/>
                    <a:lstStyle/>
                    <a:p>
                      <a:pPr algn="l" fontAlgn="ctr"/>
                      <a:r>
                        <a:rPr lang="pt-BR" sz="1200" b="0" i="0" u="none" strike="noStrike">
                          <a:solidFill>
                            <a:srgbClr val="000000"/>
                          </a:solidFill>
                          <a:effectLst/>
                          <a:latin typeface="+mj-lt"/>
                        </a:rPr>
                        <a:t>INVESTIR EM PESSOAS SÉRIAS</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2678065763"/>
                  </a:ext>
                </a:extLst>
              </a:tr>
              <a:tr h="215111">
                <a:tc>
                  <a:txBody>
                    <a:bodyPr/>
                    <a:lstStyle/>
                    <a:p>
                      <a:pPr algn="l" fontAlgn="ctr"/>
                      <a:r>
                        <a:rPr lang="pt-BR" sz="1200" b="0" i="0" u="none" strike="noStrike">
                          <a:solidFill>
                            <a:srgbClr val="000000"/>
                          </a:solidFill>
                          <a:effectLst/>
                          <a:latin typeface="+mj-lt"/>
                        </a:rPr>
                        <a:t>REDUÇÃO DO ESTADO</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3731833330"/>
                  </a:ext>
                </a:extLst>
              </a:tr>
              <a:tr h="215111">
                <a:tc>
                  <a:txBody>
                    <a:bodyPr/>
                    <a:lstStyle/>
                    <a:p>
                      <a:pPr algn="l" fontAlgn="ctr"/>
                      <a:r>
                        <a:rPr lang="pt-BR" sz="1200" b="0" i="0" u="none" strike="noStrike">
                          <a:solidFill>
                            <a:srgbClr val="000000"/>
                          </a:solidFill>
                          <a:effectLst/>
                          <a:latin typeface="+mj-lt"/>
                        </a:rPr>
                        <a:t>EXTINGUIR A CLASSE POLÍTICA</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1061687282"/>
                  </a:ext>
                </a:extLst>
              </a:tr>
              <a:tr h="215111">
                <a:tc>
                  <a:txBody>
                    <a:bodyPr/>
                    <a:lstStyle/>
                    <a:p>
                      <a:pPr algn="l" fontAlgn="ctr"/>
                      <a:r>
                        <a:rPr lang="pt-BR" sz="1200" b="0" i="0" u="none" strike="noStrike">
                          <a:solidFill>
                            <a:srgbClr val="000000"/>
                          </a:solidFill>
                          <a:effectLst/>
                          <a:latin typeface="+mj-lt"/>
                        </a:rPr>
                        <a:t>REDUÇÃO DO IPI PARA PRODUTOS DOMÉSTICOS</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3410723095"/>
                  </a:ext>
                </a:extLst>
              </a:tr>
              <a:tr h="215111">
                <a:tc>
                  <a:txBody>
                    <a:bodyPr/>
                    <a:lstStyle/>
                    <a:p>
                      <a:pPr algn="l" fontAlgn="ctr"/>
                      <a:r>
                        <a:rPr lang="pt-BR" sz="1200" b="0" i="0" u="none" strike="noStrike">
                          <a:solidFill>
                            <a:srgbClr val="000000"/>
                          </a:solidFill>
                          <a:effectLst/>
                          <a:latin typeface="+mj-lt"/>
                        </a:rPr>
                        <a:t>NOVA CONSTITUIÇÃO</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3295564106"/>
                  </a:ext>
                </a:extLst>
              </a:tr>
              <a:tr h="215111">
                <a:tc>
                  <a:txBody>
                    <a:bodyPr/>
                    <a:lstStyle/>
                    <a:p>
                      <a:pPr algn="l" fontAlgn="ctr"/>
                      <a:r>
                        <a:rPr lang="pt-BR" sz="1200" b="0" i="0" u="none" strike="noStrike">
                          <a:solidFill>
                            <a:srgbClr val="000000"/>
                          </a:solidFill>
                          <a:effectLst/>
                          <a:latin typeface="+mj-lt"/>
                        </a:rPr>
                        <a:t>MAIS OPORTUNIDADES PARA AS EMPRESAS</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2565812876"/>
                  </a:ext>
                </a:extLst>
              </a:tr>
              <a:tr h="215111">
                <a:tc>
                  <a:txBody>
                    <a:bodyPr/>
                    <a:lstStyle/>
                    <a:p>
                      <a:pPr algn="l" fontAlgn="ctr"/>
                      <a:r>
                        <a:rPr lang="pt-BR" sz="1200" b="0" i="0" u="none" strike="noStrike">
                          <a:solidFill>
                            <a:srgbClr val="000000"/>
                          </a:solidFill>
                          <a:effectLst/>
                          <a:latin typeface="+mj-lt"/>
                        </a:rPr>
                        <a:t>FAZER UM BRASIL NOVO</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2650896072"/>
                  </a:ext>
                </a:extLst>
              </a:tr>
              <a:tr h="215111">
                <a:tc>
                  <a:txBody>
                    <a:bodyPr/>
                    <a:lstStyle/>
                    <a:p>
                      <a:pPr algn="l" fontAlgn="ctr"/>
                      <a:r>
                        <a:rPr lang="pt-BR" sz="1200" b="0" i="0" u="none" strike="noStrike">
                          <a:solidFill>
                            <a:srgbClr val="000000"/>
                          </a:solidFill>
                          <a:effectLst/>
                          <a:latin typeface="+mj-lt"/>
                        </a:rPr>
                        <a:t>RENOVAÇÃO POLÍTICA</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2321938184"/>
                  </a:ext>
                </a:extLst>
              </a:tr>
              <a:tr h="215111">
                <a:tc>
                  <a:txBody>
                    <a:bodyPr/>
                    <a:lstStyle/>
                    <a:p>
                      <a:pPr algn="l" fontAlgn="ctr"/>
                      <a:r>
                        <a:rPr lang="pt-BR" sz="1200" b="0" i="0" u="none" strike="noStrike">
                          <a:solidFill>
                            <a:srgbClr val="000000"/>
                          </a:solidFill>
                          <a:effectLst/>
                          <a:latin typeface="+mj-lt"/>
                        </a:rPr>
                        <a:t>FACILITAR A AQUISIÇÃO DE EQUIPAMENTOS</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2534613402"/>
                  </a:ext>
                </a:extLst>
              </a:tr>
              <a:tr h="215111">
                <a:tc>
                  <a:txBody>
                    <a:bodyPr/>
                    <a:lstStyle/>
                    <a:p>
                      <a:pPr algn="l" fontAlgn="ctr"/>
                      <a:r>
                        <a:rPr lang="pt-BR" sz="1200" b="0" i="0" u="none" strike="noStrike">
                          <a:solidFill>
                            <a:srgbClr val="000000"/>
                          </a:solidFill>
                          <a:effectLst/>
                          <a:latin typeface="+mj-lt"/>
                        </a:rPr>
                        <a:t>INCENTIVAR A PRODUÇÂO</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1852892526"/>
                  </a:ext>
                </a:extLst>
              </a:tr>
              <a:tr h="215111">
                <a:tc>
                  <a:txBody>
                    <a:bodyPr/>
                    <a:lstStyle/>
                    <a:p>
                      <a:pPr algn="l" fontAlgn="ctr"/>
                      <a:r>
                        <a:rPr lang="pt-BR" sz="1200" b="0" i="0" u="none" strike="noStrike">
                          <a:solidFill>
                            <a:srgbClr val="000000"/>
                          </a:solidFill>
                          <a:effectLst/>
                          <a:latin typeface="+mj-lt"/>
                        </a:rPr>
                        <a:t>INVESTIR NO TRABALHADOR</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a:ea typeface="+mn-ea"/>
                          <a:cs typeface="+mn-cs"/>
                        </a:rPr>
                        <a:t>0%</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435456749"/>
                  </a:ext>
                </a:extLst>
              </a:tr>
              <a:tr h="215111">
                <a:tc>
                  <a:txBody>
                    <a:bodyPr/>
                    <a:lstStyle/>
                    <a:p>
                      <a:pPr algn="l" fontAlgn="ctr"/>
                      <a:r>
                        <a:rPr lang="pt-BR" sz="1200" b="0" i="0" u="none" strike="noStrike">
                          <a:solidFill>
                            <a:srgbClr val="000000"/>
                          </a:solidFill>
                          <a:effectLst/>
                          <a:latin typeface="+mj-lt"/>
                        </a:rPr>
                        <a:t>TODAS AS OPÇÕES</a:t>
                      </a:r>
                    </a:p>
                  </a:txBody>
                  <a:tcPr marL="9525" marR="9525" marT="9525" marB="0"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a:ea typeface="+mn-ea"/>
                          <a:cs typeface="+mn-cs"/>
                        </a:rPr>
                        <a:t>1%</a:t>
                      </a:r>
                      <a:endParaRPr kumimoji="0" lang="pt-B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228649902"/>
                  </a:ext>
                </a:extLst>
              </a:tr>
              <a:tr h="215111">
                <a:tc>
                  <a:txBody>
                    <a:bodyPr/>
                    <a:lstStyle/>
                    <a:p>
                      <a:pPr algn="l" fontAlgn="ctr"/>
                      <a:r>
                        <a:rPr lang="pt-BR" sz="1200" b="0" i="0" u="none" strike="noStrike">
                          <a:solidFill>
                            <a:srgbClr val="000000"/>
                          </a:solidFill>
                          <a:effectLst/>
                          <a:latin typeface="+mj-lt"/>
                        </a:rPr>
                        <a:t>NÃO INFORMOU</a:t>
                      </a:r>
                    </a:p>
                  </a:txBody>
                  <a:tcPr marL="9525" marR="9525" marT="9525" marB="0" anchor="ctr"/>
                </a:tc>
                <a:tc>
                  <a:txBody>
                    <a:bodyPr/>
                    <a:lstStyle/>
                    <a:p>
                      <a:pPr algn="ctr" fontAlgn="ctr"/>
                      <a:r>
                        <a:rPr lang="pt-BR" sz="1200" u="none" strike="noStrike" dirty="0">
                          <a:effectLst/>
                        </a:rPr>
                        <a:t>0%</a:t>
                      </a:r>
                      <a:endParaRPr lang="pt-BR"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15783010"/>
                  </a:ext>
                </a:extLst>
              </a:tr>
              <a:tr h="257273">
                <a:tc>
                  <a:txBody>
                    <a:bodyPr/>
                    <a:lstStyle/>
                    <a:p>
                      <a:pPr algn="l" fontAlgn="ctr"/>
                      <a:r>
                        <a:rPr lang="pt-BR" sz="1200" b="1" i="0" u="none" strike="noStrike" dirty="0">
                          <a:solidFill>
                            <a:srgbClr val="000000"/>
                          </a:solidFill>
                          <a:effectLst/>
                          <a:latin typeface="Arial" panose="020B0604020202020204" pitchFamily="34" charset="0"/>
                        </a:rPr>
                        <a:t>TOTAL</a:t>
                      </a:r>
                    </a:p>
                  </a:txBody>
                  <a:tcPr marL="7820" marR="7820" marT="7820" marB="0" anchor="ctr">
                    <a:solidFill>
                      <a:schemeClr val="accent1">
                        <a:lumMod val="40000"/>
                        <a:lumOff val="60000"/>
                      </a:schemeClr>
                    </a:solidFill>
                  </a:tcP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Calibri"/>
                          <a:ea typeface="+mn-ea"/>
                          <a:cs typeface="+mn-cs"/>
                        </a:rPr>
                        <a:t>4%</a:t>
                      </a:r>
                      <a:endParaRPr kumimoji="0" lang="pt-BR"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7820" marR="7820" marT="7820" marB="0" anchor="ctr">
                    <a:solidFill>
                      <a:schemeClr val="accent1">
                        <a:lumMod val="40000"/>
                        <a:lumOff val="60000"/>
                      </a:schemeClr>
                    </a:solidFill>
                  </a:tcPr>
                </a:tc>
                <a:extLst>
                  <a:ext uri="{0D108BD9-81ED-4DB2-BD59-A6C34878D82A}">
                    <a16:rowId xmlns:a16="http://schemas.microsoft.com/office/drawing/2014/main" val="13283408"/>
                  </a:ext>
                </a:extLst>
              </a:tr>
            </a:tbl>
          </a:graphicData>
        </a:graphic>
      </p:graphicFrame>
      <p:sp>
        <p:nvSpPr>
          <p:cNvPr id="18" name="CaixaDeTexto 17"/>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907 ENTREVISTADOS</a:t>
            </a:r>
          </a:p>
        </p:txBody>
      </p:sp>
    </p:spTree>
    <p:extLst>
      <p:ext uri="{BB962C8B-B14F-4D97-AF65-F5344CB8AC3E}">
        <p14:creationId xmlns:p14="http://schemas.microsoft.com/office/powerpoint/2010/main" val="475558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FOCO DO GOVERNO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Q15.</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para sua empresa, qual deveria ser a principal preocupação do governo em 2018?</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1460349072"/>
              </p:ext>
            </p:extLst>
          </p:nvPr>
        </p:nvGraphicFramePr>
        <p:xfrm>
          <a:off x="1558702" y="1820829"/>
          <a:ext cx="7200801" cy="4067998"/>
        </p:xfrm>
        <a:graphic>
          <a:graphicData uri="http://schemas.openxmlformats.org/drawingml/2006/table">
            <a:tbl>
              <a:tblPr bandRow="1">
                <a:tableStyleId>{5C22544A-7EE6-4342-B048-85BDC9FD1C3A}</a:tableStyleId>
              </a:tblPr>
              <a:tblGrid>
                <a:gridCol w="3370587">
                  <a:extLst>
                    <a:ext uri="{9D8B030D-6E8A-4147-A177-3AD203B41FA5}">
                      <a16:colId xmlns:a16="http://schemas.microsoft.com/office/drawing/2014/main" val="1717645873"/>
                    </a:ext>
                  </a:extLst>
                </a:gridCol>
                <a:gridCol w="1216198">
                  <a:extLst>
                    <a:ext uri="{9D8B030D-6E8A-4147-A177-3AD203B41FA5}">
                      <a16:colId xmlns:a16="http://schemas.microsoft.com/office/drawing/2014/main" val="2682590267"/>
                    </a:ext>
                  </a:extLst>
                </a:gridCol>
                <a:gridCol w="1346615">
                  <a:extLst>
                    <a:ext uri="{9D8B030D-6E8A-4147-A177-3AD203B41FA5}">
                      <a16:colId xmlns:a16="http://schemas.microsoft.com/office/drawing/2014/main" val="100693935"/>
                    </a:ext>
                  </a:extLst>
                </a:gridCol>
                <a:gridCol w="1267401">
                  <a:extLst>
                    <a:ext uri="{9D8B030D-6E8A-4147-A177-3AD203B41FA5}">
                      <a16:colId xmlns:a16="http://schemas.microsoft.com/office/drawing/2014/main" val="221777309"/>
                    </a:ext>
                  </a:extLst>
                </a:gridCol>
              </a:tblGrid>
              <a:tr h="910726">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526212">
                <a:tc>
                  <a:txBody>
                    <a:bodyPr/>
                    <a:lstStyle/>
                    <a:p>
                      <a:pPr marL="0" algn="r" defTabSz="1172261" rtl="0" eaLnBrk="1" fontAlgn="b" latinLnBrk="0" hangingPunct="1"/>
                      <a:r>
                        <a:rPr lang="pt-BR" sz="1600" b="1" kern="1200" dirty="0">
                          <a:solidFill>
                            <a:srgbClr val="1F497D"/>
                          </a:solidFill>
                          <a:latin typeface="+mn-lt"/>
                          <a:ea typeface="+mn-ea"/>
                          <a:cs typeface="+mn-cs"/>
                        </a:rPr>
                        <a:t>Combater a corrupção</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45%</a:t>
                      </a:r>
                    </a:p>
                  </a:txBody>
                  <a:tcPr marL="9525" marR="9525" marT="9525" marB="0" anchor="ctr"/>
                </a:tc>
                <a:extLst>
                  <a:ext uri="{0D108BD9-81ED-4DB2-BD59-A6C34878D82A}">
                    <a16:rowId xmlns:a16="http://schemas.microsoft.com/office/drawing/2014/main" val="1143186497"/>
                  </a:ext>
                </a:extLst>
              </a:tr>
              <a:tr h="526212">
                <a:tc>
                  <a:txBody>
                    <a:bodyPr/>
                    <a:lstStyle/>
                    <a:p>
                      <a:pPr marL="0" algn="r" defTabSz="1172261" rtl="0" eaLnBrk="1" fontAlgn="b" latinLnBrk="0" hangingPunct="1"/>
                      <a:r>
                        <a:rPr lang="pt-BR" sz="1600" b="1" kern="1200" dirty="0">
                          <a:solidFill>
                            <a:srgbClr val="1F497D"/>
                          </a:solidFill>
                          <a:latin typeface="+mn-lt"/>
                          <a:ea typeface="+mn-ea"/>
                          <a:cs typeface="+mn-cs"/>
                        </a:rPr>
                        <a:t>Estimular o crescimento econômico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25%</a:t>
                      </a:r>
                    </a:p>
                  </a:txBody>
                  <a:tcPr marL="9525" marR="9525" marT="9525" marB="0" anchor="ctr"/>
                </a:tc>
                <a:extLst>
                  <a:ext uri="{0D108BD9-81ED-4DB2-BD59-A6C34878D82A}">
                    <a16:rowId xmlns:a16="http://schemas.microsoft.com/office/drawing/2014/main" val="2417726408"/>
                  </a:ext>
                </a:extLst>
              </a:tr>
              <a:tr h="526212">
                <a:tc>
                  <a:txBody>
                    <a:bodyPr/>
                    <a:lstStyle/>
                    <a:p>
                      <a:pPr marL="0" algn="r" defTabSz="1172261" rtl="0" eaLnBrk="1" fontAlgn="b" latinLnBrk="0" hangingPunct="1"/>
                      <a:r>
                        <a:rPr lang="pt-BR" sz="1600" b="1" kern="1200" dirty="0">
                          <a:solidFill>
                            <a:srgbClr val="1F497D"/>
                          </a:solidFill>
                          <a:latin typeface="+mn-lt"/>
                          <a:ea typeface="+mn-ea"/>
                          <a:cs typeface="+mn-cs"/>
                        </a:rPr>
                        <a:t>Cortar gastos</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extLst>
                  <a:ext uri="{0D108BD9-81ED-4DB2-BD59-A6C34878D82A}">
                    <a16:rowId xmlns:a16="http://schemas.microsoft.com/office/drawing/2014/main" val="1811174359"/>
                  </a:ext>
                </a:extLst>
              </a:tr>
              <a:tr h="526212">
                <a:tc>
                  <a:txBody>
                    <a:bodyPr/>
                    <a:lstStyle/>
                    <a:p>
                      <a:pPr marL="0" algn="r" defTabSz="1172261" rtl="0" eaLnBrk="1" fontAlgn="b" latinLnBrk="0" hangingPunct="1"/>
                      <a:r>
                        <a:rPr lang="pt-BR" sz="1600" b="1" kern="1200" dirty="0">
                          <a:solidFill>
                            <a:srgbClr val="1F497D"/>
                          </a:solidFill>
                          <a:latin typeface="+mn-lt"/>
                          <a:ea typeface="+mn-ea"/>
                          <a:cs typeface="+mn-cs"/>
                        </a:rPr>
                        <a:t>Controlar a inflação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2941375559"/>
                  </a:ext>
                </a:extLst>
              </a:tr>
              <a:tr h="526212">
                <a:tc>
                  <a:txBody>
                    <a:bodyPr/>
                    <a:lstStyle/>
                    <a:p>
                      <a:pPr marL="0" algn="r" defTabSz="1172261" rtl="0" eaLnBrk="1" fontAlgn="b" latinLnBrk="0" hangingPunct="1"/>
                      <a:r>
                        <a:rPr lang="pt-BR" sz="1600" b="1" kern="1200" dirty="0">
                          <a:solidFill>
                            <a:srgbClr val="1F497D"/>
                          </a:solidFill>
                          <a:latin typeface="+mn-lt"/>
                          <a:ea typeface="+mn-ea"/>
                          <a:cs typeface="+mn-cs"/>
                        </a:rPr>
                        <a:t>Outro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2752535427"/>
                  </a:ext>
                </a:extLst>
              </a:tr>
              <a:tr h="526212">
                <a:tc>
                  <a:txBody>
                    <a:bodyPr/>
                    <a:lstStyle/>
                    <a:p>
                      <a:pPr algn="r"/>
                      <a:r>
                        <a:rPr lang="pt-BR" sz="1600" b="1" dirty="0">
                          <a:solidFill>
                            <a:srgbClr val="1F497D"/>
                          </a:solidFill>
                        </a:rPr>
                        <a:t>Não sabe/Não</a:t>
                      </a:r>
                      <a:r>
                        <a:rPr lang="pt-BR" sz="1600" b="1" baseline="0" dirty="0">
                          <a:solidFill>
                            <a:srgbClr val="1F497D"/>
                          </a:solidFill>
                        </a:rPr>
                        <a:t> respondeu</a:t>
                      </a:r>
                      <a:endParaRPr lang="pt-BR" sz="1600" b="1" dirty="0">
                        <a:solidFill>
                          <a:srgbClr val="1F497D"/>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1485659157"/>
                  </a:ext>
                </a:extLst>
              </a:tr>
            </a:tbl>
          </a:graphicData>
        </a:graphic>
      </p:graphicFrame>
      <p:grpSp>
        <p:nvGrpSpPr>
          <p:cNvPr id="19" name="Agrupar 18"/>
          <p:cNvGrpSpPr/>
          <p:nvPr/>
        </p:nvGrpSpPr>
        <p:grpSpPr>
          <a:xfrm>
            <a:off x="6440294" y="1857220"/>
            <a:ext cx="792088" cy="882490"/>
            <a:chOff x="2638821" y="4762770"/>
            <a:chExt cx="762451" cy="1229435"/>
          </a:xfrm>
        </p:grpSpPr>
        <p:grpSp>
          <p:nvGrpSpPr>
            <p:cNvPr id="20" name="Grupo 5"/>
            <p:cNvGrpSpPr/>
            <p:nvPr/>
          </p:nvGrpSpPr>
          <p:grpSpPr>
            <a:xfrm>
              <a:off x="2638821" y="4762770"/>
              <a:ext cx="762451" cy="760375"/>
              <a:chOff x="1989894" y="4905662"/>
              <a:chExt cx="829550" cy="829550"/>
            </a:xfrm>
          </p:grpSpPr>
          <p:sp>
            <p:nvSpPr>
              <p:cNvPr id="22" name="Retângulo 21"/>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5" name="Imagem 3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21" name="CaixaDeTexto 20"/>
            <p:cNvSpPr txBox="1"/>
            <p:nvPr/>
          </p:nvSpPr>
          <p:spPr>
            <a:xfrm>
              <a:off x="2711925" y="5520551"/>
              <a:ext cx="653718" cy="471654"/>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36" name="Agrupar 35"/>
          <p:cNvGrpSpPr/>
          <p:nvPr/>
        </p:nvGrpSpPr>
        <p:grpSpPr>
          <a:xfrm>
            <a:off x="7733835" y="1820828"/>
            <a:ext cx="828255" cy="915585"/>
            <a:chOff x="8349793" y="1845054"/>
            <a:chExt cx="828255" cy="915585"/>
          </a:xfrm>
        </p:grpSpPr>
        <p:grpSp>
          <p:nvGrpSpPr>
            <p:cNvPr id="37" name="Grupo 16"/>
            <p:cNvGrpSpPr/>
            <p:nvPr/>
          </p:nvGrpSpPr>
          <p:grpSpPr>
            <a:xfrm>
              <a:off x="8426412" y="1845054"/>
              <a:ext cx="720398" cy="620267"/>
              <a:chOff x="2947662" y="4678526"/>
              <a:chExt cx="846138" cy="1057275"/>
            </a:xfrm>
          </p:grpSpPr>
          <p:sp>
            <p:nvSpPr>
              <p:cNvPr id="39" name="Retângulo 38"/>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0" name="Group 13"/>
              <p:cNvGrpSpPr>
                <a:grpSpLocks noChangeAspect="1"/>
              </p:cNvGrpSpPr>
              <p:nvPr/>
            </p:nvGrpSpPr>
            <p:grpSpPr bwMode="auto">
              <a:xfrm>
                <a:off x="2947662" y="4678526"/>
                <a:ext cx="846138" cy="1057275"/>
                <a:chOff x="-489" y="3132"/>
                <a:chExt cx="533" cy="666"/>
              </a:xfrm>
            </p:grpSpPr>
            <p:sp>
              <p:nvSpPr>
                <p:cNvPr id="41"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2"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38" name="CaixaDeTexto 37"/>
            <p:cNvSpPr txBox="1"/>
            <p:nvPr/>
          </p:nvSpPr>
          <p:spPr>
            <a:xfrm>
              <a:off x="8349793" y="2421682"/>
              <a:ext cx="828255" cy="338957"/>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EPP</a:t>
              </a:r>
            </a:p>
          </p:txBody>
        </p:sp>
      </p:grpSp>
      <p:grpSp>
        <p:nvGrpSpPr>
          <p:cNvPr id="43" name="Agrupar 42"/>
          <p:cNvGrpSpPr/>
          <p:nvPr/>
        </p:nvGrpSpPr>
        <p:grpSpPr>
          <a:xfrm>
            <a:off x="5161869" y="1921165"/>
            <a:ext cx="751572" cy="814685"/>
            <a:chOff x="1768185" y="4857231"/>
            <a:chExt cx="723450" cy="1134974"/>
          </a:xfrm>
        </p:grpSpPr>
        <p:grpSp>
          <p:nvGrpSpPr>
            <p:cNvPr id="44" name="Grupo 13"/>
            <p:cNvGrpSpPr/>
            <p:nvPr/>
          </p:nvGrpSpPr>
          <p:grpSpPr>
            <a:xfrm>
              <a:off x="1768185" y="4857231"/>
              <a:ext cx="723450" cy="629054"/>
              <a:chOff x="1207620" y="5194355"/>
              <a:chExt cx="653544" cy="569821"/>
            </a:xfrm>
          </p:grpSpPr>
          <p:sp>
            <p:nvSpPr>
              <p:cNvPr id="46"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7" name="Imagem 4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45" name="CaixaDeTexto 44"/>
            <p:cNvSpPr txBox="1"/>
            <p:nvPr/>
          </p:nvSpPr>
          <p:spPr>
            <a:xfrm>
              <a:off x="1815004" y="5520550"/>
              <a:ext cx="653718" cy="471655"/>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48" name="CaixaDeTexto 47"/>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759070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ela 23"/>
          <p:cNvGraphicFramePr>
            <a:graphicFrameLocks noGrp="1"/>
          </p:cNvGraphicFramePr>
          <p:nvPr>
            <p:extLst>
              <p:ext uri="{D42A27DB-BD31-4B8C-83A1-F6EECF244321}">
                <p14:modId xmlns:p14="http://schemas.microsoft.com/office/powerpoint/2010/main" val="2065322764"/>
              </p:ext>
            </p:extLst>
          </p:nvPr>
        </p:nvGraphicFramePr>
        <p:xfrm>
          <a:off x="1702718" y="1826827"/>
          <a:ext cx="7200801" cy="4067998"/>
        </p:xfrm>
        <a:graphic>
          <a:graphicData uri="http://schemas.openxmlformats.org/drawingml/2006/table">
            <a:tbl>
              <a:tblPr bandRow="1">
                <a:tableStyleId>{5C22544A-7EE6-4342-B048-85BDC9FD1C3A}</a:tableStyleId>
              </a:tblPr>
              <a:tblGrid>
                <a:gridCol w="3370587">
                  <a:extLst>
                    <a:ext uri="{9D8B030D-6E8A-4147-A177-3AD203B41FA5}">
                      <a16:colId xmlns:a16="http://schemas.microsoft.com/office/drawing/2014/main" val="1717645873"/>
                    </a:ext>
                  </a:extLst>
                </a:gridCol>
                <a:gridCol w="1216198">
                  <a:extLst>
                    <a:ext uri="{9D8B030D-6E8A-4147-A177-3AD203B41FA5}">
                      <a16:colId xmlns:a16="http://schemas.microsoft.com/office/drawing/2014/main" val="2682590267"/>
                    </a:ext>
                  </a:extLst>
                </a:gridCol>
                <a:gridCol w="1346615">
                  <a:extLst>
                    <a:ext uri="{9D8B030D-6E8A-4147-A177-3AD203B41FA5}">
                      <a16:colId xmlns:a16="http://schemas.microsoft.com/office/drawing/2014/main" val="100693935"/>
                    </a:ext>
                  </a:extLst>
                </a:gridCol>
                <a:gridCol w="1267401">
                  <a:extLst>
                    <a:ext uri="{9D8B030D-6E8A-4147-A177-3AD203B41FA5}">
                      <a16:colId xmlns:a16="http://schemas.microsoft.com/office/drawing/2014/main" val="221777309"/>
                    </a:ext>
                  </a:extLst>
                </a:gridCol>
              </a:tblGrid>
              <a:tr h="910726">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526212">
                <a:tc>
                  <a:txBody>
                    <a:bodyPr/>
                    <a:lstStyle/>
                    <a:p>
                      <a:pPr marL="0" algn="r" defTabSz="1172261" rtl="0" eaLnBrk="1" fontAlgn="b" latinLnBrk="0" hangingPunct="1"/>
                      <a:r>
                        <a:rPr lang="pt-BR" sz="1600" b="1" kern="1200" dirty="0">
                          <a:solidFill>
                            <a:srgbClr val="1F497D"/>
                          </a:solidFill>
                          <a:latin typeface="+mn-lt"/>
                          <a:ea typeface="+mn-ea"/>
                          <a:cs typeface="+mn-cs"/>
                        </a:rPr>
                        <a:t>Combater a corrupção</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50%</a:t>
                      </a:r>
                    </a:p>
                  </a:txBody>
                  <a:tcPr marL="9525" marR="9525" marT="9525" marB="0" anchor="ctr"/>
                </a:tc>
                <a:extLst>
                  <a:ext uri="{0D108BD9-81ED-4DB2-BD59-A6C34878D82A}">
                    <a16:rowId xmlns:a16="http://schemas.microsoft.com/office/drawing/2014/main" val="1143186497"/>
                  </a:ext>
                </a:extLst>
              </a:tr>
              <a:tr h="526212">
                <a:tc>
                  <a:txBody>
                    <a:bodyPr/>
                    <a:lstStyle/>
                    <a:p>
                      <a:pPr marL="0" algn="r" defTabSz="1172261" rtl="0" eaLnBrk="1" fontAlgn="b" latinLnBrk="0" hangingPunct="1"/>
                      <a:r>
                        <a:rPr lang="pt-BR" sz="1600" b="1" kern="1200" dirty="0">
                          <a:solidFill>
                            <a:srgbClr val="1F497D"/>
                          </a:solidFill>
                          <a:latin typeface="+mn-lt"/>
                          <a:ea typeface="+mn-ea"/>
                          <a:cs typeface="+mn-cs"/>
                        </a:rPr>
                        <a:t>Estimular o crescimento econômico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extLst>
                  <a:ext uri="{0D108BD9-81ED-4DB2-BD59-A6C34878D82A}">
                    <a16:rowId xmlns:a16="http://schemas.microsoft.com/office/drawing/2014/main" val="2417726408"/>
                  </a:ext>
                </a:extLst>
              </a:tr>
              <a:tr h="526212">
                <a:tc>
                  <a:txBody>
                    <a:bodyPr/>
                    <a:lstStyle/>
                    <a:p>
                      <a:pPr marL="0" algn="r" defTabSz="1172261" rtl="0" eaLnBrk="1" fontAlgn="b" latinLnBrk="0" hangingPunct="1"/>
                      <a:r>
                        <a:rPr lang="pt-BR" sz="1600" b="1" kern="1200" dirty="0">
                          <a:solidFill>
                            <a:srgbClr val="1F497D"/>
                          </a:solidFill>
                          <a:latin typeface="+mn-lt"/>
                          <a:ea typeface="+mn-ea"/>
                          <a:cs typeface="+mn-cs"/>
                        </a:rPr>
                        <a:t>Cortar gastos</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extLst>
                  <a:ext uri="{0D108BD9-81ED-4DB2-BD59-A6C34878D82A}">
                    <a16:rowId xmlns:a16="http://schemas.microsoft.com/office/drawing/2014/main" val="1811174359"/>
                  </a:ext>
                </a:extLst>
              </a:tr>
              <a:tr h="526212">
                <a:tc>
                  <a:txBody>
                    <a:bodyPr/>
                    <a:lstStyle/>
                    <a:p>
                      <a:pPr marL="0" algn="r" defTabSz="1172261" rtl="0" eaLnBrk="1" fontAlgn="b" latinLnBrk="0" hangingPunct="1"/>
                      <a:r>
                        <a:rPr lang="pt-BR" sz="1600" b="1" kern="1200" dirty="0">
                          <a:solidFill>
                            <a:srgbClr val="1F497D"/>
                          </a:solidFill>
                          <a:latin typeface="+mn-lt"/>
                          <a:ea typeface="+mn-ea"/>
                          <a:cs typeface="+mn-cs"/>
                        </a:rPr>
                        <a:t>Controlar a inflação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11%</a:t>
                      </a:r>
                    </a:p>
                  </a:txBody>
                  <a:tcPr marL="9525" marR="9525" marT="9525" marB="0" anchor="ctr"/>
                </a:tc>
                <a:extLst>
                  <a:ext uri="{0D108BD9-81ED-4DB2-BD59-A6C34878D82A}">
                    <a16:rowId xmlns:a16="http://schemas.microsoft.com/office/drawing/2014/main" val="2941375559"/>
                  </a:ext>
                </a:extLst>
              </a:tr>
              <a:tr h="526212">
                <a:tc>
                  <a:txBody>
                    <a:bodyPr/>
                    <a:lstStyle/>
                    <a:p>
                      <a:pPr marL="0" algn="r" defTabSz="1172261" rtl="0" eaLnBrk="1" fontAlgn="b" latinLnBrk="0" hangingPunct="1"/>
                      <a:r>
                        <a:rPr lang="pt-BR" sz="1600" b="1" kern="1200" dirty="0">
                          <a:solidFill>
                            <a:srgbClr val="1F497D"/>
                          </a:solidFill>
                          <a:latin typeface="+mn-lt"/>
                          <a:ea typeface="+mn-ea"/>
                          <a:cs typeface="+mn-cs"/>
                        </a:rPr>
                        <a:t>Outro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2752535427"/>
                  </a:ext>
                </a:extLst>
              </a:tr>
              <a:tr h="526212">
                <a:tc>
                  <a:txBody>
                    <a:bodyPr/>
                    <a:lstStyle/>
                    <a:p>
                      <a:pPr algn="r"/>
                      <a:r>
                        <a:rPr lang="pt-BR" sz="1600" b="1" dirty="0">
                          <a:solidFill>
                            <a:srgbClr val="1F497D"/>
                          </a:solidFill>
                        </a:rPr>
                        <a:t>Não sabe/Não</a:t>
                      </a:r>
                      <a:r>
                        <a:rPr lang="pt-BR" sz="1600" b="1" baseline="0" dirty="0">
                          <a:solidFill>
                            <a:srgbClr val="1F497D"/>
                          </a:solidFill>
                        </a:rPr>
                        <a:t> respondeu</a:t>
                      </a:r>
                      <a:endParaRPr lang="pt-BR" sz="1600" b="1" dirty="0">
                        <a:solidFill>
                          <a:srgbClr val="1F497D"/>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1485659157"/>
                  </a:ext>
                </a:extLst>
              </a:tr>
            </a:tbl>
          </a:graphicData>
        </a:graphic>
      </p:graphicFrame>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FOCO DO GOVERNO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Q15.</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para sua empresa, qual deveria ser a principal preocupação do governo em 2018?</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19" name="Retângulo 18"/>
          <p:cNvSpPr/>
          <p:nvPr/>
        </p:nvSpPr>
        <p:spPr>
          <a:xfrm>
            <a:off x="5102372" y="2499844"/>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sp>
        <p:nvSpPr>
          <p:cNvPr id="21" name="Retângulo 20"/>
          <p:cNvSpPr/>
          <p:nvPr/>
        </p:nvSpPr>
        <p:spPr>
          <a:xfrm>
            <a:off x="6402071" y="2514114"/>
            <a:ext cx="1129672"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sp>
        <p:nvSpPr>
          <p:cNvPr id="23" name="Retângulo 22"/>
          <p:cNvSpPr/>
          <p:nvPr/>
        </p:nvSpPr>
        <p:spPr>
          <a:xfrm>
            <a:off x="7614629" y="2497190"/>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pic>
        <p:nvPicPr>
          <p:cNvPr id="35" name="Imagem 3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52666" y="1867817"/>
            <a:ext cx="676746" cy="629161"/>
          </a:xfrm>
          <a:prstGeom prst="rect">
            <a:avLst/>
          </a:prstGeom>
        </p:spPr>
      </p:pic>
      <p:pic>
        <p:nvPicPr>
          <p:cNvPr id="36" name="Imagem 3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04744" y="1891895"/>
            <a:ext cx="699356" cy="647690"/>
          </a:xfrm>
          <a:prstGeom prst="rect">
            <a:avLst/>
          </a:prstGeom>
        </p:spPr>
      </p:pic>
      <p:pic>
        <p:nvPicPr>
          <p:cNvPr id="37" name="Imagem 3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38676" y="1819113"/>
            <a:ext cx="650893" cy="650893"/>
          </a:xfrm>
          <a:prstGeom prst="rect">
            <a:avLst/>
          </a:prstGeom>
        </p:spPr>
      </p:pic>
      <p:sp>
        <p:nvSpPr>
          <p:cNvPr id="33" name="CaixaDeTexto 32"/>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2508954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FOCO DO GOVERNO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Q15.</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para sua empresa, qual deveria ser a principal preocupação do governo em 2018?</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3108958088"/>
              </p:ext>
            </p:extLst>
          </p:nvPr>
        </p:nvGraphicFramePr>
        <p:xfrm>
          <a:off x="982638" y="1816939"/>
          <a:ext cx="8483576" cy="3898465"/>
        </p:xfrm>
        <a:graphic>
          <a:graphicData uri="http://schemas.openxmlformats.org/drawingml/2006/table">
            <a:tbl>
              <a:tblPr bandRow="1">
                <a:tableStyleId>{5C22544A-7EE6-4342-B048-85BDC9FD1C3A}</a:tableStyleId>
              </a:tblPr>
              <a:tblGrid>
                <a:gridCol w="3168351">
                  <a:extLst>
                    <a:ext uri="{9D8B030D-6E8A-4147-A177-3AD203B41FA5}">
                      <a16:colId xmlns:a16="http://schemas.microsoft.com/office/drawing/2014/main" val="1717645873"/>
                    </a:ext>
                  </a:extLst>
                </a:gridCol>
                <a:gridCol w="1063045">
                  <a:extLst>
                    <a:ext uri="{9D8B030D-6E8A-4147-A177-3AD203B41FA5}">
                      <a16:colId xmlns:a16="http://schemas.microsoft.com/office/drawing/2014/main" val="2682590267"/>
                    </a:ext>
                  </a:extLst>
                </a:gridCol>
                <a:gridCol w="1063045">
                  <a:extLst>
                    <a:ext uri="{9D8B030D-6E8A-4147-A177-3AD203B41FA5}">
                      <a16:colId xmlns:a16="http://schemas.microsoft.com/office/drawing/2014/main" val="100693935"/>
                    </a:ext>
                  </a:extLst>
                </a:gridCol>
                <a:gridCol w="1063045">
                  <a:extLst>
                    <a:ext uri="{9D8B030D-6E8A-4147-A177-3AD203B41FA5}">
                      <a16:colId xmlns:a16="http://schemas.microsoft.com/office/drawing/2014/main" val="221777309"/>
                    </a:ext>
                  </a:extLst>
                </a:gridCol>
                <a:gridCol w="1063045">
                  <a:extLst>
                    <a:ext uri="{9D8B030D-6E8A-4147-A177-3AD203B41FA5}">
                      <a16:colId xmlns:a16="http://schemas.microsoft.com/office/drawing/2014/main" val="690645657"/>
                    </a:ext>
                  </a:extLst>
                </a:gridCol>
                <a:gridCol w="1063045">
                  <a:extLst>
                    <a:ext uri="{9D8B030D-6E8A-4147-A177-3AD203B41FA5}">
                      <a16:colId xmlns:a16="http://schemas.microsoft.com/office/drawing/2014/main" val="1516364609"/>
                    </a:ext>
                  </a:extLst>
                </a:gridCol>
              </a:tblGrid>
              <a:tr h="581605">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Sul</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Sudeste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Centro-Oeste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Nordeste</a:t>
                      </a:r>
                    </a:p>
                  </a:txBody>
                  <a:tcPr anchor="ctr">
                    <a:solidFill>
                      <a:schemeClr val="accent2">
                        <a:lumMod val="60000"/>
                        <a:lumOff val="40000"/>
                        <a:alpha val="22000"/>
                      </a:schemeClr>
                    </a:solidFill>
                  </a:tcPr>
                </a:tc>
                <a:extLst>
                  <a:ext uri="{0D108BD9-81ED-4DB2-BD59-A6C34878D82A}">
                    <a16:rowId xmlns:a16="http://schemas.microsoft.com/office/drawing/2014/main" val="2156621863"/>
                  </a:ext>
                </a:extLst>
              </a:tr>
              <a:tr h="552810">
                <a:tc>
                  <a:txBody>
                    <a:bodyPr/>
                    <a:lstStyle/>
                    <a:p>
                      <a:pPr marL="0" algn="r" defTabSz="1172261" rtl="0" eaLnBrk="1" fontAlgn="b" latinLnBrk="0" hangingPunct="1"/>
                      <a:r>
                        <a:rPr lang="pt-BR" sz="1600" b="1" kern="1200" dirty="0">
                          <a:solidFill>
                            <a:srgbClr val="1F497D"/>
                          </a:solidFill>
                          <a:latin typeface="+mn-lt"/>
                          <a:ea typeface="+mn-ea"/>
                          <a:cs typeface="+mn-cs"/>
                        </a:rPr>
                        <a:t>Combater a corrupção</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48%</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53%</a:t>
                      </a:r>
                    </a:p>
                  </a:txBody>
                  <a:tcPr marL="9525" marR="9525" marT="9525" marB="0" anchor="ctr"/>
                </a:tc>
                <a:extLst>
                  <a:ext uri="{0D108BD9-81ED-4DB2-BD59-A6C34878D82A}">
                    <a16:rowId xmlns:a16="http://schemas.microsoft.com/office/drawing/2014/main" val="1143186497"/>
                  </a:ext>
                </a:extLst>
              </a:tr>
              <a:tr h="552810">
                <a:tc>
                  <a:txBody>
                    <a:bodyPr/>
                    <a:lstStyle/>
                    <a:p>
                      <a:pPr marL="0" algn="r" defTabSz="1172261" rtl="0" eaLnBrk="1" fontAlgn="b" latinLnBrk="0" hangingPunct="1"/>
                      <a:r>
                        <a:rPr lang="pt-BR" sz="1600" b="1" kern="1200" dirty="0">
                          <a:solidFill>
                            <a:srgbClr val="1F497D"/>
                          </a:solidFill>
                          <a:latin typeface="+mn-lt"/>
                          <a:ea typeface="+mn-ea"/>
                          <a:cs typeface="+mn-cs"/>
                        </a:rPr>
                        <a:t>Estimular o crescimento econômico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extLst>
                  <a:ext uri="{0D108BD9-81ED-4DB2-BD59-A6C34878D82A}">
                    <a16:rowId xmlns:a16="http://schemas.microsoft.com/office/drawing/2014/main" val="2417726408"/>
                  </a:ext>
                </a:extLst>
              </a:tr>
              <a:tr h="552810">
                <a:tc>
                  <a:txBody>
                    <a:bodyPr/>
                    <a:lstStyle/>
                    <a:p>
                      <a:pPr marL="0" algn="r" defTabSz="1172261" rtl="0" eaLnBrk="1" fontAlgn="b" latinLnBrk="0" hangingPunct="1"/>
                      <a:r>
                        <a:rPr lang="pt-BR" sz="1600" b="1" kern="1200" dirty="0">
                          <a:solidFill>
                            <a:srgbClr val="1F497D"/>
                          </a:solidFill>
                          <a:latin typeface="+mn-lt"/>
                          <a:ea typeface="+mn-ea"/>
                          <a:cs typeface="+mn-cs"/>
                        </a:rPr>
                        <a:t>Cortar gastos</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13%</a:t>
                      </a:r>
                    </a:p>
                  </a:txBody>
                  <a:tcPr marL="9525" marR="9525" marT="9525" marB="0" anchor="ctr"/>
                </a:tc>
                <a:extLst>
                  <a:ext uri="{0D108BD9-81ED-4DB2-BD59-A6C34878D82A}">
                    <a16:rowId xmlns:a16="http://schemas.microsoft.com/office/drawing/2014/main" val="2047430372"/>
                  </a:ext>
                </a:extLst>
              </a:tr>
              <a:tr h="552810">
                <a:tc>
                  <a:txBody>
                    <a:bodyPr/>
                    <a:lstStyle/>
                    <a:p>
                      <a:pPr marL="0" algn="r" defTabSz="1172261" rtl="0" eaLnBrk="1" fontAlgn="b" latinLnBrk="0" hangingPunct="1"/>
                      <a:r>
                        <a:rPr lang="pt-BR" sz="1600" b="1" kern="1200" dirty="0">
                          <a:solidFill>
                            <a:srgbClr val="1F497D"/>
                          </a:solidFill>
                          <a:latin typeface="+mn-lt"/>
                          <a:ea typeface="+mn-ea"/>
                          <a:cs typeface="+mn-cs"/>
                        </a:rPr>
                        <a:t>Controlar a inflação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12%</a:t>
                      </a:r>
                    </a:p>
                  </a:txBody>
                  <a:tcPr marL="9525" marR="9525" marT="9525" marB="0" anchor="ctr"/>
                </a:tc>
                <a:extLst>
                  <a:ext uri="{0D108BD9-81ED-4DB2-BD59-A6C34878D82A}">
                    <a16:rowId xmlns:a16="http://schemas.microsoft.com/office/drawing/2014/main" val="482354356"/>
                  </a:ext>
                </a:extLst>
              </a:tr>
              <a:tr h="552810">
                <a:tc>
                  <a:txBody>
                    <a:bodyPr/>
                    <a:lstStyle/>
                    <a:p>
                      <a:pPr marL="0" algn="r" defTabSz="1172261" rtl="0" eaLnBrk="1" fontAlgn="b" latinLnBrk="0" hangingPunct="1"/>
                      <a:r>
                        <a:rPr lang="pt-BR" sz="1600" b="1" kern="1200" dirty="0">
                          <a:solidFill>
                            <a:srgbClr val="1F497D"/>
                          </a:solidFill>
                          <a:latin typeface="+mn-lt"/>
                          <a:ea typeface="+mn-ea"/>
                          <a:cs typeface="+mn-cs"/>
                        </a:rPr>
                        <a:t>Outro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2371928598"/>
                  </a:ext>
                </a:extLst>
              </a:tr>
              <a:tr h="552810">
                <a:tc>
                  <a:txBody>
                    <a:bodyPr/>
                    <a:lstStyle/>
                    <a:p>
                      <a:pPr algn="r"/>
                      <a:r>
                        <a:rPr lang="pt-BR" sz="1600" b="1" dirty="0">
                          <a:solidFill>
                            <a:srgbClr val="1F497D"/>
                          </a:solidFill>
                        </a:rPr>
                        <a:t>Não sabe/Não</a:t>
                      </a:r>
                      <a:r>
                        <a:rPr lang="pt-BR" sz="1600" b="1" baseline="0" dirty="0">
                          <a:solidFill>
                            <a:srgbClr val="1F497D"/>
                          </a:solidFill>
                        </a:rPr>
                        <a:t> respondeu</a:t>
                      </a:r>
                      <a:endParaRPr lang="pt-BR" sz="1600" b="1" dirty="0">
                        <a:solidFill>
                          <a:srgbClr val="1F497D"/>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748321575"/>
                  </a:ext>
                </a:extLst>
              </a:tr>
            </a:tbl>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2156817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FOCO DO GOVERNO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Q15.</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para sua empresa, qual deveria ser a principal preocupação do governo em 2018?</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2234644767"/>
              </p:ext>
            </p:extLst>
          </p:nvPr>
        </p:nvGraphicFramePr>
        <p:xfrm>
          <a:off x="478582" y="1788768"/>
          <a:ext cx="9937104" cy="4436946"/>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419073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cstate="email">
            <a:extLst>
              <a:ext uri="{28A0092B-C50C-407E-A947-70E740481C1C}">
                <a14:useLocalDpi xmlns:a14="http://schemas.microsoft.com/office/drawing/2010/main"/>
              </a:ext>
            </a:extLst>
          </a:blip>
          <a:srcRect t="9060"/>
          <a:stretch/>
        </p:blipFill>
        <p:spPr>
          <a:xfrm>
            <a:off x="-1" y="0"/>
            <a:ext cx="11314479" cy="6859588"/>
          </a:xfrm>
          <a:prstGeom prst="rect">
            <a:avLst/>
          </a:prstGeom>
        </p:spPr>
      </p:pic>
      <p:sp>
        <p:nvSpPr>
          <p:cNvPr id="8" name="Retângulo 7"/>
          <p:cNvSpPr/>
          <p:nvPr/>
        </p:nvSpPr>
        <p:spPr>
          <a:xfrm>
            <a:off x="7679382" y="13572"/>
            <a:ext cx="4511031" cy="6846016"/>
          </a:xfrm>
          <a:prstGeom prst="rect">
            <a:avLst/>
          </a:prstGeom>
          <a:solidFill>
            <a:srgbClr val="64739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pt-BR" sz="4500" dirty="0">
              <a:solidFill>
                <a:srgbClr val="FFFFFF"/>
              </a:solidFill>
            </a:endParaRPr>
          </a:p>
        </p:txBody>
      </p:sp>
      <p:sp>
        <p:nvSpPr>
          <p:cNvPr id="10" name="Retângulo 9"/>
          <p:cNvSpPr/>
          <p:nvPr/>
        </p:nvSpPr>
        <p:spPr>
          <a:xfrm>
            <a:off x="7607374" y="3645818"/>
            <a:ext cx="4583039"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3800" b="1" dirty="0">
                <a:solidFill>
                  <a:schemeClr val="bg1"/>
                </a:solidFill>
              </a:rPr>
              <a:t>SITUAÇÃO DA EMPRESA</a:t>
            </a:r>
          </a:p>
        </p:txBody>
      </p:sp>
      <p:sp>
        <p:nvSpPr>
          <p:cNvPr id="4" name="CaixaDeTexto 3">
            <a:hlinkClick r:id="rId4" action="ppaction://hlinksldjump"/>
          </p:cNvPr>
          <p:cNvSpPr txBox="1"/>
          <p:nvPr/>
        </p:nvSpPr>
        <p:spPr>
          <a:xfrm>
            <a:off x="11161248" y="6454130"/>
            <a:ext cx="929056" cy="276999"/>
          </a:xfrm>
          <a:prstGeom prst="rect">
            <a:avLst/>
          </a:prstGeom>
          <a:noFill/>
        </p:spPr>
        <p:txBody>
          <a:bodyPr wrap="square" rtlCol="0">
            <a:spAutoFit/>
          </a:bodyPr>
          <a:lstStyle/>
          <a:p>
            <a:r>
              <a:rPr lang="pt-BR" sz="1200" b="1" dirty="0">
                <a:solidFill>
                  <a:schemeClr val="bg1"/>
                </a:solidFill>
              </a:rPr>
              <a:t>SUMÁRIO</a:t>
            </a:r>
          </a:p>
        </p:txBody>
      </p:sp>
      <p:pic>
        <p:nvPicPr>
          <p:cNvPr id="5" name="Imagem 4">
            <a:hlinkClick r:id="rId4" action="ppaction://hlinksldjump"/>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82077" b="95462" l="6846" r="20615">
                        <a14:foregroundMark x1="14692" y1="87462" x2="14692" y2="87462"/>
                        <a14:foregroundMark x1="16308" y1="88846" x2="16308" y2="88846"/>
                        <a14:foregroundMark x1="15154" y1="88231" x2="15154" y2="88231"/>
                        <a14:foregroundMark x1="15154" y1="88231" x2="15154" y2="88231"/>
                        <a14:foregroundMark x1="15154" y1="88231" x2="15154" y2="88231"/>
                        <a14:foregroundMark x1="12538" y1="88923" x2="13308" y2="91000"/>
                        <a14:foregroundMark x1="12923" y1="88231" x2="18692" y2="87846"/>
                        <a14:foregroundMark x1="10769" y1="87692" x2="16154" y2="87231"/>
                        <a14:foregroundMark x1="12154" y1="87231" x2="15154" y2="87231"/>
                        <a14:foregroundMark x1="15308" y1="90000" x2="17308" y2="90000"/>
                        <a14:foregroundMark x1="11538" y1="88692" x2="12000" y2="91462"/>
                        <a14:foregroundMark x1="11923" y1="88615" x2="12923" y2="91692"/>
                        <a14:foregroundMark x1="14385" y1="89308" x2="17077" y2="92231"/>
                        <a14:foregroundMark x1="13000" y1="88077" x2="10923" y2="91692"/>
                        <a14:foregroundMark x1="13769" y1="88615" x2="16769" y2="91308"/>
                      </a14:backgroundRemoval>
                    </a14:imgEffect>
                  </a14:imgLayer>
                </a14:imgProps>
              </a:ext>
              <a:ext uri="{28A0092B-C50C-407E-A947-70E740481C1C}">
                <a14:useLocalDpi xmlns:a14="http://schemas.microsoft.com/office/drawing/2010/main"/>
              </a:ext>
            </a:extLst>
          </a:blip>
          <a:srcRect l="6904" t="81479" r="77739" b="4173"/>
          <a:stretch/>
        </p:blipFill>
        <p:spPr>
          <a:xfrm>
            <a:off x="10907438" y="6425278"/>
            <a:ext cx="360040" cy="336381"/>
          </a:xfrm>
          <a:prstGeom prst="rect">
            <a:avLst/>
          </a:prstGeom>
        </p:spPr>
      </p:pic>
      <p:sp>
        <p:nvSpPr>
          <p:cNvPr id="6" name="Retângulo 5"/>
          <p:cNvSpPr/>
          <p:nvPr/>
        </p:nvSpPr>
        <p:spPr>
          <a:xfrm>
            <a:off x="7679382" y="2997746"/>
            <a:ext cx="4511031"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7500" b="1" dirty="0">
                <a:solidFill>
                  <a:schemeClr val="bg1"/>
                </a:solidFill>
              </a:rPr>
              <a:t>1</a:t>
            </a:r>
          </a:p>
        </p:txBody>
      </p:sp>
    </p:spTree>
    <p:extLst>
      <p:ext uri="{BB962C8B-B14F-4D97-AF65-F5344CB8AC3E}">
        <p14:creationId xmlns:p14="http://schemas.microsoft.com/office/powerpoint/2010/main" val="833817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FOCO DO GOVERNO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Q15.</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para sua empresa, qual deveria ser a principal preocupação do governo em 2018?</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274874660"/>
              </p:ext>
            </p:extLst>
          </p:nvPr>
        </p:nvGraphicFramePr>
        <p:xfrm>
          <a:off x="241397" y="2456921"/>
          <a:ext cx="10225132" cy="3819589"/>
        </p:xfrm>
        <a:graphic>
          <a:graphicData uri="http://schemas.openxmlformats.org/drawingml/2006/table">
            <a:tbl>
              <a:tblPr bandRow="1">
                <a:tableStyleId>{5C22544A-7EE6-4342-B048-85BDC9FD1C3A}</a:tableStyleId>
              </a:tblPr>
              <a:tblGrid>
                <a:gridCol w="3117507">
                  <a:extLst>
                    <a:ext uri="{9D8B030D-6E8A-4147-A177-3AD203B41FA5}">
                      <a16:colId xmlns:a16="http://schemas.microsoft.com/office/drawing/2014/main" val="1717645873"/>
                    </a:ext>
                  </a:extLst>
                </a:gridCol>
                <a:gridCol w="1015375">
                  <a:extLst>
                    <a:ext uri="{9D8B030D-6E8A-4147-A177-3AD203B41FA5}">
                      <a16:colId xmlns:a16="http://schemas.microsoft.com/office/drawing/2014/main" val="2682590267"/>
                    </a:ext>
                  </a:extLst>
                </a:gridCol>
                <a:gridCol w="1015375">
                  <a:extLst>
                    <a:ext uri="{9D8B030D-6E8A-4147-A177-3AD203B41FA5}">
                      <a16:colId xmlns:a16="http://schemas.microsoft.com/office/drawing/2014/main" val="100693935"/>
                    </a:ext>
                  </a:extLst>
                </a:gridCol>
                <a:gridCol w="1015375">
                  <a:extLst>
                    <a:ext uri="{9D8B030D-6E8A-4147-A177-3AD203B41FA5}">
                      <a16:colId xmlns:a16="http://schemas.microsoft.com/office/drawing/2014/main" val="221777309"/>
                    </a:ext>
                  </a:extLst>
                </a:gridCol>
                <a:gridCol w="1015375">
                  <a:extLst>
                    <a:ext uri="{9D8B030D-6E8A-4147-A177-3AD203B41FA5}">
                      <a16:colId xmlns:a16="http://schemas.microsoft.com/office/drawing/2014/main" val="690645657"/>
                    </a:ext>
                  </a:extLst>
                </a:gridCol>
                <a:gridCol w="1015375">
                  <a:extLst>
                    <a:ext uri="{9D8B030D-6E8A-4147-A177-3AD203B41FA5}">
                      <a16:colId xmlns:a16="http://schemas.microsoft.com/office/drawing/2014/main" val="1516364609"/>
                    </a:ext>
                  </a:extLst>
                </a:gridCol>
                <a:gridCol w="1015375">
                  <a:extLst>
                    <a:ext uri="{9D8B030D-6E8A-4147-A177-3AD203B41FA5}">
                      <a16:colId xmlns:a16="http://schemas.microsoft.com/office/drawing/2014/main" val="3703425292"/>
                    </a:ext>
                  </a:extLst>
                </a:gridCol>
                <a:gridCol w="1015375">
                  <a:extLst>
                    <a:ext uri="{9D8B030D-6E8A-4147-A177-3AD203B41FA5}">
                      <a16:colId xmlns:a16="http://schemas.microsoft.com/office/drawing/2014/main" val="2422408081"/>
                    </a:ext>
                  </a:extLst>
                </a:gridCol>
              </a:tblGrid>
              <a:tr h="795589">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Até fundamental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Fundamental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Pós-graduação completo ou incompleto</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504000">
                <a:tc>
                  <a:txBody>
                    <a:bodyPr/>
                    <a:lstStyle/>
                    <a:p>
                      <a:pPr marL="0" algn="r" defTabSz="1172261" rtl="0" eaLnBrk="1" fontAlgn="b" latinLnBrk="0" hangingPunct="1"/>
                      <a:r>
                        <a:rPr lang="pt-BR" sz="1500" b="1" kern="1200" dirty="0">
                          <a:solidFill>
                            <a:srgbClr val="1F497D"/>
                          </a:solidFill>
                          <a:latin typeface="+mn-lt"/>
                          <a:ea typeface="+mn-ea"/>
                          <a:cs typeface="+mn-cs"/>
                        </a:rPr>
                        <a:t>Combater a corrupção</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48%</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46%</a:t>
                      </a:r>
                    </a:p>
                  </a:txBody>
                  <a:tcPr marL="9525" marR="9525" marT="9525" marB="0" anchor="ctr"/>
                </a:tc>
                <a:extLst>
                  <a:ext uri="{0D108BD9-81ED-4DB2-BD59-A6C34878D82A}">
                    <a16:rowId xmlns:a16="http://schemas.microsoft.com/office/drawing/2014/main" val="1143186497"/>
                  </a:ext>
                </a:extLst>
              </a:tr>
              <a:tr h="504000">
                <a:tc>
                  <a:txBody>
                    <a:bodyPr/>
                    <a:lstStyle/>
                    <a:p>
                      <a:pPr marL="0" algn="r" defTabSz="1172261" rtl="0" eaLnBrk="1" fontAlgn="b" latinLnBrk="0" hangingPunct="1"/>
                      <a:r>
                        <a:rPr lang="pt-BR" sz="1500" b="1" kern="1200" dirty="0">
                          <a:solidFill>
                            <a:srgbClr val="1F497D"/>
                          </a:solidFill>
                          <a:latin typeface="+mn-lt"/>
                          <a:ea typeface="+mn-ea"/>
                          <a:cs typeface="+mn-cs"/>
                        </a:rPr>
                        <a:t>Estimular o crescimento econômico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27%</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22%</a:t>
                      </a:r>
                    </a:p>
                  </a:txBody>
                  <a:tcPr marL="9525" marR="9525" marT="9525" marB="0" anchor="ctr"/>
                </a:tc>
                <a:extLst>
                  <a:ext uri="{0D108BD9-81ED-4DB2-BD59-A6C34878D82A}">
                    <a16:rowId xmlns:a16="http://schemas.microsoft.com/office/drawing/2014/main" val="2417726408"/>
                  </a:ext>
                </a:extLst>
              </a:tr>
              <a:tr h="504000">
                <a:tc>
                  <a:txBody>
                    <a:bodyPr/>
                    <a:lstStyle/>
                    <a:p>
                      <a:pPr marL="0" algn="r" defTabSz="1172261" rtl="0" eaLnBrk="1" fontAlgn="b" latinLnBrk="0" hangingPunct="1"/>
                      <a:r>
                        <a:rPr lang="pt-BR" sz="1500" b="1" kern="1200" dirty="0">
                          <a:solidFill>
                            <a:srgbClr val="1F497D"/>
                          </a:solidFill>
                          <a:latin typeface="+mn-lt"/>
                          <a:ea typeface="+mn-ea"/>
                          <a:cs typeface="+mn-cs"/>
                        </a:rPr>
                        <a:t>Cortar gastos</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18%</a:t>
                      </a:r>
                    </a:p>
                  </a:txBody>
                  <a:tcPr marL="9525" marR="9525" marT="9525" marB="0" anchor="ctr"/>
                </a:tc>
                <a:extLst>
                  <a:ext uri="{0D108BD9-81ED-4DB2-BD59-A6C34878D82A}">
                    <a16:rowId xmlns:a16="http://schemas.microsoft.com/office/drawing/2014/main" val="1811174359"/>
                  </a:ext>
                </a:extLst>
              </a:tr>
              <a:tr h="504000">
                <a:tc>
                  <a:txBody>
                    <a:bodyPr/>
                    <a:lstStyle/>
                    <a:p>
                      <a:pPr marL="0" algn="r" defTabSz="1172261" rtl="0" eaLnBrk="1" fontAlgn="b" latinLnBrk="0" hangingPunct="1"/>
                      <a:r>
                        <a:rPr lang="pt-BR" sz="1500" b="1" kern="1200" dirty="0">
                          <a:solidFill>
                            <a:srgbClr val="1F497D"/>
                          </a:solidFill>
                          <a:latin typeface="+mn-lt"/>
                          <a:ea typeface="+mn-ea"/>
                          <a:cs typeface="+mn-cs"/>
                        </a:rPr>
                        <a:t>Controlar a inflação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7%</a:t>
                      </a:r>
                    </a:p>
                  </a:txBody>
                  <a:tcPr marL="9525" marR="9525" marT="9525" marB="0" anchor="ctr"/>
                </a:tc>
                <a:extLst>
                  <a:ext uri="{0D108BD9-81ED-4DB2-BD59-A6C34878D82A}">
                    <a16:rowId xmlns:a16="http://schemas.microsoft.com/office/drawing/2014/main" val="503726652"/>
                  </a:ext>
                </a:extLst>
              </a:tr>
              <a:tr h="504000">
                <a:tc>
                  <a:txBody>
                    <a:bodyPr/>
                    <a:lstStyle/>
                    <a:p>
                      <a:pPr marL="0" algn="r" defTabSz="1172261" rtl="0" eaLnBrk="1" fontAlgn="b" latinLnBrk="0" hangingPunct="1"/>
                      <a:r>
                        <a:rPr lang="pt-BR" sz="1500" b="1" kern="1200" dirty="0">
                          <a:solidFill>
                            <a:srgbClr val="1F497D"/>
                          </a:solidFill>
                          <a:latin typeface="+mn-lt"/>
                          <a:ea typeface="+mn-ea"/>
                          <a:cs typeface="+mn-cs"/>
                        </a:rPr>
                        <a:t>Outro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7%</a:t>
                      </a:r>
                    </a:p>
                  </a:txBody>
                  <a:tcPr marL="9525" marR="9525" marT="9525" marB="0" anchor="ctr"/>
                </a:tc>
                <a:extLst>
                  <a:ext uri="{0D108BD9-81ED-4DB2-BD59-A6C34878D82A}">
                    <a16:rowId xmlns:a16="http://schemas.microsoft.com/office/drawing/2014/main" val="3496411687"/>
                  </a:ext>
                </a:extLst>
              </a:tr>
              <a:tr h="504000">
                <a:tc>
                  <a:txBody>
                    <a:bodyPr/>
                    <a:lstStyle/>
                    <a:p>
                      <a:pPr algn="r"/>
                      <a:r>
                        <a:rPr lang="pt-BR" sz="1500" b="1" dirty="0">
                          <a:solidFill>
                            <a:srgbClr val="1F497D"/>
                          </a:solidFill>
                        </a:rPr>
                        <a:t>Não sabe/Não</a:t>
                      </a:r>
                      <a:r>
                        <a:rPr lang="pt-BR" sz="1500" b="1" baseline="0" dirty="0">
                          <a:solidFill>
                            <a:srgbClr val="1F497D"/>
                          </a:solidFill>
                        </a:rPr>
                        <a:t> respondeu</a:t>
                      </a:r>
                      <a:endParaRPr lang="pt-BR" sz="1500" b="1" dirty="0">
                        <a:solidFill>
                          <a:srgbClr val="1F497D"/>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0%</a:t>
                      </a:r>
                    </a:p>
                  </a:txBody>
                  <a:tcPr marL="9525" marR="9525" marT="9525" marB="0" anchor="ctr"/>
                </a:tc>
                <a:extLst>
                  <a:ext uri="{0D108BD9-81ED-4DB2-BD59-A6C34878D82A}">
                    <a16:rowId xmlns:a16="http://schemas.microsoft.com/office/drawing/2014/main" val="3383051795"/>
                  </a:ext>
                </a:extLst>
              </a:tr>
            </a:tbl>
          </a:graphicData>
        </a:graphic>
      </p:graphicFrame>
      <p:sp>
        <p:nvSpPr>
          <p:cNvPr id="20" name="CaixaDeTexto 19"/>
          <p:cNvSpPr txBox="1"/>
          <p:nvPr/>
        </p:nvSpPr>
        <p:spPr>
          <a:xfrm>
            <a:off x="241397" y="1132159"/>
            <a:ext cx="10225132" cy="1200329"/>
          </a:xfrm>
          <a:prstGeom prst="rect">
            <a:avLst/>
          </a:prstGeom>
          <a:noFill/>
        </p:spPr>
        <p:txBody>
          <a:bodyPr wrap="square" rtlCol="0">
            <a:spAutoFit/>
          </a:bodyPr>
          <a:lstStyle/>
          <a:p>
            <a:pPr algn="just"/>
            <a:r>
              <a:rPr lang="pt-BR" sz="1800" dirty="0">
                <a:solidFill>
                  <a:schemeClr val="accent5">
                    <a:lumMod val="50000"/>
                  </a:schemeClr>
                </a:solidFill>
              </a:rPr>
              <a:t>Empresários com </a:t>
            </a:r>
            <a:r>
              <a:rPr lang="pt-BR" sz="1800" b="1" dirty="0">
                <a:solidFill>
                  <a:schemeClr val="accent5">
                    <a:lumMod val="50000"/>
                  </a:schemeClr>
                </a:solidFill>
              </a:rPr>
              <a:t>maior grau de escolaridade </a:t>
            </a:r>
            <a:r>
              <a:rPr lang="pt-BR" sz="1800" dirty="0">
                <a:solidFill>
                  <a:schemeClr val="accent5">
                    <a:lumMod val="50000"/>
                  </a:schemeClr>
                </a:solidFill>
              </a:rPr>
              <a:t>tendem a citar em maior proporção a </a:t>
            </a:r>
            <a:r>
              <a:rPr lang="pt-BR" sz="1800" b="1" dirty="0">
                <a:solidFill>
                  <a:schemeClr val="accent5">
                    <a:lumMod val="50000"/>
                  </a:schemeClr>
                </a:solidFill>
              </a:rPr>
              <a:t>necessidade de estimular o crescimento econômico do país</a:t>
            </a:r>
            <a:r>
              <a:rPr lang="pt-BR" sz="1800" dirty="0">
                <a:solidFill>
                  <a:schemeClr val="accent5">
                    <a:lumMod val="50000"/>
                  </a:schemeClr>
                </a:solidFill>
              </a:rPr>
              <a:t>, se comparados aos empresários com menor escolaridade. </a:t>
            </a:r>
          </a:p>
          <a:p>
            <a:pPr algn="just"/>
            <a:r>
              <a:rPr lang="pt-BR" sz="1800" dirty="0">
                <a:solidFill>
                  <a:schemeClr val="accent5">
                    <a:lumMod val="50000"/>
                  </a:schemeClr>
                </a:solidFill>
              </a:rPr>
              <a:t>Já o </a:t>
            </a:r>
            <a:r>
              <a:rPr lang="pt-BR" sz="1800" b="1" dirty="0">
                <a:solidFill>
                  <a:schemeClr val="accent5">
                    <a:lumMod val="50000"/>
                  </a:schemeClr>
                </a:solidFill>
              </a:rPr>
              <a:t>controle da inflação </a:t>
            </a:r>
            <a:r>
              <a:rPr lang="pt-BR" sz="1800" dirty="0">
                <a:solidFill>
                  <a:schemeClr val="accent5">
                    <a:lumMod val="50000"/>
                  </a:schemeClr>
                </a:solidFill>
              </a:rPr>
              <a:t>foi citado, em maior proporção, pelos entrevistados com </a:t>
            </a:r>
            <a:r>
              <a:rPr lang="pt-BR" sz="1800" b="1" dirty="0">
                <a:solidFill>
                  <a:schemeClr val="accent5">
                    <a:lumMod val="50000"/>
                  </a:schemeClr>
                </a:solidFill>
              </a:rPr>
              <a:t>menor grau de escolaridade.</a:t>
            </a:r>
          </a:p>
        </p:txBody>
      </p:sp>
      <p:sp>
        <p:nvSpPr>
          <p:cNvPr id="21" name="Retângulo 20"/>
          <p:cNvSpPr/>
          <p:nvPr/>
        </p:nvSpPr>
        <p:spPr>
          <a:xfrm>
            <a:off x="3358902" y="4771462"/>
            <a:ext cx="7107627" cy="49864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3358901" y="3776797"/>
            <a:ext cx="7107627" cy="49864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990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2"/>
                                        </p:tgtEl>
                                      </p:cBhvr>
                                    </p:animEffect>
                                    <p:animScale>
                                      <p:cBhvr>
                                        <p:cTn id="10"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FOCO DO GOVERNO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Q15.</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para sua empresa, qual deveria ser a principal preocupação do governo em 2018?</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4065767964"/>
              </p:ext>
            </p:extLst>
          </p:nvPr>
        </p:nvGraphicFramePr>
        <p:xfrm>
          <a:off x="241395" y="2447440"/>
          <a:ext cx="9742241" cy="3790666"/>
        </p:xfrm>
        <a:graphic>
          <a:graphicData uri="http://schemas.openxmlformats.org/drawingml/2006/table">
            <a:tbl>
              <a:tblPr bandRow="1">
                <a:tableStyleId>{5C22544A-7EE6-4342-B048-85BDC9FD1C3A}</a:tableStyleId>
              </a:tblPr>
              <a:tblGrid>
                <a:gridCol w="3225185">
                  <a:extLst>
                    <a:ext uri="{9D8B030D-6E8A-4147-A177-3AD203B41FA5}">
                      <a16:colId xmlns:a16="http://schemas.microsoft.com/office/drawing/2014/main" val="1717645873"/>
                    </a:ext>
                  </a:extLst>
                </a:gridCol>
                <a:gridCol w="1086176">
                  <a:extLst>
                    <a:ext uri="{9D8B030D-6E8A-4147-A177-3AD203B41FA5}">
                      <a16:colId xmlns:a16="http://schemas.microsoft.com/office/drawing/2014/main" val="2682590267"/>
                    </a:ext>
                  </a:extLst>
                </a:gridCol>
                <a:gridCol w="1086176">
                  <a:extLst>
                    <a:ext uri="{9D8B030D-6E8A-4147-A177-3AD203B41FA5}">
                      <a16:colId xmlns:a16="http://schemas.microsoft.com/office/drawing/2014/main" val="100693935"/>
                    </a:ext>
                  </a:extLst>
                </a:gridCol>
                <a:gridCol w="1086176">
                  <a:extLst>
                    <a:ext uri="{9D8B030D-6E8A-4147-A177-3AD203B41FA5}">
                      <a16:colId xmlns:a16="http://schemas.microsoft.com/office/drawing/2014/main" val="221777309"/>
                    </a:ext>
                  </a:extLst>
                </a:gridCol>
                <a:gridCol w="1086176">
                  <a:extLst>
                    <a:ext uri="{9D8B030D-6E8A-4147-A177-3AD203B41FA5}">
                      <a16:colId xmlns:a16="http://schemas.microsoft.com/office/drawing/2014/main" val="690645657"/>
                    </a:ext>
                  </a:extLst>
                </a:gridCol>
                <a:gridCol w="1086176">
                  <a:extLst>
                    <a:ext uri="{9D8B030D-6E8A-4147-A177-3AD203B41FA5}">
                      <a16:colId xmlns:a16="http://schemas.microsoft.com/office/drawing/2014/main" val="1516364609"/>
                    </a:ext>
                  </a:extLst>
                </a:gridCol>
                <a:gridCol w="1086176">
                  <a:extLst>
                    <a:ext uri="{9D8B030D-6E8A-4147-A177-3AD203B41FA5}">
                      <a16:colId xmlns:a16="http://schemas.microsoft.com/office/drawing/2014/main" val="3703425292"/>
                    </a:ext>
                  </a:extLst>
                </a:gridCol>
              </a:tblGrid>
              <a:tr h="513160">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Até 24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25 a 34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35 a 44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45 a 54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55 a 64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65 anos </a:t>
                      </a:r>
                    </a:p>
                    <a:p>
                      <a:pPr marL="0" algn="ctr" defTabSz="1172261" rtl="0" eaLnBrk="1" fontAlgn="ctr" latinLnBrk="0" hangingPunct="1"/>
                      <a:r>
                        <a:rPr lang="pt-BR" sz="1400" b="1" kern="1200" dirty="0">
                          <a:solidFill>
                            <a:srgbClr val="215968"/>
                          </a:solidFill>
                          <a:latin typeface="+mn-lt"/>
                          <a:ea typeface="+mn-ea"/>
                          <a:cs typeface="+mn-cs"/>
                        </a:rPr>
                        <a:t>ou mais</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546251">
                <a:tc>
                  <a:txBody>
                    <a:bodyPr/>
                    <a:lstStyle/>
                    <a:p>
                      <a:pPr marL="0" algn="r" defTabSz="1172261" rtl="0" eaLnBrk="1" fontAlgn="b" latinLnBrk="0" hangingPunct="1"/>
                      <a:r>
                        <a:rPr lang="pt-BR" sz="1500" b="1" kern="1200" dirty="0">
                          <a:solidFill>
                            <a:srgbClr val="1F497D"/>
                          </a:solidFill>
                          <a:latin typeface="+mn-lt"/>
                          <a:ea typeface="+mn-ea"/>
                          <a:cs typeface="+mn-cs"/>
                        </a:rPr>
                        <a:t>Combater a corrupção</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44%</a:t>
                      </a:r>
                    </a:p>
                  </a:txBody>
                  <a:tcPr marL="9525" marR="9525" marT="9525" marB="0" anchor="ctr"/>
                </a:tc>
                <a:extLst>
                  <a:ext uri="{0D108BD9-81ED-4DB2-BD59-A6C34878D82A}">
                    <a16:rowId xmlns:a16="http://schemas.microsoft.com/office/drawing/2014/main" val="1143186497"/>
                  </a:ext>
                </a:extLst>
              </a:tr>
              <a:tr h="546251">
                <a:tc>
                  <a:txBody>
                    <a:bodyPr/>
                    <a:lstStyle/>
                    <a:p>
                      <a:pPr marL="0" algn="r" defTabSz="1172261" rtl="0" eaLnBrk="1" fontAlgn="b" latinLnBrk="0" hangingPunct="1"/>
                      <a:r>
                        <a:rPr lang="pt-BR" sz="1500" b="1" kern="1200" dirty="0">
                          <a:solidFill>
                            <a:srgbClr val="1F497D"/>
                          </a:solidFill>
                          <a:latin typeface="+mn-lt"/>
                          <a:ea typeface="+mn-ea"/>
                          <a:cs typeface="+mn-cs"/>
                        </a:rPr>
                        <a:t>Estimular o crescimento econômico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11%</a:t>
                      </a:r>
                    </a:p>
                  </a:txBody>
                  <a:tcPr marL="9525" marR="9525" marT="9525" marB="0" anchor="ctr"/>
                </a:tc>
                <a:extLst>
                  <a:ext uri="{0D108BD9-81ED-4DB2-BD59-A6C34878D82A}">
                    <a16:rowId xmlns:a16="http://schemas.microsoft.com/office/drawing/2014/main" val="2417726408"/>
                  </a:ext>
                </a:extLst>
              </a:tr>
              <a:tr h="546251">
                <a:tc>
                  <a:txBody>
                    <a:bodyPr/>
                    <a:lstStyle/>
                    <a:p>
                      <a:pPr marL="0" algn="r" defTabSz="1172261" rtl="0" eaLnBrk="1" fontAlgn="b" latinLnBrk="0" hangingPunct="1"/>
                      <a:r>
                        <a:rPr lang="pt-BR" sz="1500" b="1" kern="1200" dirty="0">
                          <a:solidFill>
                            <a:srgbClr val="1F497D"/>
                          </a:solidFill>
                          <a:latin typeface="+mn-lt"/>
                          <a:ea typeface="+mn-ea"/>
                          <a:cs typeface="+mn-cs"/>
                        </a:rPr>
                        <a:t>Cortar gastos</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25%</a:t>
                      </a:r>
                    </a:p>
                  </a:txBody>
                  <a:tcPr marL="9525" marR="9525" marT="9525" marB="0" anchor="ctr"/>
                </a:tc>
                <a:extLst>
                  <a:ext uri="{0D108BD9-81ED-4DB2-BD59-A6C34878D82A}">
                    <a16:rowId xmlns:a16="http://schemas.microsoft.com/office/drawing/2014/main" val="1811174359"/>
                  </a:ext>
                </a:extLst>
              </a:tr>
              <a:tr h="546251">
                <a:tc>
                  <a:txBody>
                    <a:bodyPr/>
                    <a:lstStyle/>
                    <a:p>
                      <a:pPr marL="0" algn="r" defTabSz="1172261" rtl="0" eaLnBrk="1" fontAlgn="b" latinLnBrk="0" hangingPunct="1"/>
                      <a:r>
                        <a:rPr lang="pt-BR" sz="1500" b="1" kern="1200" dirty="0">
                          <a:solidFill>
                            <a:srgbClr val="1F497D"/>
                          </a:solidFill>
                          <a:latin typeface="+mn-lt"/>
                          <a:ea typeface="+mn-ea"/>
                          <a:cs typeface="+mn-cs"/>
                        </a:rPr>
                        <a:t>Controlar a inflação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9%</a:t>
                      </a:r>
                    </a:p>
                  </a:txBody>
                  <a:tcPr marL="9525" marR="9525" marT="9525" marB="0" anchor="ctr"/>
                </a:tc>
                <a:extLst>
                  <a:ext uri="{0D108BD9-81ED-4DB2-BD59-A6C34878D82A}">
                    <a16:rowId xmlns:a16="http://schemas.microsoft.com/office/drawing/2014/main" val="503726652"/>
                  </a:ext>
                </a:extLst>
              </a:tr>
              <a:tr h="546251">
                <a:tc>
                  <a:txBody>
                    <a:bodyPr/>
                    <a:lstStyle/>
                    <a:p>
                      <a:pPr marL="0" algn="r" defTabSz="1172261" rtl="0" eaLnBrk="1" fontAlgn="b" latinLnBrk="0" hangingPunct="1"/>
                      <a:r>
                        <a:rPr lang="pt-BR" sz="1500" b="1" kern="1200" dirty="0">
                          <a:solidFill>
                            <a:srgbClr val="1F497D"/>
                          </a:solidFill>
                          <a:latin typeface="+mn-lt"/>
                          <a:ea typeface="+mn-ea"/>
                          <a:cs typeface="+mn-cs"/>
                        </a:rPr>
                        <a:t>Outro</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7%</a:t>
                      </a:r>
                    </a:p>
                  </a:txBody>
                  <a:tcPr marL="9525" marR="9525" marT="9525" marB="0" anchor="ctr"/>
                </a:tc>
                <a:extLst>
                  <a:ext uri="{0D108BD9-81ED-4DB2-BD59-A6C34878D82A}">
                    <a16:rowId xmlns:a16="http://schemas.microsoft.com/office/drawing/2014/main" val="3496411687"/>
                  </a:ext>
                </a:extLst>
              </a:tr>
              <a:tr h="546251">
                <a:tc>
                  <a:txBody>
                    <a:bodyPr/>
                    <a:lstStyle/>
                    <a:p>
                      <a:pPr algn="r"/>
                      <a:r>
                        <a:rPr lang="pt-BR" sz="1500" b="1" dirty="0">
                          <a:solidFill>
                            <a:srgbClr val="1F497D"/>
                          </a:solidFill>
                        </a:rPr>
                        <a:t>Não sabe/Não</a:t>
                      </a:r>
                      <a:r>
                        <a:rPr lang="pt-BR" sz="1500" b="1" baseline="0" dirty="0">
                          <a:solidFill>
                            <a:srgbClr val="1F497D"/>
                          </a:solidFill>
                        </a:rPr>
                        <a:t> respondeu</a:t>
                      </a:r>
                      <a:endParaRPr lang="pt-BR" sz="1500" b="1" dirty="0">
                        <a:solidFill>
                          <a:srgbClr val="1F497D"/>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a:t>
                      </a:r>
                    </a:p>
                  </a:txBody>
                  <a:tcPr marL="9525" marR="9525" marT="9525" marB="0" anchor="ctr"/>
                </a:tc>
                <a:extLst>
                  <a:ext uri="{0D108BD9-81ED-4DB2-BD59-A6C34878D82A}">
                    <a16:rowId xmlns:a16="http://schemas.microsoft.com/office/drawing/2014/main" val="3383051795"/>
                  </a:ext>
                </a:extLst>
              </a:tr>
            </a:tbl>
          </a:graphicData>
        </a:graphic>
      </p:graphicFrame>
      <p:sp>
        <p:nvSpPr>
          <p:cNvPr id="20" name="Retângulo 19"/>
          <p:cNvSpPr/>
          <p:nvPr/>
        </p:nvSpPr>
        <p:spPr>
          <a:xfrm>
            <a:off x="3502919" y="4149874"/>
            <a:ext cx="6480718" cy="44099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3502918" y="3564868"/>
            <a:ext cx="6480718" cy="44099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3502918" y="4716996"/>
            <a:ext cx="6480718" cy="44099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116983" y="981274"/>
            <a:ext cx="10225132" cy="923330"/>
          </a:xfrm>
          <a:prstGeom prst="rect">
            <a:avLst/>
          </a:prstGeom>
          <a:noFill/>
        </p:spPr>
        <p:txBody>
          <a:bodyPr wrap="square" rtlCol="0">
            <a:spAutoFit/>
          </a:bodyPr>
          <a:lstStyle/>
          <a:p>
            <a:pPr algn="just"/>
            <a:r>
              <a:rPr lang="pt-BR" sz="1800" dirty="0">
                <a:solidFill>
                  <a:schemeClr val="accent5">
                    <a:lumMod val="50000"/>
                  </a:schemeClr>
                </a:solidFill>
              </a:rPr>
              <a:t>Empresários </a:t>
            </a:r>
            <a:r>
              <a:rPr lang="pt-BR" sz="1800" b="1" dirty="0">
                <a:solidFill>
                  <a:schemeClr val="accent5">
                    <a:lumMod val="50000"/>
                  </a:schemeClr>
                </a:solidFill>
              </a:rPr>
              <a:t>mais jovens </a:t>
            </a:r>
            <a:r>
              <a:rPr lang="pt-BR" sz="1800" dirty="0">
                <a:solidFill>
                  <a:schemeClr val="accent5">
                    <a:lumMod val="50000"/>
                  </a:schemeClr>
                </a:solidFill>
              </a:rPr>
              <a:t>citaram o </a:t>
            </a:r>
            <a:r>
              <a:rPr lang="pt-BR" sz="1800" b="1" dirty="0">
                <a:solidFill>
                  <a:schemeClr val="accent5">
                    <a:lumMod val="50000"/>
                  </a:schemeClr>
                </a:solidFill>
              </a:rPr>
              <a:t>estímulo do crescimento econômico </a:t>
            </a:r>
            <a:r>
              <a:rPr lang="pt-BR" sz="1800" dirty="0">
                <a:solidFill>
                  <a:schemeClr val="accent5">
                    <a:lumMod val="50000"/>
                  </a:schemeClr>
                </a:solidFill>
              </a:rPr>
              <a:t>e o </a:t>
            </a:r>
            <a:r>
              <a:rPr lang="pt-BR" sz="1800" b="1" dirty="0">
                <a:solidFill>
                  <a:schemeClr val="accent5">
                    <a:lumMod val="50000"/>
                  </a:schemeClr>
                </a:solidFill>
              </a:rPr>
              <a:t>controle da inflação </a:t>
            </a:r>
            <a:r>
              <a:rPr lang="pt-BR" sz="1800" dirty="0">
                <a:solidFill>
                  <a:schemeClr val="accent5">
                    <a:lumMod val="50000"/>
                  </a:schemeClr>
                </a:solidFill>
              </a:rPr>
              <a:t>em maior proporção em comparação com o entrevistados mais velhos, como o foco da preocupação do Governo em 2018. Já o </a:t>
            </a:r>
            <a:r>
              <a:rPr lang="pt-BR" sz="1800" b="1" dirty="0">
                <a:solidFill>
                  <a:schemeClr val="accent5">
                    <a:lumMod val="50000"/>
                  </a:schemeClr>
                </a:solidFill>
              </a:rPr>
              <a:t>corte de gastos </a:t>
            </a:r>
            <a:r>
              <a:rPr lang="pt-BR" sz="1800" dirty="0">
                <a:solidFill>
                  <a:schemeClr val="accent5">
                    <a:lumMod val="50000"/>
                  </a:schemeClr>
                </a:solidFill>
              </a:rPr>
              <a:t>foi citado em maior proporção pelos empresários </a:t>
            </a:r>
            <a:r>
              <a:rPr lang="pt-BR" sz="1800" b="1" dirty="0">
                <a:solidFill>
                  <a:schemeClr val="accent5">
                    <a:lumMod val="50000"/>
                  </a:schemeClr>
                </a:solidFill>
              </a:rPr>
              <a:t>mais velhos</a:t>
            </a:r>
            <a:r>
              <a:rPr lang="pt-BR" sz="1800" dirty="0">
                <a:solidFill>
                  <a:schemeClr val="accent5">
                    <a:lumMod val="50000"/>
                  </a:schemeClr>
                </a:solidFill>
              </a:rPr>
              <a:t>.</a:t>
            </a:r>
            <a:endParaRPr lang="pt-BR" sz="1800" b="1" dirty="0">
              <a:solidFill>
                <a:schemeClr val="accent5">
                  <a:lumMod val="50000"/>
                </a:schemeClr>
              </a:solidFill>
            </a:endParaRPr>
          </a:p>
        </p:txBody>
      </p:sp>
    </p:spTree>
    <p:extLst>
      <p:ext uri="{BB962C8B-B14F-4D97-AF65-F5344CB8AC3E}">
        <p14:creationId xmlns:p14="http://schemas.microsoft.com/office/powerpoint/2010/main" val="163668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1"/>
                                        </p:tgtEl>
                                      </p:cBhvr>
                                    </p:animEffect>
                                    <p:animScale>
                                      <p:cBhvr>
                                        <p:cTn id="10" dur="250" autoRev="1" fill="hold"/>
                                        <p:tgtEl>
                                          <p:spTgt spid="21"/>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2"/>
                                        </p:tgtEl>
                                      </p:cBhvr>
                                    </p:animEffect>
                                    <p:animScale>
                                      <p:cBhvr>
                                        <p:cTn id="1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PARA AS ELEIÇÕES DE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Q16.</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as eleições gerais de 2018, para Presidente da República, governadores, Senado Federal, Câmara dos Deputados e para os legislativos estaduais vão....</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4" name="Gráfico 3"/>
          <p:cNvGraphicFramePr/>
          <p:nvPr>
            <p:extLst>
              <p:ext uri="{D42A27DB-BD31-4B8C-83A1-F6EECF244321}">
                <p14:modId xmlns:p14="http://schemas.microsoft.com/office/powerpoint/2010/main" val="291790428"/>
              </p:ext>
            </p:extLst>
          </p:nvPr>
        </p:nvGraphicFramePr>
        <p:xfrm>
          <a:off x="622598" y="2353610"/>
          <a:ext cx="9721080" cy="3921222"/>
        </p:xfrm>
        <a:graphic>
          <a:graphicData uri="http://schemas.openxmlformats.org/drawingml/2006/chart">
            <c:chart xmlns:c="http://schemas.openxmlformats.org/drawingml/2006/chart" xmlns:r="http://schemas.openxmlformats.org/officeDocument/2006/relationships" r:id="rId11"/>
          </a:graphicData>
        </a:graphic>
      </p:graphicFrame>
      <p:sp>
        <p:nvSpPr>
          <p:cNvPr id="25" name="CaixaDeTexto 24"/>
          <p:cNvSpPr txBox="1"/>
          <p:nvPr/>
        </p:nvSpPr>
        <p:spPr>
          <a:xfrm>
            <a:off x="552423" y="1227177"/>
            <a:ext cx="9649072" cy="969496"/>
          </a:xfrm>
          <a:prstGeom prst="rect">
            <a:avLst/>
          </a:prstGeom>
          <a:noFill/>
        </p:spPr>
        <p:txBody>
          <a:bodyPr wrap="square" rtlCol="0">
            <a:spAutoFit/>
          </a:bodyPr>
          <a:lstStyle/>
          <a:p>
            <a:pPr algn="just"/>
            <a:r>
              <a:rPr lang="pt-BR" sz="1900" dirty="0">
                <a:solidFill>
                  <a:schemeClr val="accent5">
                    <a:lumMod val="50000"/>
                  </a:schemeClr>
                </a:solidFill>
              </a:rPr>
              <a:t>41% dos entrevistados acreditam que as eleições gerais de 2018 não irão trazer mudanças relevantes para o país. Já cerca de ¼ dos entrevistados considera que as eleições de 2018 trarão grandes mudanças ao país.</a:t>
            </a:r>
          </a:p>
        </p:txBody>
      </p:sp>
      <p:sp>
        <p:nvSpPr>
          <p:cNvPr id="26" name="CaixaDeTexto 2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89503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PARA AS ELEIÇÕES DE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Q16.</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as eleições gerais de 2018, para Presidente da República, governadores, Senado Federal, Câmara dos Deputados e para os legislativos estaduais vão....</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48" name="Gráfico 47"/>
          <p:cNvGraphicFramePr/>
          <p:nvPr>
            <p:extLst>
              <p:ext uri="{D42A27DB-BD31-4B8C-83A1-F6EECF244321}">
                <p14:modId xmlns:p14="http://schemas.microsoft.com/office/powerpoint/2010/main" val="3836167715"/>
              </p:ext>
            </p:extLst>
          </p:nvPr>
        </p:nvGraphicFramePr>
        <p:xfrm>
          <a:off x="478582" y="1917626"/>
          <a:ext cx="9865096" cy="4392487"/>
        </p:xfrm>
        <a:graphic>
          <a:graphicData uri="http://schemas.openxmlformats.org/drawingml/2006/chart">
            <c:chart xmlns:c="http://schemas.openxmlformats.org/drawingml/2006/chart" xmlns:r="http://schemas.openxmlformats.org/officeDocument/2006/relationships" r:id="rId11"/>
          </a:graphicData>
        </a:graphic>
      </p:graphicFrame>
      <p:grpSp>
        <p:nvGrpSpPr>
          <p:cNvPr id="19" name="Agrupar 18"/>
          <p:cNvGrpSpPr/>
          <p:nvPr/>
        </p:nvGrpSpPr>
        <p:grpSpPr>
          <a:xfrm>
            <a:off x="3934966" y="4996490"/>
            <a:ext cx="792088" cy="882490"/>
            <a:chOff x="2638821" y="4762770"/>
            <a:chExt cx="762451" cy="1229435"/>
          </a:xfrm>
        </p:grpSpPr>
        <p:grpSp>
          <p:nvGrpSpPr>
            <p:cNvPr id="20" name="Grupo 5"/>
            <p:cNvGrpSpPr/>
            <p:nvPr/>
          </p:nvGrpSpPr>
          <p:grpSpPr>
            <a:xfrm>
              <a:off x="2638821" y="4762770"/>
              <a:ext cx="762451" cy="760375"/>
              <a:chOff x="1989894" y="4905662"/>
              <a:chExt cx="829550" cy="829550"/>
            </a:xfrm>
          </p:grpSpPr>
          <p:sp>
            <p:nvSpPr>
              <p:cNvPr id="22" name="Retângulo 21"/>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5" name="Imagem 3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21" name="CaixaDeTexto 20"/>
            <p:cNvSpPr txBox="1"/>
            <p:nvPr/>
          </p:nvSpPr>
          <p:spPr>
            <a:xfrm>
              <a:off x="2711925" y="5520551"/>
              <a:ext cx="653718" cy="471654"/>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36" name="Agrupar 35"/>
          <p:cNvGrpSpPr/>
          <p:nvPr/>
        </p:nvGrpSpPr>
        <p:grpSpPr>
          <a:xfrm>
            <a:off x="7175326" y="4869954"/>
            <a:ext cx="828255" cy="915585"/>
            <a:chOff x="8349793" y="1845054"/>
            <a:chExt cx="828255" cy="915585"/>
          </a:xfrm>
        </p:grpSpPr>
        <p:grpSp>
          <p:nvGrpSpPr>
            <p:cNvPr id="37" name="Grupo 16"/>
            <p:cNvGrpSpPr/>
            <p:nvPr/>
          </p:nvGrpSpPr>
          <p:grpSpPr>
            <a:xfrm>
              <a:off x="8426412" y="1845054"/>
              <a:ext cx="720398" cy="620267"/>
              <a:chOff x="2947662" y="4678526"/>
              <a:chExt cx="846138" cy="1057275"/>
            </a:xfrm>
          </p:grpSpPr>
          <p:sp>
            <p:nvSpPr>
              <p:cNvPr id="39" name="Retângulo 38"/>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0" name="Group 13"/>
              <p:cNvGrpSpPr>
                <a:grpSpLocks noChangeAspect="1"/>
              </p:cNvGrpSpPr>
              <p:nvPr/>
            </p:nvGrpSpPr>
            <p:grpSpPr bwMode="auto">
              <a:xfrm>
                <a:off x="2947662" y="4678526"/>
                <a:ext cx="846138" cy="1057275"/>
                <a:chOff x="-489" y="3132"/>
                <a:chExt cx="533" cy="666"/>
              </a:xfrm>
            </p:grpSpPr>
            <p:sp>
              <p:nvSpPr>
                <p:cNvPr id="41"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2"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38" name="CaixaDeTexto 37"/>
            <p:cNvSpPr txBox="1"/>
            <p:nvPr/>
          </p:nvSpPr>
          <p:spPr>
            <a:xfrm>
              <a:off x="8349793" y="2421682"/>
              <a:ext cx="828255" cy="338957"/>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EPP</a:t>
              </a:r>
            </a:p>
          </p:txBody>
        </p:sp>
      </p:grpSp>
      <p:grpSp>
        <p:nvGrpSpPr>
          <p:cNvPr id="43" name="Agrupar 42"/>
          <p:cNvGrpSpPr/>
          <p:nvPr/>
        </p:nvGrpSpPr>
        <p:grpSpPr>
          <a:xfrm>
            <a:off x="735122" y="5046644"/>
            <a:ext cx="751572" cy="814685"/>
            <a:chOff x="1768185" y="4857231"/>
            <a:chExt cx="723450" cy="1134974"/>
          </a:xfrm>
        </p:grpSpPr>
        <p:grpSp>
          <p:nvGrpSpPr>
            <p:cNvPr id="44" name="Grupo 13"/>
            <p:cNvGrpSpPr/>
            <p:nvPr/>
          </p:nvGrpSpPr>
          <p:grpSpPr>
            <a:xfrm>
              <a:off x="1768185" y="4857231"/>
              <a:ext cx="723450" cy="629054"/>
              <a:chOff x="1207620" y="5194355"/>
              <a:chExt cx="653544" cy="569821"/>
            </a:xfrm>
          </p:grpSpPr>
          <p:sp>
            <p:nvSpPr>
              <p:cNvPr id="46"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7" name="Imagem 4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45" name="CaixaDeTexto 44"/>
            <p:cNvSpPr txBox="1"/>
            <p:nvPr/>
          </p:nvSpPr>
          <p:spPr>
            <a:xfrm>
              <a:off x="1815004" y="5520550"/>
              <a:ext cx="653718" cy="471655"/>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50" name="CaixaDeTexto 49"/>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1609164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PARA AS ELEIÇÕES DE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Q16.</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as eleições gerais de 2018, para Presidente da República, governadores, Senado Federal, Câmara dos Deputados e para os legislativos estaduais vão....</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24" name="Gráfico 23"/>
          <p:cNvGraphicFramePr/>
          <p:nvPr>
            <p:extLst>
              <p:ext uri="{D42A27DB-BD31-4B8C-83A1-F6EECF244321}">
                <p14:modId xmlns:p14="http://schemas.microsoft.com/office/powerpoint/2010/main" val="3857085586"/>
              </p:ext>
            </p:extLst>
          </p:nvPr>
        </p:nvGraphicFramePr>
        <p:xfrm>
          <a:off x="550590" y="2244516"/>
          <a:ext cx="9865096" cy="3898692"/>
        </p:xfrm>
        <a:graphic>
          <a:graphicData uri="http://schemas.openxmlformats.org/drawingml/2006/chart">
            <c:chart xmlns:c="http://schemas.openxmlformats.org/drawingml/2006/chart" xmlns:r="http://schemas.openxmlformats.org/officeDocument/2006/relationships" r:id="rId11"/>
          </a:graphicData>
        </a:graphic>
      </p:graphicFrame>
      <p:grpSp>
        <p:nvGrpSpPr>
          <p:cNvPr id="2" name="Agrupar 1"/>
          <p:cNvGrpSpPr/>
          <p:nvPr/>
        </p:nvGrpSpPr>
        <p:grpSpPr>
          <a:xfrm>
            <a:off x="694606" y="4759348"/>
            <a:ext cx="1232159" cy="859396"/>
            <a:chOff x="6726519" y="1343716"/>
            <a:chExt cx="1232159" cy="859396"/>
          </a:xfrm>
        </p:grpSpPr>
        <p:pic>
          <p:nvPicPr>
            <p:cNvPr id="18" name="Imagem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01880" y="1343716"/>
              <a:ext cx="676746" cy="629161"/>
            </a:xfrm>
            <a:prstGeom prst="rect">
              <a:avLst/>
            </a:prstGeom>
          </p:spPr>
        </p:pic>
        <p:sp>
          <p:nvSpPr>
            <p:cNvPr id="19" name="Retângulo 18"/>
            <p:cNvSpPr/>
            <p:nvPr/>
          </p:nvSpPr>
          <p:spPr>
            <a:xfrm>
              <a:off x="6726519" y="1947739"/>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grpSp>
      <p:grpSp>
        <p:nvGrpSpPr>
          <p:cNvPr id="3" name="Agrupar 2"/>
          <p:cNvGrpSpPr/>
          <p:nvPr/>
        </p:nvGrpSpPr>
        <p:grpSpPr>
          <a:xfrm>
            <a:off x="4006974" y="4789240"/>
            <a:ext cx="1129672" cy="834463"/>
            <a:chOff x="8026218" y="1348893"/>
            <a:chExt cx="1129672" cy="834463"/>
          </a:xfrm>
        </p:grpSpPr>
        <p:pic>
          <p:nvPicPr>
            <p:cNvPr id="20" name="Imagem 1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69456" y="1348893"/>
              <a:ext cx="699356" cy="647690"/>
            </a:xfrm>
            <a:prstGeom prst="rect">
              <a:avLst/>
            </a:prstGeom>
          </p:spPr>
        </p:pic>
        <p:sp>
          <p:nvSpPr>
            <p:cNvPr id="21" name="Retângulo 20"/>
            <p:cNvSpPr/>
            <p:nvPr/>
          </p:nvSpPr>
          <p:spPr>
            <a:xfrm>
              <a:off x="8026218" y="1962009"/>
              <a:ext cx="1129672"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grpSp>
      <p:grpSp>
        <p:nvGrpSpPr>
          <p:cNvPr id="4" name="Agrupar 3"/>
          <p:cNvGrpSpPr/>
          <p:nvPr/>
        </p:nvGrpSpPr>
        <p:grpSpPr>
          <a:xfrm>
            <a:off x="7216855" y="4720200"/>
            <a:ext cx="1232159" cy="924498"/>
            <a:chOff x="9108702" y="1275960"/>
            <a:chExt cx="1232159" cy="924498"/>
          </a:xfrm>
        </p:grpSpPr>
        <p:pic>
          <p:nvPicPr>
            <p:cNvPr id="22" name="Imagem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359643" y="1275960"/>
              <a:ext cx="650893" cy="650893"/>
            </a:xfrm>
            <a:prstGeom prst="rect">
              <a:avLst/>
            </a:prstGeom>
          </p:spPr>
        </p:pic>
        <p:sp>
          <p:nvSpPr>
            <p:cNvPr id="23" name="Retângulo 22"/>
            <p:cNvSpPr/>
            <p:nvPr/>
          </p:nvSpPr>
          <p:spPr>
            <a:xfrm>
              <a:off x="9108702" y="1945085"/>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grpSp>
      <p:sp>
        <p:nvSpPr>
          <p:cNvPr id="33" name="CaixaDeTexto 32"/>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779449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PARA AS ELEIÇÕES DE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Q16.</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as eleições gerais de 2018, para Presidente da República, governadores, Senado Federal, Câmara dos Deputados e para os legislativos estaduais vão....</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Gráfico 18"/>
          <p:cNvGraphicFramePr/>
          <p:nvPr>
            <p:extLst>
              <p:ext uri="{D42A27DB-BD31-4B8C-83A1-F6EECF244321}">
                <p14:modId xmlns:p14="http://schemas.microsoft.com/office/powerpoint/2010/main" val="3486616982"/>
              </p:ext>
            </p:extLst>
          </p:nvPr>
        </p:nvGraphicFramePr>
        <p:xfrm>
          <a:off x="334566" y="1917626"/>
          <a:ext cx="10009112" cy="4392488"/>
        </p:xfrm>
        <a:graphic>
          <a:graphicData uri="http://schemas.openxmlformats.org/drawingml/2006/chart">
            <c:chart xmlns:c="http://schemas.openxmlformats.org/drawingml/2006/chart" xmlns:r="http://schemas.openxmlformats.org/officeDocument/2006/relationships" r:id="rId11"/>
          </a:graphicData>
        </a:graphic>
      </p:graphicFrame>
      <p:sp>
        <p:nvSpPr>
          <p:cNvPr id="20" name="CaixaDeTexto 19"/>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861918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PARA AS ELEIÇÕES DE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Q16.</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as eleições gerais de 2018, para Presidente da República, governadores, Senado Federal, Câmara dos Deputados e para os legislativos estaduais vão....</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Gráfico 18"/>
          <p:cNvGraphicFramePr/>
          <p:nvPr>
            <p:extLst>
              <p:ext uri="{D42A27DB-BD31-4B8C-83A1-F6EECF244321}">
                <p14:modId xmlns:p14="http://schemas.microsoft.com/office/powerpoint/2010/main" val="1319668330"/>
              </p:ext>
            </p:extLst>
          </p:nvPr>
        </p:nvGraphicFramePr>
        <p:xfrm>
          <a:off x="550590" y="1983544"/>
          <a:ext cx="9865096" cy="3898692"/>
        </p:xfrm>
        <a:graphic>
          <a:graphicData uri="http://schemas.openxmlformats.org/drawingml/2006/chart">
            <c:chart xmlns:c="http://schemas.openxmlformats.org/drawingml/2006/chart" xmlns:r="http://schemas.openxmlformats.org/officeDocument/2006/relationships" r:id="rId11"/>
          </a:graphicData>
        </a:graphic>
      </p:graphicFrame>
      <p:sp>
        <p:nvSpPr>
          <p:cNvPr id="18" name="CaixaDeTexto 17"/>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518933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PARA AS ELEIÇÕES DE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Q16.</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as eleições gerais de 2018, para Presidente da República, governadores, Senado Federal, Câmara dos Deputados e para os legislativos estaduais vão....</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326717947"/>
              </p:ext>
            </p:extLst>
          </p:nvPr>
        </p:nvGraphicFramePr>
        <p:xfrm>
          <a:off x="349407" y="1715240"/>
          <a:ext cx="10009112" cy="4392488"/>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953448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PERSPECTIVAS PARA AS ELEIÇÕES DE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Q16.</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opinião, as eleições gerais de 2018, para Presidente da República, governadores, Senado Federal, Câmara dos Deputados e para os legislativos estaduais vão....</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Gráfico 18"/>
          <p:cNvGraphicFramePr/>
          <p:nvPr>
            <p:extLst>
              <p:ext uri="{D42A27DB-BD31-4B8C-83A1-F6EECF244321}">
                <p14:modId xmlns:p14="http://schemas.microsoft.com/office/powerpoint/2010/main" val="1161337855"/>
              </p:ext>
            </p:extLst>
          </p:nvPr>
        </p:nvGraphicFramePr>
        <p:xfrm>
          <a:off x="334566" y="1917625"/>
          <a:ext cx="10009112" cy="4532169"/>
        </p:xfrm>
        <a:graphic>
          <a:graphicData uri="http://schemas.openxmlformats.org/drawingml/2006/chart">
            <c:chart xmlns:c="http://schemas.openxmlformats.org/drawingml/2006/chart" xmlns:r="http://schemas.openxmlformats.org/officeDocument/2006/relationships" r:id="rId11"/>
          </a:graphicData>
        </a:graphic>
      </p:graphicFrame>
      <p:sp>
        <p:nvSpPr>
          <p:cNvPr id="18" name="CaixaDeTexto 17"/>
          <p:cNvSpPr txBox="1"/>
          <p:nvPr/>
        </p:nvSpPr>
        <p:spPr>
          <a:xfrm>
            <a:off x="255495" y="1034536"/>
            <a:ext cx="10225132" cy="646331"/>
          </a:xfrm>
          <a:prstGeom prst="rect">
            <a:avLst/>
          </a:prstGeom>
          <a:noFill/>
        </p:spPr>
        <p:txBody>
          <a:bodyPr wrap="square" rtlCol="0">
            <a:spAutoFit/>
          </a:bodyPr>
          <a:lstStyle/>
          <a:p>
            <a:pPr algn="just"/>
            <a:r>
              <a:rPr lang="pt-BR" sz="1800" dirty="0">
                <a:solidFill>
                  <a:schemeClr val="accent5">
                    <a:lumMod val="50000"/>
                  </a:schemeClr>
                </a:solidFill>
              </a:rPr>
              <a:t>Entrevistados de até 24 anos foram os que se mostraram mais confiantes de que as eleições de 2018 tragam grandes mudanças ao país.</a:t>
            </a:r>
            <a:endParaRPr lang="pt-BR" sz="1800" b="1" dirty="0">
              <a:solidFill>
                <a:schemeClr val="accent5">
                  <a:lumMod val="50000"/>
                </a:schemeClr>
              </a:solidFill>
            </a:endParaRPr>
          </a:p>
        </p:txBody>
      </p:sp>
    </p:spTree>
    <p:extLst>
      <p:ext uri="{BB962C8B-B14F-4D97-AF65-F5344CB8AC3E}">
        <p14:creationId xmlns:p14="http://schemas.microsoft.com/office/powerpoint/2010/main" val="3332596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rotWithShape="1">
          <a:blip r:embed="rId3" cstate="email">
            <a:extLst>
              <a:ext uri="{28A0092B-C50C-407E-A947-70E740481C1C}">
                <a14:useLocalDpi xmlns:a14="http://schemas.microsoft.com/office/drawing/2010/main"/>
              </a:ext>
            </a:extLst>
          </a:blip>
          <a:srcRect l="70823"/>
          <a:stretch/>
        </p:blipFill>
        <p:spPr>
          <a:xfrm>
            <a:off x="9191549" y="0"/>
            <a:ext cx="2998863" cy="6859588"/>
          </a:xfrm>
          <a:prstGeom prst="rect">
            <a:avLst/>
          </a:prstGeom>
        </p:spPr>
      </p:pic>
      <p:pic>
        <p:nvPicPr>
          <p:cNvPr id="2" name="Imagem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278210" cy="6859588"/>
          </a:xfrm>
          <a:prstGeom prst="rect">
            <a:avLst/>
          </a:prstGeom>
        </p:spPr>
      </p:pic>
      <p:sp>
        <p:nvSpPr>
          <p:cNvPr id="5" name="CaixaDeTexto 4">
            <a:hlinkClick r:id="rId4" action="ppaction://hlinksldjump"/>
          </p:cNvPr>
          <p:cNvSpPr txBox="1"/>
          <p:nvPr/>
        </p:nvSpPr>
        <p:spPr>
          <a:xfrm>
            <a:off x="11261357" y="6395586"/>
            <a:ext cx="929056" cy="276999"/>
          </a:xfrm>
          <a:prstGeom prst="rect">
            <a:avLst/>
          </a:prstGeom>
          <a:noFill/>
        </p:spPr>
        <p:txBody>
          <a:bodyPr wrap="square" rtlCol="0">
            <a:spAutoFit/>
          </a:bodyPr>
          <a:lstStyle/>
          <a:p>
            <a:r>
              <a:rPr lang="pt-BR" sz="1200" b="1" dirty="0">
                <a:solidFill>
                  <a:schemeClr val="bg1"/>
                </a:solidFill>
              </a:rPr>
              <a:t>SUMÁRIO</a:t>
            </a:r>
          </a:p>
        </p:txBody>
      </p:sp>
      <p:pic>
        <p:nvPicPr>
          <p:cNvPr id="6" name="Imagem 5">
            <a:hlinkClick r:id="rId4" action="ppaction://hlinksldjump"/>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82077" b="95462" l="6846" r="20615">
                        <a14:foregroundMark x1="14692" y1="87462" x2="14692" y2="87462"/>
                        <a14:foregroundMark x1="16308" y1="88846" x2="16308" y2="88846"/>
                        <a14:foregroundMark x1="15154" y1="88231" x2="15154" y2="88231"/>
                        <a14:foregroundMark x1="15154" y1="88231" x2="15154" y2="88231"/>
                        <a14:foregroundMark x1="15154" y1="88231" x2="15154" y2="88231"/>
                        <a14:foregroundMark x1="12538" y1="88923" x2="13308" y2="91000"/>
                        <a14:foregroundMark x1="12923" y1="88231" x2="18692" y2="87846"/>
                        <a14:foregroundMark x1="10769" y1="87692" x2="16154" y2="87231"/>
                        <a14:foregroundMark x1="12154" y1="87231" x2="15154" y2="87231"/>
                        <a14:foregroundMark x1="15308" y1="90000" x2="17308" y2="90000"/>
                        <a14:foregroundMark x1="11538" y1="88692" x2="12000" y2="91462"/>
                        <a14:foregroundMark x1="11923" y1="88615" x2="12923" y2="91692"/>
                        <a14:foregroundMark x1="14385" y1="89308" x2="17077" y2="92231"/>
                        <a14:foregroundMark x1="13000" y1="88077" x2="10923" y2="91692"/>
                        <a14:foregroundMark x1="13769" y1="88615" x2="16769" y2="91308"/>
                      </a14:backgroundRemoval>
                    </a14:imgEffect>
                  </a14:imgLayer>
                </a14:imgProps>
              </a:ext>
              <a:ext uri="{28A0092B-C50C-407E-A947-70E740481C1C}">
                <a14:useLocalDpi xmlns:a14="http://schemas.microsoft.com/office/drawing/2010/main"/>
              </a:ext>
            </a:extLst>
          </a:blip>
          <a:srcRect l="6904" t="81479" r="77739" b="4173"/>
          <a:stretch/>
        </p:blipFill>
        <p:spPr>
          <a:xfrm>
            <a:off x="11007547" y="6366734"/>
            <a:ext cx="360040" cy="336381"/>
          </a:xfrm>
          <a:prstGeom prst="rect">
            <a:avLst/>
          </a:prstGeom>
        </p:spPr>
      </p:pic>
      <p:grpSp>
        <p:nvGrpSpPr>
          <p:cNvPr id="13" name="Agrupar 12"/>
          <p:cNvGrpSpPr/>
          <p:nvPr/>
        </p:nvGrpSpPr>
        <p:grpSpPr>
          <a:xfrm>
            <a:off x="6887294" y="-98598"/>
            <a:ext cx="4273954" cy="6166098"/>
            <a:chOff x="6887294" y="-98598"/>
            <a:chExt cx="4273954" cy="6166098"/>
          </a:xfrm>
        </p:grpSpPr>
        <p:sp>
          <p:nvSpPr>
            <p:cNvPr id="8" name="Retângulo 7"/>
            <p:cNvSpPr/>
            <p:nvPr/>
          </p:nvSpPr>
          <p:spPr>
            <a:xfrm>
              <a:off x="6887294" y="-98598"/>
              <a:ext cx="4273953" cy="6166098"/>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pt-BR" sz="4500" dirty="0">
                <a:solidFill>
                  <a:srgbClr val="FFFFFF"/>
                </a:solidFill>
              </a:endParaRPr>
            </a:p>
          </p:txBody>
        </p:sp>
        <p:sp>
          <p:nvSpPr>
            <p:cNvPr id="10" name="Retângulo 9"/>
            <p:cNvSpPr/>
            <p:nvPr/>
          </p:nvSpPr>
          <p:spPr>
            <a:xfrm>
              <a:off x="6887294" y="4005858"/>
              <a:ext cx="4273954"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3000" b="1" dirty="0">
                  <a:solidFill>
                    <a:schemeClr val="bg1"/>
                  </a:solidFill>
                </a:rPr>
                <a:t>DIFICULDADES E </a:t>
              </a:r>
            </a:p>
            <a:p>
              <a:pPr algn="ctr"/>
              <a:r>
                <a:rPr lang="pt-BR" sz="3000" b="1" dirty="0">
                  <a:solidFill>
                    <a:schemeClr val="bg1"/>
                  </a:solidFill>
                </a:rPr>
                <a:t>ESTRATÉGIAS DA EMPRESA</a:t>
              </a:r>
            </a:p>
          </p:txBody>
        </p:sp>
        <p:sp>
          <p:nvSpPr>
            <p:cNvPr id="7" name="Retângulo 6"/>
            <p:cNvSpPr/>
            <p:nvPr/>
          </p:nvSpPr>
          <p:spPr>
            <a:xfrm>
              <a:off x="6887294" y="2349674"/>
              <a:ext cx="4273953"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pt-BR" sz="7500" b="1" dirty="0">
                  <a:solidFill>
                    <a:schemeClr val="bg1"/>
                  </a:solidFill>
                </a:rPr>
                <a:t>3</a:t>
              </a:r>
            </a:p>
          </p:txBody>
        </p:sp>
      </p:grpSp>
    </p:spTree>
    <p:extLst>
      <p:ext uri="{BB962C8B-B14F-4D97-AF65-F5344CB8AC3E}">
        <p14:creationId xmlns:p14="http://schemas.microsoft.com/office/powerpoint/2010/main" val="299396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DESEMPENHO DA EMPRESA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ano de 2017 foi ...?</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4" name="Gráfico 3"/>
          <p:cNvGraphicFramePr/>
          <p:nvPr>
            <p:extLst>
              <p:ext uri="{D42A27DB-BD31-4B8C-83A1-F6EECF244321}">
                <p14:modId xmlns:p14="http://schemas.microsoft.com/office/powerpoint/2010/main" val="1545603680"/>
              </p:ext>
            </p:extLst>
          </p:nvPr>
        </p:nvGraphicFramePr>
        <p:xfrm>
          <a:off x="406574" y="2204021"/>
          <a:ext cx="10009112" cy="3934753"/>
        </p:xfrm>
        <a:graphic>
          <a:graphicData uri="http://schemas.openxmlformats.org/drawingml/2006/chart">
            <c:chart xmlns:c="http://schemas.openxmlformats.org/drawingml/2006/chart" xmlns:r="http://schemas.openxmlformats.org/officeDocument/2006/relationships" r:id="rId11"/>
          </a:graphicData>
        </a:graphic>
      </p:graphicFrame>
      <p:sp>
        <p:nvSpPr>
          <p:cNvPr id="25" name="CaixaDeTexto 24"/>
          <p:cNvSpPr txBox="1"/>
          <p:nvPr/>
        </p:nvSpPr>
        <p:spPr>
          <a:xfrm>
            <a:off x="628081" y="1193343"/>
            <a:ext cx="9577064" cy="738664"/>
          </a:xfrm>
          <a:prstGeom prst="rect">
            <a:avLst/>
          </a:prstGeom>
          <a:noFill/>
        </p:spPr>
        <p:txBody>
          <a:bodyPr wrap="square" rtlCol="0">
            <a:spAutoFit/>
          </a:bodyPr>
          <a:lstStyle/>
          <a:p>
            <a:pPr algn="just"/>
            <a:r>
              <a:rPr lang="pt-BR" sz="2100" b="1" dirty="0">
                <a:solidFill>
                  <a:schemeClr val="accent5">
                    <a:lumMod val="50000"/>
                  </a:schemeClr>
                </a:solidFill>
              </a:rPr>
              <a:t>52% </a:t>
            </a:r>
            <a:r>
              <a:rPr lang="pt-BR" sz="2100" dirty="0">
                <a:solidFill>
                  <a:schemeClr val="accent5">
                    <a:lumMod val="50000"/>
                  </a:schemeClr>
                </a:solidFill>
              </a:rPr>
              <a:t>dos entrevistados considerou o ano de </a:t>
            </a:r>
            <a:r>
              <a:rPr lang="pt-BR" sz="2100" b="1" dirty="0">
                <a:solidFill>
                  <a:schemeClr val="accent5">
                    <a:lumMod val="50000"/>
                  </a:schemeClr>
                </a:solidFill>
              </a:rPr>
              <a:t>2017 pior que o ano anterior, 24% </a:t>
            </a:r>
            <a:r>
              <a:rPr lang="pt-BR" sz="2100" dirty="0">
                <a:solidFill>
                  <a:schemeClr val="accent5">
                    <a:lumMod val="50000"/>
                  </a:schemeClr>
                </a:solidFill>
              </a:rPr>
              <a:t> considerou melhor que o ano anterior e </a:t>
            </a:r>
            <a:r>
              <a:rPr lang="pt-BR" sz="2100" b="1" dirty="0">
                <a:solidFill>
                  <a:schemeClr val="accent5">
                    <a:lumMod val="50000"/>
                  </a:schemeClr>
                </a:solidFill>
              </a:rPr>
              <a:t>22%</a:t>
            </a:r>
            <a:r>
              <a:rPr lang="pt-BR" sz="2100" dirty="0">
                <a:solidFill>
                  <a:schemeClr val="accent5">
                    <a:lumMod val="50000"/>
                  </a:schemeClr>
                </a:solidFill>
              </a:rPr>
              <a:t> considerou igual.</a:t>
            </a:r>
          </a:p>
        </p:txBody>
      </p:sp>
      <p:sp>
        <p:nvSpPr>
          <p:cNvPr id="26" name="CaixaDeTexto 2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59269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PRESSÃO DE CUSTOS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Q18.</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avaliação, atualmente, qual o item que mais tem pressionado, para cima, os custos da sua empresa? RU</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4" name="Gráfico 3"/>
          <p:cNvGraphicFramePr/>
          <p:nvPr>
            <p:extLst>
              <p:ext uri="{D42A27DB-BD31-4B8C-83A1-F6EECF244321}">
                <p14:modId xmlns:p14="http://schemas.microsoft.com/office/powerpoint/2010/main" val="1369113093"/>
              </p:ext>
            </p:extLst>
          </p:nvPr>
        </p:nvGraphicFramePr>
        <p:xfrm>
          <a:off x="262559" y="1086417"/>
          <a:ext cx="8136903" cy="5355911"/>
        </p:xfrm>
        <a:graphic>
          <a:graphicData uri="http://schemas.openxmlformats.org/drawingml/2006/chart">
            <c:chart xmlns:c="http://schemas.openxmlformats.org/drawingml/2006/chart" xmlns:r="http://schemas.openxmlformats.org/officeDocument/2006/relationships" r:id="rId11"/>
          </a:graphicData>
        </a:graphic>
      </p:graphicFrame>
      <p:sp>
        <p:nvSpPr>
          <p:cNvPr id="25" name="CaixaDeTexto 24"/>
          <p:cNvSpPr txBox="1"/>
          <p:nvPr/>
        </p:nvSpPr>
        <p:spPr>
          <a:xfrm>
            <a:off x="5447134" y="3503279"/>
            <a:ext cx="5040560" cy="2031325"/>
          </a:xfrm>
          <a:prstGeom prst="rect">
            <a:avLst/>
          </a:prstGeom>
          <a:noFill/>
        </p:spPr>
        <p:txBody>
          <a:bodyPr wrap="square" rtlCol="0">
            <a:spAutoFit/>
          </a:bodyPr>
          <a:lstStyle/>
          <a:p>
            <a:r>
              <a:rPr lang="pt-BR" sz="1800" dirty="0">
                <a:solidFill>
                  <a:schemeClr val="accent5">
                    <a:lumMod val="50000"/>
                  </a:schemeClr>
                </a:solidFill>
              </a:rPr>
              <a:t>Para 29% dos entrevistados, os impostos e taxas representam o item que mais tem pressionado para cima os custos da empresa. </a:t>
            </a:r>
          </a:p>
          <a:p>
            <a:endParaRPr lang="pt-BR" sz="1800" dirty="0">
              <a:solidFill>
                <a:schemeClr val="accent5">
                  <a:lumMod val="50000"/>
                </a:schemeClr>
              </a:solidFill>
            </a:endParaRPr>
          </a:p>
          <a:p>
            <a:r>
              <a:rPr lang="pt-BR" sz="1800" dirty="0">
                <a:solidFill>
                  <a:schemeClr val="accent5">
                    <a:lumMod val="50000"/>
                  </a:schemeClr>
                </a:solidFill>
              </a:rPr>
              <a:t>Os combustíveis, bem como o custo das matérias-primas e das mercadorias, foram citados por pouco mais de 15% dos entrevistados.</a:t>
            </a:r>
          </a:p>
        </p:txBody>
      </p:sp>
      <p:sp>
        <p:nvSpPr>
          <p:cNvPr id="26" name="CaixaDeTexto 2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22588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PRESSÃO DE CUSTOS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Q18.</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avaliação, atualmente, qual o item que mais tem pressionado, para cima, os custos da sua empresa? RU</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32" name="Tabela 31"/>
          <p:cNvGraphicFramePr>
            <a:graphicFrameLocks noGrp="1"/>
          </p:cNvGraphicFramePr>
          <p:nvPr>
            <p:extLst>
              <p:ext uri="{D42A27DB-BD31-4B8C-83A1-F6EECF244321}">
                <p14:modId xmlns:p14="http://schemas.microsoft.com/office/powerpoint/2010/main" val="1147946369"/>
              </p:ext>
            </p:extLst>
          </p:nvPr>
        </p:nvGraphicFramePr>
        <p:xfrm>
          <a:off x="118542" y="1735587"/>
          <a:ext cx="6815445" cy="4752000"/>
        </p:xfrm>
        <a:graphic>
          <a:graphicData uri="http://schemas.openxmlformats.org/drawingml/2006/table">
            <a:tbl>
              <a:tblPr bandRow="1">
                <a:tableStyleId>{5C22544A-7EE6-4342-B048-85BDC9FD1C3A}</a:tableStyleId>
              </a:tblPr>
              <a:tblGrid>
                <a:gridCol w="3528393">
                  <a:extLst>
                    <a:ext uri="{9D8B030D-6E8A-4147-A177-3AD203B41FA5}">
                      <a16:colId xmlns:a16="http://schemas.microsoft.com/office/drawing/2014/main" val="1717645873"/>
                    </a:ext>
                  </a:extLst>
                </a:gridCol>
                <a:gridCol w="1095684">
                  <a:extLst>
                    <a:ext uri="{9D8B030D-6E8A-4147-A177-3AD203B41FA5}">
                      <a16:colId xmlns:a16="http://schemas.microsoft.com/office/drawing/2014/main" val="2682590267"/>
                    </a:ext>
                  </a:extLst>
                </a:gridCol>
                <a:gridCol w="1095684">
                  <a:extLst>
                    <a:ext uri="{9D8B030D-6E8A-4147-A177-3AD203B41FA5}">
                      <a16:colId xmlns:a16="http://schemas.microsoft.com/office/drawing/2014/main" val="100693935"/>
                    </a:ext>
                  </a:extLst>
                </a:gridCol>
                <a:gridCol w="1095684">
                  <a:extLst>
                    <a:ext uri="{9D8B030D-6E8A-4147-A177-3AD203B41FA5}">
                      <a16:colId xmlns:a16="http://schemas.microsoft.com/office/drawing/2014/main" val="221777309"/>
                    </a:ext>
                  </a:extLst>
                </a:gridCol>
              </a:tblGrid>
              <a:tr h="396000">
                <a:tc>
                  <a:txBody>
                    <a:bodyPr/>
                    <a:lstStyle/>
                    <a:p>
                      <a:pPr marL="0" algn="r" defTabSz="1172261" rtl="0" eaLnBrk="1" latinLnBrk="0" hangingPunct="1"/>
                      <a:endParaRPr lang="pt-BR" sz="14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396000">
                <a:tc>
                  <a:txBody>
                    <a:bodyPr/>
                    <a:lstStyle/>
                    <a:p>
                      <a:pPr marL="0" algn="r" defTabSz="1172261" rtl="0" eaLnBrk="1" latinLnBrk="0" hangingPunct="1"/>
                      <a:r>
                        <a:rPr lang="pt-BR" sz="1400" b="1" kern="1200" dirty="0">
                          <a:solidFill>
                            <a:srgbClr val="1F497D"/>
                          </a:solidFill>
                          <a:latin typeface="+mn-lt"/>
                          <a:ea typeface="+mn-ea"/>
                          <a:cs typeface="+mn-cs"/>
                        </a:rPr>
                        <a:t>Empregos</a:t>
                      </a:r>
                      <a:r>
                        <a:rPr lang="pt-BR" sz="1400" b="1" kern="1200" baseline="0" dirty="0">
                          <a:solidFill>
                            <a:srgbClr val="1F497D"/>
                          </a:solidFill>
                          <a:latin typeface="+mn-lt"/>
                          <a:ea typeface="+mn-ea"/>
                          <a:cs typeface="+mn-cs"/>
                        </a:rPr>
                        <a:t> (mão-de-obra)</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extLst>
                  <a:ext uri="{0D108BD9-81ED-4DB2-BD59-A6C34878D82A}">
                    <a16:rowId xmlns:a16="http://schemas.microsoft.com/office/drawing/2014/main" val="1143186497"/>
                  </a:ext>
                </a:extLst>
              </a:tr>
              <a:tr h="396000">
                <a:tc>
                  <a:txBody>
                    <a:bodyPr/>
                    <a:lstStyle/>
                    <a:p>
                      <a:pPr marL="0" algn="r" defTabSz="1172261" rtl="0" eaLnBrk="1" latinLnBrk="0" hangingPunct="1"/>
                      <a:r>
                        <a:rPr lang="pt-BR" sz="1400" b="1" kern="1200" dirty="0">
                          <a:solidFill>
                            <a:srgbClr val="1F497D"/>
                          </a:solidFill>
                          <a:latin typeface="+mn-lt"/>
                          <a:ea typeface="+mn-ea"/>
                          <a:cs typeface="+mn-cs"/>
                        </a:rPr>
                        <a:t>Aluguel</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2417726408"/>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Pagamento</a:t>
                      </a:r>
                      <a:r>
                        <a:rPr lang="pt-BR" sz="1400" b="1" kern="1200" baseline="0" dirty="0">
                          <a:solidFill>
                            <a:srgbClr val="1F497D"/>
                          </a:solidFill>
                          <a:latin typeface="+mn-lt"/>
                          <a:ea typeface="+mn-ea"/>
                          <a:cs typeface="+mn-cs"/>
                        </a:rPr>
                        <a:t> de empréstimos/financiamentos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extLst>
                  <a:ext uri="{0D108BD9-81ED-4DB2-BD59-A6C34878D82A}">
                    <a16:rowId xmlns:a16="http://schemas.microsoft.com/office/drawing/2014/main" val="1811174359"/>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Matérias-primas</a:t>
                      </a:r>
                      <a:r>
                        <a:rPr lang="pt-BR" sz="1400" b="1" kern="1200" baseline="0" dirty="0">
                          <a:solidFill>
                            <a:srgbClr val="1F497D"/>
                          </a:solidFill>
                          <a:latin typeface="+mn-lt"/>
                          <a:ea typeface="+mn-ea"/>
                          <a:cs typeface="+mn-cs"/>
                        </a:rPr>
                        <a:t> e mercadorias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9%</a:t>
                      </a:r>
                    </a:p>
                  </a:txBody>
                  <a:tcPr marL="9525" marR="9525" marT="9525" marB="0" anchor="ctr"/>
                </a:tc>
                <a:extLst>
                  <a:ext uri="{0D108BD9-81ED-4DB2-BD59-A6C34878D82A}">
                    <a16:rowId xmlns:a16="http://schemas.microsoft.com/office/drawing/2014/main" val="3334416563"/>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Combustíveis (gasolina, gás, etc.)</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10%</a:t>
                      </a:r>
                    </a:p>
                  </a:txBody>
                  <a:tcPr marL="9525" marR="9525" marT="9525" marB="0" anchor="ctr"/>
                </a:tc>
                <a:extLst>
                  <a:ext uri="{0D108BD9-81ED-4DB2-BD59-A6C34878D82A}">
                    <a16:rowId xmlns:a16="http://schemas.microsoft.com/office/drawing/2014/main" val="317203924"/>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Água e energia</a:t>
                      </a:r>
                      <a:r>
                        <a:rPr lang="pt-BR" sz="1400" b="1" kern="1200" baseline="0" dirty="0">
                          <a:solidFill>
                            <a:srgbClr val="1F497D"/>
                          </a:solidFill>
                          <a:latin typeface="+mn-lt"/>
                          <a:ea typeface="+mn-ea"/>
                          <a:cs typeface="+mn-cs"/>
                        </a:rPr>
                        <a:t> elétrica</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761914892"/>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Serviços</a:t>
                      </a:r>
                      <a:r>
                        <a:rPr lang="pt-BR" sz="1400" b="1" kern="1200" baseline="0" dirty="0">
                          <a:solidFill>
                            <a:srgbClr val="1F497D"/>
                          </a:solidFill>
                          <a:latin typeface="+mn-lt"/>
                          <a:ea typeface="+mn-ea"/>
                          <a:cs typeface="+mn-cs"/>
                        </a:rPr>
                        <a:t> contratados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527174813"/>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Impostos</a:t>
                      </a:r>
                      <a:r>
                        <a:rPr lang="pt-BR" sz="1400" b="1" kern="1200" baseline="0" dirty="0">
                          <a:solidFill>
                            <a:srgbClr val="1F497D"/>
                          </a:solidFill>
                          <a:latin typeface="+mn-lt"/>
                          <a:ea typeface="+mn-ea"/>
                          <a:cs typeface="+mn-cs"/>
                        </a:rPr>
                        <a:t> e taxas municipais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40%</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44%</a:t>
                      </a:r>
                    </a:p>
                  </a:txBody>
                  <a:tcPr marL="9525" marR="9525" marT="9525" marB="0" anchor="ctr"/>
                </a:tc>
                <a:extLst>
                  <a:ext uri="{0D108BD9-81ED-4DB2-BD59-A6C34878D82A}">
                    <a16:rowId xmlns:a16="http://schemas.microsoft.com/office/drawing/2014/main" val="3964362042"/>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Outros custos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1500806938"/>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houve</a:t>
                      </a:r>
                      <a:r>
                        <a:rPr lang="pt-BR" sz="1400" b="1" kern="1200" baseline="0" dirty="0">
                          <a:solidFill>
                            <a:srgbClr val="1F497D"/>
                          </a:solidFill>
                          <a:latin typeface="+mn-lt"/>
                          <a:ea typeface="+mn-ea"/>
                          <a:cs typeface="+mn-cs"/>
                        </a:rPr>
                        <a:t> acréscimo</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424239491"/>
                  </a:ext>
                </a:extLst>
              </a:tr>
              <a:tr h="396000">
                <a:tc>
                  <a:txBody>
                    <a:bodyPr/>
                    <a:lstStyle/>
                    <a:p>
                      <a:pPr algn="r"/>
                      <a:r>
                        <a:rPr lang="pt-BR" sz="1400" b="1" dirty="0">
                          <a:solidFill>
                            <a:srgbClr val="1F497D"/>
                          </a:solidFill>
                        </a:rPr>
                        <a:t>Não sabe/não</a:t>
                      </a:r>
                      <a:r>
                        <a:rPr lang="pt-BR" sz="1400" b="1" baseline="0" dirty="0">
                          <a:solidFill>
                            <a:srgbClr val="1F497D"/>
                          </a:solidFill>
                        </a:rPr>
                        <a:t> respondeu</a:t>
                      </a:r>
                      <a:endParaRPr lang="pt-BR" sz="1400" b="1" dirty="0">
                        <a:solidFill>
                          <a:srgbClr val="1F497D"/>
                        </a:solidFill>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1485659157"/>
                  </a:ext>
                </a:extLst>
              </a:tr>
            </a:tbl>
          </a:graphicData>
        </a:graphic>
      </p:graphicFrame>
      <p:grpSp>
        <p:nvGrpSpPr>
          <p:cNvPr id="33" name="Agrupar 32"/>
          <p:cNvGrpSpPr/>
          <p:nvPr/>
        </p:nvGrpSpPr>
        <p:grpSpPr>
          <a:xfrm>
            <a:off x="4887352" y="1213853"/>
            <a:ext cx="903106" cy="1000366"/>
            <a:chOff x="2639175" y="4785128"/>
            <a:chExt cx="762451" cy="1207077"/>
          </a:xfrm>
        </p:grpSpPr>
        <p:grpSp>
          <p:nvGrpSpPr>
            <p:cNvPr id="34" name="Grupo 5"/>
            <p:cNvGrpSpPr/>
            <p:nvPr/>
          </p:nvGrpSpPr>
          <p:grpSpPr>
            <a:xfrm>
              <a:off x="2639175" y="4785128"/>
              <a:ext cx="762451" cy="760375"/>
              <a:chOff x="1990279" y="4930054"/>
              <a:chExt cx="829550" cy="829550"/>
            </a:xfrm>
          </p:grpSpPr>
          <p:sp>
            <p:nvSpPr>
              <p:cNvPr id="36" name="Retângulo 35"/>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2" name="Imagem 4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90279" y="4930054"/>
                <a:ext cx="829550" cy="829550"/>
              </a:xfrm>
              <a:prstGeom prst="rect">
                <a:avLst/>
              </a:prstGeom>
            </p:spPr>
          </p:pic>
        </p:grpSp>
        <p:sp>
          <p:nvSpPr>
            <p:cNvPr id="35" name="CaixaDeTexto 34"/>
            <p:cNvSpPr txBox="1"/>
            <p:nvPr/>
          </p:nvSpPr>
          <p:spPr>
            <a:xfrm>
              <a:off x="2711925" y="5520551"/>
              <a:ext cx="653718" cy="471654"/>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43" name="Agrupar 42"/>
          <p:cNvGrpSpPr/>
          <p:nvPr/>
        </p:nvGrpSpPr>
        <p:grpSpPr>
          <a:xfrm>
            <a:off x="5936782" y="1150789"/>
            <a:ext cx="944343" cy="1057106"/>
            <a:chOff x="8349793" y="1845054"/>
            <a:chExt cx="828255" cy="915585"/>
          </a:xfrm>
        </p:grpSpPr>
        <p:grpSp>
          <p:nvGrpSpPr>
            <p:cNvPr id="44" name="Grupo 16"/>
            <p:cNvGrpSpPr/>
            <p:nvPr/>
          </p:nvGrpSpPr>
          <p:grpSpPr>
            <a:xfrm>
              <a:off x="8426412" y="1845054"/>
              <a:ext cx="720398" cy="620267"/>
              <a:chOff x="2947662" y="4678526"/>
              <a:chExt cx="846138" cy="1057275"/>
            </a:xfrm>
          </p:grpSpPr>
          <p:sp>
            <p:nvSpPr>
              <p:cNvPr id="46" name="Retângulo 45"/>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7" name="Group 13"/>
              <p:cNvGrpSpPr>
                <a:grpSpLocks noChangeAspect="1"/>
              </p:cNvGrpSpPr>
              <p:nvPr/>
            </p:nvGrpSpPr>
            <p:grpSpPr bwMode="auto">
              <a:xfrm>
                <a:off x="2947662" y="4678526"/>
                <a:ext cx="846138" cy="1057275"/>
                <a:chOff x="-489" y="3132"/>
                <a:chExt cx="533" cy="666"/>
              </a:xfrm>
            </p:grpSpPr>
            <p:sp>
              <p:nvSpPr>
                <p:cNvPr id="48"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9"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45" name="CaixaDeTexto 44"/>
            <p:cNvSpPr txBox="1"/>
            <p:nvPr/>
          </p:nvSpPr>
          <p:spPr>
            <a:xfrm>
              <a:off x="8349793" y="2421682"/>
              <a:ext cx="828255" cy="338957"/>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EPP</a:t>
              </a:r>
            </a:p>
          </p:txBody>
        </p:sp>
      </p:grpSp>
      <p:grpSp>
        <p:nvGrpSpPr>
          <p:cNvPr id="50" name="Agrupar 49"/>
          <p:cNvGrpSpPr/>
          <p:nvPr/>
        </p:nvGrpSpPr>
        <p:grpSpPr>
          <a:xfrm>
            <a:off x="3768372" y="1268419"/>
            <a:ext cx="856912" cy="930495"/>
            <a:chOff x="1791730" y="4869436"/>
            <a:chExt cx="723450" cy="1122769"/>
          </a:xfrm>
        </p:grpSpPr>
        <p:grpSp>
          <p:nvGrpSpPr>
            <p:cNvPr id="51" name="Grupo 13"/>
            <p:cNvGrpSpPr/>
            <p:nvPr/>
          </p:nvGrpSpPr>
          <p:grpSpPr>
            <a:xfrm>
              <a:off x="1791730" y="4869436"/>
              <a:ext cx="723450" cy="686766"/>
              <a:chOff x="1228890" y="5205413"/>
              <a:chExt cx="653544" cy="622099"/>
            </a:xfrm>
          </p:grpSpPr>
          <p:sp>
            <p:nvSpPr>
              <p:cNvPr id="53"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4" name="Imagem 5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28890" y="5257691"/>
                <a:ext cx="653544" cy="569821"/>
              </a:xfrm>
              <a:prstGeom prst="rect">
                <a:avLst/>
              </a:prstGeom>
            </p:spPr>
          </p:pic>
        </p:grpSp>
        <p:sp>
          <p:nvSpPr>
            <p:cNvPr id="52" name="CaixaDeTexto 51"/>
            <p:cNvSpPr txBox="1"/>
            <p:nvPr/>
          </p:nvSpPr>
          <p:spPr>
            <a:xfrm>
              <a:off x="1815004" y="5520550"/>
              <a:ext cx="653718" cy="471655"/>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55" name="CaixaDeTexto 54"/>
          <p:cNvSpPr txBox="1"/>
          <p:nvPr/>
        </p:nvSpPr>
        <p:spPr>
          <a:xfrm>
            <a:off x="7114727" y="2364571"/>
            <a:ext cx="3364762" cy="3416320"/>
          </a:xfrm>
          <a:prstGeom prst="rect">
            <a:avLst/>
          </a:prstGeom>
          <a:noFill/>
        </p:spPr>
        <p:txBody>
          <a:bodyPr wrap="square" rtlCol="0">
            <a:spAutoFit/>
          </a:bodyPr>
          <a:lstStyle/>
          <a:p>
            <a:r>
              <a:rPr lang="pt-BR" sz="1800" dirty="0">
                <a:solidFill>
                  <a:schemeClr val="accent5">
                    <a:lumMod val="50000"/>
                  </a:schemeClr>
                </a:solidFill>
              </a:rPr>
              <a:t>Os impostos e as taxas municipais representam maior pressão de custos para as Empresas de Pequeno Porte (</a:t>
            </a:r>
            <a:r>
              <a:rPr lang="pt-BR" sz="1800" dirty="0" err="1">
                <a:solidFill>
                  <a:schemeClr val="accent5">
                    <a:lumMod val="50000"/>
                  </a:schemeClr>
                </a:solidFill>
              </a:rPr>
              <a:t>EPPs</a:t>
            </a:r>
            <a:r>
              <a:rPr lang="pt-BR" sz="1800" dirty="0">
                <a:solidFill>
                  <a:schemeClr val="accent5">
                    <a:lumMod val="50000"/>
                  </a:schemeClr>
                </a:solidFill>
              </a:rPr>
              <a:t>) e para as Micro Empresas (</a:t>
            </a:r>
            <a:r>
              <a:rPr lang="pt-BR" sz="1800" dirty="0" err="1">
                <a:solidFill>
                  <a:schemeClr val="accent5">
                    <a:lumMod val="50000"/>
                  </a:schemeClr>
                </a:solidFill>
              </a:rPr>
              <a:t>MEs</a:t>
            </a:r>
            <a:r>
              <a:rPr lang="pt-BR" sz="1800" dirty="0">
                <a:solidFill>
                  <a:schemeClr val="accent5">
                    <a:lumMod val="50000"/>
                  </a:schemeClr>
                </a:solidFill>
              </a:rPr>
              <a:t>). </a:t>
            </a:r>
          </a:p>
          <a:p>
            <a:endParaRPr lang="pt-BR" sz="1800" dirty="0">
              <a:solidFill>
                <a:schemeClr val="accent5">
                  <a:lumMod val="50000"/>
                </a:schemeClr>
              </a:solidFill>
            </a:endParaRPr>
          </a:p>
          <a:p>
            <a:r>
              <a:rPr lang="pt-BR" sz="1800" dirty="0">
                <a:solidFill>
                  <a:schemeClr val="accent5">
                    <a:lumMod val="50000"/>
                  </a:schemeClr>
                </a:solidFill>
              </a:rPr>
              <a:t>Já as matérias primas, mercadorias e os combustíveis tem maior impacto nos custos da empresa entre os Microempreendedores Individuais.</a:t>
            </a:r>
          </a:p>
        </p:txBody>
      </p:sp>
      <p:sp>
        <p:nvSpPr>
          <p:cNvPr id="56" name="CaixaDeTexto 5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563329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ela 37"/>
          <p:cNvGraphicFramePr>
            <a:graphicFrameLocks noGrp="1"/>
          </p:cNvGraphicFramePr>
          <p:nvPr>
            <p:extLst>
              <p:ext uri="{D42A27DB-BD31-4B8C-83A1-F6EECF244321}">
                <p14:modId xmlns:p14="http://schemas.microsoft.com/office/powerpoint/2010/main" val="2981124076"/>
              </p:ext>
            </p:extLst>
          </p:nvPr>
        </p:nvGraphicFramePr>
        <p:xfrm>
          <a:off x="1949958" y="1557756"/>
          <a:ext cx="6815445" cy="4752000"/>
        </p:xfrm>
        <a:graphic>
          <a:graphicData uri="http://schemas.openxmlformats.org/drawingml/2006/table">
            <a:tbl>
              <a:tblPr bandRow="1">
                <a:tableStyleId>{5C22544A-7EE6-4342-B048-85BDC9FD1C3A}</a:tableStyleId>
              </a:tblPr>
              <a:tblGrid>
                <a:gridCol w="3528393">
                  <a:extLst>
                    <a:ext uri="{9D8B030D-6E8A-4147-A177-3AD203B41FA5}">
                      <a16:colId xmlns:a16="http://schemas.microsoft.com/office/drawing/2014/main" val="1717645873"/>
                    </a:ext>
                  </a:extLst>
                </a:gridCol>
                <a:gridCol w="1095684">
                  <a:extLst>
                    <a:ext uri="{9D8B030D-6E8A-4147-A177-3AD203B41FA5}">
                      <a16:colId xmlns:a16="http://schemas.microsoft.com/office/drawing/2014/main" val="2682590267"/>
                    </a:ext>
                  </a:extLst>
                </a:gridCol>
                <a:gridCol w="1095684">
                  <a:extLst>
                    <a:ext uri="{9D8B030D-6E8A-4147-A177-3AD203B41FA5}">
                      <a16:colId xmlns:a16="http://schemas.microsoft.com/office/drawing/2014/main" val="100693935"/>
                    </a:ext>
                  </a:extLst>
                </a:gridCol>
                <a:gridCol w="1095684">
                  <a:extLst>
                    <a:ext uri="{9D8B030D-6E8A-4147-A177-3AD203B41FA5}">
                      <a16:colId xmlns:a16="http://schemas.microsoft.com/office/drawing/2014/main" val="221777309"/>
                    </a:ext>
                  </a:extLst>
                </a:gridCol>
              </a:tblGrid>
              <a:tr h="396000">
                <a:tc>
                  <a:txBody>
                    <a:bodyPr/>
                    <a:lstStyle/>
                    <a:p>
                      <a:pPr marL="0" algn="r" defTabSz="1172261" rtl="0" eaLnBrk="1" latinLnBrk="0" hangingPunct="1"/>
                      <a:endParaRPr lang="pt-BR" sz="13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396000">
                <a:tc>
                  <a:txBody>
                    <a:bodyPr/>
                    <a:lstStyle/>
                    <a:p>
                      <a:pPr marL="0" algn="r" defTabSz="1172261" rtl="0" eaLnBrk="1" latinLnBrk="0" hangingPunct="1"/>
                      <a:r>
                        <a:rPr lang="pt-BR" sz="1300" b="1" kern="1200" dirty="0">
                          <a:solidFill>
                            <a:srgbClr val="1F497D"/>
                          </a:solidFill>
                          <a:latin typeface="+mn-lt"/>
                          <a:ea typeface="+mn-ea"/>
                          <a:cs typeface="+mn-cs"/>
                        </a:rPr>
                        <a:t>Empregos</a:t>
                      </a:r>
                      <a:r>
                        <a:rPr lang="pt-BR" sz="1300" b="1" kern="1200" baseline="0" dirty="0">
                          <a:solidFill>
                            <a:srgbClr val="1F497D"/>
                          </a:solidFill>
                          <a:latin typeface="+mn-lt"/>
                          <a:ea typeface="+mn-ea"/>
                          <a:cs typeface="+mn-cs"/>
                        </a:rPr>
                        <a:t> (mão-de-obra)</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extLst>
                  <a:ext uri="{0D108BD9-81ED-4DB2-BD59-A6C34878D82A}">
                    <a16:rowId xmlns:a16="http://schemas.microsoft.com/office/drawing/2014/main" val="1143186497"/>
                  </a:ext>
                </a:extLst>
              </a:tr>
              <a:tr h="396000">
                <a:tc>
                  <a:txBody>
                    <a:bodyPr/>
                    <a:lstStyle/>
                    <a:p>
                      <a:pPr marL="0" algn="r" defTabSz="1172261" rtl="0" eaLnBrk="1" latinLnBrk="0" hangingPunct="1"/>
                      <a:r>
                        <a:rPr lang="pt-BR" sz="1300" b="1" kern="1200" dirty="0">
                          <a:solidFill>
                            <a:srgbClr val="1F497D"/>
                          </a:solidFill>
                          <a:latin typeface="+mn-lt"/>
                          <a:ea typeface="+mn-ea"/>
                          <a:cs typeface="+mn-cs"/>
                        </a:rPr>
                        <a:t>Aluguel</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extLst>
                  <a:ext uri="{0D108BD9-81ED-4DB2-BD59-A6C34878D82A}">
                    <a16:rowId xmlns:a16="http://schemas.microsoft.com/office/drawing/2014/main" val="2417726408"/>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Pagamento</a:t>
                      </a:r>
                      <a:r>
                        <a:rPr lang="pt-BR" sz="1300" b="1" kern="1200" baseline="0" dirty="0">
                          <a:solidFill>
                            <a:srgbClr val="1F497D"/>
                          </a:solidFill>
                          <a:latin typeface="+mn-lt"/>
                          <a:ea typeface="+mn-ea"/>
                          <a:cs typeface="+mn-cs"/>
                        </a:rPr>
                        <a:t> de empréstimos/financiamentos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extLst>
                  <a:ext uri="{0D108BD9-81ED-4DB2-BD59-A6C34878D82A}">
                    <a16:rowId xmlns:a16="http://schemas.microsoft.com/office/drawing/2014/main" val="1811174359"/>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Matérias-primas</a:t>
                      </a:r>
                      <a:r>
                        <a:rPr lang="pt-BR" sz="1300" b="1" kern="1200" baseline="0" dirty="0">
                          <a:solidFill>
                            <a:srgbClr val="1F497D"/>
                          </a:solidFill>
                          <a:latin typeface="+mn-lt"/>
                          <a:ea typeface="+mn-ea"/>
                          <a:cs typeface="+mn-cs"/>
                        </a:rPr>
                        <a:t> e mercadorias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extLst>
                  <a:ext uri="{0D108BD9-81ED-4DB2-BD59-A6C34878D82A}">
                    <a16:rowId xmlns:a16="http://schemas.microsoft.com/office/drawing/2014/main" val="3334416563"/>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Combustíveis (gasolina, gás, etc.)</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19%</a:t>
                      </a:r>
                    </a:p>
                  </a:txBody>
                  <a:tcPr marL="9525" marR="9525" marT="9525" marB="0" anchor="ctr"/>
                </a:tc>
                <a:extLst>
                  <a:ext uri="{0D108BD9-81ED-4DB2-BD59-A6C34878D82A}">
                    <a16:rowId xmlns:a16="http://schemas.microsoft.com/office/drawing/2014/main" val="317203924"/>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Água e energia</a:t>
                      </a:r>
                      <a:r>
                        <a:rPr lang="pt-BR" sz="1300" b="1" kern="1200" baseline="0" dirty="0">
                          <a:solidFill>
                            <a:srgbClr val="1F497D"/>
                          </a:solidFill>
                          <a:latin typeface="+mn-lt"/>
                          <a:ea typeface="+mn-ea"/>
                          <a:cs typeface="+mn-cs"/>
                        </a:rPr>
                        <a:t> elétrica</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extLst>
                  <a:ext uri="{0D108BD9-81ED-4DB2-BD59-A6C34878D82A}">
                    <a16:rowId xmlns:a16="http://schemas.microsoft.com/office/drawing/2014/main" val="761914892"/>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Serviços</a:t>
                      </a:r>
                      <a:r>
                        <a:rPr lang="pt-BR" sz="1300" b="1" kern="1200" baseline="0" dirty="0">
                          <a:solidFill>
                            <a:srgbClr val="1F497D"/>
                          </a:solidFill>
                          <a:latin typeface="+mn-lt"/>
                          <a:ea typeface="+mn-ea"/>
                          <a:cs typeface="+mn-cs"/>
                        </a:rPr>
                        <a:t> contratados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527174813"/>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Impostos</a:t>
                      </a:r>
                      <a:r>
                        <a:rPr lang="pt-BR" sz="1300" b="1" kern="1200" baseline="0" dirty="0">
                          <a:solidFill>
                            <a:srgbClr val="1F497D"/>
                          </a:solidFill>
                          <a:latin typeface="+mn-lt"/>
                          <a:ea typeface="+mn-ea"/>
                          <a:cs typeface="+mn-cs"/>
                        </a:rPr>
                        <a:t> e taxas municipais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23%</a:t>
                      </a:r>
                    </a:p>
                  </a:txBody>
                  <a:tcPr marL="9525" marR="9525" marT="9525" marB="0" anchor="ctr"/>
                </a:tc>
                <a:extLst>
                  <a:ext uri="{0D108BD9-81ED-4DB2-BD59-A6C34878D82A}">
                    <a16:rowId xmlns:a16="http://schemas.microsoft.com/office/drawing/2014/main" val="3964362042"/>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Outros custos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1500806938"/>
                  </a:ext>
                </a:extLst>
              </a:tr>
              <a:tr h="396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Não houve</a:t>
                      </a:r>
                      <a:r>
                        <a:rPr lang="pt-BR" sz="1300" b="1" kern="1200" baseline="0" dirty="0">
                          <a:solidFill>
                            <a:srgbClr val="1F497D"/>
                          </a:solidFill>
                          <a:latin typeface="+mn-lt"/>
                          <a:ea typeface="+mn-ea"/>
                          <a:cs typeface="+mn-cs"/>
                        </a:rPr>
                        <a:t> acréscimo</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424239491"/>
                  </a:ext>
                </a:extLst>
              </a:tr>
              <a:tr h="396000">
                <a:tc>
                  <a:txBody>
                    <a:bodyPr/>
                    <a:lstStyle/>
                    <a:p>
                      <a:pPr algn="r"/>
                      <a:r>
                        <a:rPr lang="pt-BR" sz="1200" b="1" dirty="0">
                          <a:solidFill>
                            <a:srgbClr val="1F497D"/>
                          </a:solidFill>
                        </a:rPr>
                        <a:t>Não sabe/não</a:t>
                      </a:r>
                      <a:r>
                        <a:rPr lang="pt-BR" sz="1200" b="1" baseline="0" dirty="0">
                          <a:solidFill>
                            <a:srgbClr val="1F497D"/>
                          </a:solidFill>
                        </a:rPr>
                        <a:t> respondeu</a:t>
                      </a:r>
                      <a:endParaRPr lang="pt-BR" sz="1200" b="1" dirty="0">
                        <a:solidFill>
                          <a:srgbClr val="1F497D"/>
                        </a:solidFill>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lang="pt-BR" sz="1400" b="1" kern="1200" noProof="0">
                          <a:solidFill>
                            <a:srgbClr val="215968"/>
                          </a:solidFill>
                          <a:latin typeface="+mn-lt"/>
                          <a:ea typeface="+mn-ea"/>
                          <a:cs typeface="+mn-cs"/>
                        </a:rPr>
                        <a:t>2%</a:t>
                      </a:r>
                      <a:endParaRPr lang="pt-BR" sz="1400" b="1" kern="1200" noProof="0" dirty="0">
                        <a:solidFill>
                          <a:srgbClr val="215968"/>
                        </a:solidFill>
                        <a:latin typeface="+mn-lt"/>
                        <a:ea typeface="+mn-ea"/>
                        <a:cs typeface="+mn-cs"/>
                      </a:endParaRPr>
                    </a:p>
                  </a:txBody>
                  <a:tcPr anchor="ctr"/>
                </a:tc>
                <a:tc>
                  <a:txBody>
                    <a:bodyPr/>
                    <a:lstStyle/>
                    <a:p>
                      <a:pPr marL="0" marR="0" lvl="0" indent="0" algn="ctr" defTabSz="1172261" rtl="0" eaLnBrk="1" fontAlgn="ctr" latinLnBrk="0" hangingPunct="1">
                        <a:lnSpc>
                          <a:spcPct val="100000"/>
                        </a:lnSpc>
                        <a:spcBef>
                          <a:spcPts val="0"/>
                        </a:spcBef>
                        <a:spcAft>
                          <a:spcPts val="0"/>
                        </a:spcAft>
                        <a:buClrTx/>
                        <a:buSzTx/>
                        <a:buFontTx/>
                        <a:buNone/>
                        <a:tabLst/>
                        <a:defRPr/>
                      </a:pPr>
                      <a:r>
                        <a:rPr lang="pt-BR" sz="1400" b="1" kern="1200" noProof="0" dirty="0">
                          <a:solidFill>
                            <a:srgbClr val="215968"/>
                          </a:solidFill>
                          <a:latin typeface="+mn-lt"/>
                          <a:ea typeface="+mn-ea"/>
                          <a:cs typeface="+mn-cs"/>
                        </a:rPr>
                        <a:t>2%</a:t>
                      </a:r>
                    </a:p>
                  </a:txBody>
                  <a:tcPr anchor="ctr"/>
                </a:tc>
                <a:extLst>
                  <a:ext uri="{0D108BD9-81ED-4DB2-BD59-A6C34878D82A}">
                    <a16:rowId xmlns:a16="http://schemas.microsoft.com/office/drawing/2014/main" val="1485659157"/>
                  </a:ext>
                </a:extLst>
              </a:tr>
            </a:tbl>
          </a:graphicData>
        </a:graphic>
      </p:graphicFrame>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PRESSÃO DE CUSTOS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Q18.</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avaliação, atualmente, qual o item que mais tem pressionado, para cima, os custos da sua empresa? RU</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pic>
        <p:nvPicPr>
          <p:cNvPr id="32" name="Imagem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79624" y="1069652"/>
            <a:ext cx="676746" cy="629161"/>
          </a:xfrm>
          <a:prstGeom prst="rect">
            <a:avLst/>
          </a:prstGeom>
        </p:spPr>
      </p:pic>
      <p:sp>
        <p:nvSpPr>
          <p:cNvPr id="33" name="Retângulo 32"/>
          <p:cNvSpPr/>
          <p:nvPr/>
        </p:nvSpPr>
        <p:spPr>
          <a:xfrm>
            <a:off x="5357681" y="1692727"/>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pic>
        <p:nvPicPr>
          <p:cNvPr id="34" name="Imagem 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31702" y="1093730"/>
            <a:ext cx="699356" cy="647690"/>
          </a:xfrm>
          <a:prstGeom prst="rect">
            <a:avLst/>
          </a:prstGeom>
        </p:spPr>
      </p:pic>
      <p:sp>
        <p:nvSpPr>
          <p:cNvPr id="35" name="Retângulo 34"/>
          <p:cNvSpPr/>
          <p:nvPr/>
        </p:nvSpPr>
        <p:spPr>
          <a:xfrm>
            <a:off x="6566409" y="1706997"/>
            <a:ext cx="1129672"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36" name="Imagem 3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25462" y="1020948"/>
            <a:ext cx="650893" cy="650893"/>
          </a:xfrm>
          <a:prstGeom prst="rect">
            <a:avLst/>
          </a:prstGeom>
        </p:spPr>
      </p:pic>
      <p:sp>
        <p:nvSpPr>
          <p:cNvPr id="37" name="Retângulo 36"/>
          <p:cNvSpPr/>
          <p:nvPr/>
        </p:nvSpPr>
        <p:spPr>
          <a:xfrm>
            <a:off x="7574521" y="1690073"/>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sp>
        <p:nvSpPr>
          <p:cNvPr id="24" name="CaixaDeTexto 23"/>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909749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PRESSÃO DE CUSTOS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Q18.</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avaliação, atualmente, qual o item que mais tem pressionado, para cima, os custos da sua empresa? RU</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605591816"/>
              </p:ext>
            </p:extLst>
          </p:nvPr>
        </p:nvGraphicFramePr>
        <p:xfrm>
          <a:off x="569018" y="1730798"/>
          <a:ext cx="9505056" cy="4287858"/>
        </p:xfrm>
        <a:graphic>
          <a:graphicData uri="http://schemas.openxmlformats.org/drawingml/2006/table">
            <a:tbl>
              <a:tblPr bandRow="1">
                <a:tableStyleId>{5C22544A-7EE6-4342-B048-85BDC9FD1C3A}</a:tableStyleId>
              </a:tblPr>
              <a:tblGrid>
                <a:gridCol w="3528391">
                  <a:extLst>
                    <a:ext uri="{9D8B030D-6E8A-4147-A177-3AD203B41FA5}">
                      <a16:colId xmlns:a16="http://schemas.microsoft.com/office/drawing/2014/main" val="1717645873"/>
                    </a:ext>
                  </a:extLst>
                </a:gridCol>
                <a:gridCol w="1195333">
                  <a:extLst>
                    <a:ext uri="{9D8B030D-6E8A-4147-A177-3AD203B41FA5}">
                      <a16:colId xmlns:a16="http://schemas.microsoft.com/office/drawing/2014/main" val="2682590267"/>
                    </a:ext>
                  </a:extLst>
                </a:gridCol>
                <a:gridCol w="1195333">
                  <a:extLst>
                    <a:ext uri="{9D8B030D-6E8A-4147-A177-3AD203B41FA5}">
                      <a16:colId xmlns:a16="http://schemas.microsoft.com/office/drawing/2014/main" val="100693935"/>
                    </a:ext>
                  </a:extLst>
                </a:gridCol>
                <a:gridCol w="1195333">
                  <a:extLst>
                    <a:ext uri="{9D8B030D-6E8A-4147-A177-3AD203B41FA5}">
                      <a16:colId xmlns:a16="http://schemas.microsoft.com/office/drawing/2014/main" val="221777309"/>
                    </a:ext>
                  </a:extLst>
                </a:gridCol>
                <a:gridCol w="1195333">
                  <a:extLst>
                    <a:ext uri="{9D8B030D-6E8A-4147-A177-3AD203B41FA5}">
                      <a16:colId xmlns:a16="http://schemas.microsoft.com/office/drawing/2014/main" val="690645657"/>
                    </a:ext>
                  </a:extLst>
                </a:gridCol>
                <a:gridCol w="1195333">
                  <a:extLst>
                    <a:ext uri="{9D8B030D-6E8A-4147-A177-3AD203B41FA5}">
                      <a16:colId xmlns:a16="http://schemas.microsoft.com/office/drawing/2014/main" val="1516364609"/>
                    </a:ext>
                  </a:extLst>
                </a:gridCol>
              </a:tblGrid>
              <a:tr h="337158">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Sul</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Sudeste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Centro-Oeste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Nordeste</a:t>
                      </a:r>
                    </a:p>
                  </a:txBody>
                  <a:tcPr anchor="ctr">
                    <a:solidFill>
                      <a:schemeClr val="accent2">
                        <a:lumMod val="60000"/>
                        <a:lumOff val="40000"/>
                        <a:alpha val="22000"/>
                      </a:schemeClr>
                    </a:solidFill>
                  </a:tcPr>
                </a:tc>
                <a:extLst>
                  <a:ext uri="{0D108BD9-81ED-4DB2-BD59-A6C34878D82A}">
                    <a16:rowId xmlns:a16="http://schemas.microsoft.com/office/drawing/2014/main" val="2156621863"/>
                  </a:ext>
                </a:extLst>
              </a:tr>
              <a:tr h="337158">
                <a:tc>
                  <a:txBody>
                    <a:bodyPr/>
                    <a:lstStyle/>
                    <a:p>
                      <a:pPr marL="0" algn="r" defTabSz="1172261" rtl="0" eaLnBrk="1" latinLnBrk="0" hangingPunct="1"/>
                      <a:r>
                        <a:rPr lang="pt-BR" sz="1300" b="1" kern="1200" dirty="0">
                          <a:solidFill>
                            <a:srgbClr val="1F497D"/>
                          </a:solidFill>
                          <a:latin typeface="+mn-lt"/>
                          <a:ea typeface="+mn-ea"/>
                          <a:cs typeface="+mn-cs"/>
                        </a:rPr>
                        <a:t>Empregos</a:t>
                      </a:r>
                      <a:r>
                        <a:rPr lang="pt-BR" sz="1300" b="1" kern="1200" baseline="0" dirty="0">
                          <a:solidFill>
                            <a:srgbClr val="1F497D"/>
                          </a:solidFill>
                          <a:latin typeface="+mn-lt"/>
                          <a:ea typeface="+mn-ea"/>
                          <a:cs typeface="+mn-cs"/>
                        </a:rPr>
                        <a:t> (mão-de-obra)</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extLst>
                  <a:ext uri="{0D108BD9-81ED-4DB2-BD59-A6C34878D82A}">
                    <a16:rowId xmlns:a16="http://schemas.microsoft.com/office/drawing/2014/main" val="1143186497"/>
                  </a:ext>
                </a:extLst>
              </a:tr>
              <a:tr h="337158">
                <a:tc>
                  <a:txBody>
                    <a:bodyPr/>
                    <a:lstStyle/>
                    <a:p>
                      <a:pPr marL="0" algn="r" defTabSz="1172261" rtl="0" eaLnBrk="1" latinLnBrk="0" hangingPunct="1"/>
                      <a:r>
                        <a:rPr lang="pt-BR" sz="1300" b="1" kern="1200" dirty="0">
                          <a:solidFill>
                            <a:srgbClr val="1F497D"/>
                          </a:solidFill>
                          <a:latin typeface="+mn-lt"/>
                          <a:ea typeface="+mn-ea"/>
                          <a:cs typeface="+mn-cs"/>
                        </a:rPr>
                        <a:t>Aluguel</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extLst>
                  <a:ext uri="{0D108BD9-81ED-4DB2-BD59-A6C34878D82A}">
                    <a16:rowId xmlns:a16="http://schemas.microsoft.com/office/drawing/2014/main" val="2417726408"/>
                  </a:ext>
                </a:extLst>
              </a:tr>
              <a:tr h="33715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Pagamento</a:t>
                      </a:r>
                      <a:r>
                        <a:rPr lang="pt-BR" sz="1300" b="1" kern="1200" baseline="0" dirty="0">
                          <a:solidFill>
                            <a:srgbClr val="1F497D"/>
                          </a:solidFill>
                          <a:latin typeface="+mn-lt"/>
                          <a:ea typeface="+mn-ea"/>
                          <a:cs typeface="+mn-cs"/>
                        </a:rPr>
                        <a:t> de empréstimos/financiamentos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extLst>
                  <a:ext uri="{0D108BD9-81ED-4DB2-BD59-A6C34878D82A}">
                    <a16:rowId xmlns:a16="http://schemas.microsoft.com/office/drawing/2014/main" val="2047430372"/>
                  </a:ext>
                </a:extLst>
              </a:tr>
              <a:tr h="33715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Matérias-primas</a:t>
                      </a:r>
                      <a:r>
                        <a:rPr lang="pt-BR" sz="1300" b="1" kern="1200" baseline="0" dirty="0">
                          <a:solidFill>
                            <a:srgbClr val="1F497D"/>
                          </a:solidFill>
                          <a:latin typeface="+mn-lt"/>
                          <a:ea typeface="+mn-ea"/>
                          <a:cs typeface="+mn-cs"/>
                        </a:rPr>
                        <a:t> e mercadorias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extLst>
                  <a:ext uri="{0D108BD9-81ED-4DB2-BD59-A6C34878D82A}">
                    <a16:rowId xmlns:a16="http://schemas.microsoft.com/office/drawing/2014/main" val="482354356"/>
                  </a:ext>
                </a:extLst>
              </a:tr>
              <a:tr h="33715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Combustíveis (gasolina, gás, etc.)</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17%</a:t>
                      </a:r>
                    </a:p>
                  </a:txBody>
                  <a:tcPr marL="9525" marR="9525" marT="9525" marB="0" anchor="ctr"/>
                </a:tc>
                <a:extLst>
                  <a:ext uri="{0D108BD9-81ED-4DB2-BD59-A6C34878D82A}">
                    <a16:rowId xmlns:a16="http://schemas.microsoft.com/office/drawing/2014/main" val="1811174359"/>
                  </a:ext>
                </a:extLst>
              </a:tr>
              <a:tr h="33715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Água e energia</a:t>
                      </a:r>
                      <a:r>
                        <a:rPr lang="pt-BR" sz="1300" b="1" kern="1200" baseline="0" dirty="0">
                          <a:solidFill>
                            <a:srgbClr val="1F497D"/>
                          </a:solidFill>
                          <a:latin typeface="+mn-lt"/>
                          <a:ea typeface="+mn-ea"/>
                          <a:cs typeface="+mn-cs"/>
                        </a:rPr>
                        <a:t> elétrica</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extLst>
                  <a:ext uri="{0D108BD9-81ED-4DB2-BD59-A6C34878D82A}">
                    <a16:rowId xmlns:a16="http://schemas.microsoft.com/office/drawing/2014/main" val="1397404369"/>
                  </a:ext>
                </a:extLst>
              </a:tr>
              <a:tr h="33715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Serviços</a:t>
                      </a:r>
                      <a:r>
                        <a:rPr lang="pt-BR" sz="1300" b="1" kern="1200" baseline="0" dirty="0">
                          <a:solidFill>
                            <a:srgbClr val="1F497D"/>
                          </a:solidFill>
                          <a:latin typeface="+mn-lt"/>
                          <a:ea typeface="+mn-ea"/>
                          <a:cs typeface="+mn-cs"/>
                        </a:rPr>
                        <a:t> contratados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59057455"/>
                  </a:ext>
                </a:extLst>
              </a:tr>
              <a:tr h="33715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Impostos</a:t>
                      </a:r>
                      <a:r>
                        <a:rPr lang="pt-BR" sz="1300" b="1" kern="1200" baseline="0" dirty="0">
                          <a:solidFill>
                            <a:srgbClr val="1F497D"/>
                          </a:solidFill>
                          <a:latin typeface="+mn-lt"/>
                          <a:ea typeface="+mn-ea"/>
                          <a:cs typeface="+mn-cs"/>
                        </a:rPr>
                        <a:t> e taxas municipais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27%</a:t>
                      </a:r>
                    </a:p>
                  </a:txBody>
                  <a:tcPr marL="9525" marR="9525" marT="9525" marB="0" anchor="ctr"/>
                </a:tc>
                <a:extLst>
                  <a:ext uri="{0D108BD9-81ED-4DB2-BD59-A6C34878D82A}">
                    <a16:rowId xmlns:a16="http://schemas.microsoft.com/office/drawing/2014/main" val="1425656908"/>
                  </a:ext>
                </a:extLst>
              </a:tr>
              <a:tr h="33715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Outros custos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1824044116"/>
                  </a:ext>
                </a:extLst>
              </a:tr>
              <a:tr h="33715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Não houve</a:t>
                      </a:r>
                      <a:r>
                        <a:rPr lang="pt-BR" sz="1300" b="1" kern="1200" baseline="0" dirty="0">
                          <a:solidFill>
                            <a:srgbClr val="1F497D"/>
                          </a:solidFill>
                          <a:latin typeface="+mn-lt"/>
                          <a:ea typeface="+mn-ea"/>
                          <a:cs typeface="+mn-cs"/>
                        </a:rPr>
                        <a:t> acréscimo</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1772446472"/>
                  </a:ext>
                </a:extLst>
              </a:tr>
              <a:tr h="337158">
                <a:tc>
                  <a:txBody>
                    <a:bodyPr/>
                    <a:lstStyle/>
                    <a:p>
                      <a:pPr algn="r"/>
                      <a:r>
                        <a:rPr lang="pt-BR" sz="1200" b="1" dirty="0">
                          <a:solidFill>
                            <a:srgbClr val="1F497D"/>
                          </a:solidFill>
                        </a:rPr>
                        <a:t>Não sabe/não</a:t>
                      </a:r>
                      <a:r>
                        <a:rPr lang="pt-BR" sz="1200" b="1" baseline="0" dirty="0">
                          <a:solidFill>
                            <a:srgbClr val="1F497D"/>
                          </a:solidFill>
                        </a:rPr>
                        <a:t> respondeu</a:t>
                      </a:r>
                      <a:endParaRPr lang="pt-BR" sz="1200" b="1" dirty="0">
                        <a:solidFill>
                          <a:srgbClr val="1F497D"/>
                        </a:solidFill>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1485659157"/>
                  </a:ext>
                </a:extLst>
              </a:tr>
            </a:tbl>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312588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PRESSÃO DE CUSTOS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Q18.</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avaliação, atualmente, qual o item que mais tem pressionado, para cima, os custos da sua empresa? RU</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3578887859"/>
              </p:ext>
            </p:extLst>
          </p:nvPr>
        </p:nvGraphicFramePr>
        <p:xfrm>
          <a:off x="190550" y="1242111"/>
          <a:ext cx="10496806" cy="5284027"/>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2574757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PRESSÃO DE CUSTOS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Q18.</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avaliação, atualmente, qual o item que mais tem pressionado, para cima, os custos da sua empresa? RU</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1105206532"/>
              </p:ext>
            </p:extLst>
          </p:nvPr>
        </p:nvGraphicFramePr>
        <p:xfrm>
          <a:off x="241395" y="1162576"/>
          <a:ext cx="10225130" cy="5255344"/>
        </p:xfrm>
        <a:graphic>
          <a:graphicData uri="http://schemas.openxmlformats.org/drawingml/2006/table">
            <a:tbl>
              <a:tblPr bandRow="1">
                <a:tableStyleId>{5C22544A-7EE6-4342-B048-85BDC9FD1C3A}</a:tableStyleId>
              </a:tblPr>
              <a:tblGrid>
                <a:gridCol w="3261523">
                  <a:extLst>
                    <a:ext uri="{9D8B030D-6E8A-4147-A177-3AD203B41FA5}">
                      <a16:colId xmlns:a16="http://schemas.microsoft.com/office/drawing/2014/main" val="1717645873"/>
                    </a:ext>
                  </a:extLst>
                </a:gridCol>
                <a:gridCol w="994801">
                  <a:extLst>
                    <a:ext uri="{9D8B030D-6E8A-4147-A177-3AD203B41FA5}">
                      <a16:colId xmlns:a16="http://schemas.microsoft.com/office/drawing/2014/main" val="2682590267"/>
                    </a:ext>
                  </a:extLst>
                </a:gridCol>
                <a:gridCol w="994801">
                  <a:extLst>
                    <a:ext uri="{9D8B030D-6E8A-4147-A177-3AD203B41FA5}">
                      <a16:colId xmlns:a16="http://schemas.microsoft.com/office/drawing/2014/main" val="100693935"/>
                    </a:ext>
                  </a:extLst>
                </a:gridCol>
                <a:gridCol w="994801">
                  <a:extLst>
                    <a:ext uri="{9D8B030D-6E8A-4147-A177-3AD203B41FA5}">
                      <a16:colId xmlns:a16="http://schemas.microsoft.com/office/drawing/2014/main" val="221777309"/>
                    </a:ext>
                  </a:extLst>
                </a:gridCol>
                <a:gridCol w="994801">
                  <a:extLst>
                    <a:ext uri="{9D8B030D-6E8A-4147-A177-3AD203B41FA5}">
                      <a16:colId xmlns:a16="http://schemas.microsoft.com/office/drawing/2014/main" val="690645657"/>
                    </a:ext>
                  </a:extLst>
                </a:gridCol>
                <a:gridCol w="994801">
                  <a:extLst>
                    <a:ext uri="{9D8B030D-6E8A-4147-A177-3AD203B41FA5}">
                      <a16:colId xmlns:a16="http://schemas.microsoft.com/office/drawing/2014/main" val="1516364609"/>
                    </a:ext>
                  </a:extLst>
                </a:gridCol>
                <a:gridCol w="994801">
                  <a:extLst>
                    <a:ext uri="{9D8B030D-6E8A-4147-A177-3AD203B41FA5}">
                      <a16:colId xmlns:a16="http://schemas.microsoft.com/office/drawing/2014/main" val="3703425292"/>
                    </a:ext>
                  </a:extLst>
                </a:gridCol>
                <a:gridCol w="994801">
                  <a:extLst>
                    <a:ext uri="{9D8B030D-6E8A-4147-A177-3AD203B41FA5}">
                      <a16:colId xmlns:a16="http://schemas.microsoft.com/office/drawing/2014/main" val="2422408081"/>
                    </a:ext>
                  </a:extLst>
                </a:gridCol>
              </a:tblGrid>
              <a:tr h="753518">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Até fundamental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Fundamental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Pós-graduação completo ou incompleto</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404849">
                <a:tc>
                  <a:txBody>
                    <a:bodyPr/>
                    <a:lstStyle/>
                    <a:p>
                      <a:pPr marL="0" algn="r" defTabSz="1172261" rtl="0" eaLnBrk="1" latinLnBrk="0" hangingPunct="1"/>
                      <a:r>
                        <a:rPr lang="pt-BR" sz="1300" b="1" kern="1200" dirty="0">
                          <a:solidFill>
                            <a:srgbClr val="1F497D"/>
                          </a:solidFill>
                          <a:latin typeface="+mn-lt"/>
                          <a:ea typeface="+mn-ea"/>
                          <a:cs typeface="+mn-cs"/>
                        </a:rPr>
                        <a:t>Empregos</a:t>
                      </a:r>
                      <a:r>
                        <a:rPr lang="pt-BR" sz="1300" b="1" kern="1200" baseline="0" dirty="0">
                          <a:solidFill>
                            <a:srgbClr val="1F497D"/>
                          </a:solidFill>
                          <a:latin typeface="+mn-lt"/>
                          <a:ea typeface="+mn-ea"/>
                          <a:cs typeface="+mn-cs"/>
                        </a:rPr>
                        <a:t> (mão-de-obra)</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extLst>
                  <a:ext uri="{0D108BD9-81ED-4DB2-BD59-A6C34878D82A}">
                    <a16:rowId xmlns:a16="http://schemas.microsoft.com/office/drawing/2014/main" val="1143186497"/>
                  </a:ext>
                </a:extLst>
              </a:tr>
              <a:tr h="404849">
                <a:tc>
                  <a:txBody>
                    <a:bodyPr/>
                    <a:lstStyle/>
                    <a:p>
                      <a:pPr marL="0" algn="r" defTabSz="1172261" rtl="0" eaLnBrk="1" latinLnBrk="0" hangingPunct="1"/>
                      <a:r>
                        <a:rPr lang="pt-BR" sz="1300" b="1" kern="1200" dirty="0">
                          <a:solidFill>
                            <a:srgbClr val="1F497D"/>
                          </a:solidFill>
                          <a:latin typeface="+mn-lt"/>
                          <a:ea typeface="+mn-ea"/>
                          <a:cs typeface="+mn-cs"/>
                        </a:rPr>
                        <a:t>Aluguel</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extLst>
                  <a:ext uri="{0D108BD9-81ED-4DB2-BD59-A6C34878D82A}">
                    <a16:rowId xmlns:a16="http://schemas.microsoft.com/office/drawing/2014/main" val="2417726408"/>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Pagamento</a:t>
                      </a:r>
                      <a:r>
                        <a:rPr lang="pt-BR" sz="1300" b="1" kern="1200" baseline="0" dirty="0">
                          <a:solidFill>
                            <a:srgbClr val="1F497D"/>
                          </a:solidFill>
                          <a:latin typeface="+mn-lt"/>
                          <a:ea typeface="+mn-ea"/>
                          <a:cs typeface="+mn-cs"/>
                        </a:rPr>
                        <a:t> de empréstimos/financiamentos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extLst>
                  <a:ext uri="{0D108BD9-81ED-4DB2-BD59-A6C34878D82A}">
                    <a16:rowId xmlns:a16="http://schemas.microsoft.com/office/drawing/2014/main" val="1811174359"/>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Matérias-primas</a:t>
                      </a:r>
                      <a:r>
                        <a:rPr lang="pt-BR" sz="1300" b="1" kern="1200" baseline="0" dirty="0">
                          <a:solidFill>
                            <a:srgbClr val="1F497D"/>
                          </a:solidFill>
                          <a:latin typeface="+mn-lt"/>
                          <a:ea typeface="+mn-ea"/>
                          <a:cs typeface="+mn-cs"/>
                        </a:rPr>
                        <a:t> e mercadorias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extLst>
                  <a:ext uri="{0D108BD9-81ED-4DB2-BD59-A6C34878D82A}">
                    <a16:rowId xmlns:a16="http://schemas.microsoft.com/office/drawing/2014/main" val="503726652"/>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Combustíveis (gasolina, gás, etc.)</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extLst>
                  <a:ext uri="{0D108BD9-81ED-4DB2-BD59-A6C34878D82A}">
                    <a16:rowId xmlns:a16="http://schemas.microsoft.com/office/drawing/2014/main" val="3496411687"/>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Água e energia</a:t>
                      </a:r>
                      <a:r>
                        <a:rPr lang="pt-BR" sz="1300" b="1" kern="1200" baseline="0" dirty="0">
                          <a:solidFill>
                            <a:srgbClr val="1F497D"/>
                          </a:solidFill>
                          <a:latin typeface="+mn-lt"/>
                          <a:ea typeface="+mn-ea"/>
                          <a:cs typeface="+mn-cs"/>
                        </a:rPr>
                        <a:t> elétrica</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1875852584"/>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Serviços</a:t>
                      </a:r>
                      <a:r>
                        <a:rPr lang="pt-BR" sz="1300" b="1" kern="1200" baseline="0" dirty="0">
                          <a:solidFill>
                            <a:srgbClr val="1F497D"/>
                          </a:solidFill>
                          <a:latin typeface="+mn-lt"/>
                          <a:ea typeface="+mn-ea"/>
                          <a:cs typeface="+mn-cs"/>
                        </a:rPr>
                        <a:t> contratados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3752550059"/>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Impostos</a:t>
                      </a:r>
                      <a:r>
                        <a:rPr lang="pt-BR" sz="1300" b="1" kern="1200" baseline="0" dirty="0">
                          <a:solidFill>
                            <a:srgbClr val="1F497D"/>
                          </a:solidFill>
                          <a:latin typeface="+mn-lt"/>
                          <a:ea typeface="+mn-ea"/>
                          <a:cs typeface="+mn-cs"/>
                        </a:rPr>
                        <a:t> e taxas municipais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28%</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35%</a:t>
                      </a:r>
                    </a:p>
                  </a:txBody>
                  <a:tcPr marL="9525" marR="9525" marT="9525" marB="0" anchor="ctr"/>
                </a:tc>
                <a:extLst>
                  <a:ext uri="{0D108BD9-81ED-4DB2-BD59-A6C34878D82A}">
                    <a16:rowId xmlns:a16="http://schemas.microsoft.com/office/drawing/2014/main" val="513200343"/>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Outros custos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2538260902"/>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Não houve</a:t>
                      </a:r>
                      <a:r>
                        <a:rPr lang="pt-BR" sz="1300" b="1" kern="1200" baseline="0" dirty="0">
                          <a:solidFill>
                            <a:srgbClr val="1F497D"/>
                          </a:solidFill>
                          <a:latin typeface="+mn-lt"/>
                          <a:ea typeface="+mn-ea"/>
                          <a:cs typeface="+mn-cs"/>
                        </a:rPr>
                        <a:t> acréscimo</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34048294"/>
                  </a:ext>
                </a:extLst>
              </a:tr>
              <a:tr h="404849">
                <a:tc>
                  <a:txBody>
                    <a:bodyPr/>
                    <a:lstStyle/>
                    <a:p>
                      <a:pPr algn="r"/>
                      <a:r>
                        <a:rPr lang="pt-BR" sz="1200" b="1" dirty="0">
                          <a:solidFill>
                            <a:srgbClr val="1F497D"/>
                          </a:solidFill>
                        </a:rPr>
                        <a:t>Não sabe/não</a:t>
                      </a:r>
                      <a:r>
                        <a:rPr lang="pt-BR" sz="1200" b="1" baseline="0" dirty="0">
                          <a:solidFill>
                            <a:srgbClr val="1F497D"/>
                          </a:solidFill>
                        </a:rPr>
                        <a:t> respondeu</a:t>
                      </a:r>
                      <a:endParaRPr lang="pt-BR" sz="1200" b="1" dirty="0">
                        <a:solidFill>
                          <a:srgbClr val="1F497D"/>
                        </a:solidFill>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3383051795"/>
                  </a:ext>
                </a:extLst>
              </a:tr>
            </a:tbl>
          </a:graphicData>
        </a:graphic>
      </p:graphicFrame>
    </p:spTree>
    <p:extLst>
      <p:ext uri="{BB962C8B-B14F-4D97-AF65-F5344CB8AC3E}">
        <p14:creationId xmlns:p14="http://schemas.microsoft.com/office/powerpoint/2010/main" val="2275131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PRESSÃO DE CUSTOS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Q18.</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Na sua avaliação, atualmente, qual o item que mais tem pressionado, para cima, os custos da sua empresa? RU</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4040658259"/>
              </p:ext>
            </p:extLst>
          </p:nvPr>
        </p:nvGraphicFramePr>
        <p:xfrm>
          <a:off x="241395" y="1162576"/>
          <a:ext cx="10102283" cy="5206857"/>
        </p:xfrm>
        <a:graphic>
          <a:graphicData uri="http://schemas.openxmlformats.org/drawingml/2006/table">
            <a:tbl>
              <a:tblPr bandRow="1">
                <a:tableStyleId>{5C22544A-7EE6-4342-B048-85BDC9FD1C3A}</a:tableStyleId>
              </a:tblPr>
              <a:tblGrid>
                <a:gridCol w="3569627">
                  <a:extLst>
                    <a:ext uri="{9D8B030D-6E8A-4147-A177-3AD203B41FA5}">
                      <a16:colId xmlns:a16="http://schemas.microsoft.com/office/drawing/2014/main" val="1717645873"/>
                    </a:ext>
                  </a:extLst>
                </a:gridCol>
                <a:gridCol w="1088776">
                  <a:extLst>
                    <a:ext uri="{9D8B030D-6E8A-4147-A177-3AD203B41FA5}">
                      <a16:colId xmlns:a16="http://schemas.microsoft.com/office/drawing/2014/main" val="2682590267"/>
                    </a:ext>
                  </a:extLst>
                </a:gridCol>
                <a:gridCol w="1088776">
                  <a:extLst>
                    <a:ext uri="{9D8B030D-6E8A-4147-A177-3AD203B41FA5}">
                      <a16:colId xmlns:a16="http://schemas.microsoft.com/office/drawing/2014/main" val="100693935"/>
                    </a:ext>
                  </a:extLst>
                </a:gridCol>
                <a:gridCol w="1088776">
                  <a:extLst>
                    <a:ext uri="{9D8B030D-6E8A-4147-A177-3AD203B41FA5}">
                      <a16:colId xmlns:a16="http://schemas.microsoft.com/office/drawing/2014/main" val="221777309"/>
                    </a:ext>
                  </a:extLst>
                </a:gridCol>
                <a:gridCol w="1088776">
                  <a:extLst>
                    <a:ext uri="{9D8B030D-6E8A-4147-A177-3AD203B41FA5}">
                      <a16:colId xmlns:a16="http://schemas.microsoft.com/office/drawing/2014/main" val="690645657"/>
                    </a:ext>
                  </a:extLst>
                </a:gridCol>
                <a:gridCol w="1088776">
                  <a:extLst>
                    <a:ext uri="{9D8B030D-6E8A-4147-A177-3AD203B41FA5}">
                      <a16:colId xmlns:a16="http://schemas.microsoft.com/office/drawing/2014/main" val="1516364609"/>
                    </a:ext>
                  </a:extLst>
                </a:gridCol>
                <a:gridCol w="1088776">
                  <a:extLst>
                    <a:ext uri="{9D8B030D-6E8A-4147-A177-3AD203B41FA5}">
                      <a16:colId xmlns:a16="http://schemas.microsoft.com/office/drawing/2014/main" val="3703425292"/>
                    </a:ext>
                  </a:extLst>
                </a:gridCol>
              </a:tblGrid>
              <a:tr h="753518">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Até 24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25 a 34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35 a 44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45 a 54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55 a 64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65 anos </a:t>
                      </a:r>
                    </a:p>
                    <a:p>
                      <a:pPr marL="0" algn="ctr" defTabSz="1172261" rtl="0" eaLnBrk="1" fontAlgn="ctr" latinLnBrk="0" hangingPunct="1"/>
                      <a:r>
                        <a:rPr lang="pt-BR" sz="1400" b="1" kern="1200" dirty="0">
                          <a:solidFill>
                            <a:srgbClr val="215968"/>
                          </a:solidFill>
                          <a:latin typeface="+mn-lt"/>
                          <a:ea typeface="+mn-ea"/>
                          <a:cs typeface="+mn-cs"/>
                        </a:rPr>
                        <a:t>ou mais</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404849">
                <a:tc>
                  <a:txBody>
                    <a:bodyPr/>
                    <a:lstStyle/>
                    <a:p>
                      <a:pPr marL="0" algn="r" defTabSz="1172261" rtl="0" eaLnBrk="1" latinLnBrk="0" hangingPunct="1"/>
                      <a:r>
                        <a:rPr lang="pt-BR" sz="1300" b="1" kern="1200" dirty="0">
                          <a:solidFill>
                            <a:srgbClr val="1F497D"/>
                          </a:solidFill>
                          <a:latin typeface="+mn-lt"/>
                          <a:ea typeface="+mn-ea"/>
                          <a:cs typeface="+mn-cs"/>
                        </a:rPr>
                        <a:t>Empregos</a:t>
                      </a:r>
                      <a:r>
                        <a:rPr lang="pt-BR" sz="1300" b="1" kern="1200" baseline="0" dirty="0">
                          <a:solidFill>
                            <a:srgbClr val="1F497D"/>
                          </a:solidFill>
                          <a:latin typeface="+mn-lt"/>
                          <a:ea typeface="+mn-ea"/>
                          <a:cs typeface="+mn-cs"/>
                        </a:rPr>
                        <a:t> (mão-de-obra)</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extLst>
                  <a:ext uri="{0D108BD9-81ED-4DB2-BD59-A6C34878D82A}">
                    <a16:rowId xmlns:a16="http://schemas.microsoft.com/office/drawing/2014/main" val="1143186497"/>
                  </a:ext>
                </a:extLst>
              </a:tr>
              <a:tr h="404849">
                <a:tc>
                  <a:txBody>
                    <a:bodyPr/>
                    <a:lstStyle/>
                    <a:p>
                      <a:pPr marL="0" algn="r" defTabSz="1172261" rtl="0" eaLnBrk="1" latinLnBrk="0" hangingPunct="1"/>
                      <a:r>
                        <a:rPr lang="pt-BR" sz="1300" b="1" kern="1200" dirty="0">
                          <a:solidFill>
                            <a:srgbClr val="1F497D"/>
                          </a:solidFill>
                          <a:latin typeface="+mn-lt"/>
                          <a:ea typeface="+mn-ea"/>
                          <a:cs typeface="+mn-cs"/>
                        </a:rPr>
                        <a:t>Aluguel</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extLst>
                  <a:ext uri="{0D108BD9-81ED-4DB2-BD59-A6C34878D82A}">
                    <a16:rowId xmlns:a16="http://schemas.microsoft.com/office/drawing/2014/main" val="2417726408"/>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Pagamento</a:t>
                      </a:r>
                      <a:r>
                        <a:rPr lang="pt-BR" sz="1300" b="1" kern="1200" baseline="0" dirty="0">
                          <a:solidFill>
                            <a:srgbClr val="1F497D"/>
                          </a:solidFill>
                          <a:latin typeface="+mn-lt"/>
                          <a:ea typeface="+mn-ea"/>
                          <a:cs typeface="+mn-cs"/>
                        </a:rPr>
                        <a:t> de empréstimos/financiamentos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1811174359"/>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Matérias-primas</a:t>
                      </a:r>
                      <a:r>
                        <a:rPr lang="pt-BR" sz="1300" b="1" kern="1200" baseline="0" dirty="0">
                          <a:solidFill>
                            <a:srgbClr val="1F497D"/>
                          </a:solidFill>
                          <a:latin typeface="+mn-lt"/>
                          <a:ea typeface="+mn-ea"/>
                          <a:cs typeface="+mn-cs"/>
                        </a:rPr>
                        <a:t> e mercadorias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extLst>
                  <a:ext uri="{0D108BD9-81ED-4DB2-BD59-A6C34878D82A}">
                    <a16:rowId xmlns:a16="http://schemas.microsoft.com/office/drawing/2014/main" val="503726652"/>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Combustíveis (gasolina, gás, etc.)</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extLst>
                  <a:ext uri="{0D108BD9-81ED-4DB2-BD59-A6C34878D82A}">
                    <a16:rowId xmlns:a16="http://schemas.microsoft.com/office/drawing/2014/main" val="3496411687"/>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Água e energia</a:t>
                      </a:r>
                      <a:r>
                        <a:rPr lang="pt-BR" sz="1300" b="1" kern="1200" baseline="0" dirty="0">
                          <a:solidFill>
                            <a:srgbClr val="1F497D"/>
                          </a:solidFill>
                          <a:latin typeface="+mn-lt"/>
                          <a:ea typeface="+mn-ea"/>
                          <a:cs typeface="+mn-cs"/>
                        </a:rPr>
                        <a:t> elétrica</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extLst>
                  <a:ext uri="{0D108BD9-81ED-4DB2-BD59-A6C34878D82A}">
                    <a16:rowId xmlns:a16="http://schemas.microsoft.com/office/drawing/2014/main" val="1875852584"/>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Serviços</a:t>
                      </a:r>
                      <a:r>
                        <a:rPr lang="pt-BR" sz="1300" b="1" kern="1200" baseline="0" dirty="0">
                          <a:solidFill>
                            <a:srgbClr val="1F497D"/>
                          </a:solidFill>
                          <a:latin typeface="+mn-lt"/>
                          <a:ea typeface="+mn-ea"/>
                          <a:cs typeface="+mn-cs"/>
                        </a:rPr>
                        <a:t> contratados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3752550059"/>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Impostos</a:t>
                      </a:r>
                      <a:r>
                        <a:rPr lang="pt-BR" sz="1300" b="1" kern="1200" baseline="0" dirty="0">
                          <a:solidFill>
                            <a:srgbClr val="1F497D"/>
                          </a:solidFill>
                          <a:latin typeface="+mn-lt"/>
                          <a:ea typeface="+mn-ea"/>
                          <a:cs typeface="+mn-cs"/>
                        </a:rPr>
                        <a:t> e taxas municipais</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28%</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38%</a:t>
                      </a:r>
                    </a:p>
                  </a:txBody>
                  <a:tcPr marL="9525" marR="9525" marT="9525" marB="0" anchor="ctr"/>
                </a:tc>
                <a:extLst>
                  <a:ext uri="{0D108BD9-81ED-4DB2-BD59-A6C34878D82A}">
                    <a16:rowId xmlns:a16="http://schemas.microsoft.com/office/drawing/2014/main" val="513200343"/>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Outros custos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2538260902"/>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300" b="1" kern="1200" dirty="0">
                          <a:solidFill>
                            <a:srgbClr val="1F497D"/>
                          </a:solidFill>
                          <a:latin typeface="+mn-lt"/>
                          <a:ea typeface="+mn-ea"/>
                          <a:cs typeface="+mn-cs"/>
                        </a:rPr>
                        <a:t>Não houve</a:t>
                      </a:r>
                      <a:r>
                        <a:rPr lang="pt-BR" sz="1300" b="1" kern="1200" baseline="0" dirty="0">
                          <a:solidFill>
                            <a:srgbClr val="1F497D"/>
                          </a:solidFill>
                          <a:latin typeface="+mn-lt"/>
                          <a:ea typeface="+mn-ea"/>
                          <a:cs typeface="+mn-cs"/>
                        </a:rPr>
                        <a:t> acréscimo</a:t>
                      </a:r>
                      <a:endParaRPr lang="pt-BR" sz="13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5%</a:t>
                      </a:r>
                    </a:p>
                  </a:txBody>
                  <a:tcPr marL="9525" marR="9525" marT="9525" marB="0" anchor="ctr"/>
                </a:tc>
                <a:extLst>
                  <a:ext uri="{0D108BD9-81ED-4DB2-BD59-A6C34878D82A}">
                    <a16:rowId xmlns:a16="http://schemas.microsoft.com/office/drawing/2014/main" val="34048294"/>
                  </a:ext>
                </a:extLst>
              </a:tr>
              <a:tr h="404849">
                <a:tc>
                  <a:txBody>
                    <a:bodyPr/>
                    <a:lstStyle/>
                    <a:p>
                      <a:pPr algn="r"/>
                      <a:r>
                        <a:rPr lang="pt-BR" sz="1200" b="1" dirty="0">
                          <a:solidFill>
                            <a:srgbClr val="1F497D"/>
                          </a:solidFill>
                        </a:rPr>
                        <a:t>Não sabe/não</a:t>
                      </a:r>
                      <a:r>
                        <a:rPr lang="pt-BR" sz="1200" b="1" baseline="0" dirty="0">
                          <a:solidFill>
                            <a:srgbClr val="1F497D"/>
                          </a:solidFill>
                        </a:rPr>
                        <a:t> respondeu</a:t>
                      </a:r>
                      <a:endParaRPr lang="pt-BR" sz="1200" b="1" dirty="0">
                        <a:solidFill>
                          <a:srgbClr val="1F497D"/>
                        </a:solidFill>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3383051795"/>
                  </a:ext>
                </a:extLst>
              </a:tr>
            </a:tbl>
          </a:graphicData>
        </a:graphic>
      </p:graphicFrame>
    </p:spTree>
    <p:extLst>
      <p:ext uri="{BB962C8B-B14F-4D97-AF65-F5344CB8AC3E}">
        <p14:creationId xmlns:p14="http://schemas.microsoft.com/office/powerpoint/2010/main" val="33379932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CONTRATAÇÃO DE MÃO-DE-OBRA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Q19.</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Nos tempos atuais, o(a) senhor(a) tem tido dificuldade de contratar mão de obra qualificada?</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4" name="Gráfico 3"/>
          <p:cNvGraphicFramePr/>
          <p:nvPr>
            <p:extLst>
              <p:ext uri="{D42A27DB-BD31-4B8C-83A1-F6EECF244321}">
                <p14:modId xmlns:p14="http://schemas.microsoft.com/office/powerpoint/2010/main" val="510893638"/>
              </p:ext>
            </p:extLst>
          </p:nvPr>
        </p:nvGraphicFramePr>
        <p:xfrm>
          <a:off x="766614" y="2196554"/>
          <a:ext cx="9392063" cy="3942220"/>
        </p:xfrm>
        <a:graphic>
          <a:graphicData uri="http://schemas.openxmlformats.org/drawingml/2006/chart">
            <c:chart xmlns:c="http://schemas.openxmlformats.org/drawingml/2006/chart" xmlns:r="http://schemas.openxmlformats.org/officeDocument/2006/relationships" r:id="rId11"/>
          </a:graphicData>
        </a:graphic>
      </p:graphicFrame>
      <p:sp>
        <p:nvSpPr>
          <p:cNvPr id="25" name="CaixaDeTexto 24"/>
          <p:cNvSpPr txBox="1"/>
          <p:nvPr/>
        </p:nvSpPr>
        <p:spPr>
          <a:xfrm>
            <a:off x="1126654" y="1326779"/>
            <a:ext cx="8928992" cy="707886"/>
          </a:xfrm>
          <a:prstGeom prst="rect">
            <a:avLst/>
          </a:prstGeom>
          <a:noFill/>
        </p:spPr>
        <p:txBody>
          <a:bodyPr wrap="square" rtlCol="0">
            <a:spAutoFit/>
          </a:bodyPr>
          <a:lstStyle/>
          <a:p>
            <a:r>
              <a:rPr lang="pt-BR" sz="2000" dirty="0">
                <a:solidFill>
                  <a:schemeClr val="accent5">
                    <a:lumMod val="50000"/>
                  </a:schemeClr>
                </a:solidFill>
              </a:rPr>
              <a:t>Quase metade dos empresários tem encontrado dificuldade em contratar mão de obra qualificada.</a:t>
            </a:r>
          </a:p>
        </p:txBody>
      </p:sp>
      <p:sp>
        <p:nvSpPr>
          <p:cNvPr id="26" name="CaixaDeTexto 2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04466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CONTRATAÇÃO DE MÃO-DE-OBRA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Q19.</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Nos tempos atuais, o(a) senhor(a) tem tido dificuldade de contratar mão de obra qualificada?</a:t>
            </a:r>
            <a:endParaRPr lang="pt-BR" sz="1050" dirty="0">
              <a:effectLst/>
              <a:latin typeface="Arial" panose="020B0604020202020204" pitchFamily="34" charset="0"/>
              <a:ea typeface="Times New Roman" panose="02020603050405020304" pitchFamily="18" charset="0"/>
            </a:endParaRPr>
          </a:p>
        </p:txBody>
      </p:sp>
      <p:sp>
        <p:nvSpPr>
          <p:cNvPr id="32" name="Retângulo com Único Canto Aparado 31">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33" name="Retângulo com Único Canto Aparado 32">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34" name="Retângulo com Único Canto Aparado 33">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35" name="Retângulo com Único Canto Aparado 34">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6" name="Retângulo com Único Canto Aparado 35">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7" name="Retângulo com Único Canto Aparado 36">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8" name="Retângulo com Único Canto Aparado 37">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pSp>
        <p:nvGrpSpPr>
          <p:cNvPr id="2" name="Agrupar 1"/>
          <p:cNvGrpSpPr/>
          <p:nvPr/>
        </p:nvGrpSpPr>
        <p:grpSpPr>
          <a:xfrm>
            <a:off x="439178" y="769974"/>
            <a:ext cx="5327316" cy="5828029"/>
            <a:chOff x="439178" y="769974"/>
            <a:chExt cx="5327316" cy="5828029"/>
          </a:xfrm>
        </p:grpSpPr>
        <p:sp>
          <p:nvSpPr>
            <p:cNvPr id="64" name="Retângulo 63"/>
            <p:cNvSpPr/>
            <p:nvPr/>
          </p:nvSpPr>
          <p:spPr>
            <a:xfrm>
              <a:off x="439178" y="769974"/>
              <a:ext cx="5223980" cy="5828029"/>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9" name="Agrupar 38"/>
            <p:cNvGrpSpPr/>
            <p:nvPr/>
          </p:nvGrpSpPr>
          <p:grpSpPr>
            <a:xfrm>
              <a:off x="542735" y="2851029"/>
              <a:ext cx="900640" cy="1286172"/>
              <a:chOff x="2638821" y="4762770"/>
              <a:chExt cx="762451" cy="1157890"/>
            </a:xfrm>
          </p:grpSpPr>
          <p:grpSp>
            <p:nvGrpSpPr>
              <p:cNvPr id="40" name="Grupo 5"/>
              <p:cNvGrpSpPr/>
              <p:nvPr/>
            </p:nvGrpSpPr>
            <p:grpSpPr>
              <a:xfrm>
                <a:off x="2638821" y="4762770"/>
                <a:ext cx="762451" cy="760375"/>
                <a:chOff x="1989894" y="4905662"/>
                <a:chExt cx="829550" cy="829550"/>
              </a:xfrm>
            </p:grpSpPr>
            <p:sp>
              <p:nvSpPr>
                <p:cNvPr id="42" name="Retângulo 41"/>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42"/>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Retângulo 43"/>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8" name="Imagem 4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41" name="CaixaDeTexto 40"/>
              <p:cNvSpPr txBox="1"/>
              <p:nvPr/>
            </p:nvSpPr>
            <p:spPr>
              <a:xfrm>
                <a:off x="271192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49" name="Agrupar 48"/>
            <p:cNvGrpSpPr/>
            <p:nvPr/>
          </p:nvGrpSpPr>
          <p:grpSpPr>
            <a:xfrm>
              <a:off x="669876" y="4461894"/>
              <a:ext cx="819125" cy="1314806"/>
              <a:chOff x="3529554" y="4659025"/>
              <a:chExt cx="693443" cy="1282038"/>
            </a:xfrm>
          </p:grpSpPr>
          <p:grpSp>
            <p:nvGrpSpPr>
              <p:cNvPr id="50" name="Grupo 16"/>
              <p:cNvGrpSpPr/>
              <p:nvPr/>
            </p:nvGrpSpPr>
            <p:grpSpPr>
              <a:xfrm>
                <a:off x="3529554" y="4659025"/>
                <a:ext cx="693443" cy="864120"/>
                <a:chOff x="2947662" y="4678526"/>
                <a:chExt cx="846138" cy="1057275"/>
              </a:xfrm>
            </p:grpSpPr>
            <p:sp>
              <p:nvSpPr>
                <p:cNvPr id="52" name="Retângulo 51"/>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3" name="Group 13"/>
                <p:cNvGrpSpPr>
                  <a:grpSpLocks noChangeAspect="1"/>
                </p:cNvGrpSpPr>
                <p:nvPr/>
              </p:nvGrpSpPr>
              <p:grpSpPr bwMode="auto">
                <a:xfrm>
                  <a:off x="2947662" y="4678526"/>
                  <a:ext cx="846138" cy="1057275"/>
                  <a:chOff x="-489" y="3132"/>
                  <a:chExt cx="533" cy="666"/>
                </a:xfrm>
              </p:grpSpPr>
              <p:sp>
                <p:nvSpPr>
                  <p:cNvPr id="54"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5"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51" name="CaixaDeTexto 50"/>
              <p:cNvSpPr txBox="1"/>
              <p:nvPr/>
            </p:nvSpPr>
            <p:spPr>
              <a:xfrm>
                <a:off x="3529554" y="5540953"/>
                <a:ext cx="693443"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EPP</a:t>
                </a:r>
              </a:p>
            </p:txBody>
          </p:sp>
        </p:grpSp>
        <p:graphicFrame>
          <p:nvGraphicFramePr>
            <p:cNvPr id="56" name="Gráfico 55"/>
            <p:cNvGraphicFramePr/>
            <p:nvPr>
              <p:extLst>
                <p:ext uri="{D42A27DB-BD31-4B8C-83A1-F6EECF244321}">
                  <p14:modId xmlns:p14="http://schemas.microsoft.com/office/powerpoint/2010/main" val="4000181352"/>
                </p:ext>
              </p:extLst>
            </p:nvPr>
          </p:nvGraphicFramePr>
          <p:xfrm>
            <a:off x="1413583" y="1033805"/>
            <a:ext cx="4352911" cy="5492333"/>
          </p:xfrm>
          <a:graphic>
            <a:graphicData uri="http://schemas.openxmlformats.org/drawingml/2006/chart">
              <c:chart xmlns:c="http://schemas.openxmlformats.org/drawingml/2006/chart" xmlns:r="http://schemas.openxmlformats.org/officeDocument/2006/relationships" r:id="rId12"/>
            </a:graphicData>
          </a:graphic>
        </p:graphicFrame>
        <p:grpSp>
          <p:nvGrpSpPr>
            <p:cNvPr id="57" name="Agrupar 56"/>
            <p:cNvGrpSpPr/>
            <p:nvPr/>
          </p:nvGrpSpPr>
          <p:grpSpPr>
            <a:xfrm>
              <a:off x="593329" y="1342822"/>
              <a:ext cx="854571" cy="1181245"/>
              <a:chOff x="1768185" y="4857231"/>
              <a:chExt cx="723450" cy="1063429"/>
            </a:xfrm>
          </p:grpSpPr>
          <p:grpSp>
            <p:nvGrpSpPr>
              <p:cNvPr id="58" name="Grupo 13"/>
              <p:cNvGrpSpPr/>
              <p:nvPr/>
            </p:nvGrpSpPr>
            <p:grpSpPr>
              <a:xfrm>
                <a:off x="1768185" y="4857231"/>
                <a:ext cx="723450" cy="629054"/>
                <a:chOff x="1207620" y="5194355"/>
                <a:chExt cx="653544" cy="569821"/>
              </a:xfrm>
            </p:grpSpPr>
            <p:sp>
              <p:nvSpPr>
                <p:cNvPr id="60"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1" name="Imagem 6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59" name="CaixaDeTexto 58"/>
              <p:cNvSpPr txBox="1"/>
              <p:nvPr/>
            </p:nvSpPr>
            <p:spPr>
              <a:xfrm>
                <a:off x="181500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MEI</a:t>
                </a:r>
              </a:p>
            </p:txBody>
          </p:sp>
        </p:grpSp>
      </p:grpSp>
      <p:sp>
        <p:nvSpPr>
          <p:cNvPr id="62" name="CaixaDeTexto 61"/>
          <p:cNvSpPr txBox="1"/>
          <p:nvPr/>
        </p:nvSpPr>
        <p:spPr>
          <a:xfrm>
            <a:off x="5787855" y="2180318"/>
            <a:ext cx="4779357" cy="1631216"/>
          </a:xfrm>
          <a:prstGeom prst="rect">
            <a:avLst/>
          </a:prstGeom>
          <a:noFill/>
        </p:spPr>
        <p:txBody>
          <a:bodyPr wrap="square" rtlCol="0">
            <a:spAutoFit/>
          </a:bodyPr>
          <a:lstStyle/>
          <a:p>
            <a:r>
              <a:rPr lang="pt-BR" sz="2000" dirty="0">
                <a:solidFill>
                  <a:schemeClr val="accent5">
                    <a:lumMod val="50000"/>
                  </a:schemeClr>
                </a:solidFill>
              </a:rPr>
              <a:t>Empresas de Pequeno Porte encontram maiores dificuldade em contratar mão de obra qualificada, se comparadas às Micro Empresas e aos Microempreendedores Individuais</a:t>
            </a:r>
          </a:p>
        </p:txBody>
      </p:sp>
      <p:sp>
        <p:nvSpPr>
          <p:cNvPr id="63" name="CaixaDeTexto 62"/>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1688322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CONTRATAÇÃO DE MÃO-DE-OBRA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Q19.</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Nos tempos atuais, o(a) senhor(a) tem tido dificuldade de contratar mão de obra qualificada?</a:t>
            </a:r>
            <a:endParaRPr lang="pt-BR" sz="1050" dirty="0">
              <a:effectLst/>
              <a:latin typeface="Arial" panose="020B0604020202020204" pitchFamily="34" charset="0"/>
              <a:ea typeface="Times New Roman" panose="02020603050405020304" pitchFamily="18" charset="0"/>
            </a:endParaRPr>
          </a:p>
        </p:txBody>
      </p:sp>
      <p:sp>
        <p:nvSpPr>
          <p:cNvPr id="32" name="Retângulo com Único Canto Aparado 31">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33" name="Retângulo com Único Canto Aparado 32">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34" name="Retângulo com Único Canto Aparado 33">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35" name="Retângulo com Único Canto Aparado 34">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6" name="Retângulo com Único Canto Aparado 35">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7" name="Retângulo com Único Canto Aparado 36">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8" name="Retângulo com Único Canto Aparado 37">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pSp>
        <p:nvGrpSpPr>
          <p:cNvPr id="2" name="Agrupar 1"/>
          <p:cNvGrpSpPr/>
          <p:nvPr/>
        </p:nvGrpSpPr>
        <p:grpSpPr>
          <a:xfrm>
            <a:off x="416204" y="769974"/>
            <a:ext cx="5499641" cy="5828029"/>
            <a:chOff x="416204" y="769974"/>
            <a:chExt cx="5499641" cy="5828029"/>
          </a:xfrm>
        </p:grpSpPr>
        <p:sp>
          <p:nvSpPr>
            <p:cNvPr id="26" name="Retângulo 25"/>
            <p:cNvSpPr/>
            <p:nvPr/>
          </p:nvSpPr>
          <p:spPr>
            <a:xfrm>
              <a:off x="439178" y="769974"/>
              <a:ext cx="5463260" cy="5828029"/>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Imagem 4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4831" y="1231611"/>
              <a:ext cx="838815" cy="779834"/>
            </a:xfrm>
            <a:prstGeom prst="rect">
              <a:avLst/>
            </a:prstGeom>
          </p:spPr>
        </p:pic>
        <p:sp>
          <p:nvSpPr>
            <p:cNvPr id="45" name="Retângulo 44"/>
            <p:cNvSpPr/>
            <p:nvPr/>
          </p:nvSpPr>
          <p:spPr>
            <a:xfrm>
              <a:off x="433674" y="1995468"/>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pic>
          <p:nvPicPr>
            <p:cNvPr id="46" name="Imagem 4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5619" y="2887660"/>
              <a:ext cx="865626" cy="802800"/>
            </a:xfrm>
            <a:prstGeom prst="rect">
              <a:avLst/>
            </a:prstGeom>
          </p:spPr>
        </p:pic>
        <p:sp>
          <p:nvSpPr>
            <p:cNvPr id="47" name="Retângulo 46"/>
            <p:cNvSpPr/>
            <p:nvPr/>
          </p:nvSpPr>
          <p:spPr>
            <a:xfrm>
              <a:off x="432476" y="3630049"/>
              <a:ext cx="1128091"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48" name="Imagem 4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32769" y="4509436"/>
              <a:ext cx="805641" cy="806770"/>
            </a:xfrm>
            <a:prstGeom prst="rect">
              <a:avLst/>
            </a:prstGeom>
          </p:spPr>
        </p:pic>
        <p:sp>
          <p:nvSpPr>
            <p:cNvPr id="49" name="Retângulo 48"/>
            <p:cNvSpPr/>
            <p:nvPr/>
          </p:nvSpPr>
          <p:spPr>
            <a:xfrm>
              <a:off x="416204" y="5324547"/>
              <a:ext cx="1230434"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graphicFrame>
          <p:nvGraphicFramePr>
            <p:cNvPr id="24" name="Gráfico 23"/>
            <p:cNvGraphicFramePr/>
            <p:nvPr>
              <p:extLst>
                <p:ext uri="{D42A27DB-BD31-4B8C-83A1-F6EECF244321}">
                  <p14:modId xmlns:p14="http://schemas.microsoft.com/office/powerpoint/2010/main" val="690276532"/>
                </p:ext>
              </p:extLst>
            </p:nvPr>
          </p:nvGraphicFramePr>
          <p:xfrm>
            <a:off x="1453646" y="1066585"/>
            <a:ext cx="4462199" cy="5480392"/>
          </p:xfrm>
          <a:graphic>
            <a:graphicData uri="http://schemas.openxmlformats.org/drawingml/2006/chart">
              <c:chart xmlns:c="http://schemas.openxmlformats.org/drawingml/2006/chart" xmlns:r="http://schemas.openxmlformats.org/officeDocument/2006/relationships" r:id="rId14"/>
            </a:graphicData>
          </a:graphic>
        </p:graphicFrame>
      </p:grpSp>
      <p:sp>
        <p:nvSpPr>
          <p:cNvPr id="23" name="CaixaDeTexto 22"/>
          <p:cNvSpPr txBox="1"/>
          <p:nvPr/>
        </p:nvSpPr>
        <p:spPr>
          <a:xfrm>
            <a:off x="6008246" y="2625160"/>
            <a:ext cx="4047400" cy="1323439"/>
          </a:xfrm>
          <a:prstGeom prst="rect">
            <a:avLst/>
          </a:prstGeom>
          <a:noFill/>
        </p:spPr>
        <p:txBody>
          <a:bodyPr wrap="square" rtlCol="0">
            <a:spAutoFit/>
          </a:bodyPr>
          <a:lstStyle/>
          <a:p>
            <a:r>
              <a:rPr lang="pt-BR" sz="2000" dirty="0">
                <a:solidFill>
                  <a:schemeClr val="accent5">
                    <a:lumMod val="50000"/>
                  </a:schemeClr>
                </a:solidFill>
              </a:rPr>
              <a:t>Nos três setores pesquisados, quase 50% dos empresários tem dificuldade em encontrar mão-de-obra qualificada.</a:t>
            </a:r>
          </a:p>
        </p:txBody>
      </p:sp>
      <p:sp>
        <p:nvSpPr>
          <p:cNvPr id="25" name="CaixaDeTexto 2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414402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935467772"/>
              </p:ext>
            </p:extLst>
          </p:nvPr>
        </p:nvGraphicFramePr>
        <p:xfrm>
          <a:off x="1774726" y="2037371"/>
          <a:ext cx="6624736" cy="3168002"/>
        </p:xfrm>
        <a:graphic>
          <a:graphicData uri="http://schemas.openxmlformats.org/drawingml/2006/table">
            <a:tbl>
              <a:tblPr bandRow="1">
                <a:tableStyleId>{5C22544A-7EE6-4342-B048-85BDC9FD1C3A}</a:tableStyleId>
              </a:tblPr>
              <a:tblGrid>
                <a:gridCol w="2980957">
                  <a:extLst>
                    <a:ext uri="{9D8B030D-6E8A-4147-A177-3AD203B41FA5}">
                      <a16:colId xmlns:a16="http://schemas.microsoft.com/office/drawing/2014/main" val="1717645873"/>
                    </a:ext>
                  </a:extLst>
                </a:gridCol>
                <a:gridCol w="1238885">
                  <a:extLst>
                    <a:ext uri="{9D8B030D-6E8A-4147-A177-3AD203B41FA5}">
                      <a16:colId xmlns:a16="http://schemas.microsoft.com/office/drawing/2014/main" val="2682590267"/>
                    </a:ext>
                  </a:extLst>
                </a:gridCol>
                <a:gridCol w="1238885">
                  <a:extLst>
                    <a:ext uri="{9D8B030D-6E8A-4147-A177-3AD203B41FA5}">
                      <a16:colId xmlns:a16="http://schemas.microsoft.com/office/drawing/2014/main" val="100693935"/>
                    </a:ext>
                  </a:extLst>
                </a:gridCol>
                <a:gridCol w="1166009">
                  <a:extLst>
                    <a:ext uri="{9D8B030D-6E8A-4147-A177-3AD203B41FA5}">
                      <a16:colId xmlns:a16="http://schemas.microsoft.com/office/drawing/2014/main" val="221777309"/>
                    </a:ext>
                  </a:extLst>
                </a:gridCol>
              </a:tblGrid>
              <a:tr h="956762">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552810">
                <a:tc>
                  <a:txBody>
                    <a:bodyPr/>
                    <a:lstStyle/>
                    <a:p>
                      <a:pPr marL="0" algn="r" defTabSz="1172261" rtl="0" eaLnBrk="1" latinLnBrk="0" hangingPunct="1"/>
                      <a:r>
                        <a:rPr lang="pt-BR" sz="1600" b="1" kern="1200" dirty="0">
                          <a:solidFill>
                            <a:srgbClr val="013575"/>
                          </a:solidFill>
                          <a:latin typeface="+mn-lt"/>
                          <a:ea typeface="+mn-ea"/>
                          <a:cs typeface="+mn-cs"/>
                        </a:rPr>
                        <a:t>Melhor</a:t>
                      </a:r>
                      <a:r>
                        <a:rPr lang="pt-BR" sz="1600" b="1" kern="1200" baseline="0" dirty="0">
                          <a:solidFill>
                            <a:srgbClr val="013575"/>
                          </a:solidFill>
                          <a:latin typeface="+mn-lt"/>
                          <a:ea typeface="+mn-ea"/>
                          <a:cs typeface="+mn-cs"/>
                        </a:rPr>
                        <a:t> que o ano passado</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25%</a:t>
                      </a:r>
                    </a:p>
                  </a:txBody>
                  <a:tcPr marL="9525" marR="9525" marT="9525" marB="0" anchor="ctr"/>
                </a:tc>
                <a:extLst>
                  <a:ext uri="{0D108BD9-81ED-4DB2-BD59-A6C34878D82A}">
                    <a16:rowId xmlns:a16="http://schemas.microsoft.com/office/drawing/2014/main" val="1143186497"/>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Igual ao ano passado</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extLst>
                  <a:ext uri="{0D108BD9-81ED-4DB2-BD59-A6C34878D82A}">
                    <a16:rowId xmlns:a16="http://schemas.microsoft.com/office/drawing/2014/main" val="2417726408"/>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Pior que o ano passado</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51%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50%</a:t>
                      </a:r>
                    </a:p>
                  </a:txBody>
                  <a:tcPr marL="9525" marR="9525" marT="9525" marB="0" anchor="ctr"/>
                </a:tc>
                <a:extLst>
                  <a:ext uri="{0D108BD9-81ED-4DB2-BD59-A6C34878D82A}">
                    <a16:rowId xmlns:a16="http://schemas.microsoft.com/office/drawing/2014/main" val="1811174359"/>
                  </a:ext>
                </a:extLst>
              </a:tr>
              <a:tr h="552810">
                <a:tc>
                  <a:txBody>
                    <a:bodyPr/>
                    <a:lstStyle/>
                    <a:p>
                      <a:pPr algn="r"/>
                      <a:r>
                        <a:rPr lang="pt-BR" sz="1600" b="1" dirty="0">
                          <a:solidFill>
                            <a:srgbClr val="013575"/>
                          </a:solidFill>
                        </a:rPr>
                        <a:t>Não sabe/Não</a:t>
                      </a:r>
                      <a:r>
                        <a:rPr lang="pt-BR" sz="1600" b="1" baseline="0" dirty="0">
                          <a:solidFill>
                            <a:srgbClr val="013575"/>
                          </a:solidFill>
                        </a:rPr>
                        <a:t> respondeu</a:t>
                      </a:r>
                      <a:endParaRPr lang="pt-BR" sz="1600" b="1" dirty="0">
                        <a:solidFill>
                          <a:srgbClr val="013575"/>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1485659157"/>
                  </a:ext>
                </a:extLst>
              </a:tr>
            </a:tbl>
          </a:graphicData>
        </a:graphic>
      </p:graphicFrame>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DESEMPENHO DA EMPRESA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ano de 2017 foi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pSp>
        <p:nvGrpSpPr>
          <p:cNvPr id="5" name="Agrupar 4"/>
          <p:cNvGrpSpPr/>
          <p:nvPr/>
        </p:nvGrpSpPr>
        <p:grpSpPr>
          <a:xfrm>
            <a:off x="6167214" y="2081636"/>
            <a:ext cx="792088" cy="882490"/>
            <a:chOff x="4871070" y="2248286"/>
            <a:chExt cx="792088" cy="882490"/>
          </a:xfrm>
        </p:grpSpPr>
        <p:grpSp>
          <p:nvGrpSpPr>
            <p:cNvPr id="19" name="Grupo 5"/>
            <p:cNvGrpSpPr/>
            <p:nvPr/>
          </p:nvGrpSpPr>
          <p:grpSpPr>
            <a:xfrm>
              <a:off x="4871070" y="2248286"/>
              <a:ext cx="792088" cy="545798"/>
              <a:chOff x="1989894" y="4905662"/>
              <a:chExt cx="829550" cy="829550"/>
            </a:xfrm>
          </p:grpSpPr>
          <p:sp>
            <p:nvSpPr>
              <p:cNvPr id="21" name="Retângulo 20"/>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4" name="Imagem 3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20" name="CaixaDeTexto 19"/>
            <p:cNvSpPr txBox="1"/>
            <p:nvPr/>
          </p:nvSpPr>
          <p:spPr>
            <a:xfrm>
              <a:off x="4947016" y="2792222"/>
              <a:ext cx="679128" cy="338554"/>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6" name="Agrupar 5"/>
          <p:cNvGrpSpPr/>
          <p:nvPr/>
        </p:nvGrpSpPr>
        <p:grpSpPr>
          <a:xfrm>
            <a:off x="7413689" y="2036807"/>
            <a:ext cx="828255" cy="915585"/>
            <a:chOff x="6117545" y="2203457"/>
            <a:chExt cx="828255" cy="915585"/>
          </a:xfrm>
        </p:grpSpPr>
        <p:grpSp>
          <p:nvGrpSpPr>
            <p:cNvPr id="36" name="Grupo 16"/>
            <p:cNvGrpSpPr/>
            <p:nvPr/>
          </p:nvGrpSpPr>
          <p:grpSpPr>
            <a:xfrm>
              <a:off x="6194164" y="2203457"/>
              <a:ext cx="720398" cy="620267"/>
              <a:chOff x="2947662" y="4678526"/>
              <a:chExt cx="846138" cy="1057275"/>
            </a:xfrm>
          </p:grpSpPr>
          <p:sp>
            <p:nvSpPr>
              <p:cNvPr id="38" name="Retângulo 37"/>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9" name="Group 13"/>
              <p:cNvGrpSpPr>
                <a:grpSpLocks noChangeAspect="1"/>
              </p:cNvGrpSpPr>
              <p:nvPr/>
            </p:nvGrpSpPr>
            <p:grpSpPr bwMode="auto">
              <a:xfrm>
                <a:off x="2947662" y="4678526"/>
                <a:ext cx="846138" cy="1057275"/>
                <a:chOff x="-489" y="3132"/>
                <a:chExt cx="533" cy="666"/>
              </a:xfrm>
            </p:grpSpPr>
            <p:sp>
              <p:nvSpPr>
                <p:cNvPr id="40"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37" name="CaixaDeTexto 36"/>
            <p:cNvSpPr txBox="1"/>
            <p:nvPr/>
          </p:nvSpPr>
          <p:spPr>
            <a:xfrm>
              <a:off x="6117545" y="2780085"/>
              <a:ext cx="828255" cy="338957"/>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EPP</a:t>
              </a:r>
            </a:p>
          </p:txBody>
        </p:sp>
      </p:grpSp>
      <p:grpSp>
        <p:nvGrpSpPr>
          <p:cNvPr id="4" name="Agrupar 3"/>
          <p:cNvGrpSpPr/>
          <p:nvPr/>
        </p:nvGrpSpPr>
        <p:grpSpPr>
          <a:xfrm>
            <a:off x="5015086" y="2134137"/>
            <a:ext cx="751572" cy="814685"/>
            <a:chOff x="3718942" y="2300787"/>
            <a:chExt cx="751572" cy="814685"/>
          </a:xfrm>
        </p:grpSpPr>
        <p:grpSp>
          <p:nvGrpSpPr>
            <p:cNvPr id="43" name="Grupo 13"/>
            <p:cNvGrpSpPr/>
            <p:nvPr/>
          </p:nvGrpSpPr>
          <p:grpSpPr>
            <a:xfrm>
              <a:off x="3718942" y="2300787"/>
              <a:ext cx="751572" cy="451535"/>
              <a:chOff x="1207620" y="5194355"/>
              <a:chExt cx="653544" cy="569821"/>
            </a:xfrm>
          </p:grpSpPr>
          <p:sp>
            <p:nvSpPr>
              <p:cNvPr id="45"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6" name="Imagem 4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44" name="CaixaDeTexto 43"/>
            <p:cNvSpPr txBox="1"/>
            <p:nvPr/>
          </p:nvSpPr>
          <p:spPr>
            <a:xfrm>
              <a:off x="3767581" y="2776918"/>
              <a:ext cx="679129" cy="338554"/>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47" name="CaixaDeTexto 46"/>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1208410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CONTRATAÇÃO DE MÃO-DE-OBRA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Q19.</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Nos tempos atuais, o(a) senhor(a) tem tido dificuldade de contratar mão de obra qualificada?</a:t>
            </a:r>
            <a:endParaRPr lang="pt-BR" sz="1050" dirty="0">
              <a:effectLst/>
              <a:latin typeface="Arial" panose="020B0604020202020204" pitchFamily="34" charset="0"/>
              <a:ea typeface="Times New Roman" panose="02020603050405020304" pitchFamily="18" charset="0"/>
            </a:endParaRPr>
          </a:p>
        </p:txBody>
      </p:sp>
      <p:sp>
        <p:nvSpPr>
          <p:cNvPr id="32" name="Retângulo com Único Canto Aparado 31">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33" name="Retângulo com Único Canto Aparado 32">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34" name="Retângulo com Único Canto Aparado 33">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35" name="Retângulo com Único Canto Aparado 34">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6" name="Retângulo com Único Canto Aparado 35">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7" name="Retângulo com Único Canto Aparado 36">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8" name="Retângulo com Único Canto Aparado 37">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2258132631"/>
              </p:ext>
            </p:extLst>
          </p:nvPr>
        </p:nvGraphicFramePr>
        <p:xfrm>
          <a:off x="614734" y="837506"/>
          <a:ext cx="3176216" cy="5496320"/>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18542" y="928008"/>
            <a:ext cx="461665" cy="5228238"/>
          </a:xfrm>
          <a:prstGeom prst="rect">
            <a:avLst/>
          </a:prstGeom>
          <a:solidFill>
            <a:schemeClr val="accent5">
              <a:lumMod val="40000"/>
              <a:lumOff val="60000"/>
              <a:alpha val="46000"/>
            </a:schemeClr>
          </a:solidFill>
        </p:spPr>
        <p:txBody>
          <a:bodyPr vert="vert270" wrap="square" rtlCol="0">
            <a:spAutoFit/>
          </a:bodyPr>
          <a:lstStyle/>
          <a:p>
            <a:pPr algn="ctr"/>
            <a:r>
              <a:rPr lang="pt-BR" sz="1800" b="1" dirty="0">
                <a:solidFill>
                  <a:schemeClr val="accent5">
                    <a:lumMod val="50000"/>
                  </a:schemeClr>
                </a:solidFill>
              </a:rPr>
              <a:t>UNIDADE DA FEDERAÇÃO</a:t>
            </a:r>
          </a:p>
        </p:txBody>
      </p:sp>
      <p:graphicFrame>
        <p:nvGraphicFramePr>
          <p:cNvPr id="20" name="Gráfico 19"/>
          <p:cNvGraphicFramePr/>
          <p:nvPr>
            <p:extLst>
              <p:ext uri="{D42A27DB-BD31-4B8C-83A1-F6EECF244321}">
                <p14:modId xmlns:p14="http://schemas.microsoft.com/office/powerpoint/2010/main" val="1196094193"/>
              </p:ext>
            </p:extLst>
          </p:nvPr>
        </p:nvGraphicFramePr>
        <p:xfrm>
          <a:off x="3934965" y="2631886"/>
          <a:ext cx="6059317" cy="3506888"/>
        </p:xfrm>
        <a:graphic>
          <a:graphicData uri="http://schemas.openxmlformats.org/drawingml/2006/chart">
            <c:chart xmlns:c="http://schemas.openxmlformats.org/drawingml/2006/chart" xmlns:r="http://schemas.openxmlformats.org/officeDocument/2006/relationships" r:id="rId12"/>
          </a:graphicData>
        </a:graphic>
      </p:graphicFrame>
      <p:grpSp>
        <p:nvGrpSpPr>
          <p:cNvPr id="69" name="Grupo 14"/>
          <p:cNvGrpSpPr/>
          <p:nvPr/>
        </p:nvGrpSpPr>
        <p:grpSpPr>
          <a:xfrm>
            <a:off x="9119542" y="991460"/>
            <a:ext cx="1209782" cy="1197288"/>
            <a:chOff x="7269163" y="1814738"/>
            <a:chExt cx="3903664" cy="3922713"/>
          </a:xfrm>
          <a:scene3d>
            <a:camera prst="orthographicFront">
              <a:rot lat="0" lon="0" rev="0"/>
            </a:camera>
            <a:lightRig rig="threePt" dir="t"/>
          </a:scene3d>
        </p:grpSpPr>
        <p:grpSp>
          <p:nvGrpSpPr>
            <p:cNvPr id="70" name="Grupo 15"/>
            <p:cNvGrpSpPr/>
            <p:nvPr/>
          </p:nvGrpSpPr>
          <p:grpSpPr>
            <a:xfrm>
              <a:off x="8496302" y="3102200"/>
              <a:ext cx="1563688" cy="1649413"/>
              <a:chOff x="8328025" y="2344738"/>
              <a:chExt cx="1563687" cy="1649413"/>
            </a:xfrm>
            <a:solidFill>
              <a:srgbClr val="009999"/>
            </a:solidFill>
          </p:grpSpPr>
          <p:sp>
            <p:nvSpPr>
              <p:cNvPr id="106" name="Freeform 16"/>
              <p:cNvSpPr>
                <a:spLocks/>
              </p:cNvSpPr>
              <p:nvPr/>
            </p:nvSpPr>
            <p:spPr bwMode="auto">
              <a:xfrm>
                <a:off x="8328025" y="2344738"/>
                <a:ext cx="1135062" cy="1044575"/>
              </a:xfrm>
              <a:custGeom>
                <a:avLst/>
                <a:gdLst>
                  <a:gd name="T0" fmla="*/ 84 w 302"/>
                  <a:gd name="T1" fmla="*/ 37 h 278"/>
                  <a:gd name="T2" fmla="*/ 89 w 302"/>
                  <a:gd name="T3" fmla="*/ 24 h 278"/>
                  <a:gd name="T4" fmla="*/ 90 w 302"/>
                  <a:gd name="T5" fmla="*/ 9 h 278"/>
                  <a:gd name="T6" fmla="*/ 92 w 302"/>
                  <a:gd name="T7" fmla="*/ 0 h 278"/>
                  <a:gd name="T8" fmla="*/ 96 w 302"/>
                  <a:gd name="T9" fmla="*/ 2 h 278"/>
                  <a:gd name="T10" fmla="*/ 99 w 302"/>
                  <a:gd name="T11" fmla="*/ 11 h 278"/>
                  <a:gd name="T12" fmla="*/ 103 w 302"/>
                  <a:gd name="T13" fmla="*/ 33 h 278"/>
                  <a:gd name="T14" fmla="*/ 128 w 302"/>
                  <a:gd name="T15" fmla="*/ 54 h 278"/>
                  <a:gd name="T16" fmla="*/ 172 w 302"/>
                  <a:gd name="T17" fmla="*/ 57 h 278"/>
                  <a:gd name="T18" fmla="*/ 302 w 302"/>
                  <a:gd name="T19" fmla="*/ 64 h 278"/>
                  <a:gd name="T20" fmla="*/ 299 w 302"/>
                  <a:gd name="T21" fmla="*/ 74 h 278"/>
                  <a:gd name="T22" fmla="*/ 291 w 302"/>
                  <a:gd name="T23" fmla="*/ 104 h 278"/>
                  <a:gd name="T24" fmla="*/ 293 w 302"/>
                  <a:gd name="T25" fmla="*/ 143 h 278"/>
                  <a:gd name="T26" fmla="*/ 284 w 302"/>
                  <a:gd name="T27" fmla="*/ 172 h 278"/>
                  <a:gd name="T28" fmla="*/ 278 w 302"/>
                  <a:gd name="T29" fmla="*/ 195 h 278"/>
                  <a:gd name="T30" fmla="*/ 266 w 302"/>
                  <a:gd name="T31" fmla="*/ 203 h 278"/>
                  <a:gd name="T32" fmla="*/ 260 w 302"/>
                  <a:gd name="T33" fmla="*/ 215 h 278"/>
                  <a:gd name="T34" fmla="*/ 249 w 302"/>
                  <a:gd name="T35" fmla="*/ 222 h 278"/>
                  <a:gd name="T36" fmla="*/ 237 w 302"/>
                  <a:gd name="T37" fmla="*/ 237 h 278"/>
                  <a:gd name="T38" fmla="*/ 227 w 302"/>
                  <a:gd name="T39" fmla="*/ 252 h 278"/>
                  <a:gd name="T40" fmla="*/ 222 w 302"/>
                  <a:gd name="T41" fmla="*/ 261 h 278"/>
                  <a:gd name="T42" fmla="*/ 224 w 302"/>
                  <a:gd name="T43" fmla="*/ 271 h 278"/>
                  <a:gd name="T44" fmla="*/ 224 w 302"/>
                  <a:gd name="T45" fmla="*/ 278 h 278"/>
                  <a:gd name="T46" fmla="*/ 213 w 302"/>
                  <a:gd name="T47" fmla="*/ 275 h 278"/>
                  <a:gd name="T48" fmla="*/ 213 w 302"/>
                  <a:gd name="T49" fmla="*/ 265 h 278"/>
                  <a:gd name="T50" fmla="*/ 205 w 302"/>
                  <a:gd name="T51" fmla="*/ 260 h 278"/>
                  <a:gd name="T52" fmla="*/ 198 w 302"/>
                  <a:gd name="T53" fmla="*/ 266 h 278"/>
                  <a:gd name="T54" fmla="*/ 185 w 302"/>
                  <a:gd name="T55" fmla="*/ 264 h 278"/>
                  <a:gd name="T56" fmla="*/ 169 w 302"/>
                  <a:gd name="T57" fmla="*/ 265 h 278"/>
                  <a:gd name="T58" fmla="*/ 156 w 302"/>
                  <a:gd name="T59" fmla="*/ 258 h 278"/>
                  <a:gd name="T60" fmla="*/ 137 w 302"/>
                  <a:gd name="T61" fmla="*/ 256 h 278"/>
                  <a:gd name="T62" fmla="*/ 124 w 302"/>
                  <a:gd name="T63" fmla="*/ 261 h 278"/>
                  <a:gd name="T64" fmla="*/ 118 w 302"/>
                  <a:gd name="T65" fmla="*/ 270 h 278"/>
                  <a:gd name="T66" fmla="*/ 110 w 302"/>
                  <a:gd name="T67" fmla="*/ 269 h 278"/>
                  <a:gd name="T68" fmla="*/ 100 w 302"/>
                  <a:gd name="T69" fmla="*/ 263 h 278"/>
                  <a:gd name="T70" fmla="*/ 89 w 302"/>
                  <a:gd name="T71" fmla="*/ 257 h 278"/>
                  <a:gd name="T72" fmla="*/ 85 w 302"/>
                  <a:gd name="T73" fmla="*/ 243 h 278"/>
                  <a:gd name="T74" fmla="*/ 88 w 302"/>
                  <a:gd name="T75" fmla="*/ 237 h 278"/>
                  <a:gd name="T76" fmla="*/ 89 w 302"/>
                  <a:gd name="T77" fmla="*/ 230 h 278"/>
                  <a:gd name="T78" fmla="*/ 39 w 302"/>
                  <a:gd name="T79" fmla="*/ 220 h 278"/>
                  <a:gd name="T80" fmla="*/ 35 w 302"/>
                  <a:gd name="T81" fmla="*/ 209 h 278"/>
                  <a:gd name="T82" fmla="*/ 31 w 302"/>
                  <a:gd name="T83" fmla="*/ 202 h 278"/>
                  <a:gd name="T84" fmla="*/ 37 w 302"/>
                  <a:gd name="T85" fmla="*/ 196 h 278"/>
                  <a:gd name="T86" fmla="*/ 34 w 302"/>
                  <a:gd name="T87" fmla="*/ 182 h 278"/>
                  <a:gd name="T88" fmla="*/ 28 w 302"/>
                  <a:gd name="T89" fmla="*/ 163 h 278"/>
                  <a:gd name="T90" fmla="*/ 46 w 302"/>
                  <a:gd name="T91" fmla="*/ 138 h 278"/>
                  <a:gd name="T92" fmla="*/ 43 w 302"/>
                  <a:gd name="T93" fmla="*/ 115 h 278"/>
                  <a:gd name="T94" fmla="*/ 43 w 302"/>
                  <a:gd name="T95" fmla="*/ 105 h 278"/>
                  <a:gd name="T96" fmla="*/ 41 w 302"/>
                  <a:gd name="T97" fmla="*/ 94 h 278"/>
                  <a:gd name="T98" fmla="*/ 24 w 302"/>
                  <a:gd name="T99" fmla="*/ 89 h 278"/>
                  <a:gd name="T100" fmla="*/ 3 w 302"/>
                  <a:gd name="T101" fmla="*/ 76 h 278"/>
                  <a:gd name="T102" fmla="*/ 2 w 302"/>
                  <a:gd name="T103" fmla="*/ 6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278">
                    <a:moveTo>
                      <a:pt x="2" y="36"/>
                    </a:moveTo>
                    <a:cubicBezTo>
                      <a:pt x="84" y="37"/>
                      <a:pt x="84" y="37"/>
                      <a:pt x="84" y="37"/>
                    </a:cubicBezTo>
                    <a:cubicBezTo>
                      <a:pt x="86" y="32"/>
                      <a:pt x="86" y="32"/>
                      <a:pt x="86" y="32"/>
                    </a:cubicBezTo>
                    <a:cubicBezTo>
                      <a:pt x="89" y="24"/>
                      <a:pt x="89" y="24"/>
                      <a:pt x="89" y="24"/>
                    </a:cubicBezTo>
                    <a:cubicBezTo>
                      <a:pt x="90" y="16"/>
                      <a:pt x="90" y="16"/>
                      <a:pt x="90" y="16"/>
                    </a:cubicBezTo>
                    <a:cubicBezTo>
                      <a:pt x="90" y="9"/>
                      <a:pt x="90" y="9"/>
                      <a:pt x="90" y="9"/>
                    </a:cubicBezTo>
                    <a:cubicBezTo>
                      <a:pt x="91" y="4"/>
                      <a:pt x="91" y="4"/>
                      <a:pt x="91" y="4"/>
                    </a:cubicBezTo>
                    <a:cubicBezTo>
                      <a:pt x="92" y="0"/>
                      <a:pt x="92" y="0"/>
                      <a:pt x="92" y="0"/>
                    </a:cubicBezTo>
                    <a:cubicBezTo>
                      <a:pt x="94" y="0"/>
                      <a:pt x="94" y="0"/>
                      <a:pt x="94" y="0"/>
                    </a:cubicBezTo>
                    <a:cubicBezTo>
                      <a:pt x="96" y="2"/>
                      <a:pt x="96" y="2"/>
                      <a:pt x="96" y="2"/>
                    </a:cubicBezTo>
                    <a:cubicBezTo>
                      <a:pt x="96" y="6"/>
                      <a:pt x="96" y="6"/>
                      <a:pt x="96" y="6"/>
                    </a:cubicBezTo>
                    <a:cubicBezTo>
                      <a:pt x="99" y="11"/>
                      <a:pt x="99" y="11"/>
                      <a:pt x="99" y="11"/>
                    </a:cubicBezTo>
                    <a:cubicBezTo>
                      <a:pt x="102" y="20"/>
                      <a:pt x="102" y="20"/>
                      <a:pt x="102" y="20"/>
                    </a:cubicBezTo>
                    <a:cubicBezTo>
                      <a:pt x="103" y="33"/>
                      <a:pt x="103" y="33"/>
                      <a:pt x="103" y="33"/>
                    </a:cubicBezTo>
                    <a:cubicBezTo>
                      <a:pt x="107" y="37"/>
                      <a:pt x="107" y="37"/>
                      <a:pt x="107" y="37"/>
                    </a:cubicBezTo>
                    <a:cubicBezTo>
                      <a:pt x="128" y="54"/>
                      <a:pt x="128" y="54"/>
                      <a:pt x="128" y="54"/>
                    </a:cubicBezTo>
                    <a:cubicBezTo>
                      <a:pt x="137" y="55"/>
                      <a:pt x="137" y="55"/>
                      <a:pt x="137" y="55"/>
                    </a:cubicBezTo>
                    <a:cubicBezTo>
                      <a:pt x="172" y="57"/>
                      <a:pt x="172" y="57"/>
                      <a:pt x="172" y="57"/>
                    </a:cubicBezTo>
                    <a:cubicBezTo>
                      <a:pt x="247" y="60"/>
                      <a:pt x="247" y="60"/>
                      <a:pt x="247" y="60"/>
                    </a:cubicBezTo>
                    <a:cubicBezTo>
                      <a:pt x="302" y="64"/>
                      <a:pt x="302" y="64"/>
                      <a:pt x="302" y="64"/>
                    </a:cubicBezTo>
                    <a:cubicBezTo>
                      <a:pt x="302" y="66"/>
                      <a:pt x="302" y="66"/>
                      <a:pt x="302" y="66"/>
                    </a:cubicBezTo>
                    <a:cubicBezTo>
                      <a:pt x="299" y="74"/>
                      <a:pt x="299" y="74"/>
                      <a:pt x="299" y="74"/>
                    </a:cubicBezTo>
                    <a:cubicBezTo>
                      <a:pt x="292" y="95"/>
                      <a:pt x="292" y="95"/>
                      <a:pt x="292" y="95"/>
                    </a:cubicBezTo>
                    <a:cubicBezTo>
                      <a:pt x="292" y="95"/>
                      <a:pt x="291" y="94"/>
                      <a:pt x="291" y="104"/>
                    </a:cubicBezTo>
                    <a:cubicBezTo>
                      <a:pt x="291" y="114"/>
                      <a:pt x="291" y="135"/>
                      <a:pt x="291" y="135"/>
                    </a:cubicBezTo>
                    <a:cubicBezTo>
                      <a:pt x="293" y="143"/>
                      <a:pt x="293" y="143"/>
                      <a:pt x="293" y="143"/>
                    </a:cubicBezTo>
                    <a:cubicBezTo>
                      <a:pt x="293" y="143"/>
                      <a:pt x="294" y="152"/>
                      <a:pt x="290" y="157"/>
                    </a:cubicBezTo>
                    <a:cubicBezTo>
                      <a:pt x="286" y="162"/>
                      <a:pt x="284" y="172"/>
                      <a:pt x="284" y="172"/>
                    </a:cubicBezTo>
                    <a:cubicBezTo>
                      <a:pt x="281" y="190"/>
                      <a:pt x="281" y="190"/>
                      <a:pt x="281" y="190"/>
                    </a:cubicBezTo>
                    <a:cubicBezTo>
                      <a:pt x="278" y="195"/>
                      <a:pt x="278" y="195"/>
                      <a:pt x="278" y="195"/>
                    </a:cubicBezTo>
                    <a:cubicBezTo>
                      <a:pt x="271" y="198"/>
                      <a:pt x="271" y="198"/>
                      <a:pt x="271" y="198"/>
                    </a:cubicBezTo>
                    <a:cubicBezTo>
                      <a:pt x="266" y="203"/>
                      <a:pt x="266" y="203"/>
                      <a:pt x="266" y="203"/>
                    </a:cubicBezTo>
                    <a:cubicBezTo>
                      <a:pt x="262" y="210"/>
                      <a:pt x="262" y="210"/>
                      <a:pt x="262" y="210"/>
                    </a:cubicBezTo>
                    <a:cubicBezTo>
                      <a:pt x="260" y="215"/>
                      <a:pt x="260" y="215"/>
                      <a:pt x="260" y="215"/>
                    </a:cubicBezTo>
                    <a:cubicBezTo>
                      <a:pt x="256" y="217"/>
                      <a:pt x="256" y="217"/>
                      <a:pt x="256" y="217"/>
                    </a:cubicBezTo>
                    <a:cubicBezTo>
                      <a:pt x="249" y="222"/>
                      <a:pt x="249" y="222"/>
                      <a:pt x="249" y="222"/>
                    </a:cubicBezTo>
                    <a:cubicBezTo>
                      <a:pt x="244" y="227"/>
                      <a:pt x="244" y="227"/>
                      <a:pt x="244" y="227"/>
                    </a:cubicBezTo>
                    <a:cubicBezTo>
                      <a:pt x="237" y="237"/>
                      <a:pt x="237" y="237"/>
                      <a:pt x="237" y="237"/>
                    </a:cubicBezTo>
                    <a:cubicBezTo>
                      <a:pt x="232" y="245"/>
                      <a:pt x="232" y="245"/>
                      <a:pt x="232" y="245"/>
                    </a:cubicBezTo>
                    <a:cubicBezTo>
                      <a:pt x="227" y="252"/>
                      <a:pt x="227" y="252"/>
                      <a:pt x="227" y="252"/>
                    </a:cubicBezTo>
                    <a:cubicBezTo>
                      <a:pt x="223" y="256"/>
                      <a:pt x="223" y="256"/>
                      <a:pt x="223" y="256"/>
                    </a:cubicBezTo>
                    <a:cubicBezTo>
                      <a:pt x="222" y="261"/>
                      <a:pt x="222" y="261"/>
                      <a:pt x="222" y="261"/>
                    </a:cubicBezTo>
                    <a:cubicBezTo>
                      <a:pt x="222" y="267"/>
                      <a:pt x="222" y="267"/>
                      <a:pt x="222" y="267"/>
                    </a:cubicBezTo>
                    <a:cubicBezTo>
                      <a:pt x="224" y="271"/>
                      <a:pt x="224" y="271"/>
                      <a:pt x="224" y="271"/>
                    </a:cubicBezTo>
                    <a:cubicBezTo>
                      <a:pt x="224" y="273"/>
                      <a:pt x="224" y="273"/>
                      <a:pt x="224" y="273"/>
                    </a:cubicBezTo>
                    <a:cubicBezTo>
                      <a:pt x="224" y="278"/>
                      <a:pt x="224" y="278"/>
                      <a:pt x="224" y="278"/>
                    </a:cubicBezTo>
                    <a:cubicBezTo>
                      <a:pt x="214" y="278"/>
                      <a:pt x="214" y="278"/>
                      <a:pt x="214" y="278"/>
                    </a:cubicBezTo>
                    <a:cubicBezTo>
                      <a:pt x="213" y="275"/>
                      <a:pt x="213" y="275"/>
                      <a:pt x="213" y="275"/>
                    </a:cubicBezTo>
                    <a:cubicBezTo>
                      <a:pt x="214" y="269"/>
                      <a:pt x="214" y="269"/>
                      <a:pt x="214" y="269"/>
                    </a:cubicBezTo>
                    <a:cubicBezTo>
                      <a:pt x="213" y="265"/>
                      <a:pt x="213" y="265"/>
                      <a:pt x="213" y="265"/>
                    </a:cubicBezTo>
                    <a:cubicBezTo>
                      <a:pt x="210" y="260"/>
                      <a:pt x="210" y="260"/>
                      <a:pt x="210" y="260"/>
                    </a:cubicBezTo>
                    <a:cubicBezTo>
                      <a:pt x="205" y="260"/>
                      <a:pt x="205" y="260"/>
                      <a:pt x="205" y="260"/>
                    </a:cubicBezTo>
                    <a:cubicBezTo>
                      <a:pt x="200" y="263"/>
                      <a:pt x="200" y="263"/>
                      <a:pt x="200" y="263"/>
                    </a:cubicBezTo>
                    <a:cubicBezTo>
                      <a:pt x="198" y="266"/>
                      <a:pt x="198" y="266"/>
                      <a:pt x="198" y="266"/>
                    </a:cubicBezTo>
                    <a:cubicBezTo>
                      <a:pt x="198" y="266"/>
                      <a:pt x="193" y="266"/>
                      <a:pt x="191" y="266"/>
                    </a:cubicBezTo>
                    <a:cubicBezTo>
                      <a:pt x="189" y="266"/>
                      <a:pt x="185" y="264"/>
                      <a:pt x="185" y="264"/>
                    </a:cubicBezTo>
                    <a:cubicBezTo>
                      <a:pt x="181" y="264"/>
                      <a:pt x="181" y="264"/>
                      <a:pt x="181" y="264"/>
                    </a:cubicBezTo>
                    <a:cubicBezTo>
                      <a:pt x="169" y="265"/>
                      <a:pt x="169" y="265"/>
                      <a:pt x="169" y="265"/>
                    </a:cubicBezTo>
                    <a:cubicBezTo>
                      <a:pt x="162" y="262"/>
                      <a:pt x="162" y="262"/>
                      <a:pt x="162" y="262"/>
                    </a:cubicBezTo>
                    <a:cubicBezTo>
                      <a:pt x="162" y="262"/>
                      <a:pt x="160" y="261"/>
                      <a:pt x="156" y="258"/>
                    </a:cubicBezTo>
                    <a:cubicBezTo>
                      <a:pt x="152" y="255"/>
                      <a:pt x="149" y="255"/>
                      <a:pt x="148" y="255"/>
                    </a:cubicBezTo>
                    <a:cubicBezTo>
                      <a:pt x="146" y="255"/>
                      <a:pt x="140" y="255"/>
                      <a:pt x="137" y="256"/>
                    </a:cubicBezTo>
                    <a:cubicBezTo>
                      <a:pt x="133" y="257"/>
                      <a:pt x="135" y="257"/>
                      <a:pt x="132" y="257"/>
                    </a:cubicBezTo>
                    <a:cubicBezTo>
                      <a:pt x="129" y="257"/>
                      <a:pt x="125" y="260"/>
                      <a:pt x="124" y="261"/>
                    </a:cubicBezTo>
                    <a:cubicBezTo>
                      <a:pt x="123" y="261"/>
                      <a:pt x="120" y="266"/>
                      <a:pt x="120" y="266"/>
                    </a:cubicBezTo>
                    <a:cubicBezTo>
                      <a:pt x="118" y="270"/>
                      <a:pt x="118" y="270"/>
                      <a:pt x="118" y="270"/>
                    </a:cubicBezTo>
                    <a:cubicBezTo>
                      <a:pt x="112" y="269"/>
                      <a:pt x="112" y="269"/>
                      <a:pt x="112" y="269"/>
                    </a:cubicBezTo>
                    <a:cubicBezTo>
                      <a:pt x="110" y="269"/>
                      <a:pt x="110" y="269"/>
                      <a:pt x="110" y="269"/>
                    </a:cubicBezTo>
                    <a:cubicBezTo>
                      <a:pt x="107" y="267"/>
                      <a:pt x="107" y="267"/>
                      <a:pt x="107" y="267"/>
                    </a:cubicBezTo>
                    <a:cubicBezTo>
                      <a:pt x="100" y="263"/>
                      <a:pt x="100" y="263"/>
                      <a:pt x="100" y="263"/>
                    </a:cubicBezTo>
                    <a:cubicBezTo>
                      <a:pt x="95" y="261"/>
                      <a:pt x="95" y="261"/>
                      <a:pt x="95" y="261"/>
                    </a:cubicBezTo>
                    <a:cubicBezTo>
                      <a:pt x="89" y="257"/>
                      <a:pt x="89" y="257"/>
                      <a:pt x="89" y="257"/>
                    </a:cubicBezTo>
                    <a:cubicBezTo>
                      <a:pt x="87" y="254"/>
                      <a:pt x="87" y="254"/>
                      <a:pt x="87" y="254"/>
                    </a:cubicBezTo>
                    <a:cubicBezTo>
                      <a:pt x="85" y="243"/>
                      <a:pt x="85" y="243"/>
                      <a:pt x="85" y="243"/>
                    </a:cubicBezTo>
                    <a:cubicBezTo>
                      <a:pt x="85" y="239"/>
                      <a:pt x="85" y="239"/>
                      <a:pt x="85" y="239"/>
                    </a:cubicBezTo>
                    <a:cubicBezTo>
                      <a:pt x="88" y="237"/>
                      <a:pt x="88" y="237"/>
                      <a:pt x="88" y="237"/>
                    </a:cubicBezTo>
                    <a:cubicBezTo>
                      <a:pt x="89" y="233"/>
                      <a:pt x="89" y="233"/>
                      <a:pt x="89" y="233"/>
                    </a:cubicBezTo>
                    <a:cubicBezTo>
                      <a:pt x="89" y="230"/>
                      <a:pt x="89" y="230"/>
                      <a:pt x="89" y="230"/>
                    </a:cubicBezTo>
                    <a:cubicBezTo>
                      <a:pt x="40" y="229"/>
                      <a:pt x="40" y="229"/>
                      <a:pt x="40" y="229"/>
                    </a:cubicBezTo>
                    <a:cubicBezTo>
                      <a:pt x="39" y="220"/>
                      <a:pt x="39" y="220"/>
                      <a:pt x="39" y="220"/>
                    </a:cubicBezTo>
                    <a:cubicBezTo>
                      <a:pt x="37" y="211"/>
                      <a:pt x="37" y="211"/>
                      <a:pt x="37" y="211"/>
                    </a:cubicBezTo>
                    <a:cubicBezTo>
                      <a:pt x="35" y="209"/>
                      <a:pt x="35" y="209"/>
                      <a:pt x="35" y="209"/>
                    </a:cubicBezTo>
                    <a:cubicBezTo>
                      <a:pt x="33" y="206"/>
                      <a:pt x="33" y="206"/>
                      <a:pt x="33" y="206"/>
                    </a:cubicBezTo>
                    <a:cubicBezTo>
                      <a:pt x="31" y="202"/>
                      <a:pt x="31" y="202"/>
                      <a:pt x="31" y="202"/>
                    </a:cubicBezTo>
                    <a:cubicBezTo>
                      <a:pt x="36" y="202"/>
                      <a:pt x="36" y="202"/>
                      <a:pt x="36" y="202"/>
                    </a:cubicBezTo>
                    <a:cubicBezTo>
                      <a:pt x="37" y="196"/>
                      <a:pt x="37" y="196"/>
                      <a:pt x="37" y="196"/>
                    </a:cubicBezTo>
                    <a:cubicBezTo>
                      <a:pt x="36" y="186"/>
                      <a:pt x="36" y="186"/>
                      <a:pt x="36" y="186"/>
                    </a:cubicBezTo>
                    <a:cubicBezTo>
                      <a:pt x="34" y="182"/>
                      <a:pt x="34" y="182"/>
                      <a:pt x="34" y="182"/>
                    </a:cubicBezTo>
                    <a:cubicBezTo>
                      <a:pt x="31" y="165"/>
                      <a:pt x="31" y="165"/>
                      <a:pt x="31" y="165"/>
                    </a:cubicBezTo>
                    <a:cubicBezTo>
                      <a:pt x="28" y="163"/>
                      <a:pt x="28" y="163"/>
                      <a:pt x="28" y="163"/>
                    </a:cubicBezTo>
                    <a:cubicBezTo>
                      <a:pt x="32" y="159"/>
                      <a:pt x="32" y="159"/>
                      <a:pt x="32" y="159"/>
                    </a:cubicBezTo>
                    <a:cubicBezTo>
                      <a:pt x="46" y="138"/>
                      <a:pt x="46" y="138"/>
                      <a:pt x="46" y="138"/>
                    </a:cubicBezTo>
                    <a:cubicBezTo>
                      <a:pt x="46" y="119"/>
                      <a:pt x="46" y="119"/>
                      <a:pt x="46" y="119"/>
                    </a:cubicBezTo>
                    <a:cubicBezTo>
                      <a:pt x="43" y="115"/>
                      <a:pt x="43" y="115"/>
                      <a:pt x="43" y="115"/>
                    </a:cubicBezTo>
                    <a:cubicBezTo>
                      <a:pt x="42" y="110"/>
                      <a:pt x="42" y="110"/>
                      <a:pt x="42" y="110"/>
                    </a:cubicBezTo>
                    <a:cubicBezTo>
                      <a:pt x="43" y="105"/>
                      <a:pt x="43" y="105"/>
                      <a:pt x="43" y="105"/>
                    </a:cubicBezTo>
                    <a:cubicBezTo>
                      <a:pt x="43" y="105"/>
                      <a:pt x="45" y="99"/>
                      <a:pt x="44" y="98"/>
                    </a:cubicBezTo>
                    <a:cubicBezTo>
                      <a:pt x="43" y="97"/>
                      <a:pt x="42" y="95"/>
                      <a:pt x="41" y="94"/>
                    </a:cubicBezTo>
                    <a:cubicBezTo>
                      <a:pt x="40" y="93"/>
                      <a:pt x="33" y="92"/>
                      <a:pt x="33" y="92"/>
                    </a:cubicBezTo>
                    <a:cubicBezTo>
                      <a:pt x="33" y="92"/>
                      <a:pt x="25" y="89"/>
                      <a:pt x="24" y="89"/>
                    </a:cubicBezTo>
                    <a:cubicBezTo>
                      <a:pt x="23" y="89"/>
                      <a:pt x="2" y="89"/>
                      <a:pt x="2" y="89"/>
                    </a:cubicBezTo>
                    <a:cubicBezTo>
                      <a:pt x="3" y="76"/>
                      <a:pt x="3" y="76"/>
                      <a:pt x="3" y="76"/>
                    </a:cubicBezTo>
                    <a:cubicBezTo>
                      <a:pt x="0" y="71"/>
                      <a:pt x="0" y="71"/>
                      <a:pt x="0" y="71"/>
                    </a:cubicBezTo>
                    <a:cubicBezTo>
                      <a:pt x="2" y="64"/>
                      <a:pt x="2" y="64"/>
                      <a:pt x="2" y="64"/>
                    </a:cubicBezTo>
                    <a:lnTo>
                      <a:pt x="2" y="36"/>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7" name="Freeform 17"/>
              <p:cNvSpPr>
                <a:spLocks/>
              </p:cNvSpPr>
              <p:nvPr/>
            </p:nvSpPr>
            <p:spPr bwMode="auto">
              <a:xfrm>
                <a:off x="8677275" y="3325813"/>
                <a:ext cx="700087" cy="668338"/>
              </a:xfrm>
              <a:custGeom>
                <a:avLst/>
                <a:gdLst>
                  <a:gd name="T0" fmla="*/ 11 w 186"/>
                  <a:gd name="T1" fmla="*/ 16 h 178"/>
                  <a:gd name="T2" fmla="*/ 15 w 186"/>
                  <a:gd name="T3" fmla="*/ 28 h 178"/>
                  <a:gd name="T4" fmla="*/ 10 w 186"/>
                  <a:gd name="T5" fmla="*/ 42 h 178"/>
                  <a:gd name="T6" fmla="*/ 6 w 186"/>
                  <a:gd name="T7" fmla="*/ 56 h 178"/>
                  <a:gd name="T8" fmla="*/ 1 w 186"/>
                  <a:gd name="T9" fmla="*/ 66 h 178"/>
                  <a:gd name="T10" fmla="*/ 2 w 186"/>
                  <a:gd name="T11" fmla="*/ 77 h 178"/>
                  <a:gd name="T12" fmla="*/ 1 w 186"/>
                  <a:gd name="T13" fmla="*/ 87 h 178"/>
                  <a:gd name="T14" fmla="*/ 6 w 186"/>
                  <a:gd name="T15" fmla="*/ 100 h 178"/>
                  <a:gd name="T16" fmla="*/ 7 w 186"/>
                  <a:gd name="T17" fmla="*/ 120 h 178"/>
                  <a:gd name="T18" fmla="*/ 16 w 186"/>
                  <a:gd name="T19" fmla="*/ 128 h 178"/>
                  <a:gd name="T20" fmla="*/ 30 w 186"/>
                  <a:gd name="T21" fmla="*/ 129 h 178"/>
                  <a:gd name="T22" fmla="*/ 53 w 186"/>
                  <a:gd name="T23" fmla="*/ 130 h 178"/>
                  <a:gd name="T24" fmla="*/ 62 w 186"/>
                  <a:gd name="T25" fmla="*/ 136 h 178"/>
                  <a:gd name="T26" fmla="*/ 66 w 186"/>
                  <a:gd name="T27" fmla="*/ 149 h 178"/>
                  <a:gd name="T28" fmla="*/ 69 w 186"/>
                  <a:gd name="T29" fmla="*/ 158 h 178"/>
                  <a:gd name="T30" fmla="*/ 72 w 186"/>
                  <a:gd name="T31" fmla="*/ 168 h 178"/>
                  <a:gd name="T32" fmla="*/ 75 w 186"/>
                  <a:gd name="T33" fmla="*/ 178 h 178"/>
                  <a:gd name="T34" fmla="*/ 87 w 186"/>
                  <a:gd name="T35" fmla="*/ 175 h 178"/>
                  <a:gd name="T36" fmla="*/ 97 w 186"/>
                  <a:gd name="T37" fmla="*/ 173 h 178"/>
                  <a:gd name="T38" fmla="*/ 103 w 186"/>
                  <a:gd name="T39" fmla="*/ 177 h 178"/>
                  <a:gd name="T40" fmla="*/ 106 w 186"/>
                  <a:gd name="T41" fmla="*/ 166 h 178"/>
                  <a:gd name="T42" fmla="*/ 113 w 186"/>
                  <a:gd name="T43" fmla="*/ 158 h 178"/>
                  <a:gd name="T44" fmla="*/ 120 w 186"/>
                  <a:gd name="T45" fmla="*/ 148 h 178"/>
                  <a:gd name="T46" fmla="*/ 138 w 186"/>
                  <a:gd name="T47" fmla="*/ 137 h 178"/>
                  <a:gd name="T48" fmla="*/ 158 w 186"/>
                  <a:gd name="T49" fmla="*/ 120 h 178"/>
                  <a:gd name="T50" fmla="*/ 162 w 186"/>
                  <a:gd name="T51" fmla="*/ 110 h 178"/>
                  <a:gd name="T52" fmla="*/ 167 w 186"/>
                  <a:gd name="T53" fmla="*/ 97 h 178"/>
                  <a:gd name="T54" fmla="*/ 179 w 186"/>
                  <a:gd name="T55" fmla="*/ 81 h 178"/>
                  <a:gd name="T56" fmla="*/ 186 w 186"/>
                  <a:gd name="T57" fmla="*/ 76 h 178"/>
                  <a:gd name="T58" fmla="*/ 179 w 186"/>
                  <a:gd name="T59" fmla="*/ 55 h 178"/>
                  <a:gd name="T60" fmla="*/ 157 w 186"/>
                  <a:gd name="T61" fmla="*/ 45 h 178"/>
                  <a:gd name="T62" fmla="*/ 142 w 186"/>
                  <a:gd name="T63" fmla="*/ 40 h 178"/>
                  <a:gd name="T64" fmla="*/ 135 w 186"/>
                  <a:gd name="T65" fmla="*/ 29 h 178"/>
                  <a:gd name="T66" fmla="*/ 128 w 186"/>
                  <a:gd name="T67" fmla="*/ 22 h 178"/>
                  <a:gd name="T68" fmla="*/ 111 w 186"/>
                  <a:gd name="T69" fmla="*/ 21 h 178"/>
                  <a:gd name="T70" fmla="*/ 112 w 186"/>
                  <a:gd name="T71" fmla="*/ 12 h 178"/>
                  <a:gd name="T72" fmla="*/ 115 w 186"/>
                  <a:gd name="T73" fmla="*/ 4 h 178"/>
                  <a:gd name="T74" fmla="*/ 111 w 186"/>
                  <a:gd name="T75" fmla="*/ 6 h 178"/>
                  <a:gd name="T76" fmla="*/ 99 w 186"/>
                  <a:gd name="T77" fmla="*/ 8 h 178"/>
                  <a:gd name="T78" fmla="*/ 85 w 186"/>
                  <a:gd name="T79" fmla="*/ 9 h 178"/>
                  <a:gd name="T80" fmla="*/ 71 w 186"/>
                  <a:gd name="T81" fmla="*/ 8 h 178"/>
                  <a:gd name="T82" fmla="*/ 57 w 186"/>
                  <a:gd name="T83" fmla="*/ 1 h 178"/>
                  <a:gd name="T84" fmla="*/ 46 w 186"/>
                  <a:gd name="T85" fmla="*/ 1 h 178"/>
                  <a:gd name="T86" fmla="*/ 34 w 186"/>
                  <a:gd name="T87" fmla="*/ 6 h 178"/>
                  <a:gd name="T88" fmla="*/ 26 w 186"/>
                  <a:gd name="T89" fmla="*/ 14 h 178"/>
                  <a:gd name="T90" fmla="*/ 16 w 186"/>
                  <a:gd name="T91" fmla="*/ 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78">
                    <a:moveTo>
                      <a:pt x="9" y="9"/>
                    </a:moveTo>
                    <a:cubicBezTo>
                      <a:pt x="11" y="16"/>
                      <a:pt x="11" y="16"/>
                      <a:pt x="11" y="16"/>
                    </a:cubicBezTo>
                    <a:cubicBezTo>
                      <a:pt x="11" y="16"/>
                      <a:pt x="14" y="21"/>
                      <a:pt x="14" y="22"/>
                    </a:cubicBezTo>
                    <a:cubicBezTo>
                      <a:pt x="15" y="23"/>
                      <a:pt x="15" y="28"/>
                      <a:pt x="15" y="28"/>
                    </a:cubicBezTo>
                    <a:cubicBezTo>
                      <a:pt x="10" y="34"/>
                      <a:pt x="10" y="34"/>
                      <a:pt x="10" y="34"/>
                    </a:cubicBezTo>
                    <a:cubicBezTo>
                      <a:pt x="10" y="42"/>
                      <a:pt x="10" y="42"/>
                      <a:pt x="10" y="42"/>
                    </a:cubicBezTo>
                    <a:cubicBezTo>
                      <a:pt x="10" y="42"/>
                      <a:pt x="11" y="48"/>
                      <a:pt x="11" y="49"/>
                    </a:cubicBezTo>
                    <a:cubicBezTo>
                      <a:pt x="11" y="50"/>
                      <a:pt x="6" y="56"/>
                      <a:pt x="6" y="56"/>
                    </a:cubicBezTo>
                    <a:cubicBezTo>
                      <a:pt x="1" y="61"/>
                      <a:pt x="1" y="61"/>
                      <a:pt x="1" y="61"/>
                    </a:cubicBezTo>
                    <a:cubicBezTo>
                      <a:pt x="1" y="66"/>
                      <a:pt x="1" y="66"/>
                      <a:pt x="1" y="66"/>
                    </a:cubicBezTo>
                    <a:cubicBezTo>
                      <a:pt x="5" y="71"/>
                      <a:pt x="5" y="71"/>
                      <a:pt x="5" y="71"/>
                    </a:cubicBezTo>
                    <a:cubicBezTo>
                      <a:pt x="2" y="77"/>
                      <a:pt x="2" y="77"/>
                      <a:pt x="2" y="77"/>
                    </a:cubicBezTo>
                    <a:cubicBezTo>
                      <a:pt x="2" y="77"/>
                      <a:pt x="0" y="80"/>
                      <a:pt x="0" y="81"/>
                    </a:cubicBezTo>
                    <a:cubicBezTo>
                      <a:pt x="0" y="82"/>
                      <a:pt x="1" y="85"/>
                      <a:pt x="1" y="87"/>
                    </a:cubicBezTo>
                    <a:cubicBezTo>
                      <a:pt x="1" y="88"/>
                      <a:pt x="4" y="94"/>
                      <a:pt x="4" y="95"/>
                    </a:cubicBezTo>
                    <a:cubicBezTo>
                      <a:pt x="4" y="96"/>
                      <a:pt x="6" y="100"/>
                      <a:pt x="6" y="100"/>
                    </a:cubicBezTo>
                    <a:cubicBezTo>
                      <a:pt x="6" y="108"/>
                      <a:pt x="6" y="108"/>
                      <a:pt x="6" y="108"/>
                    </a:cubicBezTo>
                    <a:cubicBezTo>
                      <a:pt x="7" y="120"/>
                      <a:pt x="7" y="120"/>
                      <a:pt x="7" y="120"/>
                    </a:cubicBezTo>
                    <a:cubicBezTo>
                      <a:pt x="7" y="127"/>
                      <a:pt x="7" y="127"/>
                      <a:pt x="7" y="127"/>
                    </a:cubicBezTo>
                    <a:cubicBezTo>
                      <a:pt x="16" y="128"/>
                      <a:pt x="16" y="128"/>
                      <a:pt x="16" y="128"/>
                    </a:cubicBezTo>
                    <a:cubicBezTo>
                      <a:pt x="18" y="129"/>
                      <a:pt x="18" y="129"/>
                      <a:pt x="18" y="129"/>
                    </a:cubicBezTo>
                    <a:cubicBezTo>
                      <a:pt x="30" y="129"/>
                      <a:pt x="30" y="129"/>
                      <a:pt x="30" y="129"/>
                    </a:cubicBezTo>
                    <a:cubicBezTo>
                      <a:pt x="44" y="128"/>
                      <a:pt x="44" y="128"/>
                      <a:pt x="44" y="128"/>
                    </a:cubicBezTo>
                    <a:cubicBezTo>
                      <a:pt x="53" y="130"/>
                      <a:pt x="53" y="130"/>
                      <a:pt x="53" y="130"/>
                    </a:cubicBezTo>
                    <a:cubicBezTo>
                      <a:pt x="59" y="132"/>
                      <a:pt x="59" y="132"/>
                      <a:pt x="59" y="132"/>
                    </a:cubicBezTo>
                    <a:cubicBezTo>
                      <a:pt x="62" y="136"/>
                      <a:pt x="62" y="136"/>
                      <a:pt x="62" y="136"/>
                    </a:cubicBezTo>
                    <a:cubicBezTo>
                      <a:pt x="65" y="141"/>
                      <a:pt x="65" y="141"/>
                      <a:pt x="65" y="141"/>
                    </a:cubicBezTo>
                    <a:cubicBezTo>
                      <a:pt x="66" y="149"/>
                      <a:pt x="66" y="149"/>
                      <a:pt x="66" y="149"/>
                    </a:cubicBezTo>
                    <a:cubicBezTo>
                      <a:pt x="66" y="156"/>
                      <a:pt x="66" y="156"/>
                      <a:pt x="66" y="156"/>
                    </a:cubicBezTo>
                    <a:cubicBezTo>
                      <a:pt x="69" y="158"/>
                      <a:pt x="69" y="158"/>
                      <a:pt x="69" y="158"/>
                    </a:cubicBezTo>
                    <a:cubicBezTo>
                      <a:pt x="71" y="162"/>
                      <a:pt x="71" y="162"/>
                      <a:pt x="71" y="162"/>
                    </a:cubicBezTo>
                    <a:cubicBezTo>
                      <a:pt x="72" y="168"/>
                      <a:pt x="72" y="168"/>
                      <a:pt x="72" y="168"/>
                    </a:cubicBezTo>
                    <a:cubicBezTo>
                      <a:pt x="73" y="175"/>
                      <a:pt x="73" y="175"/>
                      <a:pt x="73" y="175"/>
                    </a:cubicBezTo>
                    <a:cubicBezTo>
                      <a:pt x="75" y="178"/>
                      <a:pt x="75" y="178"/>
                      <a:pt x="75" y="178"/>
                    </a:cubicBezTo>
                    <a:cubicBezTo>
                      <a:pt x="83" y="178"/>
                      <a:pt x="83" y="178"/>
                      <a:pt x="83" y="178"/>
                    </a:cubicBezTo>
                    <a:cubicBezTo>
                      <a:pt x="87" y="175"/>
                      <a:pt x="87" y="175"/>
                      <a:pt x="87" y="175"/>
                    </a:cubicBezTo>
                    <a:cubicBezTo>
                      <a:pt x="91" y="173"/>
                      <a:pt x="91" y="173"/>
                      <a:pt x="91" y="173"/>
                    </a:cubicBezTo>
                    <a:cubicBezTo>
                      <a:pt x="97" y="173"/>
                      <a:pt x="97" y="173"/>
                      <a:pt x="97" y="173"/>
                    </a:cubicBezTo>
                    <a:cubicBezTo>
                      <a:pt x="99" y="176"/>
                      <a:pt x="99" y="176"/>
                      <a:pt x="99" y="176"/>
                    </a:cubicBezTo>
                    <a:cubicBezTo>
                      <a:pt x="103" y="177"/>
                      <a:pt x="103" y="177"/>
                      <a:pt x="103" y="177"/>
                    </a:cubicBezTo>
                    <a:cubicBezTo>
                      <a:pt x="105" y="174"/>
                      <a:pt x="105" y="174"/>
                      <a:pt x="105" y="174"/>
                    </a:cubicBezTo>
                    <a:cubicBezTo>
                      <a:pt x="106" y="166"/>
                      <a:pt x="106" y="166"/>
                      <a:pt x="106" y="166"/>
                    </a:cubicBezTo>
                    <a:cubicBezTo>
                      <a:pt x="112" y="162"/>
                      <a:pt x="112" y="162"/>
                      <a:pt x="112" y="162"/>
                    </a:cubicBezTo>
                    <a:cubicBezTo>
                      <a:pt x="113" y="158"/>
                      <a:pt x="113" y="158"/>
                      <a:pt x="113" y="158"/>
                    </a:cubicBezTo>
                    <a:cubicBezTo>
                      <a:pt x="116" y="153"/>
                      <a:pt x="116" y="153"/>
                      <a:pt x="116" y="153"/>
                    </a:cubicBezTo>
                    <a:cubicBezTo>
                      <a:pt x="120" y="148"/>
                      <a:pt x="120" y="148"/>
                      <a:pt x="120" y="148"/>
                    </a:cubicBezTo>
                    <a:cubicBezTo>
                      <a:pt x="133" y="142"/>
                      <a:pt x="133" y="142"/>
                      <a:pt x="133" y="142"/>
                    </a:cubicBezTo>
                    <a:cubicBezTo>
                      <a:pt x="138" y="137"/>
                      <a:pt x="138" y="137"/>
                      <a:pt x="138" y="137"/>
                    </a:cubicBezTo>
                    <a:cubicBezTo>
                      <a:pt x="146" y="130"/>
                      <a:pt x="146" y="130"/>
                      <a:pt x="146" y="130"/>
                    </a:cubicBezTo>
                    <a:cubicBezTo>
                      <a:pt x="158" y="120"/>
                      <a:pt x="158" y="120"/>
                      <a:pt x="158" y="120"/>
                    </a:cubicBezTo>
                    <a:cubicBezTo>
                      <a:pt x="158" y="120"/>
                      <a:pt x="158" y="116"/>
                      <a:pt x="159" y="115"/>
                    </a:cubicBezTo>
                    <a:cubicBezTo>
                      <a:pt x="159" y="114"/>
                      <a:pt x="162" y="110"/>
                      <a:pt x="162" y="110"/>
                    </a:cubicBezTo>
                    <a:cubicBezTo>
                      <a:pt x="163" y="104"/>
                      <a:pt x="163" y="104"/>
                      <a:pt x="163" y="104"/>
                    </a:cubicBezTo>
                    <a:cubicBezTo>
                      <a:pt x="167" y="97"/>
                      <a:pt x="167" y="97"/>
                      <a:pt x="167" y="97"/>
                    </a:cubicBezTo>
                    <a:cubicBezTo>
                      <a:pt x="174" y="88"/>
                      <a:pt x="174" y="88"/>
                      <a:pt x="174" y="88"/>
                    </a:cubicBezTo>
                    <a:cubicBezTo>
                      <a:pt x="179" y="81"/>
                      <a:pt x="179" y="81"/>
                      <a:pt x="179" y="81"/>
                    </a:cubicBezTo>
                    <a:cubicBezTo>
                      <a:pt x="184" y="77"/>
                      <a:pt x="184" y="77"/>
                      <a:pt x="184" y="77"/>
                    </a:cubicBezTo>
                    <a:cubicBezTo>
                      <a:pt x="186" y="76"/>
                      <a:pt x="186" y="76"/>
                      <a:pt x="186" y="76"/>
                    </a:cubicBezTo>
                    <a:cubicBezTo>
                      <a:pt x="186" y="57"/>
                      <a:pt x="186" y="57"/>
                      <a:pt x="186" y="57"/>
                    </a:cubicBezTo>
                    <a:cubicBezTo>
                      <a:pt x="179" y="55"/>
                      <a:pt x="179" y="55"/>
                      <a:pt x="179" y="55"/>
                    </a:cubicBezTo>
                    <a:cubicBezTo>
                      <a:pt x="169" y="52"/>
                      <a:pt x="169" y="52"/>
                      <a:pt x="169" y="52"/>
                    </a:cubicBezTo>
                    <a:cubicBezTo>
                      <a:pt x="169" y="52"/>
                      <a:pt x="159" y="46"/>
                      <a:pt x="157" y="45"/>
                    </a:cubicBezTo>
                    <a:cubicBezTo>
                      <a:pt x="156" y="44"/>
                      <a:pt x="151" y="42"/>
                      <a:pt x="150" y="41"/>
                    </a:cubicBezTo>
                    <a:cubicBezTo>
                      <a:pt x="149" y="40"/>
                      <a:pt x="144" y="40"/>
                      <a:pt x="142" y="40"/>
                    </a:cubicBezTo>
                    <a:cubicBezTo>
                      <a:pt x="140" y="40"/>
                      <a:pt x="137" y="40"/>
                      <a:pt x="135" y="39"/>
                    </a:cubicBezTo>
                    <a:cubicBezTo>
                      <a:pt x="134" y="38"/>
                      <a:pt x="135" y="29"/>
                      <a:pt x="135" y="29"/>
                    </a:cubicBezTo>
                    <a:cubicBezTo>
                      <a:pt x="135" y="29"/>
                      <a:pt x="130" y="27"/>
                      <a:pt x="129" y="26"/>
                    </a:cubicBezTo>
                    <a:cubicBezTo>
                      <a:pt x="128" y="25"/>
                      <a:pt x="130" y="23"/>
                      <a:pt x="128" y="22"/>
                    </a:cubicBezTo>
                    <a:cubicBezTo>
                      <a:pt x="126" y="21"/>
                      <a:pt x="121" y="21"/>
                      <a:pt x="119" y="21"/>
                    </a:cubicBezTo>
                    <a:cubicBezTo>
                      <a:pt x="117" y="21"/>
                      <a:pt x="111" y="21"/>
                      <a:pt x="111" y="21"/>
                    </a:cubicBezTo>
                    <a:cubicBezTo>
                      <a:pt x="109" y="15"/>
                      <a:pt x="109" y="15"/>
                      <a:pt x="109" y="15"/>
                    </a:cubicBezTo>
                    <a:cubicBezTo>
                      <a:pt x="112" y="12"/>
                      <a:pt x="112" y="12"/>
                      <a:pt x="112" y="12"/>
                    </a:cubicBezTo>
                    <a:cubicBezTo>
                      <a:pt x="113" y="8"/>
                      <a:pt x="113" y="8"/>
                      <a:pt x="113" y="8"/>
                    </a:cubicBezTo>
                    <a:cubicBezTo>
                      <a:pt x="115" y="4"/>
                      <a:pt x="115" y="4"/>
                      <a:pt x="115" y="4"/>
                    </a:cubicBezTo>
                    <a:cubicBezTo>
                      <a:pt x="112" y="5"/>
                      <a:pt x="112" y="5"/>
                      <a:pt x="112" y="5"/>
                    </a:cubicBezTo>
                    <a:cubicBezTo>
                      <a:pt x="111" y="6"/>
                      <a:pt x="111" y="6"/>
                      <a:pt x="111" y="6"/>
                    </a:cubicBezTo>
                    <a:cubicBezTo>
                      <a:pt x="105" y="8"/>
                      <a:pt x="105" y="8"/>
                      <a:pt x="105" y="8"/>
                    </a:cubicBezTo>
                    <a:cubicBezTo>
                      <a:pt x="99" y="8"/>
                      <a:pt x="99" y="8"/>
                      <a:pt x="99" y="8"/>
                    </a:cubicBezTo>
                    <a:cubicBezTo>
                      <a:pt x="99" y="8"/>
                      <a:pt x="93" y="8"/>
                      <a:pt x="92" y="8"/>
                    </a:cubicBezTo>
                    <a:cubicBezTo>
                      <a:pt x="91" y="8"/>
                      <a:pt x="85" y="9"/>
                      <a:pt x="85" y="9"/>
                    </a:cubicBezTo>
                    <a:cubicBezTo>
                      <a:pt x="85" y="9"/>
                      <a:pt x="80" y="9"/>
                      <a:pt x="78" y="9"/>
                    </a:cubicBezTo>
                    <a:cubicBezTo>
                      <a:pt x="76" y="9"/>
                      <a:pt x="73" y="9"/>
                      <a:pt x="71" y="8"/>
                    </a:cubicBezTo>
                    <a:cubicBezTo>
                      <a:pt x="69" y="7"/>
                      <a:pt x="66" y="6"/>
                      <a:pt x="65" y="5"/>
                    </a:cubicBezTo>
                    <a:cubicBezTo>
                      <a:pt x="64" y="5"/>
                      <a:pt x="57" y="1"/>
                      <a:pt x="57" y="1"/>
                    </a:cubicBezTo>
                    <a:cubicBezTo>
                      <a:pt x="57" y="1"/>
                      <a:pt x="55" y="0"/>
                      <a:pt x="53" y="0"/>
                    </a:cubicBezTo>
                    <a:cubicBezTo>
                      <a:pt x="52" y="0"/>
                      <a:pt x="47" y="1"/>
                      <a:pt x="46" y="1"/>
                    </a:cubicBezTo>
                    <a:cubicBezTo>
                      <a:pt x="45" y="1"/>
                      <a:pt x="38" y="3"/>
                      <a:pt x="38" y="3"/>
                    </a:cubicBezTo>
                    <a:cubicBezTo>
                      <a:pt x="34" y="6"/>
                      <a:pt x="34" y="6"/>
                      <a:pt x="34" y="6"/>
                    </a:cubicBezTo>
                    <a:cubicBezTo>
                      <a:pt x="30" y="9"/>
                      <a:pt x="30" y="9"/>
                      <a:pt x="30" y="9"/>
                    </a:cubicBezTo>
                    <a:cubicBezTo>
                      <a:pt x="26" y="14"/>
                      <a:pt x="26" y="14"/>
                      <a:pt x="26" y="14"/>
                    </a:cubicBezTo>
                    <a:cubicBezTo>
                      <a:pt x="22" y="14"/>
                      <a:pt x="22" y="14"/>
                      <a:pt x="22" y="14"/>
                    </a:cubicBezTo>
                    <a:cubicBezTo>
                      <a:pt x="22" y="14"/>
                      <a:pt x="18" y="13"/>
                      <a:pt x="16" y="13"/>
                    </a:cubicBezTo>
                    <a:cubicBezTo>
                      <a:pt x="15" y="13"/>
                      <a:pt x="9" y="9"/>
                      <a:pt x="9" y="9"/>
                    </a:cubicBez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8" name="Freeform 18"/>
              <p:cNvSpPr>
                <a:spLocks/>
              </p:cNvSpPr>
              <p:nvPr/>
            </p:nvSpPr>
            <p:spPr bwMode="auto">
              <a:xfrm>
                <a:off x="9185275" y="2878138"/>
                <a:ext cx="706437" cy="654050"/>
              </a:xfrm>
              <a:custGeom>
                <a:avLst/>
                <a:gdLst>
                  <a:gd name="T0" fmla="*/ 78 w 188"/>
                  <a:gd name="T1" fmla="*/ 3 h 174"/>
                  <a:gd name="T2" fmla="*/ 89 w 188"/>
                  <a:gd name="T3" fmla="*/ 8 h 174"/>
                  <a:gd name="T4" fmla="*/ 101 w 188"/>
                  <a:gd name="T5" fmla="*/ 15 h 174"/>
                  <a:gd name="T6" fmla="*/ 107 w 188"/>
                  <a:gd name="T7" fmla="*/ 4 h 174"/>
                  <a:gd name="T8" fmla="*/ 117 w 188"/>
                  <a:gd name="T9" fmla="*/ 9 h 174"/>
                  <a:gd name="T10" fmla="*/ 122 w 188"/>
                  <a:gd name="T11" fmla="*/ 14 h 174"/>
                  <a:gd name="T12" fmla="*/ 134 w 188"/>
                  <a:gd name="T13" fmla="*/ 14 h 174"/>
                  <a:gd name="T14" fmla="*/ 141 w 188"/>
                  <a:gd name="T15" fmla="*/ 18 h 174"/>
                  <a:gd name="T16" fmla="*/ 148 w 188"/>
                  <a:gd name="T17" fmla="*/ 15 h 174"/>
                  <a:gd name="T18" fmla="*/ 159 w 188"/>
                  <a:gd name="T19" fmla="*/ 10 h 174"/>
                  <a:gd name="T20" fmla="*/ 173 w 188"/>
                  <a:gd name="T21" fmla="*/ 7 h 174"/>
                  <a:gd name="T22" fmla="*/ 182 w 188"/>
                  <a:gd name="T23" fmla="*/ 6 h 174"/>
                  <a:gd name="T24" fmla="*/ 180 w 188"/>
                  <a:gd name="T25" fmla="*/ 17 h 174"/>
                  <a:gd name="T26" fmla="*/ 183 w 188"/>
                  <a:gd name="T27" fmla="*/ 37 h 174"/>
                  <a:gd name="T28" fmla="*/ 188 w 188"/>
                  <a:gd name="T29" fmla="*/ 42 h 174"/>
                  <a:gd name="T30" fmla="*/ 187 w 188"/>
                  <a:gd name="T31" fmla="*/ 54 h 174"/>
                  <a:gd name="T32" fmla="*/ 181 w 188"/>
                  <a:gd name="T33" fmla="*/ 51 h 174"/>
                  <a:gd name="T34" fmla="*/ 173 w 188"/>
                  <a:gd name="T35" fmla="*/ 50 h 174"/>
                  <a:gd name="T36" fmla="*/ 172 w 188"/>
                  <a:gd name="T37" fmla="*/ 57 h 174"/>
                  <a:gd name="T38" fmla="*/ 162 w 188"/>
                  <a:gd name="T39" fmla="*/ 59 h 174"/>
                  <a:gd name="T40" fmla="*/ 162 w 188"/>
                  <a:gd name="T41" fmla="*/ 72 h 174"/>
                  <a:gd name="T42" fmla="*/ 163 w 188"/>
                  <a:gd name="T43" fmla="*/ 77 h 174"/>
                  <a:gd name="T44" fmla="*/ 160 w 188"/>
                  <a:gd name="T45" fmla="*/ 81 h 174"/>
                  <a:gd name="T46" fmla="*/ 150 w 188"/>
                  <a:gd name="T47" fmla="*/ 88 h 174"/>
                  <a:gd name="T48" fmla="*/ 149 w 188"/>
                  <a:gd name="T49" fmla="*/ 99 h 174"/>
                  <a:gd name="T50" fmla="*/ 152 w 188"/>
                  <a:gd name="T51" fmla="*/ 105 h 174"/>
                  <a:gd name="T52" fmla="*/ 155 w 188"/>
                  <a:gd name="T53" fmla="*/ 112 h 174"/>
                  <a:gd name="T54" fmla="*/ 147 w 188"/>
                  <a:gd name="T55" fmla="*/ 119 h 174"/>
                  <a:gd name="T56" fmla="*/ 147 w 188"/>
                  <a:gd name="T57" fmla="*/ 126 h 174"/>
                  <a:gd name="T58" fmla="*/ 151 w 188"/>
                  <a:gd name="T59" fmla="*/ 129 h 174"/>
                  <a:gd name="T60" fmla="*/ 151 w 188"/>
                  <a:gd name="T61" fmla="*/ 138 h 174"/>
                  <a:gd name="T62" fmla="*/ 142 w 188"/>
                  <a:gd name="T63" fmla="*/ 143 h 174"/>
                  <a:gd name="T64" fmla="*/ 138 w 188"/>
                  <a:gd name="T65" fmla="*/ 150 h 174"/>
                  <a:gd name="T66" fmla="*/ 128 w 188"/>
                  <a:gd name="T67" fmla="*/ 147 h 174"/>
                  <a:gd name="T68" fmla="*/ 113 w 188"/>
                  <a:gd name="T69" fmla="*/ 146 h 174"/>
                  <a:gd name="T70" fmla="*/ 102 w 188"/>
                  <a:gd name="T71" fmla="*/ 149 h 174"/>
                  <a:gd name="T72" fmla="*/ 91 w 188"/>
                  <a:gd name="T73" fmla="*/ 151 h 174"/>
                  <a:gd name="T74" fmla="*/ 75 w 188"/>
                  <a:gd name="T75" fmla="*/ 154 h 174"/>
                  <a:gd name="T76" fmla="*/ 65 w 188"/>
                  <a:gd name="T77" fmla="*/ 164 h 174"/>
                  <a:gd name="T78" fmla="*/ 56 w 188"/>
                  <a:gd name="T79" fmla="*/ 174 h 174"/>
                  <a:gd name="T80" fmla="*/ 43 w 188"/>
                  <a:gd name="T81" fmla="*/ 167 h 174"/>
                  <a:gd name="T82" fmla="*/ 29 w 188"/>
                  <a:gd name="T83" fmla="*/ 160 h 174"/>
                  <a:gd name="T84" fmla="*/ 17 w 188"/>
                  <a:gd name="T85" fmla="*/ 153 h 174"/>
                  <a:gd name="T86" fmla="*/ 8 w 188"/>
                  <a:gd name="T87" fmla="*/ 148 h 174"/>
                  <a:gd name="T88" fmla="*/ 3 w 188"/>
                  <a:gd name="T89" fmla="*/ 141 h 174"/>
                  <a:gd name="T90" fmla="*/ 2 w 188"/>
                  <a:gd name="T91" fmla="*/ 131 h 174"/>
                  <a:gd name="T92" fmla="*/ 0 w 188"/>
                  <a:gd name="T93" fmla="*/ 117 h 174"/>
                  <a:gd name="T94" fmla="*/ 9 w 188"/>
                  <a:gd name="T95" fmla="*/ 106 h 174"/>
                  <a:gd name="T96" fmla="*/ 16 w 188"/>
                  <a:gd name="T97" fmla="*/ 95 h 174"/>
                  <a:gd name="T98" fmla="*/ 30 w 188"/>
                  <a:gd name="T99" fmla="*/ 82 h 174"/>
                  <a:gd name="T100" fmla="*/ 37 w 188"/>
                  <a:gd name="T101" fmla="*/ 76 h 174"/>
                  <a:gd name="T102" fmla="*/ 44 w 188"/>
                  <a:gd name="T103" fmla="*/ 63 h 174"/>
                  <a:gd name="T104" fmla="*/ 54 w 188"/>
                  <a:gd name="T105" fmla="*/ 56 h 174"/>
                  <a:gd name="T106" fmla="*/ 59 w 188"/>
                  <a:gd name="T107" fmla="*/ 39 h 174"/>
                  <a:gd name="T108" fmla="*/ 64 w 188"/>
                  <a:gd name="T109" fmla="*/ 25 h 174"/>
                  <a:gd name="T110" fmla="*/ 68 w 188"/>
                  <a:gd name="T111" fmla="*/ 9 h 174"/>
                  <a:gd name="T112" fmla="*/ 73 w 188"/>
                  <a:gd name="T11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174">
                    <a:moveTo>
                      <a:pt x="73" y="0"/>
                    </a:moveTo>
                    <a:cubicBezTo>
                      <a:pt x="78" y="3"/>
                      <a:pt x="78" y="3"/>
                      <a:pt x="78" y="3"/>
                    </a:cubicBezTo>
                    <a:cubicBezTo>
                      <a:pt x="84" y="7"/>
                      <a:pt x="84" y="7"/>
                      <a:pt x="84" y="7"/>
                    </a:cubicBezTo>
                    <a:cubicBezTo>
                      <a:pt x="89" y="8"/>
                      <a:pt x="89" y="8"/>
                      <a:pt x="89" y="8"/>
                    </a:cubicBezTo>
                    <a:cubicBezTo>
                      <a:pt x="95" y="13"/>
                      <a:pt x="95" y="13"/>
                      <a:pt x="95" y="13"/>
                    </a:cubicBezTo>
                    <a:cubicBezTo>
                      <a:pt x="101" y="15"/>
                      <a:pt x="101" y="15"/>
                      <a:pt x="101" y="15"/>
                    </a:cubicBezTo>
                    <a:cubicBezTo>
                      <a:pt x="102" y="7"/>
                      <a:pt x="102" y="7"/>
                      <a:pt x="102" y="7"/>
                    </a:cubicBezTo>
                    <a:cubicBezTo>
                      <a:pt x="107" y="4"/>
                      <a:pt x="107" y="4"/>
                      <a:pt x="107" y="4"/>
                    </a:cubicBezTo>
                    <a:cubicBezTo>
                      <a:pt x="116" y="4"/>
                      <a:pt x="116" y="4"/>
                      <a:pt x="116" y="4"/>
                    </a:cubicBezTo>
                    <a:cubicBezTo>
                      <a:pt x="117" y="9"/>
                      <a:pt x="117" y="9"/>
                      <a:pt x="117" y="9"/>
                    </a:cubicBezTo>
                    <a:cubicBezTo>
                      <a:pt x="118" y="14"/>
                      <a:pt x="118" y="14"/>
                      <a:pt x="118" y="14"/>
                    </a:cubicBezTo>
                    <a:cubicBezTo>
                      <a:pt x="122" y="14"/>
                      <a:pt x="122" y="14"/>
                      <a:pt x="122" y="14"/>
                    </a:cubicBezTo>
                    <a:cubicBezTo>
                      <a:pt x="129" y="14"/>
                      <a:pt x="129" y="14"/>
                      <a:pt x="129" y="14"/>
                    </a:cubicBezTo>
                    <a:cubicBezTo>
                      <a:pt x="134" y="14"/>
                      <a:pt x="134" y="14"/>
                      <a:pt x="134" y="14"/>
                    </a:cubicBezTo>
                    <a:cubicBezTo>
                      <a:pt x="139" y="17"/>
                      <a:pt x="139" y="17"/>
                      <a:pt x="139" y="17"/>
                    </a:cubicBezTo>
                    <a:cubicBezTo>
                      <a:pt x="141" y="18"/>
                      <a:pt x="141" y="18"/>
                      <a:pt x="141" y="18"/>
                    </a:cubicBezTo>
                    <a:cubicBezTo>
                      <a:pt x="148" y="18"/>
                      <a:pt x="148" y="18"/>
                      <a:pt x="148" y="18"/>
                    </a:cubicBezTo>
                    <a:cubicBezTo>
                      <a:pt x="148" y="15"/>
                      <a:pt x="148" y="15"/>
                      <a:pt x="148" y="15"/>
                    </a:cubicBezTo>
                    <a:cubicBezTo>
                      <a:pt x="154" y="13"/>
                      <a:pt x="154" y="13"/>
                      <a:pt x="154" y="13"/>
                    </a:cubicBezTo>
                    <a:cubicBezTo>
                      <a:pt x="159" y="10"/>
                      <a:pt x="159" y="10"/>
                      <a:pt x="159" y="10"/>
                    </a:cubicBezTo>
                    <a:cubicBezTo>
                      <a:pt x="166" y="9"/>
                      <a:pt x="166" y="9"/>
                      <a:pt x="166" y="9"/>
                    </a:cubicBezTo>
                    <a:cubicBezTo>
                      <a:pt x="173" y="7"/>
                      <a:pt x="173" y="7"/>
                      <a:pt x="173" y="7"/>
                    </a:cubicBezTo>
                    <a:cubicBezTo>
                      <a:pt x="178" y="6"/>
                      <a:pt x="178" y="6"/>
                      <a:pt x="178" y="6"/>
                    </a:cubicBezTo>
                    <a:cubicBezTo>
                      <a:pt x="182" y="6"/>
                      <a:pt x="182" y="6"/>
                      <a:pt x="182" y="6"/>
                    </a:cubicBezTo>
                    <a:cubicBezTo>
                      <a:pt x="182" y="16"/>
                      <a:pt x="182" y="16"/>
                      <a:pt x="182" y="16"/>
                    </a:cubicBezTo>
                    <a:cubicBezTo>
                      <a:pt x="180" y="17"/>
                      <a:pt x="180" y="17"/>
                      <a:pt x="180" y="17"/>
                    </a:cubicBezTo>
                    <a:cubicBezTo>
                      <a:pt x="181" y="34"/>
                      <a:pt x="181" y="34"/>
                      <a:pt x="181" y="34"/>
                    </a:cubicBezTo>
                    <a:cubicBezTo>
                      <a:pt x="183" y="37"/>
                      <a:pt x="183" y="37"/>
                      <a:pt x="183" y="37"/>
                    </a:cubicBezTo>
                    <a:cubicBezTo>
                      <a:pt x="186" y="41"/>
                      <a:pt x="186" y="41"/>
                      <a:pt x="186" y="41"/>
                    </a:cubicBezTo>
                    <a:cubicBezTo>
                      <a:pt x="188" y="42"/>
                      <a:pt x="188" y="42"/>
                      <a:pt x="188" y="42"/>
                    </a:cubicBezTo>
                    <a:cubicBezTo>
                      <a:pt x="188" y="52"/>
                      <a:pt x="188" y="52"/>
                      <a:pt x="188" y="52"/>
                    </a:cubicBezTo>
                    <a:cubicBezTo>
                      <a:pt x="187" y="54"/>
                      <a:pt x="187" y="54"/>
                      <a:pt x="187" y="54"/>
                    </a:cubicBezTo>
                    <a:cubicBezTo>
                      <a:pt x="184" y="54"/>
                      <a:pt x="184" y="54"/>
                      <a:pt x="184" y="54"/>
                    </a:cubicBezTo>
                    <a:cubicBezTo>
                      <a:pt x="181" y="51"/>
                      <a:pt x="181" y="51"/>
                      <a:pt x="181" y="51"/>
                    </a:cubicBezTo>
                    <a:cubicBezTo>
                      <a:pt x="177" y="49"/>
                      <a:pt x="177" y="49"/>
                      <a:pt x="177" y="49"/>
                    </a:cubicBezTo>
                    <a:cubicBezTo>
                      <a:pt x="173" y="50"/>
                      <a:pt x="173" y="50"/>
                      <a:pt x="173" y="50"/>
                    </a:cubicBezTo>
                    <a:cubicBezTo>
                      <a:pt x="172" y="54"/>
                      <a:pt x="172" y="54"/>
                      <a:pt x="172" y="54"/>
                    </a:cubicBezTo>
                    <a:cubicBezTo>
                      <a:pt x="172" y="57"/>
                      <a:pt x="172" y="57"/>
                      <a:pt x="172" y="57"/>
                    </a:cubicBezTo>
                    <a:cubicBezTo>
                      <a:pt x="166" y="58"/>
                      <a:pt x="166" y="58"/>
                      <a:pt x="166" y="58"/>
                    </a:cubicBezTo>
                    <a:cubicBezTo>
                      <a:pt x="162" y="59"/>
                      <a:pt x="162" y="59"/>
                      <a:pt x="162" y="59"/>
                    </a:cubicBezTo>
                    <a:cubicBezTo>
                      <a:pt x="162" y="63"/>
                      <a:pt x="162" y="63"/>
                      <a:pt x="162" y="63"/>
                    </a:cubicBezTo>
                    <a:cubicBezTo>
                      <a:pt x="162" y="72"/>
                      <a:pt x="162" y="72"/>
                      <a:pt x="162" y="72"/>
                    </a:cubicBezTo>
                    <a:cubicBezTo>
                      <a:pt x="163" y="75"/>
                      <a:pt x="163" y="75"/>
                      <a:pt x="163" y="75"/>
                    </a:cubicBezTo>
                    <a:cubicBezTo>
                      <a:pt x="163" y="77"/>
                      <a:pt x="163" y="77"/>
                      <a:pt x="163" y="77"/>
                    </a:cubicBezTo>
                    <a:cubicBezTo>
                      <a:pt x="164" y="81"/>
                      <a:pt x="164" y="81"/>
                      <a:pt x="164" y="81"/>
                    </a:cubicBezTo>
                    <a:cubicBezTo>
                      <a:pt x="160" y="81"/>
                      <a:pt x="160" y="81"/>
                      <a:pt x="160" y="81"/>
                    </a:cubicBezTo>
                    <a:cubicBezTo>
                      <a:pt x="154" y="82"/>
                      <a:pt x="154" y="82"/>
                      <a:pt x="154" y="82"/>
                    </a:cubicBezTo>
                    <a:cubicBezTo>
                      <a:pt x="150" y="88"/>
                      <a:pt x="150" y="88"/>
                      <a:pt x="150" y="88"/>
                    </a:cubicBezTo>
                    <a:cubicBezTo>
                      <a:pt x="149" y="94"/>
                      <a:pt x="149" y="94"/>
                      <a:pt x="149" y="94"/>
                    </a:cubicBezTo>
                    <a:cubicBezTo>
                      <a:pt x="149" y="99"/>
                      <a:pt x="149" y="99"/>
                      <a:pt x="149" y="99"/>
                    </a:cubicBezTo>
                    <a:cubicBezTo>
                      <a:pt x="150" y="103"/>
                      <a:pt x="150" y="103"/>
                      <a:pt x="150" y="103"/>
                    </a:cubicBezTo>
                    <a:cubicBezTo>
                      <a:pt x="152" y="105"/>
                      <a:pt x="152" y="105"/>
                      <a:pt x="152" y="105"/>
                    </a:cubicBezTo>
                    <a:cubicBezTo>
                      <a:pt x="154" y="109"/>
                      <a:pt x="154" y="109"/>
                      <a:pt x="154" y="109"/>
                    </a:cubicBezTo>
                    <a:cubicBezTo>
                      <a:pt x="155" y="112"/>
                      <a:pt x="155" y="112"/>
                      <a:pt x="155" y="112"/>
                    </a:cubicBezTo>
                    <a:cubicBezTo>
                      <a:pt x="151" y="115"/>
                      <a:pt x="151" y="115"/>
                      <a:pt x="151" y="115"/>
                    </a:cubicBezTo>
                    <a:cubicBezTo>
                      <a:pt x="147" y="119"/>
                      <a:pt x="147" y="119"/>
                      <a:pt x="147" y="119"/>
                    </a:cubicBezTo>
                    <a:cubicBezTo>
                      <a:pt x="146" y="122"/>
                      <a:pt x="146" y="122"/>
                      <a:pt x="146" y="122"/>
                    </a:cubicBezTo>
                    <a:cubicBezTo>
                      <a:pt x="147" y="126"/>
                      <a:pt x="147" y="126"/>
                      <a:pt x="147" y="126"/>
                    </a:cubicBezTo>
                    <a:cubicBezTo>
                      <a:pt x="150" y="127"/>
                      <a:pt x="150" y="127"/>
                      <a:pt x="150" y="127"/>
                    </a:cubicBezTo>
                    <a:cubicBezTo>
                      <a:pt x="151" y="129"/>
                      <a:pt x="151" y="129"/>
                      <a:pt x="151" y="129"/>
                    </a:cubicBezTo>
                    <a:cubicBezTo>
                      <a:pt x="151" y="135"/>
                      <a:pt x="151" y="135"/>
                      <a:pt x="151" y="135"/>
                    </a:cubicBezTo>
                    <a:cubicBezTo>
                      <a:pt x="151" y="138"/>
                      <a:pt x="151" y="138"/>
                      <a:pt x="151" y="138"/>
                    </a:cubicBezTo>
                    <a:cubicBezTo>
                      <a:pt x="147" y="141"/>
                      <a:pt x="147" y="141"/>
                      <a:pt x="147" y="141"/>
                    </a:cubicBezTo>
                    <a:cubicBezTo>
                      <a:pt x="142" y="143"/>
                      <a:pt x="142" y="143"/>
                      <a:pt x="142" y="143"/>
                    </a:cubicBezTo>
                    <a:cubicBezTo>
                      <a:pt x="139" y="147"/>
                      <a:pt x="139" y="147"/>
                      <a:pt x="139" y="147"/>
                    </a:cubicBezTo>
                    <a:cubicBezTo>
                      <a:pt x="138" y="150"/>
                      <a:pt x="138" y="150"/>
                      <a:pt x="138" y="150"/>
                    </a:cubicBezTo>
                    <a:cubicBezTo>
                      <a:pt x="134" y="148"/>
                      <a:pt x="134" y="148"/>
                      <a:pt x="134" y="148"/>
                    </a:cubicBezTo>
                    <a:cubicBezTo>
                      <a:pt x="128" y="147"/>
                      <a:pt x="128" y="147"/>
                      <a:pt x="128" y="147"/>
                    </a:cubicBezTo>
                    <a:cubicBezTo>
                      <a:pt x="121" y="147"/>
                      <a:pt x="121" y="147"/>
                      <a:pt x="121" y="147"/>
                    </a:cubicBezTo>
                    <a:cubicBezTo>
                      <a:pt x="113" y="146"/>
                      <a:pt x="113" y="146"/>
                      <a:pt x="113" y="146"/>
                    </a:cubicBezTo>
                    <a:cubicBezTo>
                      <a:pt x="113" y="146"/>
                      <a:pt x="109" y="147"/>
                      <a:pt x="108" y="147"/>
                    </a:cubicBezTo>
                    <a:cubicBezTo>
                      <a:pt x="107" y="147"/>
                      <a:pt x="102" y="149"/>
                      <a:pt x="102" y="149"/>
                    </a:cubicBezTo>
                    <a:cubicBezTo>
                      <a:pt x="98" y="152"/>
                      <a:pt x="98" y="152"/>
                      <a:pt x="98" y="152"/>
                    </a:cubicBezTo>
                    <a:cubicBezTo>
                      <a:pt x="91" y="151"/>
                      <a:pt x="91" y="151"/>
                      <a:pt x="91" y="151"/>
                    </a:cubicBezTo>
                    <a:cubicBezTo>
                      <a:pt x="81" y="153"/>
                      <a:pt x="81" y="153"/>
                      <a:pt x="81" y="153"/>
                    </a:cubicBezTo>
                    <a:cubicBezTo>
                      <a:pt x="81" y="153"/>
                      <a:pt x="76" y="154"/>
                      <a:pt x="75" y="154"/>
                    </a:cubicBezTo>
                    <a:cubicBezTo>
                      <a:pt x="74" y="154"/>
                      <a:pt x="70" y="158"/>
                      <a:pt x="70" y="158"/>
                    </a:cubicBezTo>
                    <a:cubicBezTo>
                      <a:pt x="65" y="164"/>
                      <a:pt x="65" y="164"/>
                      <a:pt x="65" y="164"/>
                    </a:cubicBezTo>
                    <a:cubicBezTo>
                      <a:pt x="62" y="168"/>
                      <a:pt x="62" y="168"/>
                      <a:pt x="62" y="168"/>
                    </a:cubicBezTo>
                    <a:cubicBezTo>
                      <a:pt x="56" y="174"/>
                      <a:pt x="56" y="174"/>
                      <a:pt x="56" y="174"/>
                    </a:cubicBezTo>
                    <a:cubicBezTo>
                      <a:pt x="50" y="170"/>
                      <a:pt x="50" y="170"/>
                      <a:pt x="50" y="170"/>
                    </a:cubicBezTo>
                    <a:cubicBezTo>
                      <a:pt x="43" y="167"/>
                      <a:pt x="43" y="167"/>
                      <a:pt x="43" y="167"/>
                    </a:cubicBezTo>
                    <a:cubicBezTo>
                      <a:pt x="43" y="167"/>
                      <a:pt x="39" y="164"/>
                      <a:pt x="38" y="164"/>
                    </a:cubicBezTo>
                    <a:cubicBezTo>
                      <a:pt x="36" y="164"/>
                      <a:pt x="30" y="160"/>
                      <a:pt x="29" y="160"/>
                    </a:cubicBezTo>
                    <a:cubicBezTo>
                      <a:pt x="28" y="160"/>
                      <a:pt x="23" y="157"/>
                      <a:pt x="23" y="157"/>
                    </a:cubicBezTo>
                    <a:cubicBezTo>
                      <a:pt x="22" y="156"/>
                      <a:pt x="20" y="154"/>
                      <a:pt x="17" y="153"/>
                    </a:cubicBezTo>
                    <a:cubicBezTo>
                      <a:pt x="14" y="152"/>
                      <a:pt x="11" y="151"/>
                      <a:pt x="11" y="151"/>
                    </a:cubicBezTo>
                    <a:cubicBezTo>
                      <a:pt x="8" y="148"/>
                      <a:pt x="8" y="148"/>
                      <a:pt x="8" y="148"/>
                    </a:cubicBezTo>
                    <a:cubicBezTo>
                      <a:pt x="8" y="144"/>
                      <a:pt x="8" y="144"/>
                      <a:pt x="8" y="144"/>
                    </a:cubicBezTo>
                    <a:cubicBezTo>
                      <a:pt x="3" y="141"/>
                      <a:pt x="3" y="141"/>
                      <a:pt x="3" y="141"/>
                    </a:cubicBezTo>
                    <a:cubicBezTo>
                      <a:pt x="2" y="136"/>
                      <a:pt x="2" y="136"/>
                      <a:pt x="2" y="136"/>
                    </a:cubicBezTo>
                    <a:cubicBezTo>
                      <a:pt x="2" y="131"/>
                      <a:pt x="2" y="131"/>
                      <a:pt x="2" y="131"/>
                    </a:cubicBezTo>
                    <a:cubicBezTo>
                      <a:pt x="1" y="126"/>
                      <a:pt x="1" y="126"/>
                      <a:pt x="1" y="126"/>
                    </a:cubicBezTo>
                    <a:cubicBezTo>
                      <a:pt x="0" y="117"/>
                      <a:pt x="0" y="117"/>
                      <a:pt x="0" y="117"/>
                    </a:cubicBezTo>
                    <a:cubicBezTo>
                      <a:pt x="4" y="108"/>
                      <a:pt x="4" y="108"/>
                      <a:pt x="4" y="108"/>
                    </a:cubicBezTo>
                    <a:cubicBezTo>
                      <a:pt x="9" y="106"/>
                      <a:pt x="9" y="106"/>
                      <a:pt x="9" y="106"/>
                    </a:cubicBezTo>
                    <a:cubicBezTo>
                      <a:pt x="13" y="101"/>
                      <a:pt x="13" y="101"/>
                      <a:pt x="13" y="101"/>
                    </a:cubicBezTo>
                    <a:cubicBezTo>
                      <a:pt x="16" y="95"/>
                      <a:pt x="16" y="95"/>
                      <a:pt x="16" y="95"/>
                    </a:cubicBezTo>
                    <a:cubicBezTo>
                      <a:pt x="25" y="84"/>
                      <a:pt x="25" y="84"/>
                      <a:pt x="25" y="84"/>
                    </a:cubicBezTo>
                    <a:cubicBezTo>
                      <a:pt x="30" y="82"/>
                      <a:pt x="30" y="82"/>
                      <a:pt x="30" y="82"/>
                    </a:cubicBezTo>
                    <a:cubicBezTo>
                      <a:pt x="36" y="80"/>
                      <a:pt x="36" y="80"/>
                      <a:pt x="36" y="80"/>
                    </a:cubicBezTo>
                    <a:cubicBezTo>
                      <a:pt x="37" y="76"/>
                      <a:pt x="37" y="76"/>
                      <a:pt x="37" y="76"/>
                    </a:cubicBezTo>
                    <a:cubicBezTo>
                      <a:pt x="40" y="69"/>
                      <a:pt x="40" y="69"/>
                      <a:pt x="40" y="69"/>
                    </a:cubicBezTo>
                    <a:cubicBezTo>
                      <a:pt x="44" y="63"/>
                      <a:pt x="44" y="63"/>
                      <a:pt x="44" y="63"/>
                    </a:cubicBezTo>
                    <a:cubicBezTo>
                      <a:pt x="49" y="61"/>
                      <a:pt x="49" y="61"/>
                      <a:pt x="49" y="61"/>
                    </a:cubicBezTo>
                    <a:cubicBezTo>
                      <a:pt x="54" y="56"/>
                      <a:pt x="54" y="56"/>
                      <a:pt x="54" y="56"/>
                    </a:cubicBezTo>
                    <a:cubicBezTo>
                      <a:pt x="56" y="51"/>
                      <a:pt x="56" y="51"/>
                      <a:pt x="56" y="51"/>
                    </a:cubicBezTo>
                    <a:cubicBezTo>
                      <a:pt x="59" y="39"/>
                      <a:pt x="59" y="39"/>
                      <a:pt x="59" y="39"/>
                    </a:cubicBezTo>
                    <a:cubicBezTo>
                      <a:pt x="62" y="32"/>
                      <a:pt x="62" y="32"/>
                      <a:pt x="62" y="32"/>
                    </a:cubicBezTo>
                    <a:cubicBezTo>
                      <a:pt x="64" y="25"/>
                      <a:pt x="64" y="25"/>
                      <a:pt x="64" y="25"/>
                    </a:cubicBezTo>
                    <a:cubicBezTo>
                      <a:pt x="64" y="25"/>
                      <a:pt x="64" y="21"/>
                      <a:pt x="65" y="19"/>
                    </a:cubicBezTo>
                    <a:cubicBezTo>
                      <a:pt x="67" y="16"/>
                      <a:pt x="67" y="10"/>
                      <a:pt x="68" y="9"/>
                    </a:cubicBezTo>
                    <a:cubicBezTo>
                      <a:pt x="69" y="9"/>
                      <a:pt x="71" y="3"/>
                      <a:pt x="71" y="3"/>
                    </a:cubicBezTo>
                    <a:lnTo>
                      <a:pt x="73"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1" name="Grupo 16"/>
            <p:cNvGrpSpPr/>
            <p:nvPr/>
          </p:nvGrpSpPr>
          <p:grpSpPr>
            <a:xfrm>
              <a:off x="9383716" y="3789587"/>
              <a:ext cx="1304924" cy="1079501"/>
              <a:chOff x="9215438" y="3032125"/>
              <a:chExt cx="1304924" cy="1079501"/>
            </a:xfrm>
            <a:solidFill>
              <a:srgbClr val="ED7D31"/>
            </a:solidFill>
          </p:grpSpPr>
          <p:sp>
            <p:nvSpPr>
              <p:cNvPr id="102" name="Freeform 20"/>
              <p:cNvSpPr>
                <a:spLocks/>
              </p:cNvSpPr>
              <p:nvPr/>
            </p:nvSpPr>
            <p:spPr bwMode="auto">
              <a:xfrm>
                <a:off x="9215438" y="3595688"/>
                <a:ext cx="838200" cy="515938"/>
              </a:xfrm>
              <a:custGeom>
                <a:avLst/>
                <a:gdLst>
                  <a:gd name="T0" fmla="*/ 9 w 223"/>
                  <a:gd name="T1" fmla="*/ 69 h 137"/>
                  <a:gd name="T2" fmla="*/ 26 w 223"/>
                  <a:gd name="T3" fmla="*/ 69 h 137"/>
                  <a:gd name="T4" fmla="*/ 39 w 223"/>
                  <a:gd name="T5" fmla="*/ 71 h 137"/>
                  <a:gd name="T6" fmla="*/ 49 w 223"/>
                  <a:gd name="T7" fmla="*/ 76 h 137"/>
                  <a:gd name="T8" fmla="*/ 65 w 223"/>
                  <a:gd name="T9" fmla="*/ 76 h 137"/>
                  <a:gd name="T10" fmla="*/ 78 w 223"/>
                  <a:gd name="T11" fmla="*/ 77 h 137"/>
                  <a:gd name="T12" fmla="*/ 83 w 223"/>
                  <a:gd name="T13" fmla="*/ 83 h 137"/>
                  <a:gd name="T14" fmla="*/ 87 w 223"/>
                  <a:gd name="T15" fmla="*/ 89 h 137"/>
                  <a:gd name="T16" fmla="*/ 87 w 223"/>
                  <a:gd name="T17" fmla="*/ 98 h 137"/>
                  <a:gd name="T18" fmla="*/ 88 w 223"/>
                  <a:gd name="T19" fmla="*/ 105 h 137"/>
                  <a:gd name="T20" fmla="*/ 91 w 223"/>
                  <a:gd name="T21" fmla="*/ 109 h 137"/>
                  <a:gd name="T22" fmla="*/ 93 w 223"/>
                  <a:gd name="T23" fmla="*/ 115 h 137"/>
                  <a:gd name="T24" fmla="*/ 93 w 223"/>
                  <a:gd name="T25" fmla="*/ 123 h 137"/>
                  <a:gd name="T26" fmla="*/ 109 w 223"/>
                  <a:gd name="T27" fmla="*/ 124 h 137"/>
                  <a:gd name="T28" fmla="*/ 113 w 223"/>
                  <a:gd name="T29" fmla="*/ 127 h 137"/>
                  <a:gd name="T30" fmla="*/ 115 w 223"/>
                  <a:gd name="T31" fmla="*/ 134 h 137"/>
                  <a:gd name="T32" fmla="*/ 124 w 223"/>
                  <a:gd name="T33" fmla="*/ 136 h 137"/>
                  <a:gd name="T34" fmla="*/ 128 w 223"/>
                  <a:gd name="T35" fmla="*/ 136 h 137"/>
                  <a:gd name="T36" fmla="*/ 138 w 223"/>
                  <a:gd name="T37" fmla="*/ 127 h 137"/>
                  <a:gd name="T38" fmla="*/ 151 w 223"/>
                  <a:gd name="T39" fmla="*/ 118 h 137"/>
                  <a:gd name="T40" fmla="*/ 161 w 223"/>
                  <a:gd name="T41" fmla="*/ 109 h 137"/>
                  <a:gd name="T42" fmla="*/ 172 w 223"/>
                  <a:gd name="T43" fmla="*/ 105 h 137"/>
                  <a:gd name="T44" fmla="*/ 179 w 223"/>
                  <a:gd name="T45" fmla="*/ 100 h 137"/>
                  <a:gd name="T46" fmla="*/ 198 w 223"/>
                  <a:gd name="T47" fmla="*/ 96 h 137"/>
                  <a:gd name="T48" fmla="*/ 209 w 223"/>
                  <a:gd name="T49" fmla="*/ 90 h 137"/>
                  <a:gd name="T50" fmla="*/ 219 w 223"/>
                  <a:gd name="T51" fmla="*/ 88 h 137"/>
                  <a:gd name="T52" fmla="*/ 219 w 223"/>
                  <a:gd name="T53" fmla="*/ 82 h 137"/>
                  <a:gd name="T54" fmla="*/ 223 w 223"/>
                  <a:gd name="T55" fmla="*/ 73 h 137"/>
                  <a:gd name="T56" fmla="*/ 214 w 223"/>
                  <a:gd name="T57" fmla="*/ 70 h 137"/>
                  <a:gd name="T58" fmla="*/ 203 w 223"/>
                  <a:gd name="T59" fmla="*/ 72 h 137"/>
                  <a:gd name="T60" fmla="*/ 193 w 223"/>
                  <a:gd name="T61" fmla="*/ 76 h 137"/>
                  <a:gd name="T62" fmla="*/ 187 w 223"/>
                  <a:gd name="T63" fmla="*/ 81 h 137"/>
                  <a:gd name="T64" fmla="*/ 170 w 223"/>
                  <a:gd name="T65" fmla="*/ 81 h 137"/>
                  <a:gd name="T66" fmla="*/ 164 w 223"/>
                  <a:gd name="T67" fmla="*/ 74 h 137"/>
                  <a:gd name="T68" fmla="*/ 161 w 223"/>
                  <a:gd name="T69" fmla="*/ 65 h 137"/>
                  <a:gd name="T70" fmla="*/ 160 w 223"/>
                  <a:gd name="T71" fmla="*/ 51 h 137"/>
                  <a:gd name="T72" fmla="*/ 161 w 223"/>
                  <a:gd name="T73" fmla="*/ 42 h 137"/>
                  <a:gd name="T74" fmla="*/ 151 w 223"/>
                  <a:gd name="T75" fmla="*/ 39 h 137"/>
                  <a:gd name="T76" fmla="*/ 146 w 223"/>
                  <a:gd name="T77" fmla="*/ 26 h 137"/>
                  <a:gd name="T78" fmla="*/ 145 w 223"/>
                  <a:gd name="T79" fmla="*/ 14 h 137"/>
                  <a:gd name="T80" fmla="*/ 139 w 223"/>
                  <a:gd name="T81" fmla="*/ 5 h 137"/>
                  <a:gd name="T82" fmla="*/ 131 w 223"/>
                  <a:gd name="T83" fmla="*/ 6 h 137"/>
                  <a:gd name="T84" fmla="*/ 112 w 223"/>
                  <a:gd name="T85" fmla="*/ 7 h 137"/>
                  <a:gd name="T86" fmla="*/ 106 w 223"/>
                  <a:gd name="T87" fmla="*/ 12 h 137"/>
                  <a:gd name="T88" fmla="*/ 100 w 223"/>
                  <a:gd name="T89" fmla="*/ 13 h 137"/>
                  <a:gd name="T90" fmla="*/ 91 w 223"/>
                  <a:gd name="T91" fmla="*/ 6 h 137"/>
                  <a:gd name="T92" fmla="*/ 79 w 223"/>
                  <a:gd name="T93" fmla="*/ 2 h 137"/>
                  <a:gd name="T94" fmla="*/ 61 w 223"/>
                  <a:gd name="T95" fmla="*/ 0 h 137"/>
                  <a:gd name="T96" fmla="*/ 54 w 223"/>
                  <a:gd name="T97" fmla="*/ 2 h 137"/>
                  <a:gd name="T98" fmla="*/ 44 w 223"/>
                  <a:gd name="T99" fmla="*/ 10 h 137"/>
                  <a:gd name="T100" fmla="*/ 31 w 223"/>
                  <a:gd name="T101" fmla="*/ 22 h 137"/>
                  <a:gd name="T102" fmla="*/ 26 w 223"/>
                  <a:gd name="T103" fmla="*/ 33 h 137"/>
                  <a:gd name="T104" fmla="*/ 22 w 223"/>
                  <a:gd name="T105" fmla="*/ 43 h 137"/>
                  <a:gd name="T106" fmla="*/ 19 w 223"/>
                  <a:gd name="T107" fmla="*/ 52 h 137"/>
                  <a:gd name="T108" fmla="*/ 7 w 223"/>
                  <a:gd name="T109" fmla="*/ 6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3" h="137">
                    <a:moveTo>
                      <a:pt x="0" y="68"/>
                    </a:moveTo>
                    <a:cubicBezTo>
                      <a:pt x="9" y="69"/>
                      <a:pt x="9" y="69"/>
                      <a:pt x="9" y="69"/>
                    </a:cubicBezTo>
                    <a:cubicBezTo>
                      <a:pt x="18" y="69"/>
                      <a:pt x="18" y="69"/>
                      <a:pt x="18" y="69"/>
                    </a:cubicBezTo>
                    <a:cubicBezTo>
                      <a:pt x="26" y="69"/>
                      <a:pt x="26" y="69"/>
                      <a:pt x="26" y="69"/>
                    </a:cubicBezTo>
                    <a:cubicBezTo>
                      <a:pt x="33" y="70"/>
                      <a:pt x="33" y="70"/>
                      <a:pt x="33" y="70"/>
                    </a:cubicBezTo>
                    <a:cubicBezTo>
                      <a:pt x="39" y="71"/>
                      <a:pt x="39" y="71"/>
                      <a:pt x="39" y="71"/>
                    </a:cubicBezTo>
                    <a:cubicBezTo>
                      <a:pt x="45" y="75"/>
                      <a:pt x="45" y="75"/>
                      <a:pt x="45" y="75"/>
                    </a:cubicBezTo>
                    <a:cubicBezTo>
                      <a:pt x="49" y="76"/>
                      <a:pt x="49" y="76"/>
                      <a:pt x="49" y="76"/>
                    </a:cubicBezTo>
                    <a:cubicBezTo>
                      <a:pt x="58" y="76"/>
                      <a:pt x="58" y="76"/>
                      <a:pt x="58" y="76"/>
                    </a:cubicBezTo>
                    <a:cubicBezTo>
                      <a:pt x="65" y="76"/>
                      <a:pt x="65" y="76"/>
                      <a:pt x="65" y="76"/>
                    </a:cubicBezTo>
                    <a:cubicBezTo>
                      <a:pt x="74" y="76"/>
                      <a:pt x="74" y="76"/>
                      <a:pt x="74" y="76"/>
                    </a:cubicBezTo>
                    <a:cubicBezTo>
                      <a:pt x="78" y="77"/>
                      <a:pt x="78" y="77"/>
                      <a:pt x="78" y="77"/>
                    </a:cubicBezTo>
                    <a:cubicBezTo>
                      <a:pt x="80" y="80"/>
                      <a:pt x="80" y="80"/>
                      <a:pt x="80" y="80"/>
                    </a:cubicBezTo>
                    <a:cubicBezTo>
                      <a:pt x="83" y="83"/>
                      <a:pt x="83" y="83"/>
                      <a:pt x="83" y="83"/>
                    </a:cubicBezTo>
                    <a:cubicBezTo>
                      <a:pt x="85" y="86"/>
                      <a:pt x="85" y="86"/>
                      <a:pt x="85" y="86"/>
                    </a:cubicBezTo>
                    <a:cubicBezTo>
                      <a:pt x="87" y="89"/>
                      <a:pt x="87" y="89"/>
                      <a:pt x="87" y="89"/>
                    </a:cubicBezTo>
                    <a:cubicBezTo>
                      <a:pt x="87" y="94"/>
                      <a:pt x="87" y="94"/>
                      <a:pt x="87" y="94"/>
                    </a:cubicBezTo>
                    <a:cubicBezTo>
                      <a:pt x="87" y="98"/>
                      <a:pt x="87" y="98"/>
                      <a:pt x="87" y="98"/>
                    </a:cubicBezTo>
                    <a:cubicBezTo>
                      <a:pt x="87" y="102"/>
                      <a:pt x="87" y="102"/>
                      <a:pt x="87" y="102"/>
                    </a:cubicBezTo>
                    <a:cubicBezTo>
                      <a:pt x="88" y="105"/>
                      <a:pt x="88" y="105"/>
                      <a:pt x="88" y="105"/>
                    </a:cubicBezTo>
                    <a:cubicBezTo>
                      <a:pt x="90" y="106"/>
                      <a:pt x="90" y="106"/>
                      <a:pt x="90" y="106"/>
                    </a:cubicBezTo>
                    <a:cubicBezTo>
                      <a:pt x="91" y="109"/>
                      <a:pt x="91" y="109"/>
                      <a:pt x="91" y="109"/>
                    </a:cubicBezTo>
                    <a:cubicBezTo>
                      <a:pt x="93" y="112"/>
                      <a:pt x="93" y="112"/>
                      <a:pt x="93" y="112"/>
                    </a:cubicBezTo>
                    <a:cubicBezTo>
                      <a:pt x="93" y="115"/>
                      <a:pt x="93" y="115"/>
                      <a:pt x="93" y="115"/>
                    </a:cubicBezTo>
                    <a:cubicBezTo>
                      <a:pt x="93" y="120"/>
                      <a:pt x="93" y="120"/>
                      <a:pt x="93" y="120"/>
                    </a:cubicBezTo>
                    <a:cubicBezTo>
                      <a:pt x="93" y="123"/>
                      <a:pt x="93" y="123"/>
                      <a:pt x="93" y="123"/>
                    </a:cubicBezTo>
                    <a:cubicBezTo>
                      <a:pt x="100" y="124"/>
                      <a:pt x="100" y="124"/>
                      <a:pt x="100" y="124"/>
                    </a:cubicBezTo>
                    <a:cubicBezTo>
                      <a:pt x="109" y="124"/>
                      <a:pt x="109" y="124"/>
                      <a:pt x="109" y="124"/>
                    </a:cubicBezTo>
                    <a:cubicBezTo>
                      <a:pt x="112" y="124"/>
                      <a:pt x="112" y="124"/>
                      <a:pt x="112" y="124"/>
                    </a:cubicBezTo>
                    <a:cubicBezTo>
                      <a:pt x="113" y="127"/>
                      <a:pt x="113" y="127"/>
                      <a:pt x="113" y="127"/>
                    </a:cubicBezTo>
                    <a:cubicBezTo>
                      <a:pt x="114" y="132"/>
                      <a:pt x="114" y="132"/>
                      <a:pt x="114" y="132"/>
                    </a:cubicBezTo>
                    <a:cubicBezTo>
                      <a:pt x="115" y="134"/>
                      <a:pt x="115" y="134"/>
                      <a:pt x="115" y="134"/>
                    </a:cubicBezTo>
                    <a:cubicBezTo>
                      <a:pt x="119" y="134"/>
                      <a:pt x="119" y="134"/>
                      <a:pt x="119" y="134"/>
                    </a:cubicBezTo>
                    <a:cubicBezTo>
                      <a:pt x="124" y="136"/>
                      <a:pt x="124" y="136"/>
                      <a:pt x="124" y="136"/>
                    </a:cubicBezTo>
                    <a:cubicBezTo>
                      <a:pt x="125" y="137"/>
                      <a:pt x="125" y="137"/>
                      <a:pt x="125" y="137"/>
                    </a:cubicBezTo>
                    <a:cubicBezTo>
                      <a:pt x="128" y="136"/>
                      <a:pt x="128" y="136"/>
                      <a:pt x="128" y="136"/>
                    </a:cubicBezTo>
                    <a:cubicBezTo>
                      <a:pt x="131" y="131"/>
                      <a:pt x="131" y="131"/>
                      <a:pt x="131" y="131"/>
                    </a:cubicBezTo>
                    <a:cubicBezTo>
                      <a:pt x="138" y="127"/>
                      <a:pt x="138" y="127"/>
                      <a:pt x="138" y="127"/>
                    </a:cubicBezTo>
                    <a:cubicBezTo>
                      <a:pt x="138" y="127"/>
                      <a:pt x="141" y="125"/>
                      <a:pt x="141" y="124"/>
                    </a:cubicBezTo>
                    <a:cubicBezTo>
                      <a:pt x="142" y="123"/>
                      <a:pt x="151" y="118"/>
                      <a:pt x="151" y="118"/>
                    </a:cubicBezTo>
                    <a:cubicBezTo>
                      <a:pt x="157" y="112"/>
                      <a:pt x="157" y="112"/>
                      <a:pt x="157" y="112"/>
                    </a:cubicBezTo>
                    <a:cubicBezTo>
                      <a:pt x="161" y="109"/>
                      <a:pt x="161" y="109"/>
                      <a:pt x="161" y="109"/>
                    </a:cubicBezTo>
                    <a:cubicBezTo>
                      <a:pt x="167" y="107"/>
                      <a:pt x="167" y="107"/>
                      <a:pt x="167" y="107"/>
                    </a:cubicBezTo>
                    <a:cubicBezTo>
                      <a:pt x="172" y="105"/>
                      <a:pt x="172" y="105"/>
                      <a:pt x="172" y="105"/>
                    </a:cubicBezTo>
                    <a:cubicBezTo>
                      <a:pt x="175" y="105"/>
                      <a:pt x="175" y="105"/>
                      <a:pt x="175" y="105"/>
                    </a:cubicBezTo>
                    <a:cubicBezTo>
                      <a:pt x="179" y="100"/>
                      <a:pt x="179" y="100"/>
                      <a:pt x="179" y="100"/>
                    </a:cubicBezTo>
                    <a:cubicBezTo>
                      <a:pt x="195" y="100"/>
                      <a:pt x="195" y="100"/>
                      <a:pt x="195" y="100"/>
                    </a:cubicBezTo>
                    <a:cubicBezTo>
                      <a:pt x="198" y="96"/>
                      <a:pt x="198" y="96"/>
                      <a:pt x="198" y="96"/>
                    </a:cubicBezTo>
                    <a:cubicBezTo>
                      <a:pt x="205" y="91"/>
                      <a:pt x="205" y="91"/>
                      <a:pt x="205" y="91"/>
                    </a:cubicBezTo>
                    <a:cubicBezTo>
                      <a:pt x="209" y="90"/>
                      <a:pt x="209" y="90"/>
                      <a:pt x="209" y="90"/>
                    </a:cubicBezTo>
                    <a:cubicBezTo>
                      <a:pt x="215" y="89"/>
                      <a:pt x="215" y="89"/>
                      <a:pt x="215" y="89"/>
                    </a:cubicBezTo>
                    <a:cubicBezTo>
                      <a:pt x="219" y="88"/>
                      <a:pt x="219" y="88"/>
                      <a:pt x="219" y="88"/>
                    </a:cubicBezTo>
                    <a:cubicBezTo>
                      <a:pt x="219" y="85"/>
                      <a:pt x="219" y="85"/>
                      <a:pt x="219" y="85"/>
                    </a:cubicBezTo>
                    <a:cubicBezTo>
                      <a:pt x="219" y="82"/>
                      <a:pt x="219" y="82"/>
                      <a:pt x="219" y="82"/>
                    </a:cubicBezTo>
                    <a:cubicBezTo>
                      <a:pt x="223" y="79"/>
                      <a:pt x="223" y="79"/>
                      <a:pt x="223" y="79"/>
                    </a:cubicBezTo>
                    <a:cubicBezTo>
                      <a:pt x="223" y="73"/>
                      <a:pt x="223" y="73"/>
                      <a:pt x="223" y="73"/>
                    </a:cubicBezTo>
                    <a:cubicBezTo>
                      <a:pt x="218" y="73"/>
                      <a:pt x="218" y="73"/>
                      <a:pt x="218" y="73"/>
                    </a:cubicBezTo>
                    <a:cubicBezTo>
                      <a:pt x="214" y="70"/>
                      <a:pt x="214" y="70"/>
                      <a:pt x="214" y="70"/>
                    </a:cubicBezTo>
                    <a:cubicBezTo>
                      <a:pt x="208" y="70"/>
                      <a:pt x="208" y="70"/>
                      <a:pt x="208" y="70"/>
                    </a:cubicBezTo>
                    <a:cubicBezTo>
                      <a:pt x="203" y="72"/>
                      <a:pt x="203" y="72"/>
                      <a:pt x="203" y="72"/>
                    </a:cubicBezTo>
                    <a:cubicBezTo>
                      <a:pt x="198" y="74"/>
                      <a:pt x="198" y="74"/>
                      <a:pt x="198" y="74"/>
                    </a:cubicBezTo>
                    <a:cubicBezTo>
                      <a:pt x="193" y="76"/>
                      <a:pt x="193" y="76"/>
                      <a:pt x="193" y="76"/>
                    </a:cubicBezTo>
                    <a:cubicBezTo>
                      <a:pt x="188" y="78"/>
                      <a:pt x="188" y="78"/>
                      <a:pt x="188" y="78"/>
                    </a:cubicBezTo>
                    <a:cubicBezTo>
                      <a:pt x="188" y="78"/>
                      <a:pt x="188" y="81"/>
                      <a:pt x="187" y="81"/>
                    </a:cubicBezTo>
                    <a:cubicBezTo>
                      <a:pt x="186" y="81"/>
                      <a:pt x="178" y="81"/>
                      <a:pt x="178" y="81"/>
                    </a:cubicBezTo>
                    <a:cubicBezTo>
                      <a:pt x="170" y="81"/>
                      <a:pt x="170" y="81"/>
                      <a:pt x="170" y="81"/>
                    </a:cubicBezTo>
                    <a:cubicBezTo>
                      <a:pt x="167" y="80"/>
                      <a:pt x="167" y="80"/>
                      <a:pt x="167" y="80"/>
                    </a:cubicBezTo>
                    <a:cubicBezTo>
                      <a:pt x="164" y="74"/>
                      <a:pt x="164" y="74"/>
                      <a:pt x="164" y="74"/>
                    </a:cubicBezTo>
                    <a:cubicBezTo>
                      <a:pt x="163" y="70"/>
                      <a:pt x="163" y="70"/>
                      <a:pt x="163" y="70"/>
                    </a:cubicBezTo>
                    <a:cubicBezTo>
                      <a:pt x="163" y="70"/>
                      <a:pt x="161" y="66"/>
                      <a:pt x="161" y="65"/>
                    </a:cubicBezTo>
                    <a:cubicBezTo>
                      <a:pt x="160" y="64"/>
                      <a:pt x="160" y="58"/>
                      <a:pt x="160" y="58"/>
                    </a:cubicBezTo>
                    <a:cubicBezTo>
                      <a:pt x="160" y="51"/>
                      <a:pt x="160" y="51"/>
                      <a:pt x="160" y="51"/>
                    </a:cubicBezTo>
                    <a:cubicBezTo>
                      <a:pt x="160" y="47"/>
                      <a:pt x="160" y="47"/>
                      <a:pt x="160" y="47"/>
                    </a:cubicBezTo>
                    <a:cubicBezTo>
                      <a:pt x="161" y="42"/>
                      <a:pt x="161" y="42"/>
                      <a:pt x="161" y="42"/>
                    </a:cubicBezTo>
                    <a:cubicBezTo>
                      <a:pt x="157" y="41"/>
                      <a:pt x="157" y="41"/>
                      <a:pt x="157" y="41"/>
                    </a:cubicBezTo>
                    <a:cubicBezTo>
                      <a:pt x="157" y="41"/>
                      <a:pt x="152" y="41"/>
                      <a:pt x="151" y="39"/>
                    </a:cubicBezTo>
                    <a:cubicBezTo>
                      <a:pt x="150" y="37"/>
                      <a:pt x="147" y="33"/>
                      <a:pt x="147" y="32"/>
                    </a:cubicBezTo>
                    <a:cubicBezTo>
                      <a:pt x="147" y="31"/>
                      <a:pt x="146" y="28"/>
                      <a:pt x="146" y="26"/>
                    </a:cubicBezTo>
                    <a:cubicBezTo>
                      <a:pt x="146" y="24"/>
                      <a:pt x="145" y="21"/>
                      <a:pt x="145" y="19"/>
                    </a:cubicBezTo>
                    <a:cubicBezTo>
                      <a:pt x="145" y="16"/>
                      <a:pt x="145" y="15"/>
                      <a:pt x="145" y="14"/>
                    </a:cubicBezTo>
                    <a:cubicBezTo>
                      <a:pt x="145" y="13"/>
                      <a:pt x="143" y="8"/>
                      <a:pt x="143" y="8"/>
                    </a:cubicBezTo>
                    <a:cubicBezTo>
                      <a:pt x="139" y="5"/>
                      <a:pt x="139" y="5"/>
                      <a:pt x="139" y="5"/>
                    </a:cubicBezTo>
                    <a:cubicBezTo>
                      <a:pt x="134" y="5"/>
                      <a:pt x="134" y="5"/>
                      <a:pt x="134" y="5"/>
                    </a:cubicBezTo>
                    <a:cubicBezTo>
                      <a:pt x="131" y="6"/>
                      <a:pt x="131" y="6"/>
                      <a:pt x="131" y="6"/>
                    </a:cubicBezTo>
                    <a:cubicBezTo>
                      <a:pt x="122" y="7"/>
                      <a:pt x="122" y="7"/>
                      <a:pt x="122" y="7"/>
                    </a:cubicBezTo>
                    <a:cubicBezTo>
                      <a:pt x="112" y="7"/>
                      <a:pt x="112" y="7"/>
                      <a:pt x="112" y="7"/>
                    </a:cubicBezTo>
                    <a:cubicBezTo>
                      <a:pt x="108" y="8"/>
                      <a:pt x="108" y="8"/>
                      <a:pt x="108" y="8"/>
                    </a:cubicBezTo>
                    <a:cubicBezTo>
                      <a:pt x="106" y="12"/>
                      <a:pt x="106" y="12"/>
                      <a:pt x="106" y="12"/>
                    </a:cubicBezTo>
                    <a:cubicBezTo>
                      <a:pt x="105" y="15"/>
                      <a:pt x="105" y="15"/>
                      <a:pt x="105" y="15"/>
                    </a:cubicBezTo>
                    <a:cubicBezTo>
                      <a:pt x="100" y="13"/>
                      <a:pt x="100" y="13"/>
                      <a:pt x="100" y="13"/>
                    </a:cubicBezTo>
                    <a:cubicBezTo>
                      <a:pt x="94" y="10"/>
                      <a:pt x="94" y="10"/>
                      <a:pt x="94" y="10"/>
                    </a:cubicBezTo>
                    <a:cubicBezTo>
                      <a:pt x="91" y="6"/>
                      <a:pt x="91" y="6"/>
                      <a:pt x="91" y="6"/>
                    </a:cubicBezTo>
                    <a:cubicBezTo>
                      <a:pt x="91" y="6"/>
                      <a:pt x="89" y="3"/>
                      <a:pt x="87" y="2"/>
                    </a:cubicBezTo>
                    <a:cubicBezTo>
                      <a:pt x="85" y="2"/>
                      <a:pt x="82" y="2"/>
                      <a:pt x="79" y="2"/>
                    </a:cubicBezTo>
                    <a:cubicBezTo>
                      <a:pt x="76" y="2"/>
                      <a:pt x="67" y="2"/>
                      <a:pt x="67" y="2"/>
                    </a:cubicBezTo>
                    <a:cubicBezTo>
                      <a:pt x="61" y="0"/>
                      <a:pt x="61" y="0"/>
                      <a:pt x="61" y="0"/>
                    </a:cubicBezTo>
                    <a:cubicBezTo>
                      <a:pt x="57" y="0"/>
                      <a:pt x="57" y="0"/>
                      <a:pt x="57" y="0"/>
                    </a:cubicBezTo>
                    <a:cubicBezTo>
                      <a:pt x="54" y="2"/>
                      <a:pt x="54" y="2"/>
                      <a:pt x="54" y="2"/>
                    </a:cubicBezTo>
                    <a:cubicBezTo>
                      <a:pt x="48" y="5"/>
                      <a:pt x="48" y="5"/>
                      <a:pt x="48" y="5"/>
                    </a:cubicBezTo>
                    <a:cubicBezTo>
                      <a:pt x="44" y="10"/>
                      <a:pt x="44" y="10"/>
                      <a:pt x="44" y="10"/>
                    </a:cubicBezTo>
                    <a:cubicBezTo>
                      <a:pt x="37" y="15"/>
                      <a:pt x="37" y="15"/>
                      <a:pt x="37" y="15"/>
                    </a:cubicBezTo>
                    <a:cubicBezTo>
                      <a:pt x="31" y="22"/>
                      <a:pt x="31" y="22"/>
                      <a:pt x="31" y="22"/>
                    </a:cubicBezTo>
                    <a:cubicBezTo>
                      <a:pt x="30" y="27"/>
                      <a:pt x="30" y="27"/>
                      <a:pt x="30" y="27"/>
                    </a:cubicBezTo>
                    <a:cubicBezTo>
                      <a:pt x="26" y="33"/>
                      <a:pt x="26" y="33"/>
                      <a:pt x="26" y="33"/>
                    </a:cubicBezTo>
                    <a:cubicBezTo>
                      <a:pt x="25" y="38"/>
                      <a:pt x="25" y="38"/>
                      <a:pt x="25" y="38"/>
                    </a:cubicBezTo>
                    <a:cubicBezTo>
                      <a:pt x="22" y="43"/>
                      <a:pt x="22" y="43"/>
                      <a:pt x="22" y="43"/>
                    </a:cubicBezTo>
                    <a:cubicBezTo>
                      <a:pt x="22" y="47"/>
                      <a:pt x="22" y="47"/>
                      <a:pt x="22" y="47"/>
                    </a:cubicBezTo>
                    <a:cubicBezTo>
                      <a:pt x="19" y="52"/>
                      <a:pt x="19" y="52"/>
                      <a:pt x="19" y="52"/>
                    </a:cubicBezTo>
                    <a:cubicBezTo>
                      <a:pt x="13" y="56"/>
                      <a:pt x="13" y="56"/>
                      <a:pt x="13" y="56"/>
                    </a:cubicBezTo>
                    <a:cubicBezTo>
                      <a:pt x="7" y="61"/>
                      <a:pt x="7" y="61"/>
                      <a:pt x="7" y="61"/>
                    </a:cubicBezTo>
                    <a:lnTo>
                      <a:pt x="0" y="68"/>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3" name="Freeform 21"/>
              <p:cNvSpPr>
                <a:spLocks/>
              </p:cNvSpPr>
              <p:nvPr/>
            </p:nvSpPr>
            <p:spPr bwMode="auto">
              <a:xfrm>
                <a:off x="10045700" y="3702050"/>
                <a:ext cx="346075" cy="198438"/>
              </a:xfrm>
              <a:custGeom>
                <a:avLst/>
                <a:gdLst>
                  <a:gd name="T0" fmla="*/ 0 w 92"/>
                  <a:gd name="T1" fmla="*/ 39 h 53"/>
                  <a:gd name="T2" fmla="*/ 8 w 92"/>
                  <a:gd name="T3" fmla="*/ 34 h 53"/>
                  <a:gd name="T4" fmla="*/ 13 w 92"/>
                  <a:gd name="T5" fmla="*/ 33 h 53"/>
                  <a:gd name="T6" fmla="*/ 23 w 92"/>
                  <a:gd name="T7" fmla="*/ 33 h 53"/>
                  <a:gd name="T8" fmla="*/ 29 w 92"/>
                  <a:gd name="T9" fmla="*/ 31 h 53"/>
                  <a:gd name="T10" fmla="*/ 33 w 92"/>
                  <a:gd name="T11" fmla="*/ 31 h 53"/>
                  <a:gd name="T12" fmla="*/ 37 w 92"/>
                  <a:gd name="T13" fmla="*/ 31 h 53"/>
                  <a:gd name="T14" fmla="*/ 44 w 92"/>
                  <a:gd name="T15" fmla="*/ 29 h 53"/>
                  <a:gd name="T16" fmla="*/ 49 w 92"/>
                  <a:gd name="T17" fmla="*/ 26 h 53"/>
                  <a:gd name="T18" fmla="*/ 52 w 92"/>
                  <a:gd name="T19" fmla="*/ 25 h 53"/>
                  <a:gd name="T20" fmla="*/ 56 w 92"/>
                  <a:gd name="T21" fmla="*/ 24 h 53"/>
                  <a:gd name="T22" fmla="*/ 58 w 92"/>
                  <a:gd name="T23" fmla="*/ 21 h 53"/>
                  <a:gd name="T24" fmla="*/ 62 w 92"/>
                  <a:gd name="T25" fmla="*/ 17 h 53"/>
                  <a:gd name="T26" fmla="*/ 63 w 92"/>
                  <a:gd name="T27" fmla="*/ 11 h 53"/>
                  <a:gd name="T28" fmla="*/ 64 w 92"/>
                  <a:gd name="T29" fmla="*/ 7 h 53"/>
                  <a:gd name="T30" fmla="*/ 64 w 92"/>
                  <a:gd name="T31" fmla="*/ 3 h 53"/>
                  <a:gd name="T32" fmla="*/ 69 w 92"/>
                  <a:gd name="T33" fmla="*/ 0 h 53"/>
                  <a:gd name="T34" fmla="*/ 71 w 92"/>
                  <a:gd name="T35" fmla="*/ 2 h 53"/>
                  <a:gd name="T36" fmla="*/ 72 w 92"/>
                  <a:gd name="T37" fmla="*/ 5 h 53"/>
                  <a:gd name="T38" fmla="*/ 76 w 92"/>
                  <a:gd name="T39" fmla="*/ 7 h 53"/>
                  <a:gd name="T40" fmla="*/ 81 w 92"/>
                  <a:gd name="T41" fmla="*/ 8 h 53"/>
                  <a:gd name="T42" fmla="*/ 88 w 92"/>
                  <a:gd name="T43" fmla="*/ 8 h 53"/>
                  <a:gd name="T44" fmla="*/ 90 w 92"/>
                  <a:gd name="T45" fmla="*/ 8 h 53"/>
                  <a:gd name="T46" fmla="*/ 91 w 92"/>
                  <a:gd name="T47" fmla="*/ 19 h 53"/>
                  <a:gd name="T48" fmla="*/ 92 w 92"/>
                  <a:gd name="T49" fmla="*/ 21 h 53"/>
                  <a:gd name="T50" fmla="*/ 92 w 92"/>
                  <a:gd name="T51" fmla="*/ 24 h 53"/>
                  <a:gd name="T52" fmla="*/ 89 w 92"/>
                  <a:gd name="T53" fmla="*/ 26 h 53"/>
                  <a:gd name="T54" fmla="*/ 84 w 92"/>
                  <a:gd name="T55" fmla="*/ 29 h 53"/>
                  <a:gd name="T56" fmla="*/ 82 w 92"/>
                  <a:gd name="T57" fmla="*/ 30 h 53"/>
                  <a:gd name="T58" fmla="*/ 77 w 92"/>
                  <a:gd name="T59" fmla="*/ 32 h 53"/>
                  <a:gd name="T60" fmla="*/ 73 w 92"/>
                  <a:gd name="T61" fmla="*/ 35 h 53"/>
                  <a:gd name="T62" fmla="*/ 71 w 92"/>
                  <a:gd name="T63" fmla="*/ 39 h 53"/>
                  <a:gd name="T64" fmla="*/ 68 w 92"/>
                  <a:gd name="T65" fmla="*/ 43 h 53"/>
                  <a:gd name="T66" fmla="*/ 67 w 92"/>
                  <a:gd name="T67" fmla="*/ 46 h 53"/>
                  <a:gd name="T68" fmla="*/ 67 w 92"/>
                  <a:gd name="T69" fmla="*/ 49 h 53"/>
                  <a:gd name="T70" fmla="*/ 61 w 92"/>
                  <a:gd name="T71" fmla="*/ 50 h 53"/>
                  <a:gd name="T72" fmla="*/ 51 w 92"/>
                  <a:gd name="T73" fmla="*/ 50 h 53"/>
                  <a:gd name="T74" fmla="*/ 43 w 92"/>
                  <a:gd name="T75" fmla="*/ 50 h 53"/>
                  <a:gd name="T76" fmla="*/ 41 w 92"/>
                  <a:gd name="T77" fmla="*/ 47 h 53"/>
                  <a:gd name="T78" fmla="*/ 41 w 92"/>
                  <a:gd name="T79" fmla="*/ 44 h 53"/>
                  <a:gd name="T80" fmla="*/ 36 w 92"/>
                  <a:gd name="T81" fmla="*/ 44 h 53"/>
                  <a:gd name="T82" fmla="*/ 33 w 92"/>
                  <a:gd name="T83" fmla="*/ 45 h 53"/>
                  <a:gd name="T84" fmla="*/ 33 w 92"/>
                  <a:gd name="T85" fmla="*/ 50 h 53"/>
                  <a:gd name="T86" fmla="*/ 31 w 92"/>
                  <a:gd name="T87" fmla="*/ 52 h 53"/>
                  <a:gd name="T88" fmla="*/ 22 w 92"/>
                  <a:gd name="T89" fmla="*/ 52 h 53"/>
                  <a:gd name="T90" fmla="*/ 18 w 92"/>
                  <a:gd name="T91" fmla="*/ 51 h 53"/>
                  <a:gd name="T92" fmla="*/ 13 w 92"/>
                  <a:gd name="T93" fmla="*/ 49 h 53"/>
                  <a:gd name="T94" fmla="*/ 10 w 92"/>
                  <a:gd name="T95" fmla="*/ 52 h 53"/>
                  <a:gd name="T96" fmla="*/ 8 w 92"/>
                  <a:gd name="T97" fmla="*/ 53 h 53"/>
                  <a:gd name="T98" fmla="*/ 6 w 92"/>
                  <a:gd name="T99" fmla="*/ 50 h 53"/>
                  <a:gd name="T100" fmla="*/ 8 w 92"/>
                  <a:gd name="T101" fmla="*/ 46 h 53"/>
                  <a:gd name="T102" fmla="*/ 7 w 92"/>
                  <a:gd name="T103" fmla="*/ 42 h 53"/>
                  <a:gd name="T104" fmla="*/ 4 w 92"/>
                  <a:gd name="T105" fmla="*/ 41 h 53"/>
                  <a:gd name="T106" fmla="*/ 0 w 92"/>
                  <a:gd name="T10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53">
                    <a:moveTo>
                      <a:pt x="0" y="39"/>
                    </a:moveTo>
                    <a:cubicBezTo>
                      <a:pt x="8" y="34"/>
                      <a:pt x="8" y="34"/>
                      <a:pt x="8" y="34"/>
                    </a:cubicBezTo>
                    <a:cubicBezTo>
                      <a:pt x="13" y="33"/>
                      <a:pt x="13" y="33"/>
                      <a:pt x="13" y="33"/>
                    </a:cubicBezTo>
                    <a:cubicBezTo>
                      <a:pt x="23" y="33"/>
                      <a:pt x="23" y="33"/>
                      <a:pt x="23" y="33"/>
                    </a:cubicBezTo>
                    <a:cubicBezTo>
                      <a:pt x="29" y="31"/>
                      <a:pt x="29" y="31"/>
                      <a:pt x="29" y="31"/>
                    </a:cubicBezTo>
                    <a:cubicBezTo>
                      <a:pt x="33" y="31"/>
                      <a:pt x="33" y="31"/>
                      <a:pt x="33" y="31"/>
                    </a:cubicBezTo>
                    <a:cubicBezTo>
                      <a:pt x="37" y="31"/>
                      <a:pt x="37" y="31"/>
                      <a:pt x="37" y="31"/>
                    </a:cubicBezTo>
                    <a:cubicBezTo>
                      <a:pt x="44" y="29"/>
                      <a:pt x="44" y="29"/>
                      <a:pt x="44" y="29"/>
                    </a:cubicBezTo>
                    <a:cubicBezTo>
                      <a:pt x="49" y="26"/>
                      <a:pt x="49" y="26"/>
                      <a:pt x="49" y="26"/>
                    </a:cubicBezTo>
                    <a:cubicBezTo>
                      <a:pt x="52" y="25"/>
                      <a:pt x="52" y="25"/>
                      <a:pt x="52" y="25"/>
                    </a:cubicBezTo>
                    <a:cubicBezTo>
                      <a:pt x="56" y="24"/>
                      <a:pt x="56" y="24"/>
                      <a:pt x="56" y="24"/>
                    </a:cubicBezTo>
                    <a:cubicBezTo>
                      <a:pt x="58" y="21"/>
                      <a:pt x="58" y="21"/>
                      <a:pt x="58" y="21"/>
                    </a:cubicBezTo>
                    <a:cubicBezTo>
                      <a:pt x="62" y="17"/>
                      <a:pt x="62" y="17"/>
                      <a:pt x="62" y="17"/>
                    </a:cubicBezTo>
                    <a:cubicBezTo>
                      <a:pt x="63" y="11"/>
                      <a:pt x="63" y="11"/>
                      <a:pt x="63" y="11"/>
                    </a:cubicBezTo>
                    <a:cubicBezTo>
                      <a:pt x="64" y="7"/>
                      <a:pt x="64" y="7"/>
                      <a:pt x="64" y="7"/>
                    </a:cubicBezTo>
                    <a:cubicBezTo>
                      <a:pt x="64" y="3"/>
                      <a:pt x="64" y="3"/>
                      <a:pt x="64" y="3"/>
                    </a:cubicBezTo>
                    <a:cubicBezTo>
                      <a:pt x="69" y="0"/>
                      <a:pt x="69" y="0"/>
                      <a:pt x="69" y="0"/>
                    </a:cubicBezTo>
                    <a:cubicBezTo>
                      <a:pt x="71" y="2"/>
                      <a:pt x="71" y="2"/>
                      <a:pt x="71" y="2"/>
                    </a:cubicBezTo>
                    <a:cubicBezTo>
                      <a:pt x="72" y="5"/>
                      <a:pt x="72" y="5"/>
                      <a:pt x="72" y="5"/>
                    </a:cubicBezTo>
                    <a:cubicBezTo>
                      <a:pt x="72" y="5"/>
                      <a:pt x="75" y="7"/>
                      <a:pt x="76" y="7"/>
                    </a:cubicBezTo>
                    <a:cubicBezTo>
                      <a:pt x="77" y="8"/>
                      <a:pt x="81" y="8"/>
                      <a:pt x="81" y="8"/>
                    </a:cubicBezTo>
                    <a:cubicBezTo>
                      <a:pt x="88" y="8"/>
                      <a:pt x="88" y="8"/>
                      <a:pt x="88" y="8"/>
                    </a:cubicBezTo>
                    <a:cubicBezTo>
                      <a:pt x="90" y="8"/>
                      <a:pt x="90" y="8"/>
                      <a:pt x="90" y="8"/>
                    </a:cubicBezTo>
                    <a:cubicBezTo>
                      <a:pt x="91" y="19"/>
                      <a:pt x="91" y="19"/>
                      <a:pt x="91" y="19"/>
                    </a:cubicBezTo>
                    <a:cubicBezTo>
                      <a:pt x="92" y="21"/>
                      <a:pt x="92" y="21"/>
                      <a:pt x="92" y="21"/>
                    </a:cubicBezTo>
                    <a:cubicBezTo>
                      <a:pt x="92" y="24"/>
                      <a:pt x="92" y="24"/>
                      <a:pt x="92" y="24"/>
                    </a:cubicBezTo>
                    <a:cubicBezTo>
                      <a:pt x="89" y="26"/>
                      <a:pt x="89" y="26"/>
                      <a:pt x="89" y="26"/>
                    </a:cubicBezTo>
                    <a:cubicBezTo>
                      <a:pt x="84" y="29"/>
                      <a:pt x="84" y="29"/>
                      <a:pt x="84" y="29"/>
                    </a:cubicBezTo>
                    <a:cubicBezTo>
                      <a:pt x="82" y="30"/>
                      <a:pt x="82" y="30"/>
                      <a:pt x="82" y="30"/>
                    </a:cubicBezTo>
                    <a:cubicBezTo>
                      <a:pt x="77" y="32"/>
                      <a:pt x="77" y="32"/>
                      <a:pt x="77" y="32"/>
                    </a:cubicBezTo>
                    <a:cubicBezTo>
                      <a:pt x="73" y="35"/>
                      <a:pt x="73" y="35"/>
                      <a:pt x="73" y="35"/>
                    </a:cubicBezTo>
                    <a:cubicBezTo>
                      <a:pt x="71" y="39"/>
                      <a:pt x="71" y="39"/>
                      <a:pt x="71" y="39"/>
                    </a:cubicBezTo>
                    <a:cubicBezTo>
                      <a:pt x="68" y="43"/>
                      <a:pt x="68" y="43"/>
                      <a:pt x="68" y="43"/>
                    </a:cubicBezTo>
                    <a:cubicBezTo>
                      <a:pt x="67" y="46"/>
                      <a:pt x="67" y="46"/>
                      <a:pt x="67" y="46"/>
                    </a:cubicBezTo>
                    <a:cubicBezTo>
                      <a:pt x="67" y="49"/>
                      <a:pt x="67" y="49"/>
                      <a:pt x="67" y="49"/>
                    </a:cubicBezTo>
                    <a:cubicBezTo>
                      <a:pt x="61" y="50"/>
                      <a:pt x="61" y="50"/>
                      <a:pt x="61" y="50"/>
                    </a:cubicBezTo>
                    <a:cubicBezTo>
                      <a:pt x="61" y="50"/>
                      <a:pt x="52" y="50"/>
                      <a:pt x="51" y="50"/>
                    </a:cubicBezTo>
                    <a:cubicBezTo>
                      <a:pt x="50" y="50"/>
                      <a:pt x="43" y="50"/>
                      <a:pt x="43" y="50"/>
                    </a:cubicBezTo>
                    <a:cubicBezTo>
                      <a:pt x="41" y="47"/>
                      <a:pt x="41" y="47"/>
                      <a:pt x="41" y="47"/>
                    </a:cubicBezTo>
                    <a:cubicBezTo>
                      <a:pt x="41" y="44"/>
                      <a:pt x="41" y="44"/>
                      <a:pt x="41" y="44"/>
                    </a:cubicBezTo>
                    <a:cubicBezTo>
                      <a:pt x="36" y="44"/>
                      <a:pt x="36" y="44"/>
                      <a:pt x="36" y="44"/>
                    </a:cubicBezTo>
                    <a:cubicBezTo>
                      <a:pt x="33" y="45"/>
                      <a:pt x="33" y="45"/>
                      <a:pt x="33" y="45"/>
                    </a:cubicBezTo>
                    <a:cubicBezTo>
                      <a:pt x="33" y="50"/>
                      <a:pt x="33" y="50"/>
                      <a:pt x="33" y="50"/>
                    </a:cubicBezTo>
                    <a:cubicBezTo>
                      <a:pt x="31" y="52"/>
                      <a:pt x="31" y="52"/>
                      <a:pt x="31" y="52"/>
                    </a:cubicBezTo>
                    <a:cubicBezTo>
                      <a:pt x="31" y="52"/>
                      <a:pt x="23" y="52"/>
                      <a:pt x="22" y="52"/>
                    </a:cubicBezTo>
                    <a:cubicBezTo>
                      <a:pt x="21" y="52"/>
                      <a:pt x="18" y="51"/>
                      <a:pt x="18" y="51"/>
                    </a:cubicBezTo>
                    <a:cubicBezTo>
                      <a:pt x="13" y="49"/>
                      <a:pt x="13" y="49"/>
                      <a:pt x="13" y="49"/>
                    </a:cubicBezTo>
                    <a:cubicBezTo>
                      <a:pt x="10" y="52"/>
                      <a:pt x="10" y="52"/>
                      <a:pt x="10" y="52"/>
                    </a:cubicBezTo>
                    <a:cubicBezTo>
                      <a:pt x="8" y="53"/>
                      <a:pt x="8" y="53"/>
                      <a:pt x="8" y="53"/>
                    </a:cubicBezTo>
                    <a:cubicBezTo>
                      <a:pt x="6" y="50"/>
                      <a:pt x="6" y="50"/>
                      <a:pt x="6" y="50"/>
                    </a:cubicBezTo>
                    <a:cubicBezTo>
                      <a:pt x="8" y="46"/>
                      <a:pt x="8" y="46"/>
                      <a:pt x="8" y="46"/>
                    </a:cubicBezTo>
                    <a:cubicBezTo>
                      <a:pt x="7" y="42"/>
                      <a:pt x="7" y="42"/>
                      <a:pt x="7" y="42"/>
                    </a:cubicBezTo>
                    <a:cubicBezTo>
                      <a:pt x="4" y="41"/>
                      <a:pt x="4" y="41"/>
                      <a:pt x="4" y="41"/>
                    </a:cubicBezTo>
                    <a:lnTo>
                      <a:pt x="0" y="39"/>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4" name="Freeform 22"/>
              <p:cNvSpPr>
                <a:spLocks/>
              </p:cNvSpPr>
              <p:nvPr/>
            </p:nvSpPr>
            <p:spPr bwMode="auto">
              <a:xfrm>
                <a:off x="10325100" y="3405188"/>
                <a:ext cx="195262" cy="311150"/>
              </a:xfrm>
              <a:custGeom>
                <a:avLst/>
                <a:gdLst>
                  <a:gd name="T0" fmla="*/ 2 w 52"/>
                  <a:gd name="T1" fmla="*/ 80 h 83"/>
                  <a:gd name="T2" fmla="*/ 6 w 52"/>
                  <a:gd name="T3" fmla="*/ 82 h 83"/>
                  <a:gd name="T4" fmla="*/ 9 w 52"/>
                  <a:gd name="T5" fmla="*/ 83 h 83"/>
                  <a:gd name="T6" fmla="*/ 19 w 52"/>
                  <a:gd name="T7" fmla="*/ 82 h 83"/>
                  <a:gd name="T8" fmla="*/ 22 w 52"/>
                  <a:gd name="T9" fmla="*/ 79 h 83"/>
                  <a:gd name="T10" fmla="*/ 25 w 52"/>
                  <a:gd name="T11" fmla="*/ 76 h 83"/>
                  <a:gd name="T12" fmla="*/ 28 w 52"/>
                  <a:gd name="T13" fmla="*/ 72 h 83"/>
                  <a:gd name="T14" fmla="*/ 32 w 52"/>
                  <a:gd name="T15" fmla="*/ 67 h 83"/>
                  <a:gd name="T16" fmla="*/ 35 w 52"/>
                  <a:gd name="T17" fmla="*/ 62 h 83"/>
                  <a:gd name="T18" fmla="*/ 37 w 52"/>
                  <a:gd name="T19" fmla="*/ 59 h 83"/>
                  <a:gd name="T20" fmla="*/ 40 w 52"/>
                  <a:gd name="T21" fmla="*/ 52 h 83"/>
                  <a:gd name="T22" fmla="*/ 41 w 52"/>
                  <a:gd name="T23" fmla="*/ 46 h 83"/>
                  <a:gd name="T24" fmla="*/ 48 w 52"/>
                  <a:gd name="T25" fmla="*/ 43 h 83"/>
                  <a:gd name="T26" fmla="*/ 50 w 52"/>
                  <a:gd name="T27" fmla="*/ 40 h 83"/>
                  <a:gd name="T28" fmla="*/ 51 w 52"/>
                  <a:gd name="T29" fmla="*/ 32 h 83"/>
                  <a:gd name="T30" fmla="*/ 52 w 52"/>
                  <a:gd name="T31" fmla="*/ 21 h 83"/>
                  <a:gd name="T32" fmla="*/ 52 w 52"/>
                  <a:gd name="T33" fmla="*/ 13 h 83"/>
                  <a:gd name="T34" fmla="*/ 49 w 52"/>
                  <a:gd name="T35" fmla="*/ 7 h 83"/>
                  <a:gd name="T36" fmla="*/ 45 w 52"/>
                  <a:gd name="T37" fmla="*/ 4 h 83"/>
                  <a:gd name="T38" fmla="*/ 41 w 52"/>
                  <a:gd name="T39" fmla="*/ 1 h 83"/>
                  <a:gd name="T40" fmla="*/ 37 w 52"/>
                  <a:gd name="T41" fmla="*/ 0 h 83"/>
                  <a:gd name="T42" fmla="*/ 29 w 52"/>
                  <a:gd name="T43" fmla="*/ 0 h 83"/>
                  <a:gd name="T44" fmla="*/ 26 w 52"/>
                  <a:gd name="T45" fmla="*/ 1 h 83"/>
                  <a:gd name="T46" fmla="*/ 23 w 52"/>
                  <a:gd name="T47" fmla="*/ 3 h 83"/>
                  <a:gd name="T48" fmla="*/ 21 w 52"/>
                  <a:gd name="T49" fmla="*/ 5 h 83"/>
                  <a:gd name="T50" fmla="*/ 21 w 52"/>
                  <a:gd name="T51" fmla="*/ 9 h 83"/>
                  <a:gd name="T52" fmla="*/ 21 w 52"/>
                  <a:gd name="T53" fmla="*/ 13 h 83"/>
                  <a:gd name="T54" fmla="*/ 22 w 52"/>
                  <a:gd name="T55" fmla="*/ 17 h 83"/>
                  <a:gd name="T56" fmla="*/ 23 w 52"/>
                  <a:gd name="T57" fmla="*/ 21 h 83"/>
                  <a:gd name="T58" fmla="*/ 22 w 52"/>
                  <a:gd name="T59" fmla="*/ 24 h 83"/>
                  <a:gd name="T60" fmla="*/ 21 w 52"/>
                  <a:gd name="T61" fmla="*/ 27 h 83"/>
                  <a:gd name="T62" fmla="*/ 21 w 52"/>
                  <a:gd name="T63" fmla="*/ 32 h 83"/>
                  <a:gd name="T64" fmla="*/ 20 w 52"/>
                  <a:gd name="T65" fmla="*/ 38 h 83"/>
                  <a:gd name="T66" fmla="*/ 18 w 52"/>
                  <a:gd name="T67" fmla="*/ 45 h 83"/>
                  <a:gd name="T68" fmla="*/ 16 w 52"/>
                  <a:gd name="T69" fmla="*/ 49 h 83"/>
                  <a:gd name="T70" fmla="*/ 13 w 52"/>
                  <a:gd name="T71" fmla="*/ 53 h 83"/>
                  <a:gd name="T72" fmla="*/ 12 w 52"/>
                  <a:gd name="T73" fmla="*/ 57 h 83"/>
                  <a:gd name="T74" fmla="*/ 10 w 52"/>
                  <a:gd name="T75" fmla="*/ 60 h 83"/>
                  <a:gd name="T76" fmla="*/ 5 w 52"/>
                  <a:gd name="T77" fmla="*/ 61 h 83"/>
                  <a:gd name="T78" fmla="*/ 1 w 52"/>
                  <a:gd name="T79" fmla="*/ 63 h 83"/>
                  <a:gd name="T80" fmla="*/ 1 w 52"/>
                  <a:gd name="T81" fmla="*/ 68 h 83"/>
                  <a:gd name="T82" fmla="*/ 1 w 52"/>
                  <a:gd name="T83" fmla="*/ 73 h 83"/>
                  <a:gd name="T84" fmla="*/ 0 w 52"/>
                  <a:gd name="T85" fmla="*/ 79 h 83"/>
                  <a:gd name="T86" fmla="*/ 2 w 52"/>
                  <a:gd name="T87" fmla="*/ 8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3">
                    <a:moveTo>
                      <a:pt x="2" y="80"/>
                    </a:moveTo>
                    <a:cubicBezTo>
                      <a:pt x="6" y="82"/>
                      <a:pt x="6" y="82"/>
                      <a:pt x="6" y="82"/>
                    </a:cubicBezTo>
                    <a:cubicBezTo>
                      <a:pt x="9" y="83"/>
                      <a:pt x="9" y="83"/>
                      <a:pt x="9" y="83"/>
                    </a:cubicBezTo>
                    <a:cubicBezTo>
                      <a:pt x="19" y="82"/>
                      <a:pt x="19" y="82"/>
                      <a:pt x="19" y="82"/>
                    </a:cubicBezTo>
                    <a:cubicBezTo>
                      <a:pt x="22" y="79"/>
                      <a:pt x="22" y="79"/>
                      <a:pt x="22" y="79"/>
                    </a:cubicBezTo>
                    <a:cubicBezTo>
                      <a:pt x="25" y="76"/>
                      <a:pt x="25" y="76"/>
                      <a:pt x="25" y="76"/>
                    </a:cubicBezTo>
                    <a:cubicBezTo>
                      <a:pt x="28" y="72"/>
                      <a:pt x="28" y="72"/>
                      <a:pt x="28" y="72"/>
                    </a:cubicBezTo>
                    <a:cubicBezTo>
                      <a:pt x="32" y="67"/>
                      <a:pt x="32" y="67"/>
                      <a:pt x="32" y="67"/>
                    </a:cubicBezTo>
                    <a:cubicBezTo>
                      <a:pt x="35" y="62"/>
                      <a:pt x="35" y="62"/>
                      <a:pt x="35" y="62"/>
                    </a:cubicBezTo>
                    <a:cubicBezTo>
                      <a:pt x="37" y="59"/>
                      <a:pt x="37" y="59"/>
                      <a:pt x="37" y="59"/>
                    </a:cubicBezTo>
                    <a:cubicBezTo>
                      <a:pt x="40" y="52"/>
                      <a:pt x="40" y="52"/>
                      <a:pt x="40" y="52"/>
                    </a:cubicBezTo>
                    <a:cubicBezTo>
                      <a:pt x="41" y="46"/>
                      <a:pt x="41" y="46"/>
                      <a:pt x="41" y="46"/>
                    </a:cubicBezTo>
                    <a:cubicBezTo>
                      <a:pt x="48" y="43"/>
                      <a:pt x="48" y="43"/>
                      <a:pt x="48" y="43"/>
                    </a:cubicBezTo>
                    <a:cubicBezTo>
                      <a:pt x="48" y="43"/>
                      <a:pt x="50" y="41"/>
                      <a:pt x="50" y="40"/>
                    </a:cubicBezTo>
                    <a:cubicBezTo>
                      <a:pt x="50" y="39"/>
                      <a:pt x="51" y="32"/>
                      <a:pt x="51" y="32"/>
                    </a:cubicBezTo>
                    <a:cubicBezTo>
                      <a:pt x="52" y="21"/>
                      <a:pt x="52" y="21"/>
                      <a:pt x="52" y="21"/>
                    </a:cubicBezTo>
                    <a:cubicBezTo>
                      <a:pt x="52" y="13"/>
                      <a:pt x="52" y="13"/>
                      <a:pt x="52" y="13"/>
                    </a:cubicBezTo>
                    <a:cubicBezTo>
                      <a:pt x="49" y="7"/>
                      <a:pt x="49" y="7"/>
                      <a:pt x="49" y="7"/>
                    </a:cubicBezTo>
                    <a:cubicBezTo>
                      <a:pt x="45" y="4"/>
                      <a:pt x="45" y="4"/>
                      <a:pt x="45" y="4"/>
                    </a:cubicBezTo>
                    <a:cubicBezTo>
                      <a:pt x="41" y="1"/>
                      <a:pt x="41" y="1"/>
                      <a:pt x="41" y="1"/>
                    </a:cubicBezTo>
                    <a:cubicBezTo>
                      <a:pt x="37" y="0"/>
                      <a:pt x="37" y="0"/>
                      <a:pt x="37" y="0"/>
                    </a:cubicBezTo>
                    <a:cubicBezTo>
                      <a:pt x="29" y="0"/>
                      <a:pt x="29" y="0"/>
                      <a:pt x="29" y="0"/>
                    </a:cubicBezTo>
                    <a:cubicBezTo>
                      <a:pt x="26" y="1"/>
                      <a:pt x="26" y="1"/>
                      <a:pt x="26" y="1"/>
                    </a:cubicBezTo>
                    <a:cubicBezTo>
                      <a:pt x="23" y="3"/>
                      <a:pt x="23" y="3"/>
                      <a:pt x="23" y="3"/>
                    </a:cubicBezTo>
                    <a:cubicBezTo>
                      <a:pt x="21" y="5"/>
                      <a:pt x="21" y="5"/>
                      <a:pt x="21" y="5"/>
                    </a:cubicBezTo>
                    <a:cubicBezTo>
                      <a:pt x="21" y="9"/>
                      <a:pt x="21" y="9"/>
                      <a:pt x="21" y="9"/>
                    </a:cubicBezTo>
                    <a:cubicBezTo>
                      <a:pt x="21" y="13"/>
                      <a:pt x="21" y="13"/>
                      <a:pt x="21" y="13"/>
                    </a:cubicBezTo>
                    <a:cubicBezTo>
                      <a:pt x="22" y="17"/>
                      <a:pt x="22" y="17"/>
                      <a:pt x="22" y="17"/>
                    </a:cubicBezTo>
                    <a:cubicBezTo>
                      <a:pt x="23" y="21"/>
                      <a:pt x="23" y="21"/>
                      <a:pt x="23" y="21"/>
                    </a:cubicBezTo>
                    <a:cubicBezTo>
                      <a:pt x="22" y="24"/>
                      <a:pt x="22" y="24"/>
                      <a:pt x="22" y="24"/>
                    </a:cubicBezTo>
                    <a:cubicBezTo>
                      <a:pt x="21" y="27"/>
                      <a:pt x="21" y="27"/>
                      <a:pt x="21" y="27"/>
                    </a:cubicBezTo>
                    <a:cubicBezTo>
                      <a:pt x="21" y="32"/>
                      <a:pt x="21" y="32"/>
                      <a:pt x="21" y="32"/>
                    </a:cubicBezTo>
                    <a:cubicBezTo>
                      <a:pt x="20" y="38"/>
                      <a:pt x="20" y="38"/>
                      <a:pt x="20" y="38"/>
                    </a:cubicBezTo>
                    <a:cubicBezTo>
                      <a:pt x="18" y="45"/>
                      <a:pt x="18" y="45"/>
                      <a:pt x="18" y="45"/>
                    </a:cubicBezTo>
                    <a:cubicBezTo>
                      <a:pt x="16" y="49"/>
                      <a:pt x="16" y="49"/>
                      <a:pt x="16" y="49"/>
                    </a:cubicBezTo>
                    <a:cubicBezTo>
                      <a:pt x="13" y="53"/>
                      <a:pt x="13" y="53"/>
                      <a:pt x="13" y="53"/>
                    </a:cubicBezTo>
                    <a:cubicBezTo>
                      <a:pt x="12" y="57"/>
                      <a:pt x="12" y="57"/>
                      <a:pt x="12" y="57"/>
                    </a:cubicBezTo>
                    <a:cubicBezTo>
                      <a:pt x="10" y="60"/>
                      <a:pt x="10" y="60"/>
                      <a:pt x="10" y="60"/>
                    </a:cubicBezTo>
                    <a:cubicBezTo>
                      <a:pt x="5" y="61"/>
                      <a:pt x="5" y="61"/>
                      <a:pt x="5" y="61"/>
                    </a:cubicBezTo>
                    <a:cubicBezTo>
                      <a:pt x="1" y="63"/>
                      <a:pt x="1" y="63"/>
                      <a:pt x="1" y="63"/>
                    </a:cubicBezTo>
                    <a:cubicBezTo>
                      <a:pt x="1" y="68"/>
                      <a:pt x="1" y="68"/>
                      <a:pt x="1" y="68"/>
                    </a:cubicBezTo>
                    <a:cubicBezTo>
                      <a:pt x="1" y="73"/>
                      <a:pt x="1" y="73"/>
                      <a:pt x="1" y="73"/>
                    </a:cubicBezTo>
                    <a:cubicBezTo>
                      <a:pt x="0" y="79"/>
                      <a:pt x="0" y="79"/>
                      <a:pt x="0" y="79"/>
                    </a:cubicBezTo>
                    <a:lnTo>
                      <a:pt x="2" y="80"/>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5" name="Freeform 23"/>
              <p:cNvSpPr>
                <a:spLocks/>
              </p:cNvSpPr>
              <p:nvPr/>
            </p:nvSpPr>
            <p:spPr bwMode="auto">
              <a:xfrm>
                <a:off x="9402763" y="3032125"/>
                <a:ext cx="1087437" cy="854075"/>
              </a:xfrm>
              <a:custGeom>
                <a:avLst/>
                <a:gdLst>
                  <a:gd name="T0" fmla="*/ 9 w 289"/>
                  <a:gd name="T1" fmla="*/ 146 h 227"/>
                  <a:gd name="T2" fmla="*/ 37 w 289"/>
                  <a:gd name="T3" fmla="*/ 147 h 227"/>
                  <a:gd name="T4" fmla="*/ 48 w 289"/>
                  <a:gd name="T5" fmla="*/ 155 h 227"/>
                  <a:gd name="T6" fmla="*/ 57 w 289"/>
                  <a:gd name="T7" fmla="*/ 152 h 227"/>
                  <a:gd name="T8" fmla="*/ 76 w 289"/>
                  <a:gd name="T9" fmla="*/ 150 h 227"/>
                  <a:gd name="T10" fmla="*/ 93 w 289"/>
                  <a:gd name="T11" fmla="*/ 150 h 227"/>
                  <a:gd name="T12" fmla="*/ 99 w 289"/>
                  <a:gd name="T13" fmla="*/ 160 h 227"/>
                  <a:gd name="T14" fmla="*/ 101 w 289"/>
                  <a:gd name="T15" fmla="*/ 175 h 227"/>
                  <a:gd name="T16" fmla="*/ 107 w 289"/>
                  <a:gd name="T17" fmla="*/ 184 h 227"/>
                  <a:gd name="T18" fmla="*/ 117 w 289"/>
                  <a:gd name="T19" fmla="*/ 189 h 227"/>
                  <a:gd name="T20" fmla="*/ 117 w 289"/>
                  <a:gd name="T21" fmla="*/ 200 h 227"/>
                  <a:gd name="T22" fmla="*/ 116 w 289"/>
                  <a:gd name="T23" fmla="*/ 212 h 227"/>
                  <a:gd name="T24" fmla="*/ 121 w 289"/>
                  <a:gd name="T25" fmla="*/ 222 h 227"/>
                  <a:gd name="T26" fmla="*/ 125 w 289"/>
                  <a:gd name="T27" fmla="*/ 227 h 227"/>
                  <a:gd name="T28" fmla="*/ 135 w 289"/>
                  <a:gd name="T29" fmla="*/ 221 h 227"/>
                  <a:gd name="T30" fmla="*/ 145 w 289"/>
                  <a:gd name="T31" fmla="*/ 220 h 227"/>
                  <a:gd name="T32" fmla="*/ 157 w 289"/>
                  <a:gd name="T33" fmla="*/ 215 h 227"/>
                  <a:gd name="T34" fmla="*/ 171 w 289"/>
                  <a:gd name="T35" fmla="*/ 211 h 227"/>
                  <a:gd name="T36" fmla="*/ 184 w 289"/>
                  <a:gd name="T37" fmla="*/ 207 h 227"/>
                  <a:gd name="T38" fmla="*/ 197 w 289"/>
                  <a:gd name="T39" fmla="*/ 205 h 227"/>
                  <a:gd name="T40" fmla="*/ 214 w 289"/>
                  <a:gd name="T41" fmla="*/ 203 h 227"/>
                  <a:gd name="T42" fmla="*/ 228 w 289"/>
                  <a:gd name="T43" fmla="*/ 192 h 227"/>
                  <a:gd name="T44" fmla="*/ 234 w 289"/>
                  <a:gd name="T45" fmla="*/ 176 h 227"/>
                  <a:gd name="T46" fmla="*/ 241 w 289"/>
                  <a:gd name="T47" fmla="*/ 164 h 227"/>
                  <a:gd name="T48" fmla="*/ 252 w 289"/>
                  <a:gd name="T49" fmla="*/ 155 h 227"/>
                  <a:gd name="T50" fmla="*/ 260 w 289"/>
                  <a:gd name="T51" fmla="*/ 142 h 227"/>
                  <a:gd name="T52" fmla="*/ 261 w 289"/>
                  <a:gd name="T53" fmla="*/ 125 h 227"/>
                  <a:gd name="T54" fmla="*/ 262 w 289"/>
                  <a:gd name="T55" fmla="*/ 117 h 227"/>
                  <a:gd name="T56" fmla="*/ 260 w 289"/>
                  <a:gd name="T57" fmla="*/ 106 h 227"/>
                  <a:gd name="T58" fmla="*/ 265 w 289"/>
                  <a:gd name="T59" fmla="*/ 95 h 227"/>
                  <a:gd name="T60" fmla="*/ 272 w 289"/>
                  <a:gd name="T61" fmla="*/ 94 h 227"/>
                  <a:gd name="T62" fmla="*/ 282 w 289"/>
                  <a:gd name="T63" fmla="*/ 92 h 227"/>
                  <a:gd name="T64" fmla="*/ 274 w 289"/>
                  <a:gd name="T65" fmla="*/ 74 h 227"/>
                  <a:gd name="T66" fmla="*/ 282 w 289"/>
                  <a:gd name="T67" fmla="*/ 66 h 227"/>
                  <a:gd name="T68" fmla="*/ 287 w 289"/>
                  <a:gd name="T69" fmla="*/ 54 h 227"/>
                  <a:gd name="T70" fmla="*/ 283 w 289"/>
                  <a:gd name="T71" fmla="*/ 43 h 227"/>
                  <a:gd name="T72" fmla="*/ 270 w 289"/>
                  <a:gd name="T73" fmla="*/ 39 h 227"/>
                  <a:gd name="T74" fmla="*/ 258 w 289"/>
                  <a:gd name="T75" fmla="*/ 40 h 227"/>
                  <a:gd name="T76" fmla="*/ 253 w 289"/>
                  <a:gd name="T77" fmla="*/ 32 h 227"/>
                  <a:gd name="T78" fmla="*/ 244 w 289"/>
                  <a:gd name="T79" fmla="*/ 25 h 227"/>
                  <a:gd name="T80" fmla="*/ 232 w 289"/>
                  <a:gd name="T81" fmla="*/ 24 h 227"/>
                  <a:gd name="T82" fmla="*/ 214 w 289"/>
                  <a:gd name="T83" fmla="*/ 13 h 227"/>
                  <a:gd name="T84" fmla="*/ 202 w 289"/>
                  <a:gd name="T85" fmla="*/ 10 h 227"/>
                  <a:gd name="T86" fmla="*/ 192 w 289"/>
                  <a:gd name="T87" fmla="*/ 13 h 227"/>
                  <a:gd name="T88" fmla="*/ 186 w 289"/>
                  <a:gd name="T89" fmla="*/ 3 h 227"/>
                  <a:gd name="T90" fmla="*/ 174 w 289"/>
                  <a:gd name="T91" fmla="*/ 0 h 227"/>
                  <a:gd name="T92" fmla="*/ 138 w 289"/>
                  <a:gd name="T93" fmla="*/ 22 h 227"/>
                  <a:gd name="T94" fmla="*/ 128 w 289"/>
                  <a:gd name="T95" fmla="*/ 19 h 227"/>
                  <a:gd name="T96" fmla="*/ 117 w 289"/>
                  <a:gd name="T97" fmla="*/ 19 h 227"/>
                  <a:gd name="T98" fmla="*/ 111 w 289"/>
                  <a:gd name="T99" fmla="*/ 28 h 227"/>
                  <a:gd name="T100" fmla="*/ 111 w 289"/>
                  <a:gd name="T101" fmla="*/ 43 h 227"/>
                  <a:gd name="T102" fmla="*/ 99 w 289"/>
                  <a:gd name="T103" fmla="*/ 47 h 227"/>
                  <a:gd name="T104" fmla="*/ 100 w 289"/>
                  <a:gd name="T105" fmla="*/ 61 h 227"/>
                  <a:gd name="T106" fmla="*/ 101 w 289"/>
                  <a:gd name="T107" fmla="*/ 74 h 227"/>
                  <a:gd name="T108" fmla="*/ 96 w 289"/>
                  <a:gd name="T109" fmla="*/ 83 h 227"/>
                  <a:gd name="T110" fmla="*/ 98 w 289"/>
                  <a:gd name="T111" fmla="*/ 94 h 227"/>
                  <a:gd name="T112" fmla="*/ 92 w 289"/>
                  <a:gd name="T113" fmla="*/ 106 h 227"/>
                  <a:gd name="T114" fmla="*/ 79 w 289"/>
                  <a:gd name="T115" fmla="*/ 116 h 227"/>
                  <a:gd name="T116" fmla="*/ 67 w 289"/>
                  <a:gd name="T117" fmla="*/ 110 h 227"/>
                  <a:gd name="T118" fmla="*/ 49 w 289"/>
                  <a:gd name="T119" fmla="*/ 110 h 227"/>
                  <a:gd name="T120" fmla="*/ 37 w 289"/>
                  <a:gd name="T121" fmla="*/ 115 h 227"/>
                  <a:gd name="T122" fmla="*/ 21 w 289"/>
                  <a:gd name="T123" fmla="*/ 117 h 227"/>
                  <a:gd name="T124" fmla="*/ 6 w 289"/>
                  <a:gd name="T125" fmla="*/ 1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 h="227">
                    <a:moveTo>
                      <a:pt x="0" y="144"/>
                    </a:moveTo>
                    <a:cubicBezTo>
                      <a:pt x="1" y="146"/>
                      <a:pt x="1" y="146"/>
                      <a:pt x="1" y="146"/>
                    </a:cubicBezTo>
                    <a:cubicBezTo>
                      <a:pt x="9" y="146"/>
                      <a:pt x="9" y="146"/>
                      <a:pt x="9" y="146"/>
                    </a:cubicBezTo>
                    <a:cubicBezTo>
                      <a:pt x="17" y="146"/>
                      <a:pt x="17" y="146"/>
                      <a:pt x="17" y="146"/>
                    </a:cubicBezTo>
                    <a:cubicBezTo>
                      <a:pt x="26" y="147"/>
                      <a:pt x="26" y="147"/>
                      <a:pt x="26" y="147"/>
                    </a:cubicBezTo>
                    <a:cubicBezTo>
                      <a:pt x="37" y="147"/>
                      <a:pt x="37" y="147"/>
                      <a:pt x="37" y="147"/>
                    </a:cubicBezTo>
                    <a:cubicBezTo>
                      <a:pt x="43" y="150"/>
                      <a:pt x="43" y="150"/>
                      <a:pt x="43" y="150"/>
                    </a:cubicBezTo>
                    <a:cubicBezTo>
                      <a:pt x="45" y="153"/>
                      <a:pt x="45" y="153"/>
                      <a:pt x="45" y="153"/>
                    </a:cubicBezTo>
                    <a:cubicBezTo>
                      <a:pt x="48" y="155"/>
                      <a:pt x="48" y="155"/>
                      <a:pt x="48" y="155"/>
                    </a:cubicBezTo>
                    <a:cubicBezTo>
                      <a:pt x="52" y="155"/>
                      <a:pt x="52" y="155"/>
                      <a:pt x="52" y="155"/>
                    </a:cubicBezTo>
                    <a:cubicBezTo>
                      <a:pt x="54" y="154"/>
                      <a:pt x="54" y="154"/>
                      <a:pt x="54" y="154"/>
                    </a:cubicBezTo>
                    <a:cubicBezTo>
                      <a:pt x="54" y="154"/>
                      <a:pt x="55" y="152"/>
                      <a:pt x="57" y="152"/>
                    </a:cubicBezTo>
                    <a:cubicBezTo>
                      <a:pt x="58" y="152"/>
                      <a:pt x="63" y="152"/>
                      <a:pt x="64" y="152"/>
                    </a:cubicBezTo>
                    <a:cubicBezTo>
                      <a:pt x="66" y="152"/>
                      <a:pt x="68" y="150"/>
                      <a:pt x="69" y="150"/>
                    </a:cubicBezTo>
                    <a:cubicBezTo>
                      <a:pt x="70" y="150"/>
                      <a:pt x="76" y="150"/>
                      <a:pt x="76" y="150"/>
                    </a:cubicBezTo>
                    <a:cubicBezTo>
                      <a:pt x="76" y="150"/>
                      <a:pt x="81" y="149"/>
                      <a:pt x="82" y="149"/>
                    </a:cubicBezTo>
                    <a:cubicBezTo>
                      <a:pt x="83" y="149"/>
                      <a:pt x="88" y="149"/>
                      <a:pt x="88" y="149"/>
                    </a:cubicBezTo>
                    <a:cubicBezTo>
                      <a:pt x="93" y="150"/>
                      <a:pt x="93" y="150"/>
                      <a:pt x="93" y="150"/>
                    </a:cubicBezTo>
                    <a:cubicBezTo>
                      <a:pt x="95" y="153"/>
                      <a:pt x="95" y="153"/>
                      <a:pt x="95" y="153"/>
                    </a:cubicBezTo>
                    <a:cubicBezTo>
                      <a:pt x="97" y="155"/>
                      <a:pt x="97" y="155"/>
                      <a:pt x="97" y="155"/>
                    </a:cubicBezTo>
                    <a:cubicBezTo>
                      <a:pt x="99" y="160"/>
                      <a:pt x="99" y="160"/>
                      <a:pt x="99" y="160"/>
                    </a:cubicBezTo>
                    <a:cubicBezTo>
                      <a:pt x="100" y="166"/>
                      <a:pt x="100" y="166"/>
                      <a:pt x="100" y="166"/>
                    </a:cubicBezTo>
                    <a:cubicBezTo>
                      <a:pt x="100" y="171"/>
                      <a:pt x="100" y="171"/>
                      <a:pt x="100" y="171"/>
                    </a:cubicBezTo>
                    <a:cubicBezTo>
                      <a:pt x="101" y="175"/>
                      <a:pt x="101" y="175"/>
                      <a:pt x="101" y="175"/>
                    </a:cubicBezTo>
                    <a:cubicBezTo>
                      <a:pt x="102" y="178"/>
                      <a:pt x="102" y="178"/>
                      <a:pt x="102" y="178"/>
                    </a:cubicBezTo>
                    <a:cubicBezTo>
                      <a:pt x="104" y="181"/>
                      <a:pt x="104" y="181"/>
                      <a:pt x="104" y="181"/>
                    </a:cubicBezTo>
                    <a:cubicBezTo>
                      <a:pt x="107" y="184"/>
                      <a:pt x="107" y="184"/>
                      <a:pt x="107" y="184"/>
                    </a:cubicBezTo>
                    <a:cubicBezTo>
                      <a:pt x="110" y="186"/>
                      <a:pt x="110" y="186"/>
                      <a:pt x="110" y="186"/>
                    </a:cubicBezTo>
                    <a:cubicBezTo>
                      <a:pt x="113" y="187"/>
                      <a:pt x="113" y="187"/>
                      <a:pt x="113" y="187"/>
                    </a:cubicBezTo>
                    <a:cubicBezTo>
                      <a:pt x="117" y="189"/>
                      <a:pt x="117" y="189"/>
                      <a:pt x="117" y="189"/>
                    </a:cubicBezTo>
                    <a:cubicBezTo>
                      <a:pt x="118" y="192"/>
                      <a:pt x="118" y="192"/>
                      <a:pt x="118" y="192"/>
                    </a:cubicBezTo>
                    <a:cubicBezTo>
                      <a:pt x="117" y="196"/>
                      <a:pt x="117" y="196"/>
                      <a:pt x="117" y="196"/>
                    </a:cubicBezTo>
                    <a:cubicBezTo>
                      <a:pt x="117" y="200"/>
                      <a:pt x="117" y="200"/>
                      <a:pt x="117" y="200"/>
                    </a:cubicBezTo>
                    <a:cubicBezTo>
                      <a:pt x="116" y="203"/>
                      <a:pt x="116" y="203"/>
                      <a:pt x="116" y="203"/>
                    </a:cubicBezTo>
                    <a:cubicBezTo>
                      <a:pt x="116" y="208"/>
                      <a:pt x="116" y="208"/>
                      <a:pt x="116" y="208"/>
                    </a:cubicBezTo>
                    <a:cubicBezTo>
                      <a:pt x="116" y="212"/>
                      <a:pt x="116" y="212"/>
                      <a:pt x="116" y="212"/>
                    </a:cubicBezTo>
                    <a:cubicBezTo>
                      <a:pt x="117" y="216"/>
                      <a:pt x="117" y="216"/>
                      <a:pt x="117" y="216"/>
                    </a:cubicBezTo>
                    <a:cubicBezTo>
                      <a:pt x="118" y="218"/>
                      <a:pt x="118" y="218"/>
                      <a:pt x="118" y="218"/>
                    </a:cubicBezTo>
                    <a:cubicBezTo>
                      <a:pt x="121" y="222"/>
                      <a:pt x="121" y="222"/>
                      <a:pt x="121" y="222"/>
                    </a:cubicBezTo>
                    <a:cubicBezTo>
                      <a:pt x="121" y="225"/>
                      <a:pt x="121" y="225"/>
                      <a:pt x="121" y="225"/>
                    </a:cubicBezTo>
                    <a:cubicBezTo>
                      <a:pt x="121" y="227"/>
                      <a:pt x="121" y="227"/>
                      <a:pt x="121" y="227"/>
                    </a:cubicBezTo>
                    <a:cubicBezTo>
                      <a:pt x="125" y="227"/>
                      <a:pt x="125" y="227"/>
                      <a:pt x="125" y="227"/>
                    </a:cubicBezTo>
                    <a:cubicBezTo>
                      <a:pt x="131" y="227"/>
                      <a:pt x="131" y="227"/>
                      <a:pt x="131" y="227"/>
                    </a:cubicBezTo>
                    <a:cubicBezTo>
                      <a:pt x="132" y="224"/>
                      <a:pt x="132" y="224"/>
                      <a:pt x="132" y="224"/>
                    </a:cubicBezTo>
                    <a:cubicBezTo>
                      <a:pt x="135" y="221"/>
                      <a:pt x="135" y="221"/>
                      <a:pt x="135" y="221"/>
                    </a:cubicBezTo>
                    <a:cubicBezTo>
                      <a:pt x="139" y="219"/>
                      <a:pt x="139" y="219"/>
                      <a:pt x="139" y="219"/>
                    </a:cubicBezTo>
                    <a:cubicBezTo>
                      <a:pt x="141" y="221"/>
                      <a:pt x="141" y="221"/>
                      <a:pt x="141" y="221"/>
                    </a:cubicBezTo>
                    <a:cubicBezTo>
                      <a:pt x="141" y="221"/>
                      <a:pt x="144" y="221"/>
                      <a:pt x="145" y="220"/>
                    </a:cubicBezTo>
                    <a:cubicBezTo>
                      <a:pt x="145" y="220"/>
                      <a:pt x="147" y="219"/>
                      <a:pt x="147" y="219"/>
                    </a:cubicBezTo>
                    <a:cubicBezTo>
                      <a:pt x="153" y="217"/>
                      <a:pt x="153" y="217"/>
                      <a:pt x="153" y="217"/>
                    </a:cubicBezTo>
                    <a:cubicBezTo>
                      <a:pt x="157" y="215"/>
                      <a:pt x="157" y="215"/>
                      <a:pt x="157" y="215"/>
                    </a:cubicBezTo>
                    <a:cubicBezTo>
                      <a:pt x="160" y="213"/>
                      <a:pt x="160" y="213"/>
                      <a:pt x="160" y="213"/>
                    </a:cubicBezTo>
                    <a:cubicBezTo>
                      <a:pt x="166" y="212"/>
                      <a:pt x="166" y="212"/>
                      <a:pt x="166" y="212"/>
                    </a:cubicBezTo>
                    <a:cubicBezTo>
                      <a:pt x="171" y="211"/>
                      <a:pt x="171" y="211"/>
                      <a:pt x="171" y="211"/>
                    </a:cubicBezTo>
                    <a:cubicBezTo>
                      <a:pt x="175" y="209"/>
                      <a:pt x="175" y="209"/>
                      <a:pt x="175" y="209"/>
                    </a:cubicBezTo>
                    <a:cubicBezTo>
                      <a:pt x="178" y="208"/>
                      <a:pt x="178" y="208"/>
                      <a:pt x="178" y="208"/>
                    </a:cubicBezTo>
                    <a:cubicBezTo>
                      <a:pt x="184" y="207"/>
                      <a:pt x="184" y="207"/>
                      <a:pt x="184" y="207"/>
                    </a:cubicBezTo>
                    <a:cubicBezTo>
                      <a:pt x="189" y="206"/>
                      <a:pt x="189" y="206"/>
                      <a:pt x="189" y="206"/>
                    </a:cubicBezTo>
                    <a:cubicBezTo>
                      <a:pt x="193" y="205"/>
                      <a:pt x="193" y="205"/>
                      <a:pt x="193" y="205"/>
                    </a:cubicBezTo>
                    <a:cubicBezTo>
                      <a:pt x="197" y="205"/>
                      <a:pt x="197" y="205"/>
                      <a:pt x="197" y="205"/>
                    </a:cubicBezTo>
                    <a:cubicBezTo>
                      <a:pt x="204" y="205"/>
                      <a:pt x="204" y="205"/>
                      <a:pt x="204" y="205"/>
                    </a:cubicBezTo>
                    <a:cubicBezTo>
                      <a:pt x="209" y="205"/>
                      <a:pt x="209" y="205"/>
                      <a:pt x="209" y="205"/>
                    </a:cubicBezTo>
                    <a:cubicBezTo>
                      <a:pt x="214" y="203"/>
                      <a:pt x="214" y="203"/>
                      <a:pt x="214" y="203"/>
                    </a:cubicBezTo>
                    <a:cubicBezTo>
                      <a:pt x="214" y="203"/>
                      <a:pt x="220" y="200"/>
                      <a:pt x="220" y="200"/>
                    </a:cubicBezTo>
                    <a:cubicBezTo>
                      <a:pt x="220" y="199"/>
                      <a:pt x="225" y="196"/>
                      <a:pt x="225" y="196"/>
                    </a:cubicBezTo>
                    <a:cubicBezTo>
                      <a:pt x="228" y="192"/>
                      <a:pt x="228" y="192"/>
                      <a:pt x="228" y="192"/>
                    </a:cubicBezTo>
                    <a:cubicBezTo>
                      <a:pt x="230" y="186"/>
                      <a:pt x="230" y="186"/>
                      <a:pt x="230" y="186"/>
                    </a:cubicBezTo>
                    <a:cubicBezTo>
                      <a:pt x="232" y="180"/>
                      <a:pt x="232" y="180"/>
                      <a:pt x="232" y="180"/>
                    </a:cubicBezTo>
                    <a:cubicBezTo>
                      <a:pt x="234" y="176"/>
                      <a:pt x="234" y="176"/>
                      <a:pt x="234" y="176"/>
                    </a:cubicBezTo>
                    <a:cubicBezTo>
                      <a:pt x="236" y="172"/>
                      <a:pt x="236" y="172"/>
                      <a:pt x="236" y="172"/>
                    </a:cubicBezTo>
                    <a:cubicBezTo>
                      <a:pt x="239" y="169"/>
                      <a:pt x="239" y="169"/>
                      <a:pt x="239" y="169"/>
                    </a:cubicBezTo>
                    <a:cubicBezTo>
                      <a:pt x="241" y="164"/>
                      <a:pt x="241" y="164"/>
                      <a:pt x="241" y="164"/>
                    </a:cubicBezTo>
                    <a:cubicBezTo>
                      <a:pt x="242" y="159"/>
                      <a:pt x="242" y="159"/>
                      <a:pt x="242" y="159"/>
                    </a:cubicBezTo>
                    <a:cubicBezTo>
                      <a:pt x="245" y="155"/>
                      <a:pt x="245" y="155"/>
                      <a:pt x="245" y="155"/>
                    </a:cubicBezTo>
                    <a:cubicBezTo>
                      <a:pt x="252" y="155"/>
                      <a:pt x="252" y="155"/>
                      <a:pt x="252" y="155"/>
                    </a:cubicBezTo>
                    <a:cubicBezTo>
                      <a:pt x="254" y="151"/>
                      <a:pt x="254" y="151"/>
                      <a:pt x="254" y="151"/>
                    </a:cubicBezTo>
                    <a:cubicBezTo>
                      <a:pt x="257" y="146"/>
                      <a:pt x="257" y="146"/>
                      <a:pt x="257" y="146"/>
                    </a:cubicBezTo>
                    <a:cubicBezTo>
                      <a:pt x="260" y="142"/>
                      <a:pt x="260" y="142"/>
                      <a:pt x="260" y="142"/>
                    </a:cubicBezTo>
                    <a:cubicBezTo>
                      <a:pt x="260" y="142"/>
                      <a:pt x="260" y="139"/>
                      <a:pt x="260" y="137"/>
                    </a:cubicBezTo>
                    <a:cubicBezTo>
                      <a:pt x="260" y="136"/>
                      <a:pt x="262" y="129"/>
                      <a:pt x="262" y="129"/>
                    </a:cubicBezTo>
                    <a:cubicBezTo>
                      <a:pt x="261" y="125"/>
                      <a:pt x="261" y="125"/>
                      <a:pt x="261" y="125"/>
                    </a:cubicBezTo>
                    <a:cubicBezTo>
                      <a:pt x="259" y="123"/>
                      <a:pt x="259" y="123"/>
                      <a:pt x="259" y="123"/>
                    </a:cubicBezTo>
                    <a:cubicBezTo>
                      <a:pt x="260" y="118"/>
                      <a:pt x="260" y="118"/>
                      <a:pt x="260" y="118"/>
                    </a:cubicBezTo>
                    <a:cubicBezTo>
                      <a:pt x="262" y="117"/>
                      <a:pt x="262" y="117"/>
                      <a:pt x="262" y="117"/>
                    </a:cubicBezTo>
                    <a:cubicBezTo>
                      <a:pt x="262" y="112"/>
                      <a:pt x="262" y="112"/>
                      <a:pt x="262" y="112"/>
                    </a:cubicBezTo>
                    <a:cubicBezTo>
                      <a:pt x="259" y="111"/>
                      <a:pt x="259" y="111"/>
                      <a:pt x="259" y="111"/>
                    </a:cubicBezTo>
                    <a:cubicBezTo>
                      <a:pt x="259" y="111"/>
                      <a:pt x="260" y="107"/>
                      <a:pt x="260" y="106"/>
                    </a:cubicBezTo>
                    <a:cubicBezTo>
                      <a:pt x="260" y="105"/>
                      <a:pt x="262" y="101"/>
                      <a:pt x="262" y="101"/>
                    </a:cubicBezTo>
                    <a:cubicBezTo>
                      <a:pt x="263" y="100"/>
                      <a:pt x="263" y="100"/>
                      <a:pt x="263" y="100"/>
                    </a:cubicBezTo>
                    <a:cubicBezTo>
                      <a:pt x="263" y="100"/>
                      <a:pt x="263" y="96"/>
                      <a:pt x="265" y="95"/>
                    </a:cubicBezTo>
                    <a:cubicBezTo>
                      <a:pt x="266" y="94"/>
                      <a:pt x="268" y="94"/>
                      <a:pt x="268" y="94"/>
                    </a:cubicBezTo>
                    <a:cubicBezTo>
                      <a:pt x="270" y="94"/>
                      <a:pt x="270" y="94"/>
                      <a:pt x="270" y="94"/>
                    </a:cubicBezTo>
                    <a:cubicBezTo>
                      <a:pt x="272" y="94"/>
                      <a:pt x="272" y="94"/>
                      <a:pt x="272" y="94"/>
                    </a:cubicBezTo>
                    <a:cubicBezTo>
                      <a:pt x="278" y="94"/>
                      <a:pt x="278" y="94"/>
                      <a:pt x="278" y="94"/>
                    </a:cubicBezTo>
                    <a:cubicBezTo>
                      <a:pt x="281" y="94"/>
                      <a:pt x="281" y="94"/>
                      <a:pt x="281" y="94"/>
                    </a:cubicBezTo>
                    <a:cubicBezTo>
                      <a:pt x="282" y="92"/>
                      <a:pt x="282" y="92"/>
                      <a:pt x="282" y="92"/>
                    </a:cubicBezTo>
                    <a:cubicBezTo>
                      <a:pt x="277" y="87"/>
                      <a:pt x="277" y="87"/>
                      <a:pt x="277" y="87"/>
                    </a:cubicBezTo>
                    <a:cubicBezTo>
                      <a:pt x="277" y="87"/>
                      <a:pt x="274" y="83"/>
                      <a:pt x="273" y="82"/>
                    </a:cubicBezTo>
                    <a:cubicBezTo>
                      <a:pt x="273" y="81"/>
                      <a:pt x="274" y="74"/>
                      <a:pt x="274" y="74"/>
                    </a:cubicBezTo>
                    <a:cubicBezTo>
                      <a:pt x="275" y="67"/>
                      <a:pt x="275" y="67"/>
                      <a:pt x="275" y="67"/>
                    </a:cubicBezTo>
                    <a:cubicBezTo>
                      <a:pt x="278" y="66"/>
                      <a:pt x="278" y="66"/>
                      <a:pt x="278" y="66"/>
                    </a:cubicBezTo>
                    <a:cubicBezTo>
                      <a:pt x="282" y="66"/>
                      <a:pt x="282" y="66"/>
                      <a:pt x="282" y="66"/>
                    </a:cubicBezTo>
                    <a:cubicBezTo>
                      <a:pt x="282" y="62"/>
                      <a:pt x="282" y="62"/>
                      <a:pt x="282" y="62"/>
                    </a:cubicBezTo>
                    <a:cubicBezTo>
                      <a:pt x="284" y="57"/>
                      <a:pt x="284" y="57"/>
                      <a:pt x="284" y="57"/>
                    </a:cubicBezTo>
                    <a:cubicBezTo>
                      <a:pt x="287" y="54"/>
                      <a:pt x="287" y="54"/>
                      <a:pt x="287" y="54"/>
                    </a:cubicBezTo>
                    <a:cubicBezTo>
                      <a:pt x="289" y="51"/>
                      <a:pt x="289" y="51"/>
                      <a:pt x="289" y="51"/>
                    </a:cubicBezTo>
                    <a:cubicBezTo>
                      <a:pt x="289" y="46"/>
                      <a:pt x="289" y="46"/>
                      <a:pt x="289" y="46"/>
                    </a:cubicBezTo>
                    <a:cubicBezTo>
                      <a:pt x="283" y="43"/>
                      <a:pt x="283" y="43"/>
                      <a:pt x="283" y="43"/>
                    </a:cubicBezTo>
                    <a:cubicBezTo>
                      <a:pt x="279" y="41"/>
                      <a:pt x="279" y="41"/>
                      <a:pt x="279" y="41"/>
                    </a:cubicBezTo>
                    <a:cubicBezTo>
                      <a:pt x="274" y="39"/>
                      <a:pt x="274" y="39"/>
                      <a:pt x="274" y="39"/>
                    </a:cubicBezTo>
                    <a:cubicBezTo>
                      <a:pt x="274" y="39"/>
                      <a:pt x="271" y="39"/>
                      <a:pt x="270" y="39"/>
                    </a:cubicBezTo>
                    <a:cubicBezTo>
                      <a:pt x="270" y="39"/>
                      <a:pt x="265" y="39"/>
                      <a:pt x="265" y="39"/>
                    </a:cubicBezTo>
                    <a:cubicBezTo>
                      <a:pt x="262" y="39"/>
                      <a:pt x="262" y="39"/>
                      <a:pt x="262" y="39"/>
                    </a:cubicBezTo>
                    <a:cubicBezTo>
                      <a:pt x="258" y="40"/>
                      <a:pt x="258" y="40"/>
                      <a:pt x="258" y="40"/>
                    </a:cubicBezTo>
                    <a:cubicBezTo>
                      <a:pt x="255" y="40"/>
                      <a:pt x="255" y="40"/>
                      <a:pt x="255" y="40"/>
                    </a:cubicBezTo>
                    <a:cubicBezTo>
                      <a:pt x="254" y="37"/>
                      <a:pt x="254" y="37"/>
                      <a:pt x="254" y="37"/>
                    </a:cubicBezTo>
                    <a:cubicBezTo>
                      <a:pt x="253" y="32"/>
                      <a:pt x="253" y="32"/>
                      <a:pt x="253" y="32"/>
                    </a:cubicBezTo>
                    <a:cubicBezTo>
                      <a:pt x="249" y="29"/>
                      <a:pt x="249" y="29"/>
                      <a:pt x="249" y="29"/>
                    </a:cubicBezTo>
                    <a:cubicBezTo>
                      <a:pt x="247" y="26"/>
                      <a:pt x="247" y="26"/>
                      <a:pt x="247" y="26"/>
                    </a:cubicBezTo>
                    <a:cubicBezTo>
                      <a:pt x="244" y="25"/>
                      <a:pt x="244" y="25"/>
                      <a:pt x="244" y="25"/>
                    </a:cubicBezTo>
                    <a:cubicBezTo>
                      <a:pt x="244" y="25"/>
                      <a:pt x="241" y="24"/>
                      <a:pt x="240" y="24"/>
                    </a:cubicBezTo>
                    <a:cubicBezTo>
                      <a:pt x="239" y="24"/>
                      <a:pt x="235" y="24"/>
                      <a:pt x="235" y="24"/>
                    </a:cubicBezTo>
                    <a:cubicBezTo>
                      <a:pt x="232" y="24"/>
                      <a:pt x="232" y="24"/>
                      <a:pt x="232" y="24"/>
                    </a:cubicBezTo>
                    <a:cubicBezTo>
                      <a:pt x="228" y="22"/>
                      <a:pt x="228" y="22"/>
                      <a:pt x="228" y="22"/>
                    </a:cubicBezTo>
                    <a:cubicBezTo>
                      <a:pt x="220" y="18"/>
                      <a:pt x="220" y="18"/>
                      <a:pt x="220" y="18"/>
                    </a:cubicBezTo>
                    <a:cubicBezTo>
                      <a:pt x="214" y="13"/>
                      <a:pt x="214" y="13"/>
                      <a:pt x="214" y="13"/>
                    </a:cubicBezTo>
                    <a:cubicBezTo>
                      <a:pt x="210" y="10"/>
                      <a:pt x="210" y="10"/>
                      <a:pt x="210" y="10"/>
                    </a:cubicBezTo>
                    <a:cubicBezTo>
                      <a:pt x="210" y="10"/>
                      <a:pt x="207" y="10"/>
                      <a:pt x="206" y="10"/>
                    </a:cubicBezTo>
                    <a:cubicBezTo>
                      <a:pt x="206" y="10"/>
                      <a:pt x="202" y="10"/>
                      <a:pt x="202" y="10"/>
                    </a:cubicBezTo>
                    <a:cubicBezTo>
                      <a:pt x="201" y="13"/>
                      <a:pt x="201" y="13"/>
                      <a:pt x="201" y="13"/>
                    </a:cubicBezTo>
                    <a:cubicBezTo>
                      <a:pt x="198" y="13"/>
                      <a:pt x="198" y="13"/>
                      <a:pt x="198" y="13"/>
                    </a:cubicBezTo>
                    <a:cubicBezTo>
                      <a:pt x="192" y="13"/>
                      <a:pt x="192" y="13"/>
                      <a:pt x="192" y="13"/>
                    </a:cubicBezTo>
                    <a:cubicBezTo>
                      <a:pt x="188" y="8"/>
                      <a:pt x="188" y="8"/>
                      <a:pt x="188" y="8"/>
                    </a:cubicBezTo>
                    <a:cubicBezTo>
                      <a:pt x="187" y="6"/>
                      <a:pt x="187" y="6"/>
                      <a:pt x="187" y="6"/>
                    </a:cubicBezTo>
                    <a:cubicBezTo>
                      <a:pt x="186" y="3"/>
                      <a:pt x="186" y="3"/>
                      <a:pt x="186" y="3"/>
                    </a:cubicBezTo>
                    <a:cubicBezTo>
                      <a:pt x="183" y="1"/>
                      <a:pt x="183" y="1"/>
                      <a:pt x="183" y="1"/>
                    </a:cubicBezTo>
                    <a:cubicBezTo>
                      <a:pt x="178" y="0"/>
                      <a:pt x="178" y="0"/>
                      <a:pt x="178" y="0"/>
                    </a:cubicBezTo>
                    <a:cubicBezTo>
                      <a:pt x="174" y="0"/>
                      <a:pt x="174" y="0"/>
                      <a:pt x="174" y="0"/>
                    </a:cubicBezTo>
                    <a:cubicBezTo>
                      <a:pt x="166" y="6"/>
                      <a:pt x="166" y="6"/>
                      <a:pt x="166" y="6"/>
                    </a:cubicBezTo>
                    <a:cubicBezTo>
                      <a:pt x="151" y="16"/>
                      <a:pt x="151" y="16"/>
                      <a:pt x="151" y="16"/>
                    </a:cubicBezTo>
                    <a:cubicBezTo>
                      <a:pt x="138" y="22"/>
                      <a:pt x="138" y="22"/>
                      <a:pt x="138" y="22"/>
                    </a:cubicBezTo>
                    <a:cubicBezTo>
                      <a:pt x="132" y="24"/>
                      <a:pt x="132" y="24"/>
                      <a:pt x="132" y="24"/>
                    </a:cubicBezTo>
                    <a:cubicBezTo>
                      <a:pt x="128" y="26"/>
                      <a:pt x="128" y="26"/>
                      <a:pt x="128" y="26"/>
                    </a:cubicBezTo>
                    <a:cubicBezTo>
                      <a:pt x="128" y="19"/>
                      <a:pt x="128" y="19"/>
                      <a:pt x="128" y="19"/>
                    </a:cubicBezTo>
                    <a:cubicBezTo>
                      <a:pt x="128" y="19"/>
                      <a:pt x="125" y="16"/>
                      <a:pt x="124" y="16"/>
                    </a:cubicBezTo>
                    <a:cubicBezTo>
                      <a:pt x="123" y="16"/>
                      <a:pt x="120" y="16"/>
                      <a:pt x="120" y="16"/>
                    </a:cubicBezTo>
                    <a:cubicBezTo>
                      <a:pt x="117" y="19"/>
                      <a:pt x="117" y="19"/>
                      <a:pt x="117" y="19"/>
                    </a:cubicBezTo>
                    <a:cubicBezTo>
                      <a:pt x="113" y="21"/>
                      <a:pt x="113" y="21"/>
                      <a:pt x="113" y="21"/>
                    </a:cubicBezTo>
                    <a:cubicBezTo>
                      <a:pt x="110" y="22"/>
                      <a:pt x="110" y="22"/>
                      <a:pt x="110" y="22"/>
                    </a:cubicBezTo>
                    <a:cubicBezTo>
                      <a:pt x="111" y="28"/>
                      <a:pt x="111" y="28"/>
                      <a:pt x="111" y="28"/>
                    </a:cubicBezTo>
                    <a:cubicBezTo>
                      <a:pt x="112" y="33"/>
                      <a:pt x="112" y="33"/>
                      <a:pt x="112" y="33"/>
                    </a:cubicBezTo>
                    <a:cubicBezTo>
                      <a:pt x="112" y="39"/>
                      <a:pt x="112" y="39"/>
                      <a:pt x="112" y="39"/>
                    </a:cubicBezTo>
                    <a:cubicBezTo>
                      <a:pt x="111" y="43"/>
                      <a:pt x="111" y="43"/>
                      <a:pt x="111" y="43"/>
                    </a:cubicBezTo>
                    <a:cubicBezTo>
                      <a:pt x="107" y="45"/>
                      <a:pt x="107" y="45"/>
                      <a:pt x="107" y="45"/>
                    </a:cubicBezTo>
                    <a:cubicBezTo>
                      <a:pt x="103" y="45"/>
                      <a:pt x="103" y="45"/>
                      <a:pt x="103" y="45"/>
                    </a:cubicBezTo>
                    <a:cubicBezTo>
                      <a:pt x="99" y="47"/>
                      <a:pt x="99" y="47"/>
                      <a:pt x="99" y="47"/>
                    </a:cubicBezTo>
                    <a:cubicBezTo>
                      <a:pt x="98" y="51"/>
                      <a:pt x="98" y="51"/>
                      <a:pt x="98" y="51"/>
                    </a:cubicBezTo>
                    <a:cubicBezTo>
                      <a:pt x="98" y="58"/>
                      <a:pt x="98" y="58"/>
                      <a:pt x="98" y="58"/>
                    </a:cubicBezTo>
                    <a:cubicBezTo>
                      <a:pt x="100" y="61"/>
                      <a:pt x="100" y="61"/>
                      <a:pt x="100" y="61"/>
                    </a:cubicBezTo>
                    <a:cubicBezTo>
                      <a:pt x="101" y="66"/>
                      <a:pt x="101" y="66"/>
                      <a:pt x="101" y="66"/>
                    </a:cubicBezTo>
                    <a:cubicBezTo>
                      <a:pt x="101" y="70"/>
                      <a:pt x="101" y="70"/>
                      <a:pt x="101" y="70"/>
                    </a:cubicBezTo>
                    <a:cubicBezTo>
                      <a:pt x="101" y="74"/>
                      <a:pt x="101" y="74"/>
                      <a:pt x="101" y="74"/>
                    </a:cubicBezTo>
                    <a:cubicBezTo>
                      <a:pt x="97" y="76"/>
                      <a:pt x="97" y="76"/>
                      <a:pt x="97" y="76"/>
                    </a:cubicBezTo>
                    <a:cubicBezTo>
                      <a:pt x="95" y="80"/>
                      <a:pt x="95" y="80"/>
                      <a:pt x="95" y="80"/>
                    </a:cubicBezTo>
                    <a:cubicBezTo>
                      <a:pt x="96" y="83"/>
                      <a:pt x="96" y="83"/>
                      <a:pt x="96" y="83"/>
                    </a:cubicBezTo>
                    <a:cubicBezTo>
                      <a:pt x="98" y="84"/>
                      <a:pt x="98" y="84"/>
                      <a:pt x="98" y="84"/>
                    </a:cubicBezTo>
                    <a:cubicBezTo>
                      <a:pt x="99" y="88"/>
                      <a:pt x="99" y="88"/>
                      <a:pt x="99" y="88"/>
                    </a:cubicBezTo>
                    <a:cubicBezTo>
                      <a:pt x="98" y="94"/>
                      <a:pt x="98" y="94"/>
                      <a:pt x="98" y="94"/>
                    </a:cubicBezTo>
                    <a:cubicBezTo>
                      <a:pt x="98" y="98"/>
                      <a:pt x="98" y="98"/>
                      <a:pt x="98" y="98"/>
                    </a:cubicBezTo>
                    <a:cubicBezTo>
                      <a:pt x="98" y="98"/>
                      <a:pt x="97" y="100"/>
                      <a:pt x="97" y="101"/>
                    </a:cubicBezTo>
                    <a:cubicBezTo>
                      <a:pt x="96" y="103"/>
                      <a:pt x="92" y="106"/>
                      <a:pt x="92" y="106"/>
                    </a:cubicBezTo>
                    <a:cubicBezTo>
                      <a:pt x="87" y="109"/>
                      <a:pt x="87" y="109"/>
                      <a:pt x="87" y="109"/>
                    </a:cubicBezTo>
                    <a:cubicBezTo>
                      <a:pt x="82" y="113"/>
                      <a:pt x="82" y="113"/>
                      <a:pt x="82" y="113"/>
                    </a:cubicBezTo>
                    <a:cubicBezTo>
                      <a:pt x="79" y="116"/>
                      <a:pt x="79" y="116"/>
                      <a:pt x="79" y="116"/>
                    </a:cubicBezTo>
                    <a:cubicBezTo>
                      <a:pt x="76" y="112"/>
                      <a:pt x="76" y="112"/>
                      <a:pt x="76" y="112"/>
                    </a:cubicBezTo>
                    <a:cubicBezTo>
                      <a:pt x="76" y="112"/>
                      <a:pt x="73" y="110"/>
                      <a:pt x="71" y="110"/>
                    </a:cubicBezTo>
                    <a:cubicBezTo>
                      <a:pt x="70" y="110"/>
                      <a:pt x="67" y="110"/>
                      <a:pt x="67" y="110"/>
                    </a:cubicBezTo>
                    <a:cubicBezTo>
                      <a:pt x="59" y="110"/>
                      <a:pt x="59" y="110"/>
                      <a:pt x="59" y="110"/>
                    </a:cubicBezTo>
                    <a:cubicBezTo>
                      <a:pt x="53" y="109"/>
                      <a:pt x="53" y="109"/>
                      <a:pt x="53" y="109"/>
                    </a:cubicBezTo>
                    <a:cubicBezTo>
                      <a:pt x="49" y="110"/>
                      <a:pt x="49" y="110"/>
                      <a:pt x="49" y="110"/>
                    </a:cubicBezTo>
                    <a:cubicBezTo>
                      <a:pt x="47" y="113"/>
                      <a:pt x="47" y="113"/>
                      <a:pt x="47" y="113"/>
                    </a:cubicBezTo>
                    <a:cubicBezTo>
                      <a:pt x="43" y="115"/>
                      <a:pt x="43" y="115"/>
                      <a:pt x="43" y="115"/>
                    </a:cubicBezTo>
                    <a:cubicBezTo>
                      <a:pt x="37" y="115"/>
                      <a:pt x="37" y="115"/>
                      <a:pt x="37" y="115"/>
                    </a:cubicBezTo>
                    <a:cubicBezTo>
                      <a:pt x="32" y="116"/>
                      <a:pt x="32" y="116"/>
                      <a:pt x="32" y="116"/>
                    </a:cubicBezTo>
                    <a:cubicBezTo>
                      <a:pt x="26" y="117"/>
                      <a:pt x="26" y="117"/>
                      <a:pt x="26" y="117"/>
                    </a:cubicBezTo>
                    <a:cubicBezTo>
                      <a:pt x="21" y="117"/>
                      <a:pt x="21" y="117"/>
                      <a:pt x="21" y="117"/>
                    </a:cubicBezTo>
                    <a:cubicBezTo>
                      <a:pt x="21" y="117"/>
                      <a:pt x="18" y="117"/>
                      <a:pt x="18" y="118"/>
                    </a:cubicBezTo>
                    <a:cubicBezTo>
                      <a:pt x="17" y="119"/>
                      <a:pt x="14" y="120"/>
                      <a:pt x="13" y="122"/>
                    </a:cubicBezTo>
                    <a:cubicBezTo>
                      <a:pt x="13" y="125"/>
                      <a:pt x="6" y="132"/>
                      <a:pt x="6" y="132"/>
                    </a:cubicBezTo>
                    <a:cubicBezTo>
                      <a:pt x="6" y="132"/>
                      <a:pt x="2" y="137"/>
                      <a:pt x="1" y="139"/>
                    </a:cubicBezTo>
                    <a:cubicBezTo>
                      <a:pt x="0" y="140"/>
                      <a:pt x="0" y="144"/>
                      <a:pt x="0" y="144"/>
                    </a:cubicBez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2" name="Grupo 17"/>
            <p:cNvGrpSpPr/>
            <p:nvPr/>
          </p:nvGrpSpPr>
          <p:grpSpPr>
            <a:xfrm>
              <a:off x="8905878" y="4635726"/>
              <a:ext cx="931862" cy="1101725"/>
              <a:chOff x="8737600" y="3878263"/>
              <a:chExt cx="931862" cy="1101725"/>
            </a:xfrm>
            <a:solidFill>
              <a:srgbClr val="0060AA"/>
            </a:solidFill>
          </p:grpSpPr>
          <p:sp>
            <p:nvSpPr>
              <p:cNvPr id="99" name="Freeform 19"/>
              <p:cNvSpPr>
                <a:spLocks/>
              </p:cNvSpPr>
              <p:nvPr/>
            </p:nvSpPr>
            <p:spPr bwMode="auto">
              <a:xfrm>
                <a:off x="9048750" y="3878263"/>
                <a:ext cx="620712" cy="384175"/>
              </a:xfrm>
              <a:custGeom>
                <a:avLst/>
                <a:gdLst>
                  <a:gd name="T0" fmla="*/ 17 w 391"/>
                  <a:gd name="T1" fmla="*/ 109 h 242"/>
                  <a:gd name="T2" fmla="*/ 15 w 391"/>
                  <a:gd name="T3" fmla="*/ 156 h 242"/>
                  <a:gd name="T4" fmla="*/ 0 w 391"/>
                  <a:gd name="T5" fmla="*/ 171 h 242"/>
                  <a:gd name="T6" fmla="*/ 12 w 391"/>
                  <a:gd name="T7" fmla="*/ 173 h 242"/>
                  <a:gd name="T8" fmla="*/ 22 w 391"/>
                  <a:gd name="T9" fmla="*/ 171 h 242"/>
                  <a:gd name="T10" fmla="*/ 36 w 391"/>
                  <a:gd name="T11" fmla="*/ 197 h 242"/>
                  <a:gd name="T12" fmla="*/ 55 w 391"/>
                  <a:gd name="T13" fmla="*/ 218 h 242"/>
                  <a:gd name="T14" fmla="*/ 88 w 391"/>
                  <a:gd name="T15" fmla="*/ 223 h 242"/>
                  <a:gd name="T16" fmla="*/ 124 w 391"/>
                  <a:gd name="T17" fmla="*/ 225 h 242"/>
                  <a:gd name="T18" fmla="*/ 147 w 391"/>
                  <a:gd name="T19" fmla="*/ 235 h 242"/>
                  <a:gd name="T20" fmla="*/ 190 w 391"/>
                  <a:gd name="T21" fmla="*/ 242 h 242"/>
                  <a:gd name="T22" fmla="*/ 195 w 391"/>
                  <a:gd name="T23" fmla="*/ 227 h 242"/>
                  <a:gd name="T24" fmla="*/ 218 w 391"/>
                  <a:gd name="T25" fmla="*/ 216 h 242"/>
                  <a:gd name="T26" fmla="*/ 235 w 391"/>
                  <a:gd name="T27" fmla="*/ 206 h 242"/>
                  <a:gd name="T28" fmla="*/ 259 w 391"/>
                  <a:gd name="T29" fmla="*/ 201 h 242"/>
                  <a:gd name="T30" fmla="*/ 294 w 391"/>
                  <a:gd name="T31" fmla="*/ 201 h 242"/>
                  <a:gd name="T32" fmla="*/ 306 w 391"/>
                  <a:gd name="T33" fmla="*/ 213 h 242"/>
                  <a:gd name="T34" fmla="*/ 325 w 391"/>
                  <a:gd name="T35" fmla="*/ 206 h 242"/>
                  <a:gd name="T36" fmla="*/ 344 w 391"/>
                  <a:gd name="T37" fmla="*/ 204 h 242"/>
                  <a:gd name="T38" fmla="*/ 363 w 391"/>
                  <a:gd name="T39" fmla="*/ 208 h 242"/>
                  <a:gd name="T40" fmla="*/ 372 w 391"/>
                  <a:gd name="T41" fmla="*/ 199 h 242"/>
                  <a:gd name="T42" fmla="*/ 384 w 391"/>
                  <a:gd name="T43" fmla="*/ 182 h 242"/>
                  <a:gd name="T44" fmla="*/ 391 w 391"/>
                  <a:gd name="T45" fmla="*/ 171 h 242"/>
                  <a:gd name="T46" fmla="*/ 384 w 391"/>
                  <a:gd name="T47" fmla="*/ 154 h 242"/>
                  <a:gd name="T48" fmla="*/ 365 w 391"/>
                  <a:gd name="T49" fmla="*/ 154 h 242"/>
                  <a:gd name="T50" fmla="*/ 363 w 391"/>
                  <a:gd name="T51" fmla="*/ 140 h 242"/>
                  <a:gd name="T52" fmla="*/ 320 w 391"/>
                  <a:gd name="T53" fmla="*/ 130 h 242"/>
                  <a:gd name="T54" fmla="*/ 316 w 391"/>
                  <a:gd name="T55" fmla="*/ 97 h 242"/>
                  <a:gd name="T56" fmla="*/ 299 w 391"/>
                  <a:gd name="T57" fmla="*/ 78 h 242"/>
                  <a:gd name="T58" fmla="*/ 294 w 391"/>
                  <a:gd name="T59" fmla="*/ 47 h 242"/>
                  <a:gd name="T60" fmla="*/ 285 w 391"/>
                  <a:gd name="T61" fmla="*/ 21 h 242"/>
                  <a:gd name="T62" fmla="*/ 226 w 391"/>
                  <a:gd name="T63" fmla="*/ 19 h 242"/>
                  <a:gd name="T64" fmla="*/ 207 w 391"/>
                  <a:gd name="T65" fmla="*/ 7 h 242"/>
                  <a:gd name="T66" fmla="*/ 190 w 391"/>
                  <a:gd name="T67" fmla="*/ 2 h 242"/>
                  <a:gd name="T68" fmla="*/ 145 w 391"/>
                  <a:gd name="T69" fmla="*/ 0 h 242"/>
                  <a:gd name="T70" fmla="*/ 119 w 391"/>
                  <a:gd name="T71" fmla="*/ 0 h 242"/>
                  <a:gd name="T72" fmla="*/ 93 w 391"/>
                  <a:gd name="T73" fmla="*/ 0 h 242"/>
                  <a:gd name="T74" fmla="*/ 72 w 391"/>
                  <a:gd name="T75" fmla="*/ 7 h 242"/>
                  <a:gd name="T76" fmla="*/ 45 w 391"/>
                  <a:gd name="T77" fmla="*/ 28 h 242"/>
                  <a:gd name="T78" fmla="*/ 27 w 391"/>
                  <a:gd name="T79" fmla="*/ 57 h 242"/>
                  <a:gd name="T80" fmla="*/ 17 w 391"/>
                  <a:gd name="T81" fmla="*/ 8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1" h="242">
                    <a:moveTo>
                      <a:pt x="17" y="81"/>
                    </a:moveTo>
                    <a:lnTo>
                      <a:pt x="17" y="109"/>
                    </a:lnTo>
                    <a:lnTo>
                      <a:pt x="15" y="133"/>
                    </a:lnTo>
                    <a:lnTo>
                      <a:pt x="15" y="156"/>
                    </a:lnTo>
                    <a:lnTo>
                      <a:pt x="5" y="168"/>
                    </a:lnTo>
                    <a:lnTo>
                      <a:pt x="0" y="171"/>
                    </a:lnTo>
                    <a:lnTo>
                      <a:pt x="5" y="173"/>
                    </a:lnTo>
                    <a:lnTo>
                      <a:pt x="12" y="173"/>
                    </a:lnTo>
                    <a:lnTo>
                      <a:pt x="17" y="168"/>
                    </a:lnTo>
                    <a:lnTo>
                      <a:pt x="22" y="171"/>
                    </a:lnTo>
                    <a:lnTo>
                      <a:pt x="31" y="185"/>
                    </a:lnTo>
                    <a:lnTo>
                      <a:pt x="36" y="197"/>
                    </a:lnTo>
                    <a:lnTo>
                      <a:pt x="41" y="211"/>
                    </a:lnTo>
                    <a:lnTo>
                      <a:pt x="55" y="218"/>
                    </a:lnTo>
                    <a:lnTo>
                      <a:pt x="72" y="220"/>
                    </a:lnTo>
                    <a:lnTo>
                      <a:pt x="88" y="223"/>
                    </a:lnTo>
                    <a:lnTo>
                      <a:pt x="107" y="223"/>
                    </a:lnTo>
                    <a:lnTo>
                      <a:pt x="124" y="225"/>
                    </a:lnTo>
                    <a:lnTo>
                      <a:pt x="131" y="230"/>
                    </a:lnTo>
                    <a:lnTo>
                      <a:pt x="147" y="235"/>
                    </a:lnTo>
                    <a:lnTo>
                      <a:pt x="171" y="239"/>
                    </a:lnTo>
                    <a:lnTo>
                      <a:pt x="190" y="242"/>
                    </a:lnTo>
                    <a:lnTo>
                      <a:pt x="195" y="235"/>
                    </a:lnTo>
                    <a:lnTo>
                      <a:pt x="195" y="227"/>
                    </a:lnTo>
                    <a:lnTo>
                      <a:pt x="199" y="218"/>
                    </a:lnTo>
                    <a:lnTo>
                      <a:pt x="218" y="216"/>
                    </a:lnTo>
                    <a:lnTo>
                      <a:pt x="228" y="216"/>
                    </a:lnTo>
                    <a:lnTo>
                      <a:pt x="235" y="206"/>
                    </a:lnTo>
                    <a:lnTo>
                      <a:pt x="242" y="201"/>
                    </a:lnTo>
                    <a:lnTo>
                      <a:pt x="259" y="201"/>
                    </a:lnTo>
                    <a:lnTo>
                      <a:pt x="280" y="201"/>
                    </a:lnTo>
                    <a:lnTo>
                      <a:pt x="294" y="201"/>
                    </a:lnTo>
                    <a:lnTo>
                      <a:pt x="299" y="211"/>
                    </a:lnTo>
                    <a:lnTo>
                      <a:pt x="306" y="213"/>
                    </a:lnTo>
                    <a:lnTo>
                      <a:pt x="313" y="213"/>
                    </a:lnTo>
                    <a:lnTo>
                      <a:pt x="325" y="206"/>
                    </a:lnTo>
                    <a:lnTo>
                      <a:pt x="334" y="204"/>
                    </a:lnTo>
                    <a:lnTo>
                      <a:pt x="344" y="204"/>
                    </a:lnTo>
                    <a:lnTo>
                      <a:pt x="356" y="204"/>
                    </a:lnTo>
                    <a:lnTo>
                      <a:pt x="363" y="208"/>
                    </a:lnTo>
                    <a:lnTo>
                      <a:pt x="370" y="208"/>
                    </a:lnTo>
                    <a:lnTo>
                      <a:pt x="372" y="199"/>
                    </a:lnTo>
                    <a:lnTo>
                      <a:pt x="377" y="190"/>
                    </a:lnTo>
                    <a:lnTo>
                      <a:pt x="384" y="182"/>
                    </a:lnTo>
                    <a:lnTo>
                      <a:pt x="387" y="175"/>
                    </a:lnTo>
                    <a:lnTo>
                      <a:pt x="391" y="171"/>
                    </a:lnTo>
                    <a:lnTo>
                      <a:pt x="391" y="159"/>
                    </a:lnTo>
                    <a:lnTo>
                      <a:pt x="384" y="154"/>
                    </a:lnTo>
                    <a:lnTo>
                      <a:pt x="375" y="154"/>
                    </a:lnTo>
                    <a:lnTo>
                      <a:pt x="365" y="154"/>
                    </a:lnTo>
                    <a:lnTo>
                      <a:pt x="361" y="152"/>
                    </a:lnTo>
                    <a:lnTo>
                      <a:pt x="363" y="140"/>
                    </a:lnTo>
                    <a:lnTo>
                      <a:pt x="363" y="130"/>
                    </a:lnTo>
                    <a:lnTo>
                      <a:pt x="320" y="130"/>
                    </a:lnTo>
                    <a:lnTo>
                      <a:pt x="316" y="114"/>
                    </a:lnTo>
                    <a:lnTo>
                      <a:pt x="316" y="97"/>
                    </a:lnTo>
                    <a:lnTo>
                      <a:pt x="308" y="85"/>
                    </a:lnTo>
                    <a:lnTo>
                      <a:pt x="299" y="78"/>
                    </a:lnTo>
                    <a:lnTo>
                      <a:pt x="297" y="69"/>
                    </a:lnTo>
                    <a:lnTo>
                      <a:pt x="294" y="47"/>
                    </a:lnTo>
                    <a:lnTo>
                      <a:pt x="294" y="31"/>
                    </a:lnTo>
                    <a:lnTo>
                      <a:pt x="285" y="21"/>
                    </a:lnTo>
                    <a:lnTo>
                      <a:pt x="271" y="19"/>
                    </a:lnTo>
                    <a:lnTo>
                      <a:pt x="226" y="19"/>
                    </a:lnTo>
                    <a:lnTo>
                      <a:pt x="214" y="12"/>
                    </a:lnTo>
                    <a:lnTo>
                      <a:pt x="207" y="7"/>
                    </a:lnTo>
                    <a:lnTo>
                      <a:pt x="197" y="5"/>
                    </a:lnTo>
                    <a:lnTo>
                      <a:pt x="190" y="2"/>
                    </a:lnTo>
                    <a:lnTo>
                      <a:pt x="169" y="0"/>
                    </a:lnTo>
                    <a:lnTo>
                      <a:pt x="145" y="0"/>
                    </a:lnTo>
                    <a:lnTo>
                      <a:pt x="135" y="0"/>
                    </a:lnTo>
                    <a:lnTo>
                      <a:pt x="119" y="0"/>
                    </a:lnTo>
                    <a:lnTo>
                      <a:pt x="107" y="0"/>
                    </a:lnTo>
                    <a:lnTo>
                      <a:pt x="93" y="0"/>
                    </a:lnTo>
                    <a:lnTo>
                      <a:pt x="86" y="0"/>
                    </a:lnTo>
                    <a:lnTo>
                      <a:pt x="72" y="7"/>
                    </a:lnTo>
                    <a:lnTo>
                      <a:pt x="60" y="17"/>
                    </a:lnTo>
                    <a:lnTo>
                      <a:pt x="45" y="28"/>
                    </a:lnTo>
                    <a:lnTo>
                      <a:pt x="43" y="40"/>
                    </a:lnTo>
                    <a:lnTo>
                      <a:pt x="27" y="57"/>
                    </a:lnTo>
                    <a:lnTo>
                      <a:pt x="22" y="66"/>
                    </a:lnTo>
                    <a:lnTo>
                      <a:pt x="17" y="81"/>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0" name="Freeform 24"/>
              <p:cNvSpPr>
                <a:spLocks/>
              </p:cNvSpPr>
              <p:nvPr/>
            </p:nvSpPr>
            <p:spPr bwMode="auto">
              <a:xfrm>
                <a:off x="9124950" y="4213225"/>
                <a:ext cx="508000" cy="315913"/>
              </a:xfrm>
              <a:custGeom>
                <a:avLst/>
                <a:gdLst>
                  <a:gd name="T0" fmla="*/ 0 w 135"/>
                  <a:gd name="T1" fmla="*/ 15 h 84"/>
                  <a:gd name="T2" fmla="*/ 1 w 135"/>
                  <a:gd name="T3" fmla="*/ 26 h 84"/>
                  <a:gd name="T4" fmla="*/ 13 w 135"/>
                  <a:gd name="T5" fmla="*/ 27 h 84"/>
                  <a:gd name="T6" fmla="*/ 27 w 135"/>
                  <a:gd name="T7" fmla="*/ 28 h 84"/>
                  <a:gd name="T8" fmla="*/ 42 w 135"/>
                  <a:gd name="T9" fmla="*/ 33 h 84"/>
                  <a:gd name="T10" fmla="*/ 52 w 135"/>
                  <a:gd name="T11" fmla="*/ 36 h 84"/>
                  <a:gd name="T12" fmla="*/ 61 w 135"/>
                  <a:gd name="T13" fmla="*/ 39 h 84"/>
                  <a:gd name="T14" fmla="*/ 88 w 135"/>
                  <a:gd name="T15" fmla="*/ 62 h 84"/>
                  <a:gd name="T16" fmla="*/ 102 w 135"/>
                  <a:gd name="T17" fmla="*/ 62 h 84"/>
                  <a:gd name="T18" fmla="*/ 106 w 135"/>
                  <a:gd name="T19" fmla="*/ 67 h 84"/>
                  <a:gd name="T20" fmla="*/ 104 w 135"/>
                  <a:gd name="T21" fmla="*/ 74 h 84"/>
                  <a:gd name="T22" fmla="*/ 98 w 135"/>
                  <a:gd name="T23" fmla="*/ 82 h 84"/>
                  <a:gd name="T24" fmla="*/ 106 w 135"/>
                  <a:gd name="T25" fmla="*/ 84 h 84"/>
                  <a:gd name="T26" fmla="*/ 114 w 135"/>
                  <a:gd name="T27" fmla="*/ 76 h 84"/>
                  <a:gd name="T28" fmla="*/ 127 w 135"/>
                  <a:gd name="T29" fmla="*/ 67 h 84"/>
                  <a:gd name="T30" fmla="*/ 132 w 135"/>
                  <a:gd name="T31" fmla="*/ 55 h 84"/>
                  <a:gd name="T32" fmla="*/ 135 w 135"/>
                  <a:gd name="T33" fmla="*/ 40 h 84"/>
                  <a:gd name="T34" fmla="*/ 135 w 135"/>
                  <a:gd name="T35" fmla="*/ 24 h 84"/>
                  <a:gd name="T36" fmla="*/ 134 w 135"/>
                  <a:gd name="T37" fmla="*/ 9 h 84"/>
                  <a:gd name="T38" fmla="*/ 128 w 135"/>
                  <a:gd name="T39" fmla="*/ 0 h 84"/>
                  <a:gd name="T40" fmla="*/ 118 w 135"/>
                  <a:gd name="T41" fmla="*/ 2 h 84"/>
                  <a:gd name="T42" fmla="*/ 113 w 135"/>
                  <a:gd name="T43" fmla="*/ 5 h 84"/>
                  <a:gd name="T44" fmla="*/ 105 w 135"/>
                  <a:gd name="T45" fmla="*/ 5 h 84"/>
                  <a:gd name="T46" fmla="*/ 101 w 135"/>
                  <a:gd name="T47" fmla="*/ 1 h 84"/>
                  <a:gd name="T48" fmla="*/ 92 w 135"/>
                  <a:gd name="T49" fmla="*/ 1 h 84"/>
                  <a:gd name="T50" fmla="*/ 82 w 135"/>
                  <a:gd name="T51" fmla="*/ 2 h 84"/>
                  <a:gd name="T52" fmla="*/ 75 w 135"/>
                  <a:gd name="T53" fmla="*/ 8 h 84"/>
                  <a:gd name="T54" fmla="*/ 68 w 135"/>
                  <a:gd name="T55" fmla="*/ 10 h 84"/>
                  <a:gd name="T56" fmla="*/ 64 w 135"/>
                  <a:gd name="T57" fmla="*/ 17 h 84"/>
                  <a:gd name="T58" fmla="*/ 55 w 135"/>
                  <a:gd name="T59" fmla="*/ 17 h 84"/>
                  <a:gd name="T60" fmla="*/ 44 w 135"/>
                  <a:gd name="T61" fmla="*/ 16 h 84"/>
                  <a:gd name="T62" fmla="*/ 32 w 135"/>
                  <a:gd name="T63" fmla="*/ 12 h 84"/>
                  <a:gd name="T64" fmla="*/ 22 w 135"/>
                  <a:gd name="T65" fmla="*/ 10 h 84"/>
                  <a:gd name="T66" fmla="*/ 11 w 135"/>
                  <a:gd name="T67" fmla="*/ 9 h 84"/>
                  <a:gd name="T68" fmla="*/ 0 w 135"/>
                  <a:gd name="T69"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84">
                    <a:moveTo>
                      <a:pt x="0" y="9"/>
                    </a:moveTo>
                    <a:cubicBezTo>
                      <a:pt x="0" y="15"/>
                      <a:pt x="0" y="15"/>
                      <a:pt x="0" y="15"/>
                    </a:cubicBezTo>
                    <a:cubicBezTo>
                      <a:pt x="0" y="22"/>
                      <a:pt x="0" y="22"/>
                      <a:pt x="0" y="22"/>
                    </a:cubicBezTo>
                    <a:cubicBezTo>
                      <a:pt x="1" y="26"/>
                      <a:pt x="1" y="26"/>
                      <a:pt x="1" y="26"/>
                    </a:cubicBezTo>
                    <a:cubicBezTo>
                      <a:pt x="6" y="27"/>
                      <a:pt x="6" y="27"/>
                      <a:pt x="6" y="27"/>
                    </a:cubicBezTo>
                    <a:cubicBezTo>
                      <a:pt x="13" y="27"/>
                      <a:pt x="13" y="27"/>
                      <a:pt x="13" y="27"/>
                    </a:cubicBezTo>
                    <a:cubicBezTo>
                      <a:pt x="20" y="27"/>
                      <a:pt x="20" y="27"/>
                      <a:pt x="20" y="27"/>
                    </a:cubicBezTo>
                    <a:cubicBezTo>
                      <a:pt x="27" y="28"/>
                      <a:pt x="27" y="28"/>
                      <a:pt x="27" y="28"/>
                    </a:cubicBezTo>
                    <a:cubicBezTo>
                      <a:pt x="36" y="30"/>
                      <a:pt x="36" y="30"/>
                      <a:pt x="36" y="30"/>
                    </a:cubicBezTo>
                    <a:cubicBezTo>
                      <a:pt x="42" y="33"/>
                      <a:pt x="42" y="33"/>
                      <a:pt x="42" y="33"/>
                    </a:cubicBezTo>
                    <a:cubicBezTo>
                      <a:pt x="46" y="34"/>
                      <a:pt x="46" y="34"/>
                      <a:pt x="46" y="34"/>
                    </a:cubicBezTo>
                    <a:cubicBezTo>
                      <a:pt x="52" y="36"/>
                      <a:pt x="52" y="36"/>
                      <a:pt x="52" y="36"/>
                    </a:cubicBezTo>
                    <a:cubicBezTo>
                      <a:pt x="57" y="37"/>
                      <a:pt x="57" y="37"/>
                      <a:pt x="57" y="37"/>
                    </a:cubicBezTo>
                    <a:cubicBezTo>
                      <a:pt x="61" y="39"/>
                      <a:pt x="61" y="39"/>
                      <a:pt x="61" y="39"/>
                    </a:cubicBezTo>
                    <a:cubicBezTo>
                      <a:pt x="84" y="61"/>
                      <a:pt x="84" y="61"/>
                      <a:pt x="84" y="61"/>
                    </a:cubicBezTo>
                    <a:cubicBezTo>
                      <a:pt x="88" y="62"/>
                      <a:pt x="88" y="62"/>
                      <a:pt x="88" y="62"/>
                    </a:cubicBezTo>
                    <a:cubicBezTo>
                      <a:pt x="95" y="62"/>
                      <a:pt x="95" y="62"/>
                      <a:pt x="95" y="62"/>
                    </a:cubicBezTo>
                    <a:cubicBezTo>
                      <a:pt x="102" y="62"/>
                      <a:pt x="102" y="62"/>
                      <a:pt x="102" y="62"/>
                    </a:cubicBezTo>
                    <a:cubicBezTo>
                      <a:pt x="102" y="62"/>
                      <a:pt x="104" y="61"/>
                      <a:pt x="104" y="63"/>
                    </a:cubicBezTo>
                    <a:cubicBezTo>
                      <a:pt x="105" y="65"/>
                      <a:pt x="106" y="67"/>
                      <a:pt x="106" y="67"/>
                    </a:cubicBezTo>
                    <a:cubicBezTo>
                      <a:pt x="105" y="71"/>
                      <a:pt x="105" y="71"/>
                      <a:pt x="105" y="71"/>
                    </a:cubicBezTo>
                    <a:cubicBezTo>
                      <a:pt x="104" y="74"/>
                      <a:pt x="104" y="74"/>
                      <a:pt x="104" y="74"/>
                    </a:cubicBezTo>
                    <a:cubicBezTo>
                      <a:pt x="100" y="78"/>
                      <a:pt x="100" y="78"/>
                      <a:pt x="100" y="78"/>
                    </a:cubicBezTo>
                    <a:cubicBezTo>
                      <a:pt x="98" y="82"/>
                      <a:pt x="98" y="82"/>
                      <a:pt x="98" y="82"/>
                    </a:cubicBezTo>
                    <a:cubicBezTo>
                      <a:pt x="102" y="83"/>
                      <a:pt x="102" y="83"/>
                      <a:pt x="102" y="83"/>
                    </a:cubicBezTo>
                    <a:cubicBezTo>
                      <a:pt x="106" y="84"/>
                      <a:pt x="106" y="84"/>
                      <a:pt x="106" y="84"/>
                    </a:cubicBezTo>
                    <a:cubicBezTo>
                      <a:pt x="109" y="81"/>
                      <a:pt x="109" y="81"/>
                      <a:pt x="109" y="81"/>
                    </a:cubicBezTo>
                    <a:cubicBezTo>
                      <a:pt x="114" y="76"/>
                      <a:pt x="114" y="76"/>
                      <a:pt x="114" y="76"/>
                    </a:cubicBezTo>
                    <a:cubicBezTo>
                      <a:pt x="119" y="72"/>
                      <a:pt x="119" y="72"/>
                      <a:pt x="119" y="72"/>
                    </a:cubicBezTo>
                    <a:cubicBezTo>
                      <a:pt x="127" y="67"/>
                      <a:pt x="127" y="67"/>
                      <a:pt x="127" y="67"/>
                    </a:cubicBezTo>
                    <a:cubicBezTo>
                      <a:pt x="127" y="67"/>
                      <a:pt x="130" y="65"/>
                      <a:pt x="130" y="64"/>
                    </a:cubicBezTo>
                    <a:cubicBezTo>
                      <a:pt x="130" y="63"/>
                      <a:pt x="132" y="55"/>
                      <a:pt x="132" y="55"/>
                    </a:cubicBezTo>
                    <a:cubicBezTo>
                      <a:pt x="134" y="48"/>
                      <a:pt x="134" y="48"/>
                      <a:pt x="134" y="48"/>
                    </a:cubicBezTo>
                    <a:cubicBezTo>
                      <a:pt x="135" y="40"/>
                      <a:pt x="135" y="40"/>
                      <a:pt x="135" y="40"/>
                    </a:cubicBezTo>
                    <a:cubicBezTo>
                      <a:pt x="135" y="33"/>
                      <a:pt x="135" y="33"/>
                      <a:pt x="135" y="33"/>
                    </a:cubicBezTo>
                    <a:cubicBezTo>
                      <a:pt x="135" y="24"/>
                      <a:pt x="135" y="24"/>
                      <a:pt x="135" y="24"/>
                    </a:cubicBezTo>
                    <a:cubicBezTo>
                      <a:pt x="135" y="24"/>
                      <a:pt x="135" y="18"/>
                      <a:pt x="135" y="17"/>
                    </a:cubicBezTo>
                    <a:cubicBezTo>
                      <a:pt x="135" y="16"/>
                      <a:pt x="134" y="9"/>
                      <a:pt x="134" y="9"/>
                    </a:cubicBezTo>
                    <a:cubicBezTo>
                      <a:pt x="133" y="5"/>
                      <a:pt x="133" y="5"/>
                      <a:pt x="133" y="5"/>
                    </a:cubicBezTo>
                    <a:cubicBezTo>
                      <a:pt x="128" y="0"/>
                      <a:pt x="128" y="0"/>
                      <a:pt x="128" y="0"/>
                    </a:cubicBezTo>
                    <a:cubicBezTo>
                      <a:pt x="123" y="0"/>
                      <a:pt x="123" y="0"/>
                      <a:pt x="123" y="0"/>
                    </a:cubicBezTo>
                    <a:cubicBezTo>
                      <a:pt x="118" y="2"/>
                      <a:pt x="118" y="2"/>
                      <a:pt x="118" y="2"/>
                    </a:cubicBezTo>
                    <a:cubicBezTo>
                      <a:pt x="116" y="4"/>
                      <a:pt x="116" y="4"/>
                      <a:pt x="116" y="4"/>
                    </a:cubicBezTo>
                    <a:cubicBezTo>
                      <a:pt x="113" y="5"/>
                      <a:pt x="113" y="5"/>
                      <a:pt x="113" y="5"/>
                    </a:cubicBezTo>
                    <a:cubicBezTo>
                      <a:pt x="108" y="6"/>
                      <a:pt x="108" y="6"/>
                      <a:pt x="108" y="6"/>
                    </a:cubicBezTo>
                    <a:cubicBezTo>
                      <a:pt x="105" y="5"/>
                      <a:pt x="105" y="5"/>
                      <a:pt x="105" y="5"/>
                    </a:cubicBezTo>
                    <a:cubicBezTo>
                      <a:pt x="103" y="3"/>
                      <a:pt x="103" y="3"/>
                      <a:pt x="103" y="3"/>
                    </a:cubicBezTo>
                    <a:cubicBezTo>
                      <a:pt x="101" y="1"/>
                      <a:pt x="101" y="1"/>
                      <a:pt x="101" y="1"/>
                    </a:cubicBezTo>
                    <a:cubicBezTo>
                      <a:pt x="96" y="1"/>
                      <a:pt x="96" y="1"/>
                      <a:pt x="96" y="1"/>
                    </a:cubicBezTo>
                    <a:cubicBezTo>
                      <a:pt x="92" y="1"/>
                      <a:pt x="92" y="1"/>
                      <a:pt x="92" y="1"/>
                    </a:cubicBezTo>
                    <a:cubicBezTo>
                      <a:pt x="86" y="2"/>
                      <a:pt x="86" y="2"/>
                      <a:pt x="86" y="2"/>
                    </a:cubicBezTo>
                    <a:cubicBezTo>
                      <a:pt x="82" y="2"/>
                      <a:pt x="82" y="2"/>
                      <a:pt x="82" y="2"/>
                    </a:cubicBezTo>
                    <a:cubicBezTo>
                      <a:pt x="78" y="6"/>
                      <a:pt x="78" y="6"/>
                      <a:pt x="78" y="6"/>
                    </a:cubicBezTo>
                    <a:cubicBezTo>
                      <a:pt x="75" y="8"/>
                      <a:pt x="75" y="8"/>
                      <a:pt x="75" y="8"/>
                    </a:cubicBezTo>
                    <a:cubicBezTo>
                      <a:pt x="70" y="8"/>
                      <a:pt x="70" y="8"/>
                      <a:pt x="70" y="8"/>
                    </a:cubicBezTo>
                    <a:cubicBezTo>
                      <a:pt x="68" y="10"/>
                      <a:pt x="68" y="10"/>
                      <a:pt x="68" y="10"/>
                    </a:cubicBezTo>
                    <a:cubicBezTo>
                      <a:pt x="65" y="14"/>
                      <a:pt x="65" y="14"/>
                      <a:pt x="65" y="14"/>
                    </a:cubicBezTo>
                    <a:cubicBezTo>
                      <a:pt x="64" y="17"/>
                      <a:pt x="64" y="17"/>
                      <a:pt x="64" y="17"/>
                    </a:cubicBezTo>
                    <a:cubicBezTo>
                      <a:pt x="60" y="17"/>
                      <a:pt x="60" y="17"/>
                      <a:pt x="60" y="17"/>
                    </a:cubicBezTo>
                    <a:cubicBezTo>
                      <a:pt x="55" y="17"/>
                      <a:pt x="55" y="17"/>
                      <a:pt x="55" y="17"/>
                    </a:cubicBezTo>
                    <a:cubicBezTo>
                      <a:pt x="51" y="16"/>
                      <a:pt x="51" y="16"/>
                      <a:pt x="51" y="16"/>
                    </a:cubicBezTo>
                    <a:cubicBezTo>
                      <a:pt x="44" y="16"/>
                      <a:pt x="44" y="16"/>
                      <a:pt x="44" y="16"/>
                    </a:cubicBezTo>
                    <a:cubicBezTo>
                      <a:pt x="38" y="14"/>
                      <a:pt x="38" y="14"/>
                      <a:pt x="38" y="14"/>
                    </a:cubicBezTo>
                    <a:cubicBezTo>
                      <a:pt x="32" y="12"/>
                      <a:pt x="32" y="12"/>
                      <a:pt x="32" y="12"/>
                    </a:cubicBezTo>
                    <a:cubicBezTo>
                      <a:pt x="27" y="11"/>
                      <a:pt x="27" y="11"/>
                      <a:pt x="27" y="11"/>
                    </a:cubicBezTo>
                    <a:cubicBezTo>
                      <a:pt x="22" y="10"/>
                      <a:pt x="22" y="10"/>
                      <a:pt x="22" y="10"/>
                    </a:cubicBezTo>
                    <a:cubicBezTo>
                      <a:pt x="19" y="10"/>
                      <a:pt x="19" y="10"/>
                      <a:pt x="19" y="10"/>
                    </a:cubicBezTo>
                    <a:cubicBezTo>
                      <a:pt x="11" y="9"/>
                      <a:pt x="11" y="9"/>
                      <a:pt x="11" y="9"/>
                    </a:cubicBezTo>
                    <a:cubicBezTo>
                      <a:pt x="5" y="8"/>
                      <a:pt x="5" y="8"/>
                      <a:pt x="5" y="8"/>
                    </a:cubicBezTo>
                    <a:lnTo>
                      <a:pt x="0" y="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1" name="Freeform 25"/>
              <p:cNvSpPr>
                <a:spLocks/>
              </p:cNvSpPr>
              <p:nvPr/>
            </p:nvSpPr>
            <p:spPr bwMode="auto">
              <a:xfrm>
                <a:off x="8737600" y="4333875"/>
                <a:ext cx="769937" cy="646113"/>
              </a:xfrm>
              <a:custGeom>
                <a:avLst/>
                <a:gdLst>
                  <a:gd name="T0" fmla="*/ 7 w 205"/>
                  <a:gd name="T1" fmla="*/ 78 h 172"/>
                  <a:gd name="T2" fmla="*/ 16 w 205"/>
                  <a:gd name="T3" fmla="*/ 73 h 172"/>
                  <a:gd name="T4" fmla="*/ 25 w 205"/>
                  <a:gd name="T5" fmla="*/ 79 h 172"/>
                  <a:gd name="T6" fmla="*/ 39 w 205"/>
                  <a:gd name="T7" fmla="*/ 92 h 172"/>
                  <a:gd name="T8" fmla="*/ 41 w 205"/>
                  <a:gd name="T9" fmla="*/ 99 h 172"/>
                  <a:gd name="T10" fmla="*/ 49 w 205"/>
                  <a:gd name="T11" fmla="*/ 96 h 172"/>
                  <a:gd name="T12" fmla="*/ 55 w 205"/>
                  <a:gd name="T13" fmla="*/ 97 h 172"/>
                  <a:gd name="T14" fmla="*/ 60 w 205"/>
                  <a:gd name="T15" fmla="*/ 103 h 172"/>
                  <a:gd name="T16" fmla="*/ 69 w 205"/>
                  <a:gd name="T17" fmla="*/ 106 h 172"/>
                  <a:gd name="T18" fmla="*/ 77 w 205"/>
                  <a:gd name="T19" fmla="*/ 112 h 172"/>
                  <a:gd name="T20" fmla="*/ 85 w 205"/>
                  <a:gd name="T21" fmla="*/ 119 h 172"/>
                  <a:gd name="T22" fmla="*/ 93 w 205"/>
                  <a:gd name="T23" fmla="*/ 123 h 172"/>
                  <a:gd name="T24" fmla="*/ 99 w 205"/>
                  <a:gd name="T25" fmla="*/ 130 h 172"/>
                  <a:gd name="T26" fmla="*/ 106 w 205"/>
                  <a:gd name="T27" fmla="*/ 138 h 172"/>
                  <a:gd name="T28" fmla="*/ 113 w 205"/>
                  <a:gd name="T29" fmla="*/ 142 h 172"/>
                  <a:gd name="T30" fmla="*/ 115 w 205"/>
                  <a:gd name="T31" fmla="*/ 152 h 172"/>
                  <a:gd name="T32" fmla="*/ 109 w 205"/>
                  <a:gd name="T33" fmla="*/ 159 h 172"/>
                  <a:gd name="T34" fmla="*/ 111 w 205"/>
                  <a:gd name="T35" fmla="*/ 169 h 172"/>
                  <a:gd name="T36" fmla="*/ 123 w 205"/>
                  <a:gd name="T37" fmla="*/ 162 h 172"/>
                  <a:gd name="T38" fmla="*/ 131 w 205"/>
                  <a:gd name="T39" fmla="*/ 151 h 172"/>
                  <a:gd name="T40" fmla="*/ 136 w 205"/>
                  <a:gd name="T41" fmla="*/ 135 h 172"/>
                  <a:gd name="T42" fmla="*/ 139 w 205"/>
                  <a:gd name="T43" fmla="*/ 122 h 172"/>
                  <a:gd name="T44" fmla="*/ 145 w 205"/>
                  <a:gd name="T45" fmla="*/ 114 h 172"/>
                  <a:gd name="T46" fmla="*/ 153 w 205"/>
                  <a:gd name="T47" fmla="*/ 105 h 172"/>
                  <a:gd name="T48" fmla="*/ 157 w 205"/>
                  <a:gd name="T49" fmla="*/ 95 h 172"/>
                  <a:gd name="T50" fmla="*/ 165 w 205"/>
                  <a:gd name="T51" fmla="*/ 79 h 172"/>
                  <a:gd name="T52" fmla="*/ 172 w 205"/>
                  <a:gd name="T53" fmla="*/ 78 h 172"/>
                  <a:gd name="T54" fmla="*/ 176 w 205"/>
                  <a:gd name="T55" fmla="*/ 82 h 172"/>
                  <a:gd name="T56" fmla="*/ 182 w 205"/>
                  <a:gd name="T57" fmla="*/ 78 h 172"/>
                  <a:gd name="T58" fmla="*/ 186 w 205"/>
                  <a:gd name="T59" fmla="*/ 86 h 172"/>
                  <a:gd name="T60" fmla="*/ 179 w 205"/>
                  <a:gd name="T61" fmla="*/ 94 h 172"/>
                  <a:gd name="T62" fmla="*/ 169 w 205"/>
                  <a:gd name="T63" fmla="*/ 106 h 172"/>
                  <a:gd name="T64" fmla="*/ 160 w 205"/>
                  <a:gd name="T65" fmla="*/ 115 h 172"/>
                  <a:gd name="T66" fmla="*/ 148 w 205"/>
                  <a:gd name="T67" fmla="*/ 121 h 172"/>
                  <a:gd name="T68" fmla="*/ 145 w 205"/>
                  <a:gd name="T69" fmla="*/ 128 h 172"/>
                  <a:gd name="T70" fmla="*/ 151 w 205"/>
                  <a:gd name="T71" fmla="*/ 127 h 172"/>
                  <a:gd name="T72" fmla="*/ 163 w 205"/>
                  <a:gd name="T73" fmla="*/ 120 h 172"/>
                  <a:gd name="T74" fmla="*/ 175 w 205"/>
                  <a:gd name="T75" fmla="*/ 108 h 172"/>
                  <a:gd name="T76" fmla="*/ 189 w 205"/>
                  <a:gd name="T77" fmla="*/ 90 h 172"/>
                  <a:gd name="T78" fmla="*/ 199 w 205"/>
                  <a:gd name="T79" fmla="*/ 70 h 172"/>
                  <a:gd name="T80" fmla="*/ 205 w 205"/>
                  <a:gd name="T81" fmla="*/ 57 h 172"/>
                  <a:gd name="T82" fmla="*/ 198 w 205"/>
                  <a:gd name="T83" fmla="*/ 54 h 172"/>
                  <a:gd name="T84" fmla="*/ 200 w 205"/>
                  <a:gd name="T85" fmla="*/ 42 h 172"/>
                  <a:gd name="T86" fmla="*/ 203 w 205"/>
                  <a:gd name="T87" fmla="*/ 34 h 172"/>
                  <a:gd name="T88" fmla="*/ 188 w 205"/>
                  <a:gd name="T89" fmla="*/ 33 h 172"/>
                  <a:gd name="T90" fmla="*/ 176 w 205"/>
                  <a:gd name="T91" fmla="*/ 25 h 172"/>
                  <a:gd name="T92" fmla="*/ 167 w 205"/>
                  <a:gd name="T93" fmla="*/ 16 h 172"/>
                  <a:gd name="T94" fmla="*/ 153 w 205"/>
                  <a:gd name="T95" fmla="*/ 9 h 172"/>
                  <a:gd name="T96" fmla="*/ 135 w 205"/>
                  <a:gd name="T97" fmla="*/ 5 h 172"/>
                  <a:gd name="T98" fmla="*/ 112 w 205"/>
                  <a:gd name="T99" fmla="*/ 0 h 172"/>
                  <a:gd name="T100" fmla="*/ 89 w 205"/>
                  <a:gd name="T101" fmla="*/ 0 h 172"/>
                  <a:gd name="T102" fmla="*/ 79 w 205"/>
                  <a:gd name="T103" fmla="*/ 8 h 172"/>
                  <a:gd name="T104" fmla="*/ 66 w 205"/>
                  <a:gd name="T105" fmla="*/ 15 h 172"/>
                  <a:gd name="T106" fmla="*/ 56 w 205"/>
                  <a:gd name="T107" fmla="*/ 21 h 172"/>
                  <a:gd name="T108" fmla="*/ 2 w 205"/>
                  <a:gd name="T109"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172">
                    <a:moveTo>
                      <a:pt x="2" y="79"/>
                    </a:moveTo>
                    <a:cubicBezTo>
                      <a:pt x="7" y="78"/>
                      <a:pt x="7" y="78"/>
                      <a:pt x="7" y="78"/>
                    </a:cubicBezTo>
                    <a:cubicBezTo>
                      <a:pt x="11" y="75"/>
                      <a:pt x="11" y="75"/>
                      <a:pt x="11" y="75"/>
                    </a:cubicBezTo>
                    <a:cubicBezTo>
                      <a:pt x="16" y="73"/>
                      <a:pt x="16" y="73"/>
                      <a:pt x="16" y="73"/>
                    </a:cubicBezTo>
                    <a:cubicBezTo>
                      <a:pt x="21" y="74"/>
                      <a:pt x="21" y="74"/>
                      <a:pt x="21" y="74"/>
                    </a:cubicBezTo>
                    <a:cubicBezTo>
                      <a:pt x="25" y="79"/>
                      <a:pt x="25" y="79"/>
                      <a:pt x="25" y="79"/>
                    </a:cubicBezTo>
                    <a:cubicBezTo>
                      <a:pt x="33" y="85"/>
                      <a:pt x="33" y="85"/>
                      <a:pt x="33" y="85"/>
                    </a:cubicBezTo>
                    <a:cubicBezTo>
                      <a:pt x="39" y="92"/>
                      <a:pt x="39" y="92"/>
                      <a:pt x="39" y="92"/>
                    </a:cubicBezTo>
                    <a:cubicBezTo>
                      <a:pt x="39" y="96"/>
                      <a:pt x="39" y="96"/>
                      <a:pt x="39" y="96"/>
                    </a:cubicBezTo>
                    <a:cubicBezTo>
                      <a:pt x="41" y="99"/>
                      <a:pt x="41" y="99"/>
                      <a:pt x="41" y="99"/>
                    </a:cubicBezTo>
                    <a:cubicBezTo>
                      <a:pt x="45" y="98"/>
                      <a:pt x="45" y="98"/>
                      <a:pt x="45" y="98"/>
                    </a:cubicBezTo>
                    <a:cubicBezTo>
                      <a:pt x="49" y="96"/>
                      <a:pt x="49" y="96"/>
                      <a:pt x="49" y="96"/>
                    </a:cubicBezTo>
                    <a:cubicBezTo>
                      <a:pt x="52" y="94"/>
                      <a:pt x="52" y="94"/>
                      <a:pt x="52" y="94"/>
                    </a:cubicBezTo>
                    <a:cubicBezTo>
                      <a:pt x="55" y="97"/>
                      <a:pt x="55" y="97"/>
                      <a:pt x="55" y="97"/>
                    </a:cubicBezTo>
                    <a:cubicBezTo>
                      <a:pt x="57" y="99"/>
                      <a:pt x="57" y="99"/>
                      <a:pt x="57" y="99"/>
                    </a:cubicBezTo>
                    <a:cubicBezTo>
                      <a:pt x="60" y="103"/>
                      <a:pt x="60" y="103"/>
                      <a:pt x="60" y="103"/>
                    </a:cubicBezTo>
                    <a:cubicBezTo>
                      <a:pt x="64" y="107"/>
                      <a:pt x="64" y="107"/>
                      <a:pt x="64" y="107"/>
                    </a:cubicBezTo>
                    <a:cubicBezTo>
                      <a:pt x="69" y="106"/>
                      <a:pt x="69" y="106"/>
                      <a:pt x="69" y="106"/>
                    </a:cubicBezTo>
                    <a:cubicBezTo>
                      <a:pt x="73" y="110"/>
                      <a:pt x="73" y="110"/>
                      <a:pt x="73" y="110"/>
                    </a:cubicBezTo>
                    <a:cubicBezTo>
                      <a:pt x="77" y="112"/>
                      <a:pt x="77" y="112"/>
                      <a:pt x="77" y="112"/>
                    </a:cubicBezTo>
                    <a:cubicBezTo>
                      <a:pt x="81" y="115"/>
                      <a:pt x="81" y="115"/>
                      <a:pt x="81" y="115"/>
                    </a:cubicBezTo>
                    <a:cubicBezTo>
                      <a:pt x="85" y="119"/>
                      <a:pt x="85" y="119"/>
                      <a:pt x="85" y="119"/>
                    </a:cubicBezTo>
                    <a:cubicBezTo>
                      <a:pt x="88" y="123"/>
                      <a:pt x="88" y="123"/>
                      <a:pt x="88" y="123"/>
                    </a:cubicBezTo>
                    <a:cubicBezTo>
                      <a:pt x="93" y="123"/>
                      <a:pt x="93" y="123"/>
                      <a:pt x="93" y="123"/>
                    </a:cubicBezTo>
                    <a:cubicBezTo>
                      <a:pt x="98" y="127"/>
                      <a:pt x="98" y="127"/>
                      <a:pt x="98" y="127"/>
                    </a:cubicBezTo>
                    <a:cubicBezTo>
                      <a:pt x="99" y="130"/>
                      <a:pt x="99" y="130"/>
                      <a:pt x="99" y="130"/>
                    </a:cubicBezTo>
                    <a:cubicBezTo>
                      <a:pt x="102" y="133"/>
                      <a:pt x="102" y="133"/>
                      <a:pt x="102" y="133"/>
                    </a:cubicBezTo>
                    <a:cubicBezTo>
                      <a:pt x="106" y="138"/>
                      <a:pt x="106" y="138"/>
                      <a:pt x="106" y="138"/>
                    </a:cubicBezTo>
                    <a:cubicBezTo>
                      <a:pt x="106" y="138"/>
                      <a:pt x="107" y="138"/>
                      <a:pt x="108" y="139"/>
                    </a:cubicBezTo>
                    <a:cubicBezTo>
                      <a:pt x="109" y="139"/>
                      <a:pt x="113" y="142"/>
                      <a:pt x="113" y="142"/>
                    </a:cubicBezTo>
                    <a:cubicBezTo>
                      <a:pt x="115" y="145"/>
                      <a:pt x="115" y="145"/>
                      <a:pt x="115" y="145"/>
                    </a:cubicBezTo>
                    <a:cubicBezTo>
                      <a:pt x="115" y="152"/>
                      <a:pt x="115" y="152"/>
                      <a:pt x="115" y="152"/>
                    </a:cubicBezTo>
                    <a:cubicBezTo>
                      <a:pt x="113" y="155"/>
                      <a:pt x="113" y="155"/>
                      <a:pt x="113" y="155"/>
                    </a:cubicBezTo>
                    <a:cubicBezTo>
                      <a:pt x="113" y="155"/>
                      <a:pt x="109" y="158"/>
                      <a:pt x="109" y="159"/>
                    </a:cubicBezTo>
                    <a:cubicBezTo>
                      <a:pt x="109" y="160"/>
                      <a:pt x="108" y="172"/>
                      <a:pt x="108" y="172"/>
                    </a:cubicBezTo>
                    <a:cubicBezTo>
                      <a:pt x="111" y="169"/>
                      <a:pt x="111" y="169"/>
                      <a:pt x="111" y="169"/>
                    </a:cubicBezTo>
                    <a:cubicBezTo>
                      <a:pt x="116" y="166"/>
                      <a:pt x="116" y="166"/>
                      <a:pt x="116" y="166"/>
                    </a:cubicBezTo>
                    <a:cubicBezTo>
                      <a:pt x="123" y="162"/>
                      <a:pt x="123" y="162"/>
                      <a:pt x="123" y="162"/>
                    </a:cubicBezTo>
                    <a:cubicBezTo>
                      <a:pt x="126" y="157"/>
                      <a:pt x="126" y="157"/>
                      <a:pt x="126" y="157"/>
                    </a:cubicBezTo>
                    <a:cubicBezTo>
                      <a:pt x="131" y="151"/>
                      <a:pt x="131" y="151"/>
                      <a:pt x="131" y="151"/>
                    </a:cubicBezTo>
                    <a:cubicBezTo>
                      <a:pt x="133" y="143"/>
                      <a:pt x="133" y="143"/>
                      <a:pt x="133" y="143"/>
                    </a:cubicBezTo>
                    <a:cubicBezTo>
                      <a:pt x="136" y="135"/>
                      <a:pt x="136" y="135"/>
                      <a:pt x="136" y="135"/>
                    </a:cubicBezTo>
                    <a:cubicBezTo>
                      <a:pt x="139" y="130"/>
                      <a:pt x="139" y="130"/>
                      <a:pt x="139" y="130"/>
                    </a:cubicBezTo>
                    <a:cubicBezTo>
                      <a:pt x="139" y="122"/>
                      <a:pt x="139" y="122"/>
                      <a:pt x="139" y="122"/>
                    </a:cubicBezTo>
                    <a:cubicBezTo>
                      <a:pt x="142" y="117"/>
                      <a:pt x="142" y="117"/>
                      <a:pt x="142" y="117"/>
                    </a:cubicBezTo>
                    <a:cubicBezTo>
                      <a:pt x="145" y="114"/>
                      <a:pt x="145" y="114"/>
                      <a:pt x="145" y="114"/>
                    </a:cubicBezTo>
                    <a:cubicBezTo>
                      <a:pt x="146" y="107"/>
                      <a:pt x="146" y="107"/>
                      <a:pt x="146" y="107"/>
                    </a:cubicBezTo>
                    <a:cubicBezTo>
                      <a:pt x="153" y="105"/>
                      <a:pt x="153" y="105"/>
                      <a:pt x="153" y="105"/>
                    </a:cubicBezTo>
                    <a:cubicBezTo>
                      <a:pt x="156" y="103"/>
                      <a:pt x="156" y="103"/>
                      <a:pt x="156" y="103"/>
                    </a:cubicBezTo>
                    <a:cubicBezTo>
                      <a:pt x="157" y="95"/>
                      <a:pt x="157" y="95"/>
                      <a:pt x="157" y="95"/>
                    </a:cubicBezTo>
                    <a:cubicBezTo>
                      <a:pt x="161" y="92"/>
                      <a:pt x="161" y="92"/>
                      <a:pt x="161" y="92"/>
                    </a:cubicBezTo>
                    <a:cubicBezTo>
                      <a:pt x="165" y="79"/>
                      <a:pt x="165" y="79"/>
                      <a:pt x="165" y="79"/>
                    </a:cubicBezTo>
                    <a:cubicBezTo>
                      <a:pt x="168" y="77"/>
                      <a:pt x="168" y="77"/>
                      <a:pt x="168" y="77"/>
                    </a:cubicBezTo>
                    <a:cubicBezTo>
                      <a:pt x="172" y="78"/>
                      <a:pt x="172" y="78"/>
                      <a:pt x="172" y="78"/>
                    </a:cubicBezTo>
                    <a:cubicBezTo>
                      <a:pt x="172" y="81"/>
                      <a:pt x="172" y="81"/>
                      <a:pt x="172" y="81"/>
                    </a:cubicBezTo>
                    <a:cubicBezTo>
                      <a:pt x="176" y="82"/>
                      <a:pt x="176" y="82"/>
                      <a:pt x="176" y="82"/>
                    </a:cubicBezTo>
                    <a:cubicBezTo>
                      <a:pt x="178" y="79"/>
                      <a:pt x="178" y="79"/>
                      <a:pt x="178" y="79"/>
                    </a:cubicBezTo>
                    <a:cubicBezTo>
                      <a:pt x="182" y="78"/>
                      <a:pt x="182" y="78"/>
                      <a:pt x="182" y="78"/>
                    </a:cubicBezTo>
                    <a:cubicBezTo>
                      <a:pt x="187" y="78"/>
                      <a:pt x="187" y="78"/>
                      <a:pt x="187" y="78"/>
                    </a:cubicBezTo>
                    <a:cubicBezTo>
                      <a:pt x="186" y="86"/>
                      <a:pt x="186" y="86"/>
                      <a:pt x="186" y="86"/>
                    </a:cubicBezTo>
                    <a:cubicBezTo>
                      <a:pt x="183" y="89"/>
                      <a:pt x="183" y="89"/>
                      <a:pt x="183" y="89"/>
                    </a:cubicBezTo>
                    <a:cubicBezTo>
                      <a:pt x="179" y="94"/>
                      <a:pt x="179" y="94"/>
                      <a:pt x="179" y="94"/>
                    </a:cubicBezTo>
                    <a:cubicBezTo>
                      <a:pt x="173" y="100"/>
                      <a:pt x="173" y="100"/>
                      <a:pt x="173" y="100"/>
                    </a:cubicBezTo>
                    <a:cubicBezTo>
                      <a:pt x="169" y="106"/>
                      <a:pt x="169" y="106"/>
                      <a:pt x="169" y="106"/>
                    </a:cubicBezTo>
                    <a:cubicBezTo>
                      <a:pt x="167" y="110"/>
                      <a:pt x="167" y="110"/>
                      <a:pt x="167" y="110"/>
                    </a:cubicBezTo>
                    <a:cubicBezTo>
                      <a:pt x="160" y="115"/>
                      <a:pt x="160" y="115"/>
                      <a:pt x="160" y="115"/>
                    </a:cubicBezTo>
                    <a:cubicBezTo>
                      <a:pt x="153" y="119"/>
                      <a:pt x="153" y="119"/>
                      <a:pt x="153" y="119"/>
                    </a:cubicBezTo>
                    <a:cubicBezTo>
                      <a:pt x="153" y="119"/>
                      <a:pt x="149" y="121"/>
                      <a:pt x="148" y="121"/>
                    </a:cubicBezTo>
                    <a:cubicBezTo>
                      <a:pt x="147" y="122"/>
                      <a:pt x="145" y="124"/>
                      <a:pt x="145" y="124"/>
                    </a:cubicBezTo>
                    <a:cubicBezTo>
                      <a:pt x="145" y="128"/>
                      <a:pt x="145" y="128"/>
                      <a:pt x="145" y="128"/>
                    </a:cubicBezTo>
                    <a:cubicBezTo>
                      <a:pt x="148" y="127"/>
                      <a:pt x="148" y="127"/>
                      <a:pt x="148" y="127"/>
                    </a:cubicBezTo>
                    <a:cubicBezTo>
                      <a:pt x="151" y="127"/>
                      <a:pt x="151" y="127"/>
                      <a:pt x="151" y="127"/>
                    </a:cubicBezTo>
                    <a:cubicBezTo>
                      <a:pt x="156" y="124"/>
                      <a:pt x="156" y="124"/>
                      <a:pt x="156" y="124"/>
                    </a:cubicBezTo>
                    <a:cubicBezTo>
                      <a:pt x="163" y="120"/>
                      <a:pt x="163" y="120"/>
                      <a:pt x="163" y="120"/>
                    </a:cubicBezTo>
                    <a:cubicBezTo>
                      <a:pt x="169" y="114"/>
                      <a:pt x="169" y="114"/>
                      <a:pt x="169" y="114"/>
                    </a:cubicBezTo>
                    <a:cubicBezTo>
                      <a:pt x="175" y="108"/>
                      <a:pt x="175" y="108"/>
                      <a:pt x="175" y="108"/>
                    </a:cubicBezTo>
                    <a:cubicBezTo>
                      <a:pt x="181" y="101"/>
                      <a:pt x="181" y="101"/>
                      <a:pt x="181" y="101"/>
                    </a:cubicBezTo>
                    <a:cubicBezTo>
                      <a:pt x="189" y="90"/>
                      <a:pt x="189" y="90"/>
                      <a:pt x="189" y="90"/>
                    </a:cubicBezTo>
                    <a:cubicBezTo>
                      <a:pt x="194" y="81"/>
                      <a:pt x="194" y="81"/>
                      <a:pt x="194" y="81"/>
                    </a:cubicBezTo>
                    <a:cubicBezTo>
                      <a:pt x="199" y="70"/>
                      <a:pt x="199" y="70"/>
                      <a:pt x="199" y="70"/>
                    </a:cubicBezTo>
                    <a:cubicBezTo>
                      <a:pt x="201" y="64"/>
                      <a:pt x="201" y="64"/>
                      <a:pt x="201" y="64"/>
                    </a:cubicBezTo>
                    <a:cubicBezTo>
                      <a:pt x="205" y="57"/>
                      <a:pt x="205" y="57"/>
                      <a:pt x="205" y="57"/>
                    </a:cubicBezTo>
                    <a:cubicBezTo>
                      <a:pt x="202" y="55"/>
                      <a:pt x="202" y="55"/>
                      <a:pt x="202" y="55"/>
                    </a:cubicBezTo>
                    <a:cubicBezTo>
                      <a:pt x="198" y="54"/>
                      <a:pt x="198" y="54"/>
                      <a:pt x="198" y="54"/>
                    </a:cubicBezTo>
                    <a:cubicBezTo>
                      <a:pt x="197" y="48"/>
                      <a:pt x="197" y="48"/>
                      <a:pt x="197" y="48"/>
                    </a:cubicBezTo>
                    <a:cubicBezTo>
                      <a:pt x="200" y="42"/>
                      <a:pt x="200" y="42"/>
                      <a:pt x="200" y="42"/>
                    </a:cubicBezTo>
                    <a:cubicBezTo>
                      <a:pt x="203" y="36"/>
                      <a:pt x="203" y="36"/>
                      <a:pt x="203" y="36"/>
                    </a:cubicBezTo>
                    <a:cubicBezTo>
                      <a:pt x="203" y="34"/>
                      <a:pt x="203" y="34"/>
                      <a:pt x="203" y="34"/>
                    </a:cubicBezTo>
                    <a:cubicBezTo>
                      <a:pt x="194" y="34"/>
                      <a:pt x="194" y="34"/>
                      <a:pt x="194" y="34"/>
                    </a:cubicBezTo>
                    <a:cubicBezTo>
                      <a:pt x="188" y="33"/>
                      <a:pt x="188" y="33"/>
                      <a:pt x="188" y="33"/>
                    </a:cubicBezTo>
                    <a:cubicBezTo>
                      <a:pt x="182" y="31"/>
                      <a:pt x="182" y="31"/>
                      <a:pt x="182" y="31"/>
                    </a:cubicBezTo>
                    <a:cubicBezTo>
                      <a:pt x="176" y="25"/>
                      <a:pt x="176" y="25"/>
                      <a:pt x="176" y="25"/>
                    </a:cubicBezTo>
                    <a:cubicBezTo>
                      <a:pt x="172" y="20"/>
                      <a:pt x="172" y="20"/>
                      <a:pt x="172" y="20"/>
                    </a:cubicBezTo>
                    <a:cubicBezTo>
                      <a:pt x="167" y="16"/>
                      <a:pt x="167" y="16"/>
                      <a:pt x="167" y="16"/>
                    </a:cubicBezTo>
                    <a:cubicBezTo>
                      <a:pt x="167" y="16"/>
                      <a:pt x="161" y="12"/>
                      <a:pt x="160" y="11"/>
                    </a:cubicBezTo>
                    <a:cubicBezTo>
                      <a:pt x="159" y="10"/>
                      <a:pt x="153" y="9"/>
                      <a:pt x="153" y="9"/>
                    </a:cubicBezTo>
                    <a:cubicBezTo>
                      <a:pt x="153" y="9"/>
                      <a:pt x="146" y="6"/>
                      <a:pt x="144" y="6"/>
                    </a:cubicBezTo>
                    <a:cubicBezTo>
                      <a:pt x="142" y="6"/>
                      <a:pt x="137" y="6"/>
                      <a:pt x="135" y="5"/>
                    </a:cubicBezTo>
                    <a:cubicBezTo>
                      <a:pt x="133" y="4"/>
                      <a:pt x="125" y="3"/>
                      <a:pt x="124" y="2"/>
                    </a:cubicBezTo>
                    <a:cubicBezTo>
                      <a:pt x="123" y="2"/>
                      <a:pt x="118" y="0"/>
                      <a:pt x="112" y="0"/>
                    </a:cubicBezTo>
                    <a:cubicBezTo>
                      <a:pt x="106" y="0"/>
                      <a:pt x="99" y="0"/>
                      <a:pt x="96" y="0"/>
                    </a:cubicBezTo>
                    <a:cubicBezTo>
                      <a:pt x="94" y="0"/>
                      <a:pt x="89" y="0"/>
                      <a:pt x="89" y="0"/>
                    </a:cubicBezTo>
                    <a:cubicBezTo>
                      <a:pt x="85" y="4"/>
                      <a:pt x="85" y="4"/>
                      <a:pt x="85" y="4"/>
                    </a:cubicBezTo>
                    <a:cubicBezTo>
                      <a:pt x="79" y="8"/>
                      <a:pt x="79" y="8"/>
                      <a:pt x="79" y="8"/>
                    </a:cubicBezTo>
                    <a:cubicBezTo>
                      <a:pt x="72" y="11"/>
                      <a:pt x="72" y="11"/>
                      <a:pt x="72" y="11"/>
                    </a:cubicBezTo>
                    <a:cubicBezTo>
                      <a:pt x="66" y="15"/>
                      <a:pt x="66" y="15"/>
                      <a:pt x="66" y="15"/>
                    </a:cubicBezTo>
                    <a:cubicBezTo>
                      <a:pt x="61" y="18"/>
                      <a:pt x="61" y="18"/>
                      <a:pt x="61" y="18"/>
                    </a:cubicBezTo>
                    <a:cubicBezTo>
                      <a:pt x="56" y="21"/>
                      <a:pt x="56" y="21"/>
                      <a:pt x="56" y="21"/>
                    </a:cubicBezTo>
                    <a:cubicBezTo>
                      <a:pt x="0" y="78"/>
                      <a:pt x="0" y="78"/>
                      <a:pt x="0" y="78"/>
                    </a:cubicBezTo>
                    <a:lnTo>
                      <a:pt x="2" y="7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3" name="Grupo 18"/>
            <p:cNvGrpSpPr/>
            <p:nvPr/>
          </p:nvGrpSpPr>
          <p:grpSpPr>
            <a:xfrm>
              <a:off x="9842502" y="2476726"/>
              <a:ext cx="1330325" cy="1692275"/>
              <a:chOff x="9674225" y="1719263"/>
              <a:chExt cx="1330325" cy="1692275"/>
            </a:xfrm>
            <a:solidFill>
              <a:srgbClr val="0099FF"/>
            </a:solidFill>
          </p:grpSpPr>
          <p:sp>
            <p:nvSpPr>
              <p:cNvPr id="90" name="Freeform 14"/>
              <p:cNvSpPr>
                <a:spLocks/>
              </p:cNvSpPr>
              <p:nvPr/>
            </p:nvSpPr>
            <p:spPr bwMode="auto">
              <a:xfrm>
                <a:off x="9674225" y="1719263"/>
                <a:ext cx="631825" cy="892175"/>
              </a:xfrm>
              <a:custGeom>
                <a:avLst/>
                <a:gdLst>
                  <a:gd name="T0" fmla="*/ 65 w 168"/>
                  <a:gd name="T1" fmla="*/ 0 h 237"/>
                  <a:gd name="T2" fmla="*/ 74 w 168"/>
                  <a:gd name="T3" fmla="*/ 5 h 237"/>
                  <a:gd name="T4" fmla="*/ 85 w 168"/>
                  <a:gd name="T5" fmla="*/ 7 h 237"/>
                  <a:gd name="T6" fmla="*/ 95 w 168"/>
                  <a:gd name="T7" fmla="*/ 16 h 237"/>
                  <a:gd name="T8" fmla="*/ 100 w 168"/>
                  <a:gd name="T9" fmla="*/ 27 h 237"/>
                  <a:gd name="T10" fmla="*/ 94 w 168"/>
                  <a:gd name="T11" fmla="*/ 37 h 237"/>
                  <a:gd name="T12" fmla="*/ 93 w 168"/>
                  <a:gd name="T13" fmla="*/ 47 h 237"/>
                  <a:gd name="T14" fmla="*/ 100 w 168"/>
                  <a:gd name="T15" fmla="*/ 49 h 237"/>
                  <a:gd name="T16" fmla="*/ 108 w 168"/>
                  <a:gd name="T17" fmla="*/ 41 h 237"/>
                  <a:gd name="T18" fmla="*/ 114 w 168"/>
                  <a:gd name="T19" fmla="*/ 38 h 237"/>
                  <a:gd name="T20" fmla="*/ 127 w 168"/>
                  <a:gd name="T21" fmla="*/ 35 h 237"/>
                  <a:gd name="T22" fmla="*/ 134 w 168"/>
                  <a:gd name="T23" fmla="*/ 32 h 237"/>
                  <a:gd name="T24" fmla="*/ 145 w 168"/>
                  <a:gd name="T25" fmla="*/ 36 h 237"/>
                  <a:gd name="T26" fmla="*/ 155 w 168"/>
                  <a:gd name="T27" fmla="*/ 41 h 237"/>
                  <a:gd name="T28" fmla="*/ 168 w 168"/>
                  <a:gd name="T29" fmla="*/ 44 h 237"/>
                  <a:gd name="T30" fmla="*/ 164 w 168"/>
                  <a:gd name="T31" fmla="*/ 52 h 237"/>
                  <a:gd name="T32" fmla="*/ 157 w 168"/>
                  <a:gd name="T33" fmla="*/ 56 h 237"/>
                  <a:gd name="T34" fmla="*/ 146 w 168"/>
                  <a:gd name="T35" fmla="*/ 64 h 237"/>
                  <a:gd name="T36" fmla="*/ 139 w 168"/>
                  <a:gd name="T37" fmla="*/ 76 h 237"/>
                  <a:gd name="T38" fmla="*/ 141 w 168"/>
                  <a:gd name="T39" fmla="*/ 99 h 237"/>
                  <a:gd name="T40" fmla="*/ 136 w 168"/>
                  <a:gd name="T41" fmla="*/ 116 h 237"/>
                  <a:gd name="T42" fmla="*/ 135 w 168"/>
                  <a:gd name="T43" fmla="*/ 128 h 237"/>
                  <a:gd name="T44" fmla="*/ 139 w 168"/>
                  <a:gd name="T45" fmla="*/ 140 h 237"/>
                  <a:gd name="T46" fmla="*/ 130 w 168"/>
                  <a:gd name="T47" fmla="*/ 144 h 237"/>
                  <a:gd name="T48" fmla="*/ 119 w 168"/>
                  <a:gd name="T49" fmla="*/ 143 h 237"/>
                  <a:gd name="T50" fmla="*/ 110 w 168"/>
                  <a:gd name="T51" fmla="*/ 145 h 237"/>
                  <a:gd name="T52" fmla="*/ 100 w 168"/>
                  <a:gd name="T53" fmla="*/ 155 h 237"/>
                  <a:gd name="T54" fmla="*/ 88 w 168"/>
                  <a:gd name="T55" fmla="*/ 163 h 237"/>
                  <a:gd name="T56" fmla="*/ 71 w 168"/>
                  <a:gd name="T57" fmla="*/ 172 h 237"/>
                  <a:gd name="T58" fmla="*/ 67 w 168"/>
                  <a:gd name="T59" fmla="*/ 184 h 237"/>
                  <a:gd name="T60" fmla="*/ 61 w 168"/>
                  <a:gd name="T61" fmla="*/ 197 h 237"/>
                  <a:gd name="T62" fmla="*/ 59 w 168"/>
                  <a:gd name="T63" fmla="*/ 215 h 237"/>
                  <a:gd name="T64" fmla="*/ 62 w 168"/>
                  <a:gd name="T65" fmla="*/ 223 h 237"/>
                  <a:gd name="T66" fmla="*/ 58 w 168"/>
                  <a:gd name="T67" fmla="*/ 237 h 237"/>
                  <a:gd name="T68" fmla="*/ 49 w 168"/>
                  <a:gd name="T69" fmla="*/ 233 h 237"/>
                  <a:gd name="T70" fmla="*/ 45 w 168"/>
                  <a:gd name="T71" fmla="*/ 218 h 237"/>
                  <a:gd name="T72" fmla="*/ 36 w 168"/>
                  <a:gd name="T73" fmla="*/ 207 h 237"/>
                  <a:gd name="T74" fmla="*/ 40 w 168"/>
                  <a:gd name="T75" fmla="*/ 194 h 237"/>
                  <a:gd name="T76" fmla="*/ 48 w 168"/>
                  <a:gd name="T77" fmla="*/ 184 h 237"/>
                  <a:gd name="T78" fmla="*/ 46 w 168"/>
                  <a:gd name="T79" fmla="*/ 175 h 237"/>
                  <a:gd name="T80" fmla="*/ 28 w 168"/>
                  <a:gd name="T81" fmla="*/ 171 h 237"/>
                  <a:gd name="T82" fmla="*/ 19 w 168"/>
                  <a:gd name="T83" fmla="*/ 158 h 237"/>
                  <a:gd name="T84" fmla="*/ 23 w 168"/>
                  <a:gd name="T85" fmla="*/ 125 h 237"/>
                  <a:gd name="T86" fmla="*/ 20 w 168"/>
                  <a:gd name="T87" fmla="*/ 112 h 237"/>
                  <a:gd name="T88" fmla="*/ 1 w 168"/>
                  <a:gd name="T89" fmla="*/ 104 h 237"/>
                  <a:gd name="T90" fmla="*/ 7 w 168"/>
                  <a:gd name="T91" fmla="*/ 92 h 237"/>
                  <a:gd name="T92" fmla="*/ 21 w 168"/>
                  <a:gd name="T93" fmla="*/ 83 h 237"/>
                  <a:gd name="T94" fmla="*/ 33 w 168"/>
                  <a:gd name="T95" fmla="*/ 63 h 237"/>
                  <a:gd name="T96" fmla="*/ 44 w 168"/>
                  <a:gd name="T97" fmla="*/ 47 h 237"/>
                  <a:gd name="T98" fmla="*/ 47 w 168"/>
                  <a:gd name="T99" fmla="*/ 38 h 237"/>
                  <a:gd name="T100" fmla="*/ 49 w 168"/>
                  <a:gd name="T101" fmla="*/ 30 h 237"/>
                  <a:gd name="T102" fmla="*/ 54 w 168"/>
                  <a:gd name="T103" fmla="*/ 16 h 237"/>
                  <a:gd name="T104" fmla="*/ 58 w 168"/>
                  <a:gd name="T105" fmla="*/ 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237">
                    <a:moveTo>
                      <a:pt x="59" y="0"/>
                    </a:moveTo>
                    <a:cubicBezTo>
                      <a:pt x="65" y="0"/>
                      <a:pt x="65" y="0"/>
                      <a:pt x="65" y="0"/>
                    </a:cubicBezTo>
                    <a:cubicBezTo>
                      <a:pt x="70" y="4"/>
                      <a:pt x="70" y="4"/>
                      <a:pt x="70" y="4"/>
                    </a:cubicBezTo>
                    <a:cubicBezTo>
                      <a:pt x="74" y="5"/>
                      <a:pt x="74" y="5"/>
                      <a:pt x="74" y="5"/>
                    </a:cubicBezTo>
                    <a:cubicBezTo>
                      <a:pt x="80" y="5"/>
                      <a:pt x="80" y="5"/>
                      <a:pt x="80" y="5"/>
                    </a:cubicBezTo>
                    <a:cubicBezTo>
                      <a:pt x="85" y="7"/>
                      <a:pt x="85" y="7"/>
                      <a:pt x="85" y="7"/>
                    </a:cubicBezTo>
                    <a:cubicBezTo>
                      <a:pt x="89" y="11"/>
                      <a:pt x="89" y="11"/>
                      <a:pt x="89" y="11"/>
                    </a:cubicBezTo>
                    <a:cubicBezTo>
                      <a:pt x="95" y="16"/>
                      <a:pt x="95" y="16"/>
                      <a:pt x="95" y="16"/>
                    </a:cubicBezTo>
                    <a:cubicBezTo>
                      <a:pt x="95" y="16"/>
                      <a:pt x="99" y="21"/>
                      <a:pt x="99" y="22"/>
                    </a:cubicBezTo>
                    <a:cubicBezTo>
                      <a:pt x="99" y="22"/>
                      <a:pt x="100" y="26"/>
                      <a:pt x="100" y="27"/>
                    </a:cubicBezTo>
                    <a:cubicBezTo>
                      <a:pt x="100" y="28"/>
                      <a:pt x="100" y="32"/>
                      <a:pt x="99" y="32"/>
                    </a:cubicBezTo>
                    <a:cubicBezTo>
                      <a:pt x="98" y="32"/>
                      <a:pt x="94" y="37"/>
                      <a:pt x="94" y="37"/>
                    </a:cubicBezTo>
                    <a:cubicBezTo>
                      <a:pt x="92" y="41"/>
                      <a:pt x="92" y="41"/>
                      <a:pt x="92" y="41"/>
                    </a:cubicBezTo>
                    <a:cubicBezTo>
                      <a:pt x="93" y="47"/>
                      <a:pt x="93" y="47"/>
                      <a:pt x="93" y="47"/>
                    </a:cubicBezTo>
                    <a:cubicBezTo>
                      <a:pt x="96" y="50"/>
                      <a:pt x="96" y="50"/>
                      <a:pt x="96" y="50"/>
                    </a:cubicBezTo>
                    <a:cubicBezTo>
                      <a:pt x="100" y="49"/>
                      <a:pt x="100" y="49"/>
                      <a:pt x="100" y="49"/>
                    </a:cubicBezTo>
                    <a:cubicBezTo>
                      <a:pt x="103" y="44"/>
                      <a:pt x="103" y="44"/>
                      <a:pt x="103" y="44"/>
                    </a:cubicBezTo>
                    <a:cubicBezTo>
                      <a:pt x="108" y="41"/>
                      <a:pt x="108" y="41"/>
                      <a:pt x="108" y="41"/>
                    </a:cubicBezTo>
                    <a:cubicBezTo>
                      <a:pt x="112" y="41"/>
                      <a:pt x="112" y="41"/>
                      <a:pt x="112" y="41"/>
                    </a:cubicBezTo>
                    <a:cubicBezTo>
                      <a:pt x="114" y="38"/>
                      <a:pt x="114" y="38"/>
                      <a:pt x="114" y="38"/>
                    </a:cubicBezTo>
                    <a:cubicBezTo>
                      <a:pt x="114" y="38"/>
                      <a:pt x="116" y="36"/>
                      <a:pt x="118" y="36"/>
                    </a:cubicBezTo>
                    <a:cubicBezTo>
                      <a:pt x="120" y="36"/>
                      <a:pt x="127" y="35"/>
                      <a:pt x="127" y="35"/>
                    </a:cubicBezTo>
                    <a:cubicBezTo>
                      <a:pt x="131" y="33"/>
                      <a:pt x="131" y="33"/>
                      <a:pt x="131" y="33"/>
                    </a:cubicBezTo>
                    <a:cubicBezTo>
                      <a:pt x="134" y="32"/>
                      <a:pt x="134" y="32"/>
                      <a:pt x="134" y="32"/>
                    </a:cubicBezTo>
                    <a:cubicBezTo>
                      <a:pt x="140" y="33"/>
                      <a:pt x="140" y="33"/>
                      <a:pt x="140" y="33"/>
                    </a:cubicBezTo>
                    <a:cubicBezTo>
                      <a:pt x="145" y="36"/>
                      <a:pt x="145" y="36"/>
                      <a:pt x="145" y="36"/>
                    </a:cubicBezTo>
                    <a:cubicBezTo>
                      <a:pt x="151" y="39"/>
                      <a:pt x="151" y="39"/>
                      <a:pt x="151" y="39"/>
                    </a:cubicBezTo>
                    <a:cubicBezTo>
                      <a:pt x="155" y="41"/>
                      <a:pt x="155" y="41"/>
                      <a:pt x="155" y="41"/>
                    </a:cubicBezTo>
                    <a:cubicBezTo>
                      <a:pt x="163" y="42"/>
                      <a:pt x="163" y="42"/>
                      <a:pt x="163" y="42"/>
                    </a:cubicBezTo>
                    <a:cubicBezTo>
                      <a:pt x="168" y="44"/>
                      <a:pt x="168" y="44"/>
                      <a:pt x="168" y="44"/>
                    </a:cubicBezTo>
                    <a:cubicBezTo>
                      <a:pt x="167" y="48"/>
                      <a:pt x="167" y="48"/>
                      <a:pt x="167" y="48"/>
                    </a:cubicBezTo>
                    <a:cubicBezTo>
                      <a:pt x="164" y="52"/>
                      <a:pt x="164" y="52"/>
                      <a:pt x="164" y="52"/>
                    </a:cubicBezTo>
                    <a:cubicBezTo>
                      <a:pt x="159" y="55"/>
                      <a:pt x="159" y="55"/>
                      <a:pt x="159" y="55"/>
                    </a:cubicBezTo>
                    <a:cubicBezTo>
                      <a:pt x="157" y="56"/>
                      <a:pt x="157" y="56"/>
                      <a:pt x="157" y="56"/>
                    </a:cubicBezTo>
                    <a:cubicBezTo>
                      <a:pt x="149" y="58"/>
                      <a:pt x="149" y="58"/>
                      <a:pt x="149" y="58"/>
                    </a:cubicBezTo>
                    <a:cubicBezTo>
                      <a:pt x="146" y="64"/>
                      <a:pt x="146" y="64"/>
                      <a:pt x="146" y="64"/>
                    </a:cubicBezTo>
                    <a:cubicBezTo>
                      <a:pt x="142" y="71"/>
                      <a:pt x="142" y="71"/>
                      <a:pt x="142" y="71"/>
                    </a:cubicBezTo>
                    <a:cubicBezTo>
                      <a:pt x="139" y="76"/>
                      <a:pt x="139" y="76"/>
                      <a:pt x="139" y="76"/>
                    </a:cubicBezTo>
                    <a:cubicBezTo>
                      <a:pt x="139" y="76"/>
                      <a:pt x="139" y="85"/>
                      <a:pt x="139" y="89"/>
                    </a:cubicBezTo>
                    <a:cubicBezTo>
                      <a:pt x="139" y="93"/>
                      <a:pt x="141" y="97"/>
                      <a:pt x="141" y="99"/>
                    </a:cubicBezTo>
                    <a:cubicBezTo>
                      <a:pt x="141" y="100"/>
                      <a:pt x="142" y="105"/>
                      <a:pt x="141" y="107"/>
                    </a:cubicBezTo>
                    <a:cubicBezTo>
                      <a:pt x="139" y="109"/>
                      <a:pt x="138" y="115"/>
                      <a:pt x="136" y="116"/>
                    </a:cubicBezTo>
                    <a:cubicBezTo>
                      <a:pt x="134" y="118"/>
                      <a:pt x="135" y="124"/>
                      <a:pt x="135" y="124"/>
                    </a:cubicBezTo>
                    <a:cubicBezTo>
                      <a:pt x="135" y="128"/>
                      <a:pt x="135" y="128"/>
                      <a:pt x="135" y="128"/>
                    </a:cubicBezTo>
                    <a:cubicBezTo>
                      <a:pt x="140" y="133"/>
                      <a:pt x="140" y="133"/>
                      <a:pt x="140" y="133"/>
                    </a:cubicBezTo>
                    <a:cubicBezTo>
                      <a:pt x="139" y="140"/>
                      <a:pt x="139" y="140"/>
                      <a:pt x="139" y="140"/>
                    </a:cubicBezTo>
                    <a:cubicBezTo>
                      <a:pt x="136" y="144"/>
                      <a:pt x="136" y="144"/>
                      <a:pt x="136" y="144"/>
                    </a:cubicBezTo>
                    <a:cubicBezTo>
                      <a:pt x="130" y="144"/>
                      <a:pt x="130" y="144"/>
                      <a:pt x="130" y="144"/>
                    </a:cubicBezTo>
                    <a:cubicBezTo>
                      <a:pt x="130" y="144"/>
                      <a:pt x="126" y="143"/>
                      <a:pt x="125" y="143"/>
                    </a:cubicBezTo>
                    <a:cubicBezTo>
                      <a:pt x="124" y="143"/>
                      <a:pt x="119" y="143"/>
                      <a:pt x="119" y="143"/>
                    </a:cubicBezTo>
                    <a:cubicBezTo>
                      <a:pt x="114" y="144"/>
                      <a:pt x="114" y="144"/>
                      <a:pt x="114" y="144"/>
                    </a:cubicBezTo>
                    <a:cubicBezTo>
                      <a:pt x="110" y="145"/>
                      <a:pt x="110" y="145"/>
                      <a:pt x="110" y="145"/>
                    </a:cubicBezTo>
                    <a:cubicBezTo>
                      <a:pt x="105" y="150"/>
                      <a:pt x="105" y="150"/>
                      <a:pt x="105" y="150"/>
                    </a:cubicBezTo>
                    <a:cubicBezTo>
                      <a:pt x="100" y="155"/>
                      <a:pt x="100" y="155"/>
                      <a:pt x="100" y="155"/>
                    </a:cubicBezTo>
                    <a:cubicBezTo>
                      <a:pt x="94" y="161"/>
                      <a:pt x="94" y="161"/>
                      <a:pt x="94" y="161"/>
                    </a:cubicBezTo>
                    <a:cubicBezTo>
                      <a:pt x="88" y="163"/>
                      <a:pt x="88" y="163"/>
                      <a:pt x="88" y="163"/>
                    </a:cubicBezTo>
                    <a:cubicBezTo>
                      <a:pt x="78" y="166"/>
                      <a:pt x="78" y="166"/>
                      <a:pt x="78" y="166"/>
                    </a:cubicBezTo>
                    <a:cubicBezTo>
                      <a:pt x="71" y="172"/>
                      <a:pt x="71" y="172"/>
                      <a:pt x="71" y="172"/>
                    </a:cubicBezTo>
                    <a:cubicBezTo>
                      <a:pt x="68" y="179"/>
                      <a:pt x="68" y="179"/>
                      <a:pt x="68" y="179"/>
                    </a:cubicBezTo>
                    <a:cubicBezTo>
                      <a:pt x="67" y="184"/>
                      <a:pt x="67" y="184"/>
                      <a:pt x="67" y="184"/>
                    </a:cubicBezTo>
                    <a:cubicBezTo>
                      <a:pt x="67" y="184"/>
                      <a:pt x="66" y="189"/>
                      <a:pt x="66" y="190"/>
                    </a:cubicBezTo>
                    <a:cubicBezTo>
                      <a:pt x="65" y="191"/>
                      <a:pt x="62" y="197"/>
                      <a:pt x="61" y="197"/>
                    </a:cubicBezTo>
                    <a:cubicBezTo>
                      <a:pt x="61" y="198"/>
                      <a:pt x="59" y="206"/>
                      <a:pt x="59" y="206"/>
                    </a:cubicBezTo>
                    <a:cubicBezTo>
                      <a:pt x="59" y="207"/>
                      <a:pt x="59" y="215"/>
                      <a:pt x="59" y="215"/>
                    </a:cubicBezTo>
                    <a:cubicBezTo>
                      <a:pt x="61" y="219"/>
                      <a:pt x="61" y="219"/>
                      <a:pt x="61" y="219"/>
                    </a:cubicBezTo>
                    <a:cubicBezTo>
                      <a:pt x="61" y="219"/>
                      <a:pt x="62" y="223"/>
                      <a:pt x="62" y="223"/>
                    </a:cubicBezTo>
                    <a:cubicBezTo>
                      <a:pt x="61" y="224"/>
                      <a:pt x="61" y="233"/>
                      <a:pt x="61" y="233"/>
                    </a:cubicBezTo>
                    <a:cubicBezTo>
                      <a:pt x="58" y="237"/>
                      <a:pt x="58" y="237"/>
                      <a:pt x="58" y="237"/>
                    </a:cubicBezTo>
                    <a:cubicBezTo>
                      <a:pt x="58" y="237"/>
                      <a:pt x="54" y="236"/>
                      <a:pt x="53" y="236"/>
                    </a:cubicBezTo>
                    <a:cubicBezTo>
                      <a:pt x="52" y="235"/>
                      <a:pt x="49" y="233"/>
                      <a:pt x="49" y="233"/>
                    </a:cubicBezTo>
                    <a:cubicBezTo>
                      <a:pt x="49" y="233"/>
                      <a:pt x="47" y="227"/>
                      <a:pt x="47" y="226"/>
                    </a:cubicBezTo>
                    <a:cubicBezTo>
                      <a:pt x="46" y="224"/>
                      <a:pt x="46" y="219"/>
                      <a:pt x="45" y="218"/>
                    </a:cubicBezTo>
                    <a:cubicBezTo>
                      <a:pt x="44" y="216"/>
                      <a:pt x="42" y="215"/>
                      <a:pt x="41" y="213"/>
                    </a:cubicBezTo>
                    <a:cubicBezTo>
                      <a:pt x="40" y="212"/>
                      <a:pt x="36" y="208"/>
                      <a:pt x="36" y="207"/>
                    </a:cubicBezTo>
                    <a:cubicBezTo>
                      <a:pt x="36" y="206"/>
                      <a:pt x="37" y="202"/>
                      <a:pt x="37" y="201"/>
                    </a:cubicBezTo>
                    <a:cubicBezTo>
                      <a:pt x="37" y="200"/>
                      <a:pt x="40" y="194"/>
                      <a:pt x="40" y="194"/>
                    </a:cubicBezTo>
                    <a:cubicBezTo>
                      <a:pt x="40" y="194"/>
                      <a:pt x="45" y="192"/>
                      <a:pt x="46" y="192"/>
                    </a:cubicBezTo>
                    <a:cubicBezTo>
                      <a:pt x="47" y="191"/>
                      <a:pt x="48" y="184"/>
                      <a:pt x="48" y="184"/>
                    </a:cubicBezTo>
                    <a:cubicBezTo>
                      <a:pt x="48" y="178"/>
                      <a:pt x="48" y="178"/>
                      <a:pt x="48" y="178"/>
                    </a:cubicBezTo>
                    <a:cubicBezTo>
                      <a:pt x="48" y="178"/>
                      <a:pt x="48" y="177"/>
                      <a:pt x="46" y="175"/>
                    </a:cubicBezTo>
                    <a:cubicBezTo>
                      <a:pt x="44" y="174"/>
                      <a:pt x="34" y="174"/>
                      <a:pt x="34" y="174"/>
                    </a:cubicBezTo>
                    <a:cubicBezTo>
                      <a:pt x="28" y="171"/>
                      <a:pt x="28" y="171"/>
                      <a:pt x="28" y="171"/>
                    </a:cubicBezTo>
                    <a:cubicBezTo>
                      <a:pt x="22" y="163"/>
                      <a:pt x="22" y="163"/>
                      <a:pt x="22" y="163"/>
                    </a:cubicBezTo>
                    <a:cubicBezTo>
                      <a:pt x="22" y="163"/>
                      <a:pt x="19" y="159"/>
                      <a:pt x="19" y="158"/>
                    </a:cubicBezTo>
                    <a:cubicBezTo>
                      <a:pt x="19" y="157"/>
                      <a:pt x="21" y="148"/>
                      <a:pt x="21" y="148"/>
                    </a:cubicBezTo>
                    <a:cubicBezTo>
                      <a:pt x="23" y="125"/>
                      <a:pt x="23" y="125"/>
                      <a:pt x="23" y="125"/>
                    </a:cubicBezTo>
                    <a:cubicBezTo>
                      <a:pt x="22" y="117"/>
                      <a:pt x="22" y="117"/>
                      <a:pt x="22" y="117"/>
                    </a:cubicBezTo>
                    <a:cubicBezTo>
                      <a:pt x="20" y="112"/>
                      <a:pt x="20" y="112"/>
                      <a:pt x="20" y="112"/>
                    </a:cubicBezTo>
                    <a:cubicBezTo>
                      <a:pt x="20" y="112"/>
                      <a:pt x="9" y="105"/>
                      <a:pt x="8" y="105"/>
                    </a:cubicBezTo>
                    <a:cubicBezTo>
                      <a:pt x="7" y="105"/>
                      <a:pt x="1" y="104"/>
                      <a:pt x="1" y="104"/>
                    </a:cubicBezTo>
                    <a:cubicBezTo>
                      <a:pt x="0" y="101"/>
                      <a:pt x="0" y="101"/>
                      <a:pt x="0" y="101"/>
                    </a:cubicBezTo>
                    <a:cubicBezTo>
                      <a:pt x="7" y="92"/>
                      <a:pt x="7" y="92"/>
                      <a:pt x="7" y="92"/>
                    </a:cubicBezTo>
                    <a:cubicBezTo>
                      <a:pt x="15" y="88"/>
                      <a:pt x="15" y="88"/>
                      <a:pt x="15" y="88"/>
                    </a:cubicBezTo>
                    <a:cubicBezTo>
                      <a:pt x="21" y="83"/>
                      <a:pt x="21" y="83"/>
                      <a:pt x="21" y="83"/>
                    </a:cubicBezTo>
                    <a:cubicBezTo>
                      <a:pt x="26" y="74"/>
                      <a:pt x="26" y="74"/>
                      <a:pt x="26" y="74"/>
                    </a:cubicBezTo>
                    <a:cubicBezTo>
                      <a:pt x="33" y="63"/>
                      <a:pt x="33" y="63"/>
                      <a:pt x="33" y="63"/>
                    </a:cubicBezTo>
                    <a:cubicBezTo>
                      <a:pt x="39" y="55"/>
                      <a:pt x="39" y="55"/>
                      <a:pt x="39" y="55"/>
                    </a:cubicBezTo>
                    <a:cubicBezTo>
                      <a:pt x="44" y="47"/>
                      <a:pt x="44" y="47"/>
                      <a:pt x="44" y="47"/>
                    </a:cubicBezTo>
                    <a:cubicBezTo>
                      <a:pt x="45" y="42"/>
                      <a:pt x="45" y="42"/>
                      <a:pt x="45" y="42"/>
                    </a:cubicBezTo>
                    <a:cubicBezTo>
                      <a:pt x="47" y="38"/>
                      <a:pt x="47" y="38"/>
                      <a:pt x="47" y="38"/>
                    </a:cubicBezTo>
                    <a:cubicBezTo>
                      <a:pt x="48" y="33"/>
                      <a:pt x="48" y="33"/>
                      <a:pt x="48" y="33"/>
                    </a:cubicBezTo>
                    <a:cubicBezTo>
                      <a:pt x="48" y="33"/>
                      <a:pt x="49" y="30"/>
                      <a:pt x="49" y="30"/>
                    </a:cubicBezTo>
                    <a:cubicBezTo>
                      <a:pt x="50" y="29"/>
                      <a:pt x="53" y="24"/>
                      <a:pt x="53" y="24"/>
                    </a:cubicBezTo>
                    <a:cubicBezTo>
                      <a:pt x="53" y="24"/>
                      <a:pt x="54" y="16"/>
                      <a:pt x="54" y="16"/>
                    </a:cubicBezTo>
                    <a:cubicBezTo>
                      <a:pt x="54" y="15"/>
                      <a:pt x="55" y="10"/>
                      <a:pt x="55" y="9"/>
                    </a:cubicBezTo>
                    <a:cubicBezTo>
                      <a:pt x="55" y="8"/>
                      <a:pt x="58" y="1"/>
                      <a:pt x="58" y="1"/>
                    </a:cubicBezTo>
                    <a:lnTo>
                      <a:pt x="59"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1" name="Freeform 27"/>
              <p:cNvSpPr>
                <a:spLocks/>
              </p:cNvSpPr>
              <p:nvPr/>
            </p:nvSpPr>
            <p:spPr bwMode="auto">
              <a:xfrm>
                <a:off x="9866313" y="2460625"/>
                <a:ext cx="871537" cy="950913"/>
              </a:xfrm>
              <a:custGeom>
                <a:avLst/>
                <a:gdLst>
                  <a:gd name="T0" fmla="*/ 4 w 232"/>
                  <a:gd name="T1" fmla="*/ 58 h 253"/>
                  <a:gd name="T2" fmla="*/ 17 w 232"/>
                  <a:gd name="T3" fmla="*/ 47 h 253"/>
                  <a:gd name="T4" fmla="*/ 27 w 232"/>
                  <a:gd name="T5" fmla="*/ 56 h 253"/>
                  <a:gd name="T6" fmla="*/ 41 w 232"/>
                  <a:gd name="T7" fmla="*/ 60 h 253"/>
                  <a:gd name="T8" fmla="*/ 58 w 232"/>
                  <a:gd name="T9" fmla="*/ 55 h 253"/>
                  <a:gd name="T10" fmla="*/ 72 w 232"/>
                  <a:gd name="T11" fmla="*/ 39 h 253"/>
                  <a:gd name="T12" fmla="*/ 73 w 232"/>
                  <a:gd name="T13" fmla="*/ 28 h 253"/>
                  <a:gd name="T14" fmla="*/ 79 w 232"/>
                  <a:gd name="T15" fmla="*/ 19 h 253"/>
                  <a:gd name="T16" fmla="*/ 92 w 232"/>
                  <a:gd name="T17" fmla="*/ 24 h 253"/>
                  <a:gd name="T18" fmla="*/ 111 w 232"/>
                  <a:gd name="T19" fmla="*/ 20 h 253"/>
                  <a:gd name="T20" fmla="*/ 129 w 232"/>
                  <a:gd name="T21" fmla="*/ 9 h 253"/>
                  <a:gd name="T22" fmla="*/ 143 w 232"/>
                  <a:gd name="T23" fmla="*/ 5 h 253"/>
                  <a:gd name="T24" fmla="*/ 146 w 232"/>
                  <a:gd name="T25" fmla="*/ 19 h 253"/>
                  <a:gd name="T26" fmla="*/ 163 w 232"/>
                  <a:gd name="T27" fmla="*/ 18 h 253"/>
                  <a:gd name="T28" fmla="*/ 177 w 232"/>
                  <a:gd name="T29" fmla="*/ 5 h 253"/>
                  <a:gd name="T30" fmla="*/ 188 w 232"/>
                  <a:gd name="T31" fmla="*/ 0 h 253"/>
                  <a:gd name="T32" fmla="*/ 200 w 232"/>
                  <a:gd name="T33" fmla="*/ 5 h 253"/>
                  <a:gd name="T34" fmla="*/ 213 w 232"/>
                  <a:gd name="T35" fmla="*/ 15 h 253"/>
                  <a:gd name="T36" fmla="*/ 218 w 232"/>
                  <a:gd name="T37" fmla="*/ 29 h 253"/>
                  <a:gd name="T38" fmla="*/ 224 w 232"/>
                  <a:gd name="T39" fmla="*/ 37 h 253"/>
                  <a:gd name="T40" fmla="*/ 216 w 232"/>
                  <a:gd name="T41" fmla="*/ 55 h 253"/>
                  <a:gd name="T42" fmla="*/ 219 w 232"/>
                  <a:gd name="T43" fmla="*/ 69 h 253"/>
                  <a:gd name="T44" fmla="*/ 232 w 232"/>
                  <a:gd name="T45" fmla="*/ 81 h 253"/>
                  <a:gd name="T46" fmla="*/ 216 w 232"/>
                  <a:gd name="T47" fmla="*/ 104 h 253"/>
                  <a:gd name="T48" fmla="*/ 206 w 232"/>
                  <a:gd name="T49" fmla="*/ 105 h 253"/>
                  <a:gd name="T50" fmla="*/ 195 w 232"/>
                  <a:gd name="T51" fmla="*/ 110 h 253"/>
                  <a:gd name="T52" fmla="*/ 193 w 232"/>
                  <a:gd name="T53" fmla="*/ 125 h 253"/>
                  <a:gd name="T54" fmla="*/ 191 w 232"/>
                  <a:gd name="T55" fmla="*/ 145 h 253"/>
                  <a:gd name="T56" fmla="*/ 191 w 232"/>
                  <a:gd name="T57" fmla="*/ 156 h 253"/>
                  <a:gd name="T58" fmla="*/ 192 w 232"/>
                  <a:gd name="T59" fmla="*/ 184 h 253"/>
                  <a:gd name="T60" fmla="*/ 193 w 232"/>
                  <a:gd name="T61" fmla="*/ 201 h 253"/>
                  <a:gd name="T62" fmla="*/ 188 w 232"/>
                  <a:gd name="T63" fmla="*/ 221 h 253"/>
                  <a:gd name="T64" fmla="*/ 187 w 232"/>
                  <a:gd name="T65" fmla="*/ 235 h 253"/>
                  <a:gd name="T66" fmla="*/ 175 w 232"/>
                  <a:gd name="T67" fmla="*/ 252 h 253"/>
                  <a:gd name="T68" fmla="*/ 164 w 232"/>
                  <a:gd name="T69" fmla="*/ 246 h 253"/>
                  <a:gd name="T70" fmla="*/ 157 w 232"/>
                  <a:gd name="T71" fmla="*/ 234 h 253"/>
                  <a:gd name="T72" fmla="*/ 161 w 232"/>
                  <a:gd name="T73" fmla="*/ 220 h 253"/>
                  <a:gd name="T74" fmla="*/ 172 w 232"/>
                  <a:gd name="T75" fmla="*/ 203 h 253"/>
                  <a:gd name="T76" fmla="*/ 157 w 232"/>
                  <a:gd name="T77" fmla="*/ 188 h 253"/>
                  <a:gd name="T78" fmla="*/ 137 w 232"/>
                  <a:gd name="T79" fmla="*/ 185 h 253"/>
                  <a:gd name="T80" fmla="*/ 127 w 232"/>
                  <a:gd name="T81" fmla="*/ 174 h 253"/>
                  <a:gd name="T82" fmla="*/ 111 w 232"/>
                  <a:gd name="T83" fmla="*/ 169 h 253"/>
                  <a:gd name="T84" fmla="*/ 92 w 232"/>
                  <a:gd name="T85" fmla="*/ 159 h 253"/>
                  <a:gd name="T86" fmla="*/ 77 w 232"/>
                  <a:gd name="T87" fmla="*/ 159 h 253"/>
                  <a:gd name="T88" fmla="*/ 69 w 232"/>
                  <a:gd name="T89" fmla="*/ 151 h 253"/>
                  <a:gd name="T90" fmla="*/ 54 w 232"/>
                  <a:gd name="T91" fmla="*/ 147 h 253"/>
                  <a:gd name="T92" fmla="*/ 31 w 232"/>
                  <a:gd name="T93" fmla="*/ 158 h 253"/>
                  <a:gd name="T94" fmla="*/ 13 w 232"/>
                  <a:gd name="T95" fmla="*/ 170 h 253"/>
                  <a:gd name="T96" fmla="*/ 9 w 232"/>
                  <a:gd name="T97" fmla="*/ 148 h 253"/>
                  <a:gd name="T98" fmla="*/ 6 w 232"/>
                  <a:gd name="T99" fmla="*/ 129 h 253"/>
                  <a:gd name="T100" fmla="*/ 5 w 232"/>
                  <a:gd name="T101" fmla="*/ 104 h 253"/>
                  <a:gd name="T102" fmla="*/ 8 w 232"/>
                  <a:gd name="T103" fmla="*/ 8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53">
                    <a:moveTo>
                      <a:pt x="0" y="73"/>
                    </a:moveTo>
                    <a:cubicBezTo>
                      <a:pt x="0" y="65"/>
                      <a:pt x="0" y="65"/>
                      <a:pt x="0" y="65"/>
                    </a:cubicBezTo>
                    <a:cubicBezTo>
                      <a:pt x="4" y="58"/>
                      <a:pt x="4" y="58"/>
                      <a:pt x="4" y="58"/>
                    </a:cubicBezTo>
                    <a:cubicBezTo>
                      <a:pt x="9" y="55"/>
                      <a:pt x="9" y="55"/>
                      <a:pt x="9" y="55"/>
                    </a:cubicBezTo>
                    <a:cubicBezTo>
                      <a:pt x="12" y="52"/>
                      <a:pt x="12" y="52"/>
                      <a:pt x="12" y="52"/>
                    </a:cubicBezTo>
                    <a:cubicBezTo>
                      <a:pt x="17" y="47"/>
                      <a:pt x="17" y="47"/>
                      <a:pt x="17" y="47"/>
                    </a:cubicBezTo>
                    <a:cubicBezTo>
                      <a:pt x="21" y="48"/>
                      <a:pt x="21" y="48"/>
                      <a:pt x="21" y="48"/>
                    </a:cubicBezTo>
                    <a:cubicBezTo>
                      <a:pt x="24" y="52"/>
                      <a:pt x="24" y="52"/>
                      <a:pt x="24" y="52"/>
                    </a:cubicBezTo>
                    <a:cubicBezTo>
                      <a:pt x="27" y="56"/>
                      <a:pt x="27" y="56"/>
                      <a:pt x="27" y="56"/>
                    </a:cubicBezTo>
                    <a:cubicBezTo>
                      <a:pt x="31" y="58"/>
                      <a:pt x="31" y="58"/>
                      <a:pt x="31" y="58"/>
                    </a:cubicBezTo>
                    <a:cubicBezTo>
                      <a:pt x="37" y="61"/>
                      <a:pt x="37" y="61"/>
                      <a:pt x="37" y="61"/>
                    </a:cubicBezTo>
                    <a:cubicBezTo>
                      <a:pt x="41" y="60"/>
                      <a:pt x="41" y="60"/>
                      <a:pt x="41" y="60"/>
                    </a:cubicBezTo>
                    <a:cubicBezTo>
                      <a:pt x="47" y="57"/>
                      <a:pt x="47" y="57"/>
                      <a:pt x="47" y="57"/>
                    </a:cubicBezTo>
                    <a:cubicBezTo>
                      <a:pt x="51" y="55"/>
                      <a:pt x="51" y="55"/>
                      <a:pt x="51" y="55"/>
                    </a:cubicBezTo>
                    <a:cubicBezTo>
                      <a:pt x="58" y="55"/>
                      <a:pt x="58" y="55"/>
                      <a:pt x="58" y="55"/>
                    </a:cubicBezTo>
                    <a:cubicBezTo>
                      <a:pt x="61" y="51"/>
                      <a:pt x="61" y="51"/>
                      <a:pt x="61" y="51"/>
                    </a:cubicBezTo>
                    <a:cubicBezTo>
                      <a:pt x="68" y="46"/>
                      <a:pt x="68" y="46"/>
                      <a:pt x="68" y="46"/>
                    </a:cubicBezTo>
                    <a:cubicBezTo>
                      <a:pt x="72" y="39"/>
                      <a:pt x="72" y="39"/>
                      <a:pt x="72" y="39"/>
                    </a:cubicBezTo>
                    <a:cubicBezTo>
                      <a:pt x="74" y="35"/>
                      <a:pt x="74" y="35"/>
                      <a:pt x="74" y="35"/>
                    </a:cubicBezTo>
                    <a:cubicBezTo>
                      <a:pt x="74" y="30"/>
                      <a:pt x="74" y="30"/>
                      <a:pt x="74" y="30"/>
                    </a:cubicBezTo>
                    <a:cubicBezTo>
                      <a:pt x="73" y="28"/>
                      <a:pt x="73" y="28"/>
                      <a:pt x="73" y="28"/>
                    </a:cubicBezTo>
                    <a:cubicBezTo>
                      <a:pt x="72" y="22"/>
                      <a:pt x="72" y="22"/>
                      <a:pt x="72" y="22"/>
                    </a:cubicBezTo>
                    <a:cubicBezTo>
                      <a:pt x="75" y="19"/>
                      <a:pt x="75" y="19"/>
                      <a:pt x="75" y="19"/>
                    </a:cubicBezTo>
                    <a:cubicBezTo>
                      <a:pt x="79" y="19"/>
                      <a:pt x="79" y="19"/>
                      <a:pt x="79" y="19"/>
                    </a:cubicBezTo>
                    <a:cubicBezTo>
                      <a:pt x="82" y="21"/>
                      <a:pt x="82" y="21"/>
                      <a:pt x="82" y="21"/>
                    </a:cubicBezTo>
                    <a:cubicBezTo>
                      <a:pt x="82" y="21"/>
                      <a:pt x="87" y="21"/>
                      <a:pt x="89" y="21"/>
                    </a:cubicBezTo>
                    <a:cubicBezTo>
                      <a:pt x="91" y="21"/>
                      <a:pt x="92" y="24"/>
                      <a:pt x="92" y="24"/>
                    </a:cubicBezTo>
                    <a:cubicBezTo>
                      <a:pt x="99" y="24"/>
                      <a:pt x="99" y="24"/>
                      <a:pt x="99" y="24"/>
                    </a:cubicBezTo>
                    <a:cubicBezTo>
                      <a:pt x="104" y="22"/>
                      <a:pt x="104" y="22"/>
                      <a:pt x="104" y="22"/>
                    </a:cubicBezTo>
                    <a:cubicBezTo>
                      <a:pt x="111" y="20"/>
                      <a:pt x="111" y="20"/>
                      <a:pt x="111" y="20"/>
                    </a:cubicBezTo>
                    <a:cubicBezTo>
                      <a:pt x="119" y="18"/>
                      <a:pt x="119" y="18"/>
                      <a:pt x="119" y="18"/>
                    </a:cubicBezTo>
                    <a:cubicBezTo>
                      <a:pt x="125" y="15"/>
                      <a:pt x="125" y="15"/>
                      <a:pt x="125" y="15"/>
                    </a:cubicBezTo>
                    <a:cubicBezTo>
                      <a:pt x="129" y="9"/>
                      <a:pt x="129" y="9"/>
                      <a:pt x="129" y="9"/>
                    </a:cubicBezTo>
                    <a:cubicBezTo>
                      <a:pt x="133" y="6"/>
                      <a:pt x="133" y="6"/>
                      <a:pt x="133" y="6"/>
                    </a:cubicBezTo>
                    <a:cubicBezTo>
                      <a:pt x="139" y="3"/>
                      <a:pt x="139" y="3"/>
                      <a:pt x="139" y="3"/>
                    </a:cubicBezTo>
                    <a:cubicBezTo>
                      <a:pt x="143" y="5"/>
                      <a:pt x="143" y="5"/>
                      <a:pt x="143" y="5"/>
                    </a:cubicBezTo>
                    <a:cubicBezTo>
                      <a:pt x="144" y="8"/>
                      <a:pt x="144" y="8"/>
                      <a:pt x="144" y="8"/>
                    </a:cubicBezTo>
                    <a:cubicBezTo>
                      <a:pt x="145" y="12"/>
                      <a:pt x="145" y="12"/>
                      <a:pt x="145" y="12"/>
                    </a:cubicBezTo>
                    <a:cubicBezTo>
                      <a:pt x="146" y="19"/>
                      <a:pt x="146" y="19"/>
                      <a:pt x="146" y="19"/>
                    </a:cubicBezTo>
                    <a:cubicBezTo>
                      <a:pt x="150" y="22"/>
                      <a:pt x="150" y="22"/>
                      <a:pt x="150" y="22"/>
                    </a:cubicBezTo>
                    <a:cubicBezTo>
                      <a:pt x="155" y="23"/>
                      <a:pt x="155" y="23"/>
                      <a:pt x="155" y="23"/>
                    </a:cubicBezTo>
                    <a:cubicBezTo>
                      <a:pt x="163" y="18"/>
                      <a:pt x="163" y="18"/>
                      <a:pt x="163" y="18"/>
                    </a:cubicBezTo>
                    <a:cubicBezTo>
                      <a:pt x="168" y="12"/>
                      <a:pt x="168" y="12"/>
                      <a:pt x="168" y="12"/>
                    </a:cubicBezTo>
                    <a:cubicBezTo>
                      <a:pt x="174" y="11"/>
                      <a:pt x="174" y="11"/>
                      <a:pt x="174" y="11"/>
                    </a:cubicBezTo>
                    <a:cubicBezTo>
                      <a:pt x="177" y="5"/>
                      <a:pt x="177" y="5"/>
                      <a:pt x="177" y="5"/>
                    </a:cubicBezTo>
                    <a:cubicBezTo>
                      <a:pt x="181" y="2"/>
                      <a:pt x="181" y="2"/>
                      <a:pt x="181" y="2"/>
                    </a:cubicBezTo>
                    <a:cubicBezTo>
                      <a:pt x="185" y="0"/>
                      <a:pt x="185" y="0"/>
                      <a:pt x="185" y="0"/>
                    </a:cubicBezTo>
                    <a:cubicBezTo>
                      <a:pt x="188" y="0"/>
                      <a:pt x="188" y="0"/>
                      <a:pt x="188" y="0"/>
                    </a:cubicBezTo>
                    <a:cubicBezTo>
                      <a:pt x="191" y="2"/>
                      <a:pt x="191" y="2"/>
                      <a:pt x="191" y="2"/>
                    </a:cubicBezTo>
                    <a:cubicBezTo>
                      <a:pt x="196" y="3"/>
                      <a:pt x="196" y="3"/>
                      <a:pt x="196" y="3"/>
                    </a:cubicBezTo>
                    <a:cubicBezTo>
                      <a:pt x="200" y="5"/>
                      <a:pt x="200" y="5"/>
                      <a:pt x="200" y="5"/>
                    </a:cubicBezTo>
                    <a:cubicBezTo>
                      <a:pt x="206" y="9"/>
                      <a:pt x="206" y="9"/>
                      <a:pt x="206" y="9"/>
                    </a:cubicBezTo>
                    <a:cubicBezTo>
                      <a:pt x="209" y="12"/>
                      <a:pt x="209" y="12"/>
                      <a:pt x="209" y="12"/>
                    </a:cubicBezTo>
                    <a:cubicBezTo>
                      <a:pt x="213" y="15"/>
                      <a:pt x="213" y="15"/>
                      <a:pt x="213" y="15"/>
                    </a:cubicBezTo>
                    <a:cubicBezTo>
                      <a:pt x="217" y="18"/>
                      <a:pt x="217" y="18"/>
                      <a:pt x="217" y="18"/>
                    </a:cubicBezTo>
                    <a:cubicBezTo>
                      <a:pt x="219" y="24"/>
                      <a:pt x="219" y="24"/>
                      <a:pt x="219" y="24"/>
                    </a:cubicBezTo>
                    <a:cubicBezTo>
                      <a:pt x="218" y="29"/>
                      <a:pt x="218" y="29"/>
                      <a:pt x="218" y="29"/>
                    </a:cubicBezTo>
                    <a:cubicBezTo>
                      <a:pt x="219" y="32"/>
                      <a:pt x="219" y="32"/>
                      <a:pt x="219" y="32"/>
                    </a:cubicBezTo>
                    <a:cubicBezTo>
                      <a:pt x="224" y="34"/>
                      <a:pt x="224" y="34"/>
                      <a:pt x="224" y="34"/>
                    </a:cubicBezTo>
                    <a:cubicBezTo>
                      <a:pt x="224" y="37"/>
                      <a:pt x="224" y="37"/>
                      <a:pt x="224" y="37"/>
                    </a:cubicBezTo>
                    <a:cubicBezTo>
                      <a:pt x="223" y="51"/>
                      <a:pt x="223" y="51"/>
                      <a:pt x="223" y="51"/>
                    </a:cubicBezTo>
                    <a:cubicBezTo>
                      <a:pt x="219" y="53"/>
                      <a:pt x="219" y="53"/>
                      <a:pt x="219" y="53"/>
                    </a:cubicBezTo>
                    <a:cubicBezTo>
                      <a:pt x="216" y="55"/>
                      <a:pt x="216" y="55"/>
                      <a:pt x="216" y="55"/>
                    </a:cubicBezTo>
                    <a:cubicBezTo>
                      <a:pt x="216" y="61"/>
                      <a:pt x="216" y="61"/>
                      <a:pt x="216" y="61"/>
                    </a:cubicBezTo>
                    <a:cubicBezTo>
                      <a:pt x="216" y="64"/>
                      <a:pt x="216" y="64"/>
                      <a:pt x="216" y="64"/>
                    </a:cubicBezTo>
                    <a:cubicBezTo>
                      <a:pt x="219" y="69"/>
                      <a:pt x="219" y="69"/>
                      <a:pt x="219" y="69"/>
                    </a:cubicBezTo>
                    <a:cubicBezTo>
                      <a:pt x="222" y="74"/>
                      <a:pt x="222" y="74"/>
                      <a:pt x="222" y="74"/>
                    </a:cubicBezTo>
                    <a:cubicBezTo>
                      <a:pt x="227" y="79"/>
                      <a:pt x="227" y="79"/>
                      <a:pt x="227" y="79"/>
                    </a:cubicBezTo>
                    <a:cubicBezTo>
                      <a:pt x="232" y="81"/>
                      <a:pt x="232" y="81"/>
                      <a:pt x="232" y="81"/>
                    </a:cubicBezTo>
                    <a:cubicBezTo>
                      <a:pt x="230" y="89"/>
                      <a:pt x="230" y="89"/>
                      <a:pt x="230" y="89"/>
                    </a:cubicBezTo>
                    <a:cubicBezTo>
                      <a:pt x="223" y="97"/>
                      <a:pt x="223" y="97"/>
                      <a:pt x="223" y="97"/>
                    </a:cubicBezTo>
                    <a:cubicBezTo>
                      <a:pt x="216" y="104"/>
                      <a:pt x="216" y="104"/>
                      <a:pt x="216" y="104"/>
                    </a:cubicBezTo>
                    <a:cubicBezTo>
                      <a:pt x="211" y="110"/>
                      <a:pt x="211" y="110"/>
                      <a:pt x="211" y="110"/>
                    </a:cubicBezTo>
                    <a:cubicBezTo>
                      <a:pt x="211" y="108"/>
                      <a:pt x="211" y="108"/>
                      <a:pt x="211" y="108"/>
                    </a:cubicBezTo>
                    <a:cubicBezTo>
                      <a:pt x="206" y="105"/>
                      <a:pt x="206" y="105"/>
                      <a:pt x="206" y="105"/>
                    </a:cubicBezTo>
                    <a:cubicBezTo>
                      <a:pt x="201" y="104"/>
                      <a:pt x="201" y="104"/>
                      <a:pt x="201" y="104"/>
                    </a:cubicBezTo>
                    <a:cubicBezTo>
                      <a:pt x="196" y="106"/>
                      <a:pt x="196" y="106"/>
                      <a:pt x="196" y="106"/>
                    </a:cubicBezTo>
                    <a:cubicBezTo>
                      <a:pt x="196" y="106"/>
                      <a:pt x="195" y="109"/>
                      <a:pt x="195" y="110"/>
                    </a:cubicBezTo>
                    <a:cubicBezTo>
                      <a:pt x="195" y="111"/>
                      <a:pt x="195" y="114"/>
                      <a:pt x="195" y="114"/>
                    </a:cubicBezTo>
                    <a:cubicBezTo>
                      <a:pt x="195" y="120"/>
                      <a:pt x="195" y="120"/>
                      <a:pt x="195" y="120"/>
                    </a:cubicBezTo>
                    <a:cubicBezTo>
                      <a:pt x="193" y="125"/>
                      <a:pt x="193" y="125"/>
                      <a:pt x="193" y="125"/>
                    </a:cubicBezTo>
                    <a:cubicBezTo>
                      <a:pt x="189" y="131"/>
                      <a:pt x="189" y="131"/>
                      <a:pt x="189" y="131"/>
                    </a:cubicBezTo>
                    <a:cubicBezTo>
                      <a:pt x="190" y="140"/>
                      <a:pt x="190" y="140"/>
                      <a:pt x="190" y="140"/>
                    </a:cubicBezTo>
                    <a:cubicBezTo>
                      <a:pt x="191" y="145"/>
                      <a:pt x="191" y="145"/>
                      <a:pt x="191" y="145"/>
                    </a:cubicBezTo>
                    <a:cubicBezTo>
                      <a:pt x="193" y="149"/>
                      <a:pt x="193" y="149"/>
                      <a:pt x="193" y="149"/>
                    </a:cubicBezTo>
                    <a:cubicBezTo>
                      <a:pt x="192" y="153"/>
                      <a:pt x="192" y="153"/>
                      <a:pt x="192" y="153"/>
                    </a:cubicBezTo>
                    <a:cubicBezTo>
                      <a:pt x="191" y="156"/>
                      <a:pt x="191" y="156"/>
                      <a:pt x="191" y="156"/>
                    </a:cubicBezTo>
                    <a:cubicBezTo>
                      <a:pt x="192" y="169"/>
                      <a:pt x="192" y="169"/>
                      <a:pt x="192" y="169"/>
                    </a:cubicBezTo>
                    <a:cubicBezTo>
                      <a:pt x="193" y="179"/>
                      <a:pt x="193" y="179"/>
                      <a:pt x="193" y="179"/>
                    </a:cubicBezTo>
                    <a:cubicBezTo>
                      <a:pt x="192" y="184"/>
                      <a:pt x="192" y="184"/>
                      <a:pt x="192" y="184"/>
                    </a:cubicBezTo>
                    <a:cubicBezTo>
                      <a:pt x="194" y="188"/>
                      <a:pt x="194" y="188"/>
                      <a:pt x="194" y="188"/>
                    </a:cubicBezTo>
                    <a:cubicBezTo>
                      <a:pt x="194" y="193"/>
                      <a:pt x="194" y="193"/>
                      <a:pt x="194" y="193"/>
                    </a:cubicBezTo>
                    <a:cubicBezTo>
                      <a:pt x="193" y="201"/>
                      <a:pt x="193" y="201"/>
                      <a:pt x="193" y="201"/>
                    </a:cubicBezTo>
                    <a:cubicBezTo>
                      <a:pt x="191" y="207"/>
                      <a:pt x="191" y="207"/>
                      <a:pt x="191" y="207"/>
                    </a:cubicBezTo>
                    <a:cubicBezTo>
                      <a:pt x="190" y="214"/>
                      <a:pt x="190" y="214"/>
                      <a:pt x="190" y="214"/>
                    </a:cubicBezTo>
                    <a:cubicBezTo>
                      <a:pt x="188" y="221"/>
                      <a:pt x="188" y="221"/>
                      <a:pt x="188" y="221"/>
                    </a:cubicBezTo>
                    <a:cubicBezTo>
                      <a:pt x="186" y="225"/>
                      <a:pt x="186" y="225"/>
                      <a:pt x="186" y="225"/>
                    </a:cubicBezTo>
                    <a:cubicBezTo>
                      <a:pt x="186" y="233"/>
                      <a:pt x="186" y="233"/>
                      <a:pt x="186" y="233"/>
                    </a:cubicBezTo>
                    <a:cubicBezTo>
                      <a:pt x="187" y="235"/>
                      <a:pt x="187" y="235"/>
                      <a:pt x="187" y="235"/>
                    </a:cubicBezTo>
                    <a:cubicBezTo>
                      <a:pt x="187" y="238"/>
                      <a:pt x="187" y="238"/>
                      <a:pt x="187" y="238"/>
                    </a:cubicBezTo>
                    <a:cubicBezTo>
                      <a:pt x="181" y="245"/>
                      <a:pt x="181" y="245"/>
                      <a:pt x="181" y="245"/>
                    </a:cubicBezTo>
                    <a:cubicBezTo>
                      <a:pt x="175" y="252"/>
                      <a:pt x="175" y="252"/>
                      <a:pt x="175" y="252"/>
                    </a:cubicBezTo>
                    <a:cubicBezTo>
                      <a:pt x="171" y="253"/>
                      <a:pt x="171" y="253"/>
                      <a:pt x="171" y="253"/>
                    </a:cubicBezTo>
                    <a:cubicBezTo>
                      <a:pt x="167" y="250"/>
                      <a:pt x="167" y="250"/>
                      <a:pt x="167" y="250"/>
                    </a:cubicBezTo>
                    <a:cubicBezTo>
                      <a:pt x="164" y="246"/>
                      <a:pt x="164" y="246"/>
                      <a:pt x="164" y="246"/>
                    </a:cubicBezTo>
                    <a:cubicBezTo>
                      <a:pt x="163" y="241"/>
                      <a:pt x="163" y="241"/>
                      <a:pt x="163" y="241"/>
                    </a:cubicBezTo>
                    <a:cubicBezTo>
                      <a:pt x="159" y="238"/>
                      <a:pt x="159" y="238"/>
                      <a:pt x="159" y="238"/>
                    </a:cubicBezTo>
                    <a:cubicBezTo>
                      <a:pt x="157" y="234"/>
                      <a:pt x="157" y="234"/>
                      <a:pt x="157" y="234"/>
                    </a:cubicBezTo>
                    <a:cubicBezTo>
                      <a:pt x="156" y="229"/>
                      <a:pt x="156" y="229"/>
                      <a:pt x="156" y="229"/>
                    </a:cubicBezTo>
                    <a:cubicBezTo>
                      <a:pt x="157" y="225"/>
                      <a:pt x="157" y="225"/>
                      <a:pt x="157" y="225"/>
                    </a:cubicBezTo>
                    <a:cubicBezTo>
                      <a:pt x="161" y="220"/>
                      <a:pt x="161" y="220"/>
                      <a:pt x="161" y="220"/>
                    </a:cubicBezTo>
                    <a:cubicBezTo>
                      <a:pt x="164" y="214"/>
                      <a:pt x="164" y="214"/>
                      <a:pt x="164" y="214"/>
                    </a:cubicBezTo>
                    <a:cubicBezTo>
                      <a:pt x="169" y="209"/>
                      <a:pt x="169" y="209"/>
                      <a:pt x="169" y="209"/>
                    </a:cubicBezTo>
                    <a:cubicBezTo>
                      <a:pt x="172" y="203"/>
                      <a:pt x="172" y="203"/>
                      <a:pt x="172" y="203"/>
                    </a:cubicBezTo>
                    <a:cubicBezTo>
                      <a:pt x="172" y="196"/>
                      <a:pt x="172" y="196"/>
                      <a:pt x="172" y="196"/>
                    </a:cubicBezTo>
                    <a:cubicBezTo>
                      <a:pt x="164" y="190"/>
                      <a:pt x="164" y="190"/>
                      <a:pt x="164" y="190"/>
                    </a:cubicBezTo>
                    <a:cubicBezTo>
                      <a:pt x="157" y="188"/>
                      <a:pt x="157" y="188"/>
                      <a:pt x="157" y="188"/>
                    </a:cubicBezTo>
                    <a:cubicBezTo>
                      <a:pt x="151" y="185"/>
                      <a:pt x="151" y="185"/>
                      <a:pt x="151" y="185"/>
                    </a:cubicBezTo>
                    <a:cubicBezTo>
                      <a:pt x="144" y="185"/>
                      <a:pt x="144" y="185"/>
                      <a:pt x="144" y="185"/>
                    </a:cubicBezTo>
                    <a:cubicBezTo>
                      <a:pt x="137" y="185"/>
                      <a:pt x="137" y="185"/>
                      <a:pt x="137" y="185"/>
                    </a:cubicBezTo>
                    <a:cubicBezTo>
                      <a:pt x="134" y="183"/>
                      <a:pt x="134" y="183"/>
                      <a:pt x="134" y="183"/>
                    </a:cubicBezTo>
                    <a:cubicBezTo>
                      <a:pt x="133" y="179"/>
                      <a:pt x="133" y="179"/>
                      <a:pt x="133" y="179"/>
                    </a:cubicBezTo>
                    <a:cubicBezTo>
                      <a:pt x="127" y="174"/>
                      <a:pt x="127" y="174"/>
                      <a:pt x="127" y="174"/>
                    </a:cubicBezTo>
                    <a:cubicBezTo>
                      <a:pt x="123" y="172"/>
                      <a:pt x="123" y="172"/>
                      <a:pt x="123" y="172"/>
                    </a:cubicBezTo>
                    <a:cubicBezTo>
                      <a:pt x="123" y="172"/>
                      <a:pt x="118" y="171"/>
                      <a:pt x="116" y="171"/>
                    </a:cubicBezTo>
                    <a:cubicBezTo>
                      <a:pt x="114" y="171"/>
                      <a:pt x="111" y="169"/>
                      <a:pt x="111" y="169"/>
                    </a:cubicBezTo>
                    <a:cubicBezTo>
                      <a:pt x="104" y="167"/>
                      <a:pt x="104" y="167"/>
                      <a:pt x="104" y="167"/>
                    </a:cubicBezTo>
                    <a:cubicBezTo>
                      <a:pt x="98" y="162"/>
                      <a:pt x="98" y="162"/>
                      <a:pt x="98" y="162"/>
                    </a:cubicBezTo>
                    <a:cubicBezTo>
                      <a:pt x="92" y="159"/>
                      <a:pt x="92" y="159"/>
                      <a:pt x="92" y="159"/>
                    </a:cubicBezTo>
                    <a:cubicBezTo>
                      <a:pt x="89" y="158"/>
                      <a:pt x="89" y="158"/>
                      <a:pt x="89" y="158"/>
                    </a:cubicBezTo>
                    <a:cubicBezTo>
                      <a:pt x="82" y="158"/>
                      <a:pt x="82" y="158"/>
                      <a:pt x="82" y="158"/>
                    </a:cubicBezTo>
                    <a:cubicBezTo>
                      <a:pt x="77" y="159"/>
                      <a:pt x="77" y="159"/>
                      <a:pt x="77" y="159"/>
                    </a:cubicBezTo>
                    <a:cubicBezTo>
                      <a:pt x="73" y="160"/>
                      <a:pt x="73" y="160"/>
                      <a:pt x="73" y="160"/>
                    </a:cubicBezTo>
                    <a:cubicBezTo>
                      <a:pt x="71" y="156"/>
                      <a:pt x="71" y="156"/>
                      <a:pt x="71" y="156"/>
                    </a:cubicBezTo>
                    <a:cubicBezTo>
                      <a:pt x="69" y="151"/>
                      <a:pt x="69" y="151"/>
                      <a:pt x="69" y="151"/>
                    </a:cubicBezTo>
                    <a:cubicBezTo>
                      <a:pt x="67" y="148"/>
                      <a:pt x="67" y="148"/>
                      <a:pt x="67" y="148"/>
                    </a:cubicBezTo>
                    <a:cubicBezTo>
                      <a:pt x="58" y="146"/>
                      <a:pt x="58" y="146"/>
                      <a:pt x="58" y="146"/>
                    </a:cubicBezTo>
                    <a:cubicBezTo>
                      <a:pt x="54" y="147"/>
                      <a:pt x="54" y="147"/>
                      <a:pt x="54" y="147"/>
                    </a:cubicBezTo>
                    <a:cubicBezTo>
                      <a:pt x="47" y="149"/>
                      <a:pt x="47" y="149"/>
                      <a:pt x="47" y="149"/>
                    </a:cubicBezTo>
                    <a:cubicBezTo>
                      <a:pt x="40" y="154"/>
                      <a:pt x="40" y="154"/>
                      <a:pt x="40" y="154"/>
                    </a:cubicBezTo>
                    <a:cubicBezTo>
                      <a:pt x="31" y="158"/>
                      <a:pt x="31" y="158"/>
                      <a:pt x="31" y="158"/>
                    </a:cubicBezTo>
                    <a:cubicBezTo>
                      <a:pt x="24" y="163"/>
                      <a:pt x="24" y="163"/>
                      <a:pt x="24" y="163"/>
                    </a:cubicBezTo>
                    <a:cubicBezTo>
                      <a:pt x="18" y="166"/>
                      <a:pt x="18" y="166"/>
                      <a:pt x="18" y="166"/>
                    </a:cubicBezTo>
                    <a:cubicBezTo>
                      <a:pt x="13" y="170"/>
                      <a:pt x="13" y="170"/>
                      <a:pt x="13" y="170"/>
                    </a:cubicBezTo>
                    <a:cubicBezTo>
                      <a:pt x="13" y="163"/>
                      <a:pt x="13" y="163"/>
                      <a:pt x="13" y="163"/>
                    </a:cubicBezTo>
                    <a:cubicBezTo>
                      <a:pt x="13" y="163"/>
                      <a:pt x="14" y="156"/>
                      <a:pt x="13" y="155"/>
                    </a:cubicBezTo>
                    <a:cubicBezTo>
                      <a:pt x="11" y="153"/>
                      <a:pt x="9" y="148"/>
                      <a:pt x="9" y="148"/>
                    </a:cubicBezTo>
                    <a:cubicBezTo>
                      <a:pt x="6" y="142"/>
                      <a:pt x="6" y="142"/>
                      <a:pt x="6" y="142"/>
                    </a:cubicBezTo>
                    <a:cubicBezTo>
                      <a:pt x="5" y="133"/>
                      <a:pt x="5" y="133"/>
                      <a:pt x="5" y="133"/>
                    </a:cubicBezTo>
                    <a:cubicBezTo>
                      <a:pt x="6" y="129"/>
                      <a:pt x="6" y="129"/>
                      <a:pt x="6" y="129"/>
                    </a:cubicBezTo>
                    <a:cubicBezTo>
                      <a:pt x="7" y="120"/>
                      <a:pt x="7" y="120"/>
                      <a:pt x="7" y="120"/>
                    </a:cubicBezTo>
                    <a:cubicBezTo>
                      <a:pt x="7" y="110"/>
                      <a:pt x="7" y="110"/>
                      <a:pt x="7" y="110"/>
                    </a:cubicBezTo>
                    <a:cubicBezTo>
                      <a:pt x="5" y="104"/>
                      <a:pt x="5" y="104"/>
                      <a:pt x="5" y="104"/>
                    </a:cubicBezTo>
                    <a:cubicBezTo>
                      <a:pt x="4" y="95"/>
                      <a:pt x="4" y="95"/>
                      <a:pt x="4" y="95"/>
                    </a:cubicBezTo>
                    <a:cubicBezTo>
                      <a:pt x="6" y="90"/>
                      <a:pt x="6" y="90"/>
                      <a:pt x="6" y="90"/>
                    </a:cubicBezTo>
                    <a:cubicBezTo>
                      <a:pt x="8" y="84"/>
                      <a:pt x="8" y="84"/>
                      <a:pt x="8" y="84"/>
                    </a:cubicBezTo>
                    <a:cubicBezTo>
                      <a:pt x="5" y="76"/>
                      <a:pt x="5" y="76"/>
                      <a:pt x="5" y="76"/>
                    </a:cubicBezTo>
                    <a:lnTo>
                      <a:pt x="0" y="73"/>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2" name="Freeform 28"/>
              <p:cNvSpPr>
                <a:spLocks/>
              </p:cNvSpPr>
              <p:nvPr/>
            </p:nvSpPr>
            <p:spPr bwMode="auto">
              <a:xfrm>
                <a:off x="10696575" y="2551113"/>
                <a:ext cx="134937" cy="187325"/>
              </a:xfrm>
              <a:custGeom>
                <a:avLst/>
                <a:gdLst>
                  <a:gd name="T0" fmla="*/ 10 w 85"/>
                  <a:gd name="T1" fmla="*/ 2 h 118"/>
                  <a:gd name="T2" fmla="*/ 19 w 85"/>
                  <a:gd name="T3" fmla="*/ 9 h 118"/>
                  <a:gd name="T4" fmla="*/ 33 w 85"/>
                  <a:gd name="T5" fmla="*/ 14 h 118"/>
                  <a:gd name="T6" fmla="*/ 47 w 85"/>
                  <a:gd name="T7" fmla="*/ 21 h 118"/>
                  <a:gd name="T8" fmla="*/ 64 w 85"/>
                  <a:gd name="T9" fmla="*/ 31 h 118"/>
                  <a:gd name="T10" fmla="*/ 83 w 85"/>
                  <a:gd name="T11" fmla="*/ 50 h 118"/>
                  <a:gd name="T12" fmla="*/ 85 w 85"/>
                  <a:gd name="T13" fmla="*/ 52 h 118"/>
                  <a:gd name="T14" fmla="*/ 81 w 85"/>
                  <a:gd name="T15" fmla="*/ 61 h 118"/>
                  <a:gd name="T16" fmla="*/ 62 w 85"/>
                  <a:gd name="T17" fmla="*/ 85 h 118"/>
                  <a:gd name="T18" fmla="*/ 50 w 85"/>
                  <a:gd name="T19" fmla="*/ 99 h 118"/>
                  <a:gd name="T20" fmla="*/ 38 w 85"/>
                  <a:gd name="T21" fmla="*/ 116 h 118"/>
                  <a:gd name="T22" fmla="*/ 28 w 85"/>
                  <a:gd name="T23" fmla="*/ 118 h 118"/>
                  <a:gd name="T24" fmla="*/ 17 w 85"/>
                  <a:gd name="T25" fmla="*/ 116 h 118"/>
                  <a:gd name="T26" fmla="*/ 12 w 85"/>
                  <a:gd name="T27" fmla="*/ 109 h 118"/>
                  <a:gd name="T28" fmla="*/ 5 w 85"/>
                  <a:gd name="T29" fmla="*/ 99 h 118"/>
                  <a:gd name="T30" fmla="*/ 0 w 85"/>
                  <a:gd name="T31" fmla="*/ 90 h 118"/>
                  <a:gd name="T32" fmla="*/ 0 w 85"/>
                  <a:gd name="T33" fmla="*/ 80 h 118"/>
                  <a:gd name="T34" fmla="*/ 12 w 85"/>
                  <a:gd name="T35" fmla="*/ 78 h 118"/>
                  <a:gd name="T36" fmla="*/ 17 w 85"/>
                  <a:gd name="T37" fmla="*/ 64 h 118"/>
                  <a:gd name="T38" fmla="*/ 17 w 85"/>
                  <a:gd name="T39" fmla="*/ 43 h 118"/>
                  <a:gd name="T40" fmla="*/ 17 w 85"/>
                  <a:gd name="T41" fmla="*/ 26 h 118"/>
                  <a:gd name="T42" fmla="*/ 12 w 85"/>
                  <a:gd name="T43" fmla="*/ 16 h 118"/>
                  <a:gd name="T44" fmla="*/ 5 w 85"/>
                  <a:gd name="T45" fmla="*/ 9 h 118"/>
                  <a:gd name="T46" fmla="*/ 5 w 85"/>
                  <a:gd name="T47" fmla="*/ 0 h 118"/>
                  <a:gd name="T48" fmla="*/ 10 w 85"/>
                  <a:gd name="T4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118">
                    <a:moveTo>
                      <a:pt x="10" y="2"/>
                    </a:moveTo>
                    <a:lnTo>
                      <a:pt x="19" y="9"/>
                    </a:lnTo>
                    <a:lnTo>
                      <a:pt x="33" y="14"/>
                    </a:lnTo>
                    <a:lnTo>
                      <a:pt x="47" y="21"/>
                    </a:lnTo>
                    <a:lnTo>
                      <a:pt x="64" y="31"/>
                    </a:lnTo>
                    <a:lnTo>
                      <a:pt x="83" y="50"/>
                    </a:lnTo>
                    <a:lnTo>
                      <a:pt x="85" y="52"/>
                    </a:lnTo>
                    <a:lnTo>
                      <a:pt x="81" y="61"/>
                    </a:lnTo>
                    <a:lnTo>
                      <a:pt x="62" y="85"/>
                    </a:lnTo>
                    <a:lnTo>
                      <a:pt x="50" y="99"/>
                    </a:lnTo>
                    <a:lnTo>
                      <a:pt x="38" y="116"/>
                    </a:lnTo>
                    <a:lnTo>
                      <a:pt x="28" y="118"/>
                    </a:lnTo>
                    <a:lnTo>
                      <a:pt x="17" y="116"/>
                    </a:lnTo>
                    <a:lnTo>
                      <a:pt x="12" y="109"/>
                    </a:lnTo>
                    <a:lnTo>
                      <a:pt x="5" y="99"/>
                    </a:lnTo>
                    <a:lnTo>
                      <a:pt x="0" y="90"/>
                    </a:lnTo>
                    <a:lnTo>
                      <a:pt x="0" y="80"/>
                    </a:lnTo>
                    <a:lnTo>
                      <a:pt x="12" y="78"/>
                    </a:lnTo>
                    <a:lnTo>
                      <a:pt x="17" y="64"/>
                    </a:lnTo>
                    <a:lnTo>
                      <a:pt x="17" y="43"/>
                    </a:lnTo>
                    <a:lnTo>
                      <a:pt x="17" y="26"/>
                    </a:lnTo>
                    <a:lnTo>
                      <a:pt x="12" y="16"/>
                    </a:lnTo>
                    <a:lnTo>
                      <a:pt x="5" y="9"/>
                    </a:lnTo>
                    <a:lnTo>
                      <a:pt x="5" y="0"/>
                    </a:lnTo>
                    <a:lnTo>
                      <a:pt x="10"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3" name="Freeform 29"/>
              <p:cNvSpPr>
                <a:spLocks/>
              </p:cNvSpPr>
              <p:nvPr/>
            </p:nvSpPr>
            <p:spPr bwMode="auto">
              <a:xfrm>
                <a:off x="10696575" y="2474913"/>
                <a:ext cx="263525" cy="139700"/>
              </a:xfrm>
              <a:custGeom>
                <a:avLst/>
                <a:gdLst>
                  <a:gd name="T0" fmla="*/ 0 w 166"/>
                  <a:gd name="T1" fmla="*/ 34 h 88"/>
                  <a:gd name="T2" fmla="*/ 10 w 166"/>
                  <a:gd name="T3" fmla="*/ 41 h 88"/>
                  <a:gd name="T4" fmla="*/ 21 w 166"/>
                  <a:gd name="T5" fmla="*/ 48 h 88"/>
                  <a:gd name="T6" fmla="*/ 36 w 166"/>
                  <a:gd name="T7" fmla="*/ 53 h 88"/>
                  <a:gd name="T8" fmla="*/ 47 w 166"/>
                  <a:gd name="T9" fmla="*/ 60 h 88"/>
                  <a:gd name="T10" fmla="*/ 57 w 166"/>
                  <a:gd name="T11" fmla="*/ 64 h 88"/>
                  <a:gd name="T12" fmla="*/ 66 w 166"/>
                  <a:gd name="T13" fmla="*/ 69 h 88"/>
                  <a:gd name="T14" fmla="*/ 78 w 166"/>
                  <a:gd name="T15" fmla="*/ 79 h 88"/>
                  <a:gd name="T16" fmla="*/ 88 w 166"/>
                  <a:gd name="T17" fmla="*/ 86 h 88"/>
                  <a:gd name="T18" fmla="*/ 100 w 166"/>
                  <a:gd name="T19" fmla="*/ 88 h 88"/>
                  <a:gd name="T20" fmla="*/ 109 w 166"/>
                  <a:gd name="T21" fmla="*/ 81 h 88"/>
                  <a:gd name="T22" fmla="*/ 126 w 166"/>
                  <a:gd name="T23" fmla="*/ 67 h 88"/>
                  <a:gd name="T24" fmla="*/ 140 w 166"/>
                  <a:gd name="T25" fmla="*/ 48 h 88"/>
                  <a:gd name="T26" fmla="*/ 152 w 166"/>
                  <a:gd name="T27" fmla="*/ 36 h 88"/>
                  <a:gd name="T28" fmla="*/ 159 w 166"/>
                  <a:gd name="T29" fmla="*/ 27 h 88"/>
                  <a:gd name="T30" fmla="*/ 163 w 166"/>
                  <a:gd name="T31" fmla="*/ 15 h 88"/>
                  <a:gd name="T32" fmla="*/ 166 w 166"/>
                  <a:gd name="T33" fmla="*/ 5 h 88"/>
                  <a:gd name="T34" fmla="*/ 149 w 166"/>
                  <a:gd name="T35" fmla="*/ 0 h 88"/>
                  <a:gd name="T36" fmla="*/ 135 w 166"/>
                  <a:gd name="T37" fmla="*/ 3 h 88"/>
                  <a:gd name="T38" fmla="*/ 126 w 166"/>
                  <a:gd name="T39" fmla="*/ 5 h 88"/>
                  <a:gd name="T40" fmla="*/ 118 w 166"/>
                  <a:gd name="T41" fmla="*/ 22 h 88"/>
                  <a:gd name="T42" fmla="*/ 107 w 166"/>
                  <a:gd name="T43" fmla="*/ 29 h 88"/>
                  <a:gd name="T44" fmla="*/ 90 w 166"/>
                  <a:gd name="T45" fmla="*/ 31 h 88"/>
                  <a:gd name="T46" fmla="*/ 73 w 166"/>
                  <a:gd name="T47" fmla="*/ 31 h 88"/>
                  <a:gd name="T48" fmla="*/ 57 w 166"/>
                  <a:gd name="T49" fmla="*/ 31 h 88"/>
                  <a:gd name="T50" fmla="*/ 45 w 166"/>
                  <a:gd name="T51" fmla="*/ 27 h 88"/>
                  <a:gd name="T52" fmla="*/ 36 w 166"/>
                  <a:gd name="T53" fmla="*/ 19 h 88"/>
                  <a:gd name="T54" fmla="*/ 28 w 166"/>
                  <a:gd name="T55" fmla="*/ 15 h 88"/>
                  <a:gd name="T56" fmla="*/ 19 w 166"/>
                  <a:gd name="T57" fmla="*/ 15 h 88"/>
                  <a:gd name="T58" fmla="*/ 10 w 166"/>
                  <a:gd name="T59" fmla="*/ 19 h 88"/>
                  <a:gd name="T60" fmla="*/ 2 w 166"/>
                  <a:gd name="T61" fmla="*/ 27 h 88"/>
                  <a:gd name="T62" fmla="*/ 0 w 166"/>
                  <a:gd name="T63"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88">
                    <a:moveTo>
                      <a:pt x="0" y="34"/>
                    </a:moveTo>
                    <a:lnTo>
                      <a:pt x="10" y="41"/>
                    </a:lnTo>
                    <a:lnTo>
                      <a:pt x="21" y="48"/>
                    </a:lnTo>
                    <a:lnTo>
                      <a:pt x="36" y="53"/>
                    </a:lnTo>
                    <a:lnTo>
                      <a:pt x="47" y="60"/>
                    </a:lnTo>
                    <a:lnTo>
                      <a:pt x="57" y="64"/>
                    </a:lnTo>
                    <a:lnTo>
                      <a:pt x="66" y="69"/>
                    </a:lnTo>
                    <a:lnTo>
                      <a:pt x="78" y="79"/>
                    </a:lnTo>
                    <a:lnTo>
                      <a:pt x="88" y="86"/>
                    </a:lnTo>
                    <a:lnTo>
                      <a:pt x="100" y="88"/>
                    </a:lnTo>
                    <a:lnTo>
                      <a:pt x="109" y="81"/>
                    </a:lnTo>
                    <a:lnTo>
                      <a:pt x="126" y="67"/>
                    </a:lnTo>
                    <a:lnTo>
                      <a:pt x="140" y="48"/>
                    </a:lnTo>
                    <a:lnTo>
                      <a:pt x="152" y="36"/>
                    </a:lnTo>
                    <a:lnTo>
                      <a:pt x="159" y="27"/>
                    </a:lnTo>
                    <a:lnTo>
                      <a:pt x="163" y="15"/>
                    </a:lnTo>
                    <a:lnTo>
                      <a:pt x="166" y="5"/>
                    </a:lnTo>
                    <a:lnTo>
                      <a:pt x="149" y="0"/>
                    </a:lnTo>
                    <a:lnTo>
                      <a:pt x="135" y="3"/>
                    </a:lnTo>
                    <a:lnTo>
                      <a:pt x="126" y="5"/>
                    </a:lnTo>
                    <a:lnTo>
                      <a:pt x="118" y="22"/>
                    </a:lnTo>
                    <a:lnTo>
                      <a:pt x="107" y="29"/>
                    </a:lnTo>
                    <a:lnTo>
                      <a:pt x="90" y="31"/>
                    </a:lnTo>
                    <a:lnTo>
                      <a:pt x="73" y="31"/>
                    </a:lnTo>
                    <a:lnTo>
                      <a:pt x="57" y="31"/>
                    </a:lnTo>
                    <a:lnTo>
                      <a:pt x="45" y="27"/>
                    </a:lnTo>
                    <a:lnTo>
                      <a:pt x="36" y="19"/>
                    </a:lnTo>
                    <a:lnTo>
                      <a:pt x="28" y="15"/>
                    </a:lnTo>
                    <a:lnTo>
                      <a:pt x="19" y="15"/>
                    </a:lnTo>
                    <a:lnTo>
                      <a:pt x="10" y="19"/>
                    </a:lnTo>
                    <a:lnTo>
                      <a:pt x="2" y="27"/>
                    </a:lnTo>
                    <a:lnTo>
                      <a:pt x="0" y="34"/>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4" name="Freeform 30"/>
              <p:cNvSpPr>
                <a:spLocks/>
              </p:cNvSpPr>
              <p:nvPr/>
            </p:nvSpPr>
            <p:spPr bwMode="auto">
              <a:xfrm>
                <a:off x="9910763" y="1885950"/>
                <a:ext cx="533400" cy="777875"/>
              </a:xfrm>
              <a:custGeom>
                <a:avLst/>
                <a:gdLst>
                  <a:gd name="T0" fmla="*/ 113 w 142"/>
                  <a:gd name="T1" fmla="*/ 0 h 207"/>
                  <a:gd name="T2" fmla="*/ 120 w 142"/>
                  <a:gd name="T3" fmla="*/ 4 h 207"/>
                  <a:gd name="T4" fmla="*/ 116 w 142"/>
                  <a:gd name="T5" fmla="*/ 11 h 207"/>
                  <a:gd name="T6" fmla="*/ 120 w 142"/>
                  <a:gd name="T7" fmla="*/ 20 h 207"/>
                  <a:gd name="T8" fmla="*/ 125 w 142"/>
                  <a:gd name="T9" fmla="*/ 31 h 207"/>
                  <a:gd name="T10" fmla="*/ 127 w 142"/>
                  <a:gd name="T11" fmla="*/ 42 h 207"/>
                  <a:gd name="T12" fmla="*/ 129 w 142"/>
                  <a:gd name="T13" fmla="*/ 70 h 207"/>
                  <a:gd name="T14" fmla="*/ 130 w 142"/>
                  <a:gd name="T15" fmla="*/ 82 h 207"/>
                  <a:gd name="T16" fmla="*/ 134 w 142"/>
                  <a:gd name="T17" fmla="*/ 97 h 207"/>
                  <a:gd name="T18" fmla="*/ 140 w 142"/>
                  <a:gd name="T19" fmla="*/ 104 h 207"/>
                  <a:gd name="T20" fmla="*/ 139 w 142"/>
                  <a:gd name="T21" fmla="*/ 112 h 207"/>
                  <a:gd name="T22" fmla="*/ 136 w 142"/>
                  <a:gd name="T23" fmla="*/ 124 h 207"/>
                  <a:gd name="T24" fmla="*/ 139 w 142"/>
                  <a:gd name="T25" fmla="*/ 134 h 207"/>
                  <a:gd name="T26" fmla="*/ 129 w 142"/>
                  <a:gd name="T27" fmla="*/ 144 h 207"/>
                  <a:gd name="T28" fmla="*/ 115 w 142"/>
                  <a:gd name="T29" fmla="*/ 155 h 207"/>
                  <a:gd name="T30" fmla="*/ 103 w 142"/>
                  <a:gd name="T31" fmla="*/ 166 h 207"/>
                  <a:gd name="T32" fmla="*/ 92 w 142"/>
                  <a:gd name="T33" fmla="*/ 169 h 207"/>
                  <a:gd name="T34" fmla="*/ 81 w 142"/>
                  <a:gd name="T35" fmla="*/ 171 h 207"/>
                  <a:gd name="T36" fmla="*/ 72 w 142"/>
                  <a:gd name="T37" fmla="*/ 168 h 207"/>
                  <a:gd name="T38" fmla="*/ 61 w 142"/>
                  <a:gd name="T39" fmla="*/ 167 h 207"/>
                  <a:gd name="T40" fmla="*/ 55 w 142"/>
                  <a:gd name="T41" fmla="*/ 174 h 207"/>
                  <a:gd name="T42" fmla="*/ 55 w 142"/>
                  <a:gd name="T43" fmla="*/ 184 h 207"/>
                  <a:gd name="T44" fmla="*/ 50 w 142"/>
                  <a:gd name="T45" fmla="*/ 194 h 207"/>
                  <a:gd name="T46" fmla="*/ 41 w 142"/>
                  <a:gd name="T47" fmla="*/ 199 h 207"/>
                  <a:gd name="T48" fmla="*/ 31 w 142"/>
                  <a:gd name="T49" fmla="*/ 205 h 207"/>
                  <a:gd name="T50" fmla="*/ 21 w 142"/>
                  <a:gd name="T51" fmla="*/ 205 h 207"/>
                  <a:gd name="T52" fmla="*/ 15 w 142"/>
                  <a:gd name="T53" fmla="*/ 200 h 207"/>
                  <a:gd name="T54" fmla="*/ 10 w 142"/>
                  <a:gd name="T55" fmla="*/ 195 h 207"/>
                  <a:gd name="T56" fmla="*/ 3 w 142"/>
                  <a:gd name="T57" fmla="*/ 188 h 207"/>
                  <a:gd name="T58" fmla="*/ 3 w 142"/>
                  <a:gd name="T59" fmla="*/ 175 h 207"/>
                  <a:gd name="T60" fmla="*/ 0 w 142"/>
                  <a:gd name="T61" fmla="*/ 162 h 207"/>
                  <a:gd name="T62" fmla="*/ 6 w 142"/>
                  <a:gd name="T63" fmla="*/ 151 h 207"/>
                  <a:gd name="T64" fmla="*/ 11 w 142"/>
                  <a:gd name="T65" fmla="*/ 135 h 207"/>
                  <a:gd name="T66" fmla="*/ 15 w 142"/>
                  <a:gd name="T67" fmla="*/ 127 h 207"/>
                  <a:gd name="T68" fmla="*/ 23 w 142"/>
                  <a:gd name="T69" fmla="*/ 123 h 207"/>
                  <a:gd name="T70" fmla="*/ 35 w 142"/>
                  <a:gd name="T71" fmla="*/ 119 h 207"/>
                  <a:gd name="T72" fmla="*/ 46 w 142"/>
                  <a:gd name="T73" fmla="*/ 108 h 207"/>
                  <a:gd name="T74" fmla="*/ 56 w 142"/>
                  <a:gd name="T75" fmla="*/ 104 h 207"/>
                  <a:gd name="T76" fmla="*/ 66 w 142"/>
                  <a:gd name="T77" fmla="*/ 104 h 207"/>
                  <a:gd name="T78" fmla="*/ 77 w 142"/>
                  <a:gd name="T79" fmla="*/ 102 h 207"/>
                  <a:gd name="T80" fmla="*/ 81 w 142"/>
                  <a:gd name="T81" fmla="*/ 89 h 207"/>
                  <a:gd name="T82" fmla="*/ 77 w 142"/>
                  <a:gd name="T83" fmla="*/ 81 h 207"/>
                  <a:gd name="T84" fmla="*/ 79 w 142"/>
                  <a:gd name="T85" fmla="*/ 70 h 207"/>
                  <a:gd name="T86" fmla="*/ 84 w 142"/>
                  <a:gd name="T87" fmla="*/ 62 h 207"/>
                  <a:gd name="T88" fmla="*/ 82 w 142"/>
                  <a:gd name="T89" fmla="*/ 50 h 207"/>
                  <a:gd name="T90" fmla="*/ 81 w 142"/>
                  <a:gd name="T91" fmla="*/ 36 h 207"/>
                  <a:gd name="T92" fmla="*/ 85 w 142"/>
                  <a:gd name="T93" fmla="*/ 25 h 207"/>
                  <a:gd name="T94" fmla="*/ 93 w 142"/>
                  <a:gd name="T95" fmla="*/ 17 h 207"/>
                  <a:gd name="T96" fmla="*/ 107 w 142"/>
                  <a:gd name="T97" fmla="*/ 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207">
                    <a:moveTo>
                      <a:pt x="109" y="0"/>
                    </a:moveTo>
                    <a:cubicBezTo>
                      <a:pt x="113" y="0"/>
                      <a:pt x="113" y="0"/>
                      <a:pt x="113" y="0"/>
                    </a:cubicBezTo>
                    <a:cubicBezTo>
                      <a:pt x="118" y="2"/>
                      <a:pt x="118" y="2"/>
                      <a:pt x="118" y="2"/>
                    </a:cubicBezTo>
                    <a:cubicBezTo>
                      <a:pt x="120" y="4"/>
                      <a:pt x="120" y="4"/>
                      <a:pt x="120" y="4"/>
                    </a:cubicBezTo>
                    <a:cubicBezTo>
                      <a:pt x="117" y="7"/>
                      <a:pt x="117" y="7"/>
                      <a:pt x="117" y="7"/>
                    </a:cubicBezTo>
                    <a:cubicBezTo>
                      <a:pt x="116" y="11"/>
                      <a:pt x="116" y="11"/>
                      <a:pt x="116" y="11"/>
                    </a:cubicBezTo>
                    <a:cubicBezTo>
                      <a:pt x="117" y="15"/>
                      <a:pt x="117" y="15"/>
                      <a:pt x="117" y="15"/>
                    </a:cubicBezTo>
                    <a:cubicBezTo>
                      <a:pt x="120" y="20"/>
                      <a:pt x="120" y="20"/>
                      <a:pt x="120" y="20"/>
                    </a:cubicBezTo>
                    <a:cubicBezTo>
                      <a:pt x="123" y="26"/>
                      <a:pt x="123" y="26"/>
                      <a:pt x="123" y="26"/>
                    </a:cubicBezTo>
                    <a:cubicBezTo>
                      <a:pt x="125" y="31"/>
                      <a:pt x="125" y="31"/>
                      <a:pt x="125" y="31"/>
                    </a:cubicBezTo>
                    <a:cubicBezTo>
                      <a:pt x="125" y="36"/>
                      <a:pt x="125" y="36"/>
                      <a:pt x="125" y="36"/>
                    </a:cubicBezTo>
                    <a:cubicBezTo>
                      <a:pt x="127" y="42"/>
                      <a:pt x="127" y="42"/>
                      <a:pt x="127" y="42"/>
                    </a:cubicBezTo>
                    <a:cubicBezTo>
                      <a:pt x="127" y="53"/>
                      <a:pt x="127" y="53"/>
                      <a:pt x="127" y="53"/>
                    </a:cubicBezTo>
                    <a:cubicBezTo>
                      <a:pt x="129" y="70"/>
                      <a:pt x="129" y="70"/>
                      <a:pt x="129" y="70"/>
                    </a:cubicBezTo>
                    <a:cubicBezTo>
                      <a:pt x="129" y="77"/>
                      <a:pt x="129" y="77"/>
                      <a:pt x="129" y="77"/>
                    </a:cubicBezTo>
                    <a:cubicBezTo>
                      <a:pt x="130" y="82"/>
                      <a:pt x="130" y="82"/>
                      <a:pt x="130" y="82"/>
                    </a:cubicBezTo>
                    <a:cubicBezTo>
                      <a:pt x="132" y="92"/>
                      <a:pt x="132" y="92"/>
                      <a:pt x="132" y="92"/>
                    </a:cubicBezTo>
                    <a:cubicBezTo>
                      <a:pt x="134" y="97"/>
                      <a:pt x="134" y="97"/>
                      <a:pt x="134" y="97"/>
                    </a:cubicBezTo>
                    <a:cubicBezTo>
                      <a:pt x="135" y="101"/>
                      <a:pt x="135" y="101"/>
                      <a:pt x="135" y="101"/>
                    </a:cubicBezTo>
                    <a:cubicBezTo>
                      <a:pt x="140" y="104"/>
                      <a:pt x="140" y="104"/>
                      <a:pt x="140" y="104"/>
                    </a:cubicBezTo>
                    <a:cubicBezTo>
                      <a:pt x="142" y="108"/>
                      <a:pt x="142" y="108"/>
                      <a:pt x="142" y="108"/>
                    </a:cubicBezTo>
                    <a:cubicBezTo>
                      <a:pt x="142" y="108"/>
                      <a:pt x="141" y="111"/>
                      <a:pt x="139" y="112"/>
                    </a:cubicBezTo>
                    <a:cubicBezTo>
                      <a:pt x="138" y="112"/>
                      <a:pt x="136" y="117"/>
                      <a:pt x="136" y="117"/>
                    </a:cubicBezTo>
                    <a:cubicBezTo>
                      <a:pt x="136" y="124"/>
                      <a:pt x="136" y="124"/>
                      <a:pt x="136" y="124"/>
                    </a:cubicBezTo>
                    <a:cubicBezTo>
                      <a:pt x="138" y="129"/>
                      <a:pt x="138" y="129"/>
                      <a:pt x="138" y="129"/>
                    </a:cubicBezTo>
                    <a:cubicBezTo>
                      <a:pt x="139" y="134"/>
                      <a:pt x="139" y="134"/>
                      <a:pt x="139" y="134"/>
                    </a:cubicBezTo>
                    <a:cubicBezTo>
                      <a:pt x="137" y="139"/>
                      <a:pt x="137" y="139"/>
                      <a:pt x="137" y="139"/>
                    </a:cubicBezTo>
                    <a:cubicBezTo>
                      <a:pt x="129" y="144"/>
                      <a:pt x="129" y="144"/>
                      <a:pt x="129" y="144"/>
                    </a:cubicBezTo>
                    <a:cubicBezTo>
                      <a:pt x="121" y="150"/>
                      <a:pt x="121" y="150"/>
                      <a:pt x="121" y="150"/>
                    </a:cubicBezTo>
                    <a:cubicBezTo>
                      <a:pt x="115" y="155"/>
                      <a:pt x="115" y="155"/>
                      <a:pt x="115" y="155"/>
                    </a:cubicBezTo>
                    <a:cubicBezTo>
                      <a:pt x="109" y="162"/>
                      <a:pt x="109" y="162"/>
                      <a:pt x="109" y="162"/>
                    </a:cubicBezTo>
                    <a:cubicBezTo>
                      <a:pt x="103" y="166"/>
                      <a:pt x="103" y="166"/>
                      <a:pt x="103" y="166"/>
                    </a:cubicBezTo>
                    <a:cubicBezTo>
                      <a:pt x="96" y="166"/>
                      <a:pt x="96" y="166"/>
                      <a:pt x="96" y="166"/>
                    </a:cubicBezTo>
                    <a:cubicBezTo>
                      <a:pt x="92" y="169"/>
                      <a:pt x="92" y="169"/>
                      <a:pt x="92" y="169"/>
                    </a:cubicBezTo>
                    <a:cubicBezTo>
                      <a:pt x="87" y="171"/>
                      <a:pt x="87" y="171"/>
                      <a:pt x="87" y="171"/>
                    </a:cubicBezTo>
                    <a:cubicBezTo>
                      <a:pt x="81" y="171"/>
                      <a:pt x="81" y="171"/>
                      <a:pt x="81" y="171"/>
                    </a:cubicBezTo>
                    <a:cubicBezTo>
                      <a:pt x="77" y="170"/>
                      <a:pt x="77" y="170"/>
                      <a:pt x="77" y="170"/>
                    </a:cubicBezTo>
                    <a:cubicBezTo>
                      <a:pt x="72" y="168"/>
                      <a:pt x="72" y="168"/>
                      <a:pt x="72" y="168"/>
                    </a:cubicBezTo>
                    <a:cubicBezTo>
                      <a:pt x="65" y="167"/>
                      <a:pt x="65" y="167"/>
                      <a:pt x="65" y="167"/>
                    </a:cubicBezTo>
                    <a:cubicBezTo>
                      <a:pt x="61" y="167"/>
                      <a:pt x="61" y="167"/>
                      <a:pt x="61" y="167"/>
                    </a:cubicBezTo>
                    <a:cubicBezTo>
                      <a:pt x="58" y="170"/>
                      <a:pt x="58" y="170"/>
                      <a:pt x="58" y="170"/>
                    </a:cubicBezTo>
                    <a:cubicBezTo>
                      <a:pt x="55" y="174"/>
                      <a:pt x="55" y="174"/>
                      <a:pt x="55" y="174"/>
                    </a:cubicBezTo>
                    <a:cubicBezTo>
                      <a:pt x="55" y="180"/>
                      <a:pt x="55" y="180"/>
                      <a:pt x="55" y="180"/>
                    </a:cubicBezTo>
                    <a:cubicBezTo>
                      <a:pt x="55" y="184"/>
                      <a:pt x="55" y="184"/>
                      <a:pt x="55" y="184"/>
                    </a:cubicBezTo>
                    <a:cubicBezTo>
                      <a:pt x="53" y="190"/>
                      <a:pt x="53" y="190"/>
                      <a:pt x="53" y="190"/>
                    </a:cubicBezTo>
                    <a:cubicBezTo>
                      <a:pt x="50" y="194"/>
                      <a:pt x="50" y="194"/>
                      <a:pt x="50" y="194"/>
                    </a:cubicBezTo>
                    <a:cubicBezTo>
                      <a:pt x="46" y="198"/>
                      <a:pt x="46" y="198"/>
                      <a:pt x="46" y="198"/>
                    </a:cubicBezTo>
                    <a:cubicBezTo>
                      <a:pt x="41" y="199"/>
                      <a:pt x="41" y="199"/>
                      <a:pt x="41" y="199"/>
                    </a:cubicBezTo>
                    <a:cubicBezTo>
                      <a:pt x="36" y="202"/>
                      <a:pt x="36" y="202"/>
                      <a:pt x="36" y="202"/>
                    </a:cubicBezTo>
                    <a:cubicBezTo>
                      <a:pt x="31" y="205"/>
                      <a:pt x="31" y="205"/>
                      <a:pt x="31" y="205"/>
                    </a:cubicBezTo>
                    <a:cubicBezTo>
                      <a:pt x="26" y="207"/>
                      <a:pt x="26" y="207"/>
                      <a:pt x="26" y="207"/>
                    </a:cubicBezTo>
                    <a:cubicBezTo>
                      <a:pt x="26" y="207"/>
                      <a:pt x="24" y="205"/>
                      <a:pt x="21" y="205"/>
                    </a:cubicBezTo>
                    <a:cubicBezTo>
                      <a:pt x="18" y="204"/>
                      <a:pt x="18" y="204"/>
                      <a:pt x="18" y="204"/>
                    </a:cubicBezTo>
                    <a:cubicBezTo>
                      <a:pt x="15" y="200"/>
                      <a:pt x="15" y="200"/>
                      <a:pt x="15" y="200"/>
                    </a:cubicBezTo>
                    <a:cubicBezTo>
                      <a:pt x="13" y="197"/>
                      <a:pt x="13" y="197"/>
                      <a:pt x="13" y="197"/>
                    </a:cubicBezTo>
                    <a:cubicBezTo>
                      <a:pt x="10" y="195"/>
                      <a:pt x="10" y="195"/>
                      <a:pt x="10" y="195"/>
                    </a:cubicBezTo>
                    <a:cubicBezTo>
                      <a:pt x="4" y="195"/>
                      <a:pt x="4" y="195"/>
                      <a:pt x="4" y="195"/>
                    </a:cubicBezTo>
                    <a:cubicBezTo>
                      <a:pt x="3" y="188"/>
                      <a:pt x="3" y="188"/>
                      <a:pt x="3" y="188"/>
                    </a:cubicBezTo>
                    <a:cubicBezTo>
                      <a:pt x="3" y="182"/>
                      <a:pt x="3" y="182"/>
                      <a:pt x="3" y="182"/>
                    </a:cubicBezTo>
                    <a:cubicBezTo>
                      <a:pt x="3" y="175"/>
                      <a:pt x="3" y="175"/>
                      <a:pt x="3" y="175"/>
                    </a:cubicBezTo>
                    <a:cubicBezTo>
                      <a:pt x="1" y="170"/>
                      <a:pt x="1" y="170"/>
                      <a:pt x="1" y="170"/>
                    </a:cubicBezTo>
                    <a:cubicBezTo>
                      <a:pt x="0" y="162"/>
                      <a:pt x="0" y="162"/>
                      <a:pt x="0" y="162"/>
                    </a:cubicBezTo>
                    <a:cubicBezTo>
                      <a:pt x="3" y="156"/>
                      <a:pt x="3" y="156"/>
                      <a:pt x="3" y="156"/>
                    </a:cubicBezTo>
                    <a:cubicBezTo>
                      <a:pt x="6" y="151"/>
                      <a:pt x="6" y="151"/>
                      <a:pt x="6" y="151"/>
                    </a:cubicBezTo>
                    <a:cubicBezTo>
                      <a:pt x="9" y="143"/>
                      <a:pt x="9" y="143"/>
                      <a:pt x="9" y="143"/>
                    </a:cubicBezTo>
                    <a:cubicBezTo>
                      <a:pt x="11" y="135"/>
                      <a:pt x="11" y="135"/>
                      <a:pt x="11" y="135"/>
                    </a:cubicBezTo>
                    <a:cubicBezTo>
                      <a:pt x="12" y="130"/>
                      <a:pt x="12" y="130"/>
                      <a:pt x="12" y="130"/>
                    </a:cubicBezTo>
                    <a:cubicBezTo>
                      <a:pt x="15" y="127"/>
                      <a:pt x="15" y="127"/>
                      <a:pt x="15" y="127"/>
                    </a:cubicBezTo>
                    <a:cubicBezTo>
                      <a:pt x="19" y="125"/>
                      <a:pt x="19" y="125"/>
                      <a:pt x="19" y="125"/>
                    </a:cubicBezTo>
                    <a:cubicBezTo>
                      <a:pt x="23" y="123"/>
                      <a:pt x="23" y="123"/>
                      <a:pt x="23" y="123"/>
                    </a:cubicBezTo>
                    <a:cubicBezTo>
                      <a:pt x="28" y="121"/>
                      <a:pt x="28" y="121"/>
                      <a:pt x="28" y="121"/>
                    </a:cubicBezTo>
                    <a:cubicBezTo>
                      <a:pt x="35" y="119"/>
                      <a:pt x="35" y="119"/>
                      <a:pt x="35" y="119"/>
                    </a:cubicBezTo>
                    <a:cubicBezTo>
                      <a:pt x="41" y="113"/>
                      <a:pt x="41" y="113"/>
                      <a:pt x="41" y="113"/>
                    </a:cubicBezTo>
                    <a:cubicBezTo>
                      <a:pt x="46" y="108"/>
                      <a:pt x="46" y="108"/>
                      <a:pt x="46" y="108"/>
                    </a:cubicBezTo>
                    <a:cubicBezTo>
                      <a:pt x="50" y="105"/>
                      <a:pt x="50" y="105"/>
                      <a:pt x="50" y="105"/>
                    </a:cubicBezTo>
                    <a:cubicBezTo>
                      <a:pt x="56" y="104"/>
                      <a:pt x="56" y="104"/>
                      <a:pt x="56" y="104"/>
                    </a:cubicBezTo>
                    <a:cubicBezTo>
                      <a:pt x="61" y="103"/>
                      <a:pt x="61" y="103"/>
                      <a:pt x="61" y="103"/>
                    </a:cubicBezTo>
                    <a:cubicBezTo>
                      <a:pt x="66" y="104"/>
                      <a:pt x="66" y="104"/>
                      <a:pt x="66" y="104"/>
                    </a:cubicBezTo>
                    <a:cubicBezTo>
                      <a:pt x="71" y="104"/>
                      <a:pt x="71" y="104"/>
                      <a:pt x="71" y="104"/>
                    </a:cubicBezTo>
                    <a:cubicBezTo>
                      <a:pt x="77" y="102"/>
                      <a:pt x="77" y="102"/>
                      <a:pt x="77" y="102"/>
                    </a:cubicBezTo>
                    <a:cubicBezTo>
                      <a:pt x="80" y="96"/>
                      <a:pt x="80" y="96"/>
                      <a:pt x="80" y="96"/>
                    </a:cubicBezTo>
                    <a:cubicBezTo>
                      <a:pt x="81" y="89"/>
                      <a:pt x="81" y="89"/>
                      <a:pt x="81" y="89"/>
                    </a:cubicBezTo>
                    <a:cubicBezTo>
                      <a:pt x="79" y="85"/>
                      <a:pt x="79" y="85"/>
                      <a:pt x="79" y="85"/>
                    </a:cubicBezTo>
                    <a:cubicBezTo>
                      <a:pt x="77" y="81"/>
                      <a:pt x="77" y="81"/>
                      <a:pt x="77" y="81"/>
                    </a:cubicBezTo>
                    <a:cubicBezTo>
                      <a:pt x="78" y="75"/>
                      <a:pt x="78" y="75"/>
                      <a:pt x="78" y="75"/>
                    </a:cubicBezTo>
                    <a:cubicBezTo>
                      <a:pt x="79" y="70"/>
                      <a:pt x="79" y="70"/>
                      <a:pt x="79" y="70"/>
                    </a:cubicBezTo>
                    <a:cubicBezTo>
                      <a:pt x="81" y="66"/>
                      <a:pt x="81" y="66"/>
                      <a:pt x="81" y="66"/>
                    </a:cubicBezTo>
                    <a:cubicBezTo>
                      <a:pt x="84" y="62"/>
                      <a:pt x="84" y="62"/>
                      <a:pt x="84" y="62"/>
                    </a:cubicBezTo>
                    <a:cubicBezTo>
                      <a:pt x="82" y="57"/>
                      <a:pt x="82" y="57"/>
                      <a:pt x="82" y="57"/>
                    </a:cubicBezTo>
                    <a:cubicBezTo>
                      <a:pt x="82" y="50"/>
                      <a:pt x="82" y="50"/>
                      <a:pt x="82" y="50"/>
                    </a:cubicBezTo>
                    <a:cubicBezTo>
                      <a:pt x="81" y="42"/>
                      <a:pt x="81" y="42"/>
                      <a:pt x="81" y="42"/>
                    </a:cubicBezTo>
                    <a:cubicBezTo>
                      <a:pt x="81" y="36"/>
                      <a:pt x="81" y="36"/>
                      <a:pt x="81" y="36"/>
                    </a:cubicBezTo>
                    <a:cubicBezTo>
                      <a:pt x="82" y="30"/>
                      <a:pt x="82" y="30"/>
                      <a:pt x="82" y="30"/>
                    </a:cubicBezTo>
                    <a:cubicBezTo>
                      <a:pt x="85" y="25"/>
                      <a:pt x="85" y="25"/>
                      <a:pt x="85" y="25"/>
                    </a:cubicBezTo>
                    <a:cubicBezTo>
                      <a:pt x="88" y="18"/>
                      <a:pt x="88" y="18"/>
                      <a:pt x="88" y="18"/>
                    </a:cubicBezTo>
                    <a:cubicBezTo>
                      <a:pt x="93" y="17"/>
                      <a:pt x="93" y="17"/>
                      <a:pt x="93" y="17"/>
                    </a:cubicBezTo>
                    <a:cubicBezTo>
                      <a:pt x="103" y="11"/>
                      <a:pt x="103" y="11"/>
                      <a:pt x="103" y="11"/>
                    </a:cubicBezTo>
                    <a:cubicBezTo>
                      <a:pt x="107" y="6"/>
                      <a:pt x="107" y="6"/>
                      <a:pt x="107" y="6"/>
                    </a:cubicBezTo>
                    <a:lnTo>
                      <a:pt x="109"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5" name="Freeform 31"/>
              <p:cNvSpPr>
                <a:spLocks/>
              </p:cNvSpPr>
              <p:nvPr/>
            </p:nvSpPr>
            <p:spPr bwMode="auto">
              <a:xfrm>
                <a:off x="10372725" y="1885950"/>
                <a:ext cx="381000" cy="473075"/>
              </a:xfrm>
              <a:custGeom>
                <a:avLst/>
                <a:gdLst>
                  <a:gd name="T0" fmla="*/ 3 w 101"/>
                  <a:gd name="T1" fmla="*/ 0 h 126"/>
                  <a:gd name="T2" fmla="*/ 2 w 101"/>
                  <a:gd name="T3" fmla="*/ 5 h 126"/>
                  <a:gd name="T4" fmla="*/ 0 w 101"/>
                  <a:gd name="T5" fmla="*/ 8 h 126"/>
                  <a:gd name="T6" fmla="*/ 1 w 101"/>
                  <a:gd name="T7" fmla="*/ 14 h 126"/>
                  <a:gd name="T8" fmla="*/ 1 w 101"/>
                  <a:gd name="T9" fmla="*/ 16 h 126"/>
                  <a:gd name="T10" fmla="*/ 3 w 101"/>
                  <a:gd name="T11" fmla="*/ 19 h 126"/>
                  <a:gd name="T12" fmla="*/ 5 w 101"/>
                  <a:gd name="T13" fmla="*/ 23 h 126"/>
                  <a:gd name="T14" fmla="*/ 6 w 101"/>
                  <a:gd name="T15" fmla="*/ 26 h 126"/>
                  <a:gd name="T16" fmla="*/ 6 w 101"/>
                  <a:gd name="T17" fmla="*/ 31 h 126"/>
                  <a:gd name="T18" fmla="*/ 9 w 101"/>
                  <a:gd name="T19" fmla="*/ 36 h 126"/>
                  <a:gd name="T20" fmla="*/ 9 w 101"/>
                  <a:gd name="T21" fmla="*/ 41 h 126"/>
                  <a:gd name="T22" fmla="*/ 9 w 101"/>
                  <a:gd name="T23" fmla="*/ 48 h 126"/>
                  <a:gd name="T24" fmla="*/ 10 w 101"/>
                  <a:gd name="T25" fmla="*/ 54 h 126"/>
                  <a:gd name="T26" fmla="*/ 10 w 101"/>
                  <a:gd name="T27" fmla="*/ 62 h 126"/>
                  <a:gd name="T28" fmla="*/ 11 w 101"/>
                  <a:gd name="T29" fmla="*/ 70 h 126"/>
                  <a:gd name="T30" fmla="*/ 12 w 101"/>
                  <a:gd name="T31" fmla="*/ 78 h 126"/>
                  <a:gd name="T32" fmla="*/ 12 w 101"/>
                  <a:gd name="T33" fmla="*/ 84 h 126"/>
                  <a:gd name="T34" fmla="*/ 13 w 101"/>
                  <a:gd name="T35" fmla="*/ 89 h 126"/>
                  <a:gd name="T36" fmla="*/ 17 w 101"/>
                  <a:gd name="T37" fmla="*/ 97 h 126"/>
                  <a:gd name="T38" fmla="*/ 22 w 101"/>
                  <a:gd name="T39" fmla="*/ 99 h 126"/>
                  <a:gd name="T40" fmla="*/ 23 w 101"/>
                  <a:gd name="T41" fmla="*/ 103 h 126"/>
                  <a:gd name="T42" fmla="*/ 22 w 101"/>
                  <a:gd name="T43" fmla="*/ 108 h 126"/>
                  <a:gd name="T44" fmla="*/ 22 w 101"/>
                  <a:gd name="T45" fmla="*/ 112 h 126"/>
                  <a:gd name="T46" fmla="*/ 21 w 101"/>
                  <a:gd name="T47" fmla="*/ 116 h 126"/>
                  <a:gd name="T48" fmla="*/ 26 w 101"/>
                  <a:gd name="T49" fmla="*/ 117 h 126"/>
                  <a:gd name="T50" fmla="*/ 32 w 101"/>
                  <a:gd name="T51" fmla="*/ 116 h 126"/>
                  <a:gd name="T52" fmla="*/ 39 w 101"/>
                  <a:gd name="T53" fmla="*/ 116 h 126"/>
                  <a:gd name="T54" fmla="*/ 44 w 101"/>
                  <a:gd name="T55" fmla="*/ 116 h 126"/>
                  <a:gd name="T56" fmla="*/ 48 w 101"/>
                  <a:gd name="T57" fmla="*/ 117 h 126"/>
                  <a:gd name="T58" fmla="*/ 53 w 101"/>
                  <a:gd name="T59" fmla="*/ 121 h 126"/>
                  <a:gd name="T60" fmla="*/ 58 w 101"/>
                  <a:gd name="T61" fmla="*/ 126 h 126"/>
                  <a:gd name="T62" fmla="*/ 61 w 101"/>
                  <a:gd name="T63" fmla="*/ 125 h 126"/>
                  <a:gd name="T64" fmla="*/ 66 w 101"/>
                  <a:gd name="T65" fmla="*/ 121 h 126"/>
                  <a:gd name="T66" fmla="*/ 69 w 101"/>
                  <a:gd name="T67" fmla="*/ 117 h 126"/>
                  <a:gd name="T68" fmla="*/ 68 w 101"/>
                  <a:gd name="T69" fmla="*/ 113 h 126"/>
                  <a:gd name="T70" fmla="*/ 66 w 101"/>
                  <a:gd name="T71" fmla="*/ 110 h 126"/>
                  <a:gd name="T72" fmla="*/ 66 w 101"/>
                  <a:gd name="T73" fmla="*/ 104 h 126"/>
                  <a:gd name="T74" fmla="*/ 69 w 101"/>
                  <a:gd name="T75" fmla="*/ 97 h 126"/>
                  <a:gd name="T76" fmla="*/ 70 w 101"/>
                  <a:gd name="T77" fmla="*/ 90 h 126"/>
                  <a:gd name="T78" fmla="*/ 75 w 101"/>
                  <a:gd name="T79" fmla="*/ 82 h 126"/>
                  <a:gd name="T80" fmla="*/ 81 w 101"/>
                  <a:gd name="T81" fmla="*/ 74 h 126"/>
                  <a:gd name="T82" fmla="*/ 86 w 101"/>
                  <a:gd name="T83" fmla="*/ 66 h 126"/>
                  <a:gd name="T84" fmla="*/ 91 w 101"/>
                  <a:gd name="T85" fmla="*/ 58 h 126"/>
                  <a:gd name="T86" fmla="*/ 94 w 101"/>
                  <a:gd name="T87" fmla="*/ 51 h 126"/>
                  <a:gd name="T88" fmla="*/ 101 w 101"/>
                  <a:gd name="T89" fmla="*/ 47 h 126"/>
                  <a:gd name="T90" fmla="*/ 89 w 101"/>
                  <a:gd name="T91" fmla="*/ 36 h 126"/>
                  <a:gd name="T92" fmla="*/ 78 w 101"/>
                  <a:gd name="T93" fmla="*/ 28 h 126"/>
                  <a:gd name="T94" fmla="*/ 75 w 101"/>
                  <a:gd name="T95" fmla="*/ 24 h 126"/>
                  <a:gd name="T96" fmla="*/ 70 w 101"/>
                  <a:gd name="T97" fmla="*/ 21 h 126"/>
                  <a:gd name="T98" fmla="*/ 63 w 101"/>
                  <a:gd name="T99" fmla="*/ 18 h 126"/>
                  <a:gd name="T100" fmla="*/ 57 w 101"/>
                  <a:gd name="T101" fmla="*/ 13 h 126"/>
                  <a:gd name="T102" fmla="*/ 50 w 101"/>
                  <a:gd name="T103" fmla="*/ 8 h 126"/>
                  <a:gd name="T104" fmla="*/ 42 w 101"/>
                  <a:gd name="T105" fmla="*/ 5 h 126"/>
                  <a:gd name="T106" fmla="*/ 35 w 101"/>
                  <a:gd name="T107" fmla="*/ 1 h 126"/>
                  <a:gd name="T108" fmla="*/ 28 w 101"/>
                  <a:gd name="T109" fmla="*/ 1 h 126"/>
                  <a:gd name="T110" fmla="*/ 18 w 101"/>
                  <a:gd name="T111" fmla="*/ 1 h 126"/>
                  <a:gd name="T112" fmla="*/ 13 w 101"/>
                  <a:gd name="T113" fmla="*/ 1 h 126"/>
                  <a:gd name="T114" fmla="*/ 3 w 101"/>
                  <a:gd name="T11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126">
                    <a:moveTo>
                      <a:pt x="3" y="0"/>
                    </a:moveTo>
                    <a:cubicBezTo>
                      <a:pt x="2" y="5"/>
                      <a:pt x="2" y="5"/>
                      <a:pt x="2" y="5"/>
                    </a:cubicBezTo>
                    <a:cubicBezTo>
                      <a:pt x="0" y="8"/>
                      <a:pt x="0" y="8"/>
                      <a:pt x="0" y="8"/>
                    </a:cubicBezTo>
                    <a:cubicBezTo>
                      <a:pt x="1" y="14"/>
                      <a:pt x="1" y="14"/>
                      <a:pt x="1" y="14"/>
                    </a:cubicBezTo>
                    <a:cubicBezTo>
                      <a:pt x="1" y="16"/>
                      <a:pt x="1" y="16"/>
                      <a:pt x="1" y="16"/>
                    </a:cubicBezTo>
                    <a:cubicBezTo>
                      <a:pt x="3" y="19"/>
                      <a:pt x="3" y="19"/>
                      <a:pt x="3" y="19"/>
                    </a:cubicBezTo>
                    <a:cubicBezTo>
                      <a:pt x="5" y="23"/>
                      <a:pt x="5" y="23"/>
                      <a:pt x="5" y="23"/>
                    </a:cubicBezTo>
                    <a:cubicBezTo>
                      <a:pt x="6" y="26"/>
                      <a:pt x="6" y="26"/>
                      <a:pt x="6" y="26"/>
                    </a:cubicBezTo>
                    <a:cubicBezTo>
                      <a:pt x="6" y="31"/>
                      <a:pt x="6" y="31"/>
                      <a:pt x="6" y="31"/>
                    </a:cubicBezTo>
                    <a:cubicBezTo>
                      <a:pt x="9" y="36"/>
                      <a:pt x="9" y="36"/>
                      <a:pt x="9" y="36"/>
                    </a:cubicBezTo>
                    <a:cubicBezTo>
                      <a:pt x="9" y="41"/>
                      <a:pt x="9" y="41"/>
                      <a:pt x="9" y="41"/>
                    </a:cubicBezTo>
                    <a:cubicBezTo>
                      <a:pt x="9" y="48"/>
                      <a:pt x="9" y="48"/>
                      <a:pt x="9" y="48"/>
                    </a:cubicBezTo>
                    <a:cubicBezTo>
                      <a:pt x="10" y="54"/>
                      <a:pt x="10" y="54"/>
                      <a:pt x="10" y="54"/>
                    </a:cubicBezTo>
                    <a:cubicBezTo>
                      <a:pt x="10" y="62"/>
                      <a:pt x="10" y="62"/>
                      <a:pt x="10" y="62"/>
                    </a:cubicBezTo>
                    <a:cubicBezTo>
                      <a:pt x="11" y="70"/>
                      <a:pt x="11" y="70"/>
                      <a:pt x="11" y="70"/>
                    </a:cubicBezTo>
                    <a:cubicBezTo>
                      <a:pt x="12" y="78"/>
                      <a:pt x="12" y="78"/>
                      <a:pt x="12" y="78"/>
                    </a:cubicBezTo>
                    <a:cubicBezTo>
                      <a:pt x="12" y="84"/>
                      <a:pt x="12" y="84"/>
                      <a:pt x="12" y="84"/>
                    </a:cubicBezTo>
                    <a:cubicBezTo>
                      <a:pt x="12" y="84"/>
                      <a:pt x="13" y="87"/>
                      <a:pt x="13" y="89"/>
                    </a:cubicBezTo>
                    <a:cubicBezTo>
                      <a:pt x="14" y="92"/>
                      <a:pt x="17" y="97"/>
                      <a:pt x="17" y="97"/>
                    </a:cubicBezTo>
                    <a:cubicBezTo>
                      <a:pt x="22" y="99"/>
                      <a:pt x="22" y="99"/>
                      <a:pt x="22" y="99"/>
                    </a:cubicBezTo>
                    <a:cubicBezTo>
                      <a:pt x="23" y="103"/>
                      <a:pt x="23" y="103"/>
                      <a:pt x="23" y="103"/>
                    </a:cubicBezTo>
                    <a:cubicBezTo>
                      <a:pt x="22" y="108"/>
                      <a:pt x="22" y="108"/>
                      <a:pt x="22" y="108"/>
                    </a:cubicBezTo>
                    <a:cubicBezTo>
                      <a:pt x="22" y="108"/>
                      <a:pt x="23" y="110"/>
                      <a:pt x="22" y="112"/>
                    </a:cubicBezTo>
                    <a:cubicBezTo>
                      <a:pt x="20" y="113"/>
                      <a:pt x="21" y="116"/>
                      <a:pt x="21" y="116"/>
                    </a:cubicBezTo>
                    <a:cubicBezTo>
                      <a:pt x="26" y="117"/>
                      <a:pt x="26" y="117"/>
                      <a:pt x="26" y="117"/>
                    </a:cubicBezTo>
                    <a:cubicBezTo>
                      <a:pt x="32" y="116"/>
                      <a:pt x="32" y="116"/>
                      <a:pt x="32" y="116"/>
                    </a:cubicBezTo>
                    <a:cubicBezTo>
                      <a:pt x="39" y="116"/>
                      <a:pt x="39" y="116"/>
                      <a:pt x="39" y="116"/>
                    </a:cubicBezTo>
                    <a:cubicBezTo>
                      <a:pt x="44" y="116"/>
                      <a:pt x="44" y="116"/>
                      <a:pt x="44" y="116"/>
                    </a:cubicBezTo>
                    <a:cubicBezTo>
                      <a:pt x="48" y="117"/>
                      <a:pt x="48" y="117"/>
                      <a:pt x="48" y="117"/>
                    </a:cubicBezTo>
                    <a:cubicBezTo>
                      <a:pt x="53" y="121"/>
                      <a:pt x="53" y="121"/>
                      <a:pt x="53" y="121"/>
                    </a:cubicBezTo>
                    <a:cubicBezTo>
                      <a:pt x="58" y="126"/>
                      <a:pt x="58" y="126"/>
                      <a:pt x="58" y="126"/>
                    </a:cubicBezTo>
                    <a:cubicBezTo>
                      <a:pt x="61" y="125"/>
                      <a:pt x="61" y="125"/>
                      <a:pt x="61" y="125"/>
                    </a:cubicBezTo>
                    <a:cubicBezTo>
                      <a:pt x="66" y="121"/>
                      <a:pt x="66" y="121"/>
                      <a:pt x="66" y="121"/>
                    </a:cubicBezTo>
                    <a:cubicBezTo>
                      <a:pt x="69" y="117"/>
                      <a:pt x="69" y="117"/>
                      <a:pt x="69" y="117"/>
                    </a:cubicBezTo>
                    <a:cubicBezTo>
                      <a:pt x="68" y="113"/>
                      <a:pt x="68" y="113"/>
                      <a:pt x="68" y="113"/>
                    </a:cubicBezTo>
                    <a:cubicBezTo>
                      <a:pt x="66" y="110"/>
                      <a:pt x="66" y="110"/>
                      <a:pt x="66" y="110"/>
                    </a:cubicBezTo>
                    <a:cubicBezTo>
                      <a:pt x="66" y="104"/>
                      <a:pt x="66" y="104"/>
                      <a:pt x="66" y="104"/>
                    </a:cubicBezTo>
                    <a:cubicBezTo>
                      <a:pt x="69" y="97"/>
                      <a:pt x="69" y="97"/>
                      <a:pt x="69" y="97"/>
                    </a:cubicBezTo>
                    <a:cubicBezTo>
                      <a:pt x="70" y="90"/>
                      <a:pt x="70" y="90"/>
                      <a:pt x="70" y="90"/>
                    </a:cubicBezTo>
                    <a:cubicBezTo>
                      <a:pt x="75" y="82"/>
                      <a:pt x="75" y="82"/>
                      <a:pt x="75" y="82"/>
                    </a:cubicBezTo>
                    <a:cubicBezTo>
                      <a:pt x="81" y="74"/>
                      <a:pt x="81" y="74"/>
                      <a:pt x="81" y="74"/>
                    </a:cubicBezTo>
                    <a:cubicBezTo>
                      <a:pt x="86" y="66"/>
                      <a:pt x="86" y="66"/>
                      <a:pt x="86" y="66"/>
                    </a:cubicBezTo>
                    <a:cubicBezTo>
                      <a:pt x="91" y="58"/>
                      <a:pt x="91" y="58"/>
                      <a:pt x="91" y="58"/>
                    </a:cubicBezTo>
                    <a:cubicBezTo>
                      <a:pt x="94" y="51"/>
                      <a:pt x="94" y="51"/>
                      <a:pt x="94" y="51"/>
                    </a:cubicBezTo>
                    <a:cubicBezTo>
                      <a:pt x="101" y="47"/>
                      <a:pt x="101" y="47"/>
                      <a:pt x="101" y="47"/>
                    </a:cubicBezTo>
                    <a:cubicBezTo>
                      <a:pt x="89" y="36"/>
                      <a:pt x="89" y="36"/>
                      <a:pt x="89" y="36"/>
                    </a:cubicBezTo>
                    <a:cubicBezTo>
                      <a:pt x="78" y="28"/>
                      <a:pt x="78" y="28"/>
                      <a:pt x="78" y="28"/>
                    </a:cubicBezTo>
                    <a:cubicBezTo>
                      <a:pt x="75" y="24"/>
                      <a:pt x="75" y="24"/>
                      <a:pt x="75" y="24"/>
                    </a:cubicBezTo>
                    <a:cubicBezTo>
                      <a:pt x="75" y="24"/>
                      <a:pt x="71" y="21"/>
                      <a:pt x="70" y="21"/>
                    </a:cubicBezTo>
                    <a:cubicBezTo>
                      <a:pt x="68" y="21"/>
                      <a:pt x="63" y="18"/>
                      <a:pt x="63" y="18"/>
                    </a:cubicBezTo>
                    <a:cubicBezTo>
                      <a:pt x="57" y="13"/>
                      <a:pt x="57" y="13"/>
                      <a:pt x="57" y="13"/>
                    </a:cubicBezTo>
                    <a:cubicBezTo>
                      <a:pt x="50" y="8"/>
                      <a:pt x="50" y="8"/>
                      <a:pt x="50" y="8"/>
                    </a:cubicBezTo>
                    <a:cubicBezTo>
                      <a:pt x="42" y="5"/>
                      <a:pt x="42" y="5"/>
                      <a:pt x="42" y="5"/>
                    </a:cubicBezTo>
                    <a:cubicBezTo>
                      <a:pt x="35" y="1"/>
                      <a:pt x="35" y="1"/>
                      <a:pt x="35" y="1"/>
                    </a:cubicBezTo>
                    <a:cubicBezTo>
                      <a:pt x="28" y="1"/>
                      <a:pt x="28" y="1"/>
                      <a:pt x="28" y="1"/>
                    </a:cubicBezTo>
                    <a:cubicBezTo>
                      <a:pt x="18" y="1"/>
                      <a:pt x="18" y="1"/>
                      <a:pt x="18" y="1"/>
                    </a:cubicBezTo>
                    <a:cubicBezTo>
                      <a:pt x="13" y="1"/>
                      <a:pt x="13" y="1"/>
                      <a:pt x="13" y="1"/>
                    </a:cubicBezTo>
                    <a:lnTo>
                      <a:pt x="3"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6" name="Freeform 32"/>
              <p:cNvSpPr>
                <a:spLocks/>
              </p:cNvSpPr>
              <p:nvPr/>
            </p:nvSpPr>
            <p:spPr bwMode="auto">
              <a:xfrm>
                <a:off x="10658475" y="2084388"/>
                <a:ext cx="315912" cy="184150"/>
              </a:xfrm>
              <a:custGeom>
                <a:avLst/>
                <a:gdLst>
                  <a:gd name="T0" fmla="*/ 25 w 84"/>
                  <a:gd name="T1" fmla="*/ 0 h 49"/>
                  <a:gd name="T2" fmla="*/ 29 w 84"/>
                  <a:gd name="T3" fmla="*/ 0 h 49"/>
                  <a:gd name="T4" fmla="*/ 35 w 84"/>
                  <a:gd name="T5" fmla="*/ 2 h 49"/>
                  <a:gd name="T6" fmla="*/ 41 w 84"/>
                  <a:gd name="T7" fmla="*/ 5 h 49"/>
                  <a:gd name="T8" fmla="*/ 49 w 84"/>
                  <a:gd name="T9" fmla="*/ 5 h 49"/>
                  <a:gd name="T10" fmla="*/ 58 w 84"/>
                  <a:gd name="T11" fmla="*/ 5 h 49"/>
                  <a:gd name="T12" fmla="*/ 65 w 84"/>
                  <a:gd name="T13" fmla="*/ 5 h 49"/>
                  <a:gd name="T14" fmla="*/ 72 w 84"/>
                  <a:gd name="T15" fmla="*/ 6 h 49"/>
                  <a:gd name="T16" fmla="*/ 77 w 84"/>
                  <a:gd name="T17" fmla="*/ 9 h 49"/>
                  <a:gd name="T18" fmla="*/ 81 w 84"/>
                  <a:gd name="T19" fmla="*/ 13 h 49"/>
                  <a:gd name="T20" fmla="*/ 81 w 84"/>
                  <a:gd name="T21" fmla="*/ 17 h 49"/>
                  <a:gd name="T22" fmla="*/ 84 w 84"/>
                  <a:gd name="T23" fmla="*/ 24 h 49"/>
                  <a:gd name="T24" fmla="*/ 84 w 84"/>
                  <a:gd name="T25" fmla="*/ 29 h 49"/>
                  <a:gd name="T26" fmla="*/ 84 w 84"/>
                  <a:gd name="T27" fmla="*/ 37 h 49"/>
                  <a:gd name="T28" fmla="*/ 83 w 84"/>
                  <a:gd name="T29" fmla="*/ 40 h 49"/>
                  <a:gd name="T30" fmla="*/ 75 w 84"/>
                  <a:gd name="T31" fmla="*/ 40 h 49"/>
                  <a:gd name="T32" fmla="*/ 65 w 84"/>
                  <a:gd name="T33" fmla="*/ 40 h 49"/>
                  <a:gd name="T34" fmla="*/ 59 w 84"/>
                  <a:gd name="T35" fmla="*/ 37 h 49"/>
                  <a:gd name="T36" fmla="*/ 55 w 84"/>
                  <a:gd name="T37" fmla="*/ 36 h 49"/>
                  <a:gd name="T38" fmla="*/ 52 w 84"/>
                  <a:gd name="T39" fmla="*/ 37 h 49"/>
                  <a:gd name="T40" fmla="*/ 49 w 84"/>
                  <a:gd name="T41" fmla="*/ 41 h 49"/>
                  <a:gd name="T42" fmla="*/ 48 w 84"/>
                  <a:gd name="T43" fmla="*/ 44 h 49"/>
                  <a:gd name="T44" fmla="*/ 47 w 84"/>
                  <a:gd name="T45" fmla="*/ 49 h 49"/>
                  <a:gd name="T46" fmla="*/ 43 w 84"/>
                  <a:gd name="T47" fmla="*/ 49 h 49"/>
                  <a:gd name="T48" fmla="*/ 40 w 84"/>
                  <a:gd name="T49" fmla="*/ 45 h 49"/>
                  <a:gd name="T50" fmla="*/ 34 w 84"/>
                  <a:gd name="T51" fmla="*/ 46 h 49"/>
                  <a:gd name="T52" fmla="*/ 32 w 84"/>
                  <a:gd name="T53" fmla="*/ 46 h 49"/>
                  <a:gd name="T54" fmla="*/ 30 w 84"/>
                  <a:gd name="T55" fmla="*/ 43 h 49"/>
                  <a:gd name="T56" fmla="*/ 34 w 84"/>
                  <a:gd name="T57" fmla="*/ 36 h 49"/>
                  <a:gd name="T58" fmla="*/ 34 w 84"/>
                  <a:gd name="T59" fmla="*/ 31 h 49"/>
                  <a:gd name="T60" fmla="*/ 27 w 84"/>
                  <a:gd name="T61" fmla="*/ 30 h 49"/>
                  <a:gd name="T62" fmla="*/ 20 w 84"/>
                  <a:gd name="T63" fmla="*/ 31 h 49"/>
                  <a:gd name="T64" fmla="*/ 16 w 84"/>
                  <a:gd name="T65" fmla="*/ 34 h 49"/>
                  <a:gd name="T66" fmla="*/ 10 w 84"/>
                  <a:gd name="T67" fmla="*/ 38 h 49"/>
                  <a:gd name="T68" fmla="*/ 5 w 84"/>
                  <a:gd name="T69" fmla="*/ 39 h 49"/>
                  <a:gd name="T70" fmla="*/ 0 w 84"/>
                  <a:gd name="T71" fmla="*/ 38 h 49"/>
                  <a:gd name="T72" fmla="*/ 5 w 84"/>
                  <a:gd name="T73" fmla="*/ 31 h 49"/>
                  <a:gd name="T74" fmla="*/ 8 w 84"/>
                  <a:gd name="T75" fmla="*/ 25 h 49"/>
                  <a:gd name="T76" fmla="*/ 15 w 84"/>
                  <a:gd name="T77" fmla="*/ 14 h 49"/>
                  <a:gd name="T78" fmla="*/ 25 w 84"/>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49">
                    <a:moveTo>
                      <a:pt x="25" y="0"/>
                    </a:moveTo>
                    <a:cubicBezTo>
                      <a:pt x="29" y="0"/>
                      <a:pt x="29" y="0"/>
                      <a:pt x="29" y="0"/>
                    </a:cubicBezTo>
                    <a:cubicBezTo>
                      <a:pt x="35" y="2"/>
                      <a:pt x="35" y="2"/>
                      <a:pt x="35" y="2"/>
                    </a:cubicBezTo>
                    <a:cubicBezTo>
                      <a:pt x="41" y="5"/>
                      <a:pt x="41" y="5"/>
                      <a:pt x="41" y="5"/>
                    </a:cubicBezTo>
                    <a:cubicBezTo>
                      <a:pt x="49" y="5"/>
                      <a:pt x="49" y="5"/>
                      <a:pt x="49" y="5"/>
                    </a:cubicBezTo>
                    <a:cubicBezTo>
                      <a:pt x="58" y="5"/>
                      <a:pt x="58" y="5"/>
                      <a:pt x="58" y="5"/>
                    </a:cubicBezTo>
                    <a:cubicBezTo>
                      <a:pt x="65" y="5"/>
                      <a:pt x="65" y="5"/>
                      <a:pt x="65" y="5"/>
                    </a:cubicBezTo>
                    <a:cubicBezTo>
                      <a:pt x="72" y="6"/>
                      <a:pt x="72" y="6"/>
                      <a:pt x="72" y="6"/>
                    </a:cubicBezTo>
                    <a:cubicBezTo>
                      <a:pt x="77" y="9"/>
                      <a:pt x="77" y="9"/>
                      <a:pt x="77" y="9"/>
                    </a:cubicBezTo>
                    <a:cubicBezTo>
                      <a:pt x="81" y="13"/>
                      <a:pt x="81" y="13"/>
                      <a:pt x="81" y="13"/>
                    </a:cubicBezTo>
                    <a:cubicBezTo>
                      <a:pt x="81" y="17"/>
                      <a:pt x="81" y="17"/>
                      <a:pt x="81" y="17"/>
                    </a:cubicBezTo>
                    <a:cubicBezTo>
                      <a:pt x="84" y="24"/>
                      <a:pt x="84" y="24"/>
                      <a:pt x="84" y="24"/>
                    </a:cubicBezTo>
                    <a:cubicBezTo>
                      <a:pt x="84" y="29"/>
                      <a:pt x="84" y="29"/>
                      <a:pt x="84" y="29"/>
                    </a:cubicBezTo>
                    <a:cubicBezTo>
                      <a:pt x="84" y="37"/>
                      <a:pt x="84" y="37"/>
                      <a:pt x="84" y="37"/>
                    </a:cubicBezTo>
                    <a:cubicBezTo>
                      <a:pt x="83" y="40"/>
                      <a:pt x="83" y="40"/>
                      <a:pt x="83" y="40"/>
                    </a:cubicBezTo>
                    <a:cubicBezTo>
                      <a:pt x="75" y="40"/>
                      <a:pt x="75" y="40"/>
                      <a:pt x="75" y="40"/>
                    </a:cubicBezTo>
                    <a:cubicBezTo>
                      <a:pt x="65" y="40"/>
                      <a:pt x="65" y="40"/>
                      <a:pt x="65" y="40"/>
                    </a:cubicBezTo>
                    <a:cubicBezTo>
                      <a:pt x="59" y="37"/>
                      <a:pt x="59" y="37"/>
                      <a:pt x="59" y="37"/>
                    </a:cubicBezTo>
                    <a:cubicBezTo>
                      <a:pt x="55" y="36"/>
                      <a:pt x="55" y="36"/>
                      <a:pt x="55" y="36"/>
                    </a:cubicBezTo>
                    <a:cubicBezTo>
                      <a:pt x="52" y="37"/>
                      <a:pt x="52" y="37"/>
                      <a:pt x="52" y="37"/>
                    </a:cubicBezTo>
                    <a:cubicBezTo>
                      <a:pt x="49" y="41"/>
                      <a:pt x="49" y="41"/>
                      <a:pt x="49" y="41"/>
                    </a:cubicBezTo>
                    <a:cubicBezTo>
                      <a:pt x="48" y="44"/>
                      <a:pt x="48" y="44"/>
                      <a:pt x="48" y="44"/>
                    </a:cubicBezTo>
                    <a:cubicBezTo>
                      <a:pt x="47" y="49"/>
                      <a:pt x="47" y="49"/>
                      <a:pt x="47" y="49"/>
                    </a:cubicBezTo>
                    <a:cubicBezTo>
                      <a:pt x="43" y="49"/>
                      <a:pt x="43" y="49"/>
                      <a:pt x="43" y="49"/>
                    </a:cubicBezTo>
                    <a:cubicBezTo>
                      <a:pt x="40" y="45"/>
                      <a:pt x="40" y="45"/>
                      <a:pt x="40" y="45"/>
                    </a:cubicBezTo>
                    <a:cubicBezTo>
                      <a:pt x="34" y="46"/>
                      <a:pt x="34" y="46"/>
                      <a:pt x="34" y="46"/>
                    </a:cubicBezTo>
                    <a:cubicBezTo>
                      <a:pt x="32" y="46"/>
                      <a:pt x="32" y="46"/>
                      <a:pt x="32" y="46"/>
                    </a:cubicBezTo>
                    <a:cubicBezTo>
                      <a:pt x="30" y="43"/>
                      <a:pt x="30" y="43"/>
                      <a:pt x="30" y="43"/>
                    </a:cubicBezTo>
                    <a:cubicBezTo>
                      <a:pt x="34" y="36"/>
                      <a:pt x="34" y="36"/>
                      <a:pt x="34" y="36"/>
                    </a:cubicBezTo>
                    <a:cubicBezTo>
                      <a:pt x="34" y="31"/>
                      <a:pt x="34" y="31"/>
                      <a:pt x="34" y="31"/>
                    </a:cubicBezTo>
                    <a:cubicBezTo>
                      <a:pt x="27" y="30"/>
                      <a:pt x="27" y="30"/>
                      <a:pt x="27" y="30"/>
                    </a:cubicBezTo>
                    <a:cubicBezTo>
                      <a:pt x="20" y="31"/>
                      <a:pt x="20" y="31"/>
                      <a:pt x="20" y="31"/>
                    </a:cubicBezTo>
                    <a:cubicBezTo>
                      <a:pt x="16" y="34"/>
                      <a:pt x="16" y="34"/>
                      <a:pt x="16" y="34"/>
                    </a:cubicBezTo>
                    <a:cubicBezTo>
                      <a:pt x="10" y="38"/>
                      <a:pt x="10" y="38"/>
                      <a:pt x="10" y="38"/>
                    </a:cubicBezTo>
                    <a:cubicBezTo>
                      <a:pt x="10" y="38"/>
                      <a:pt x="6" y="39"/>
                      <a:pt x="5" y="39"/>
                    </a:cubicBezTo>
                    <a:cubicBezTo>
                      <a:pt x="4" y="39"/>
                      <a:pt x="0" y="40"/>
                      <a:pt x="0" y="38"/>
                    </a:cubicBezTo>
                    <a:cubicBezTo>
                      <a:pt x="0" y="37"/>
                      <a:pt x="5" y="31"/>
                      <a:pt x="5" y="31"/>
                    </a:cubicBezTo>
                    <a:cubicBezTo>
                      <a:pt x="8" y="25"/>
                      <a:pt x="8" y="25"/>
                      <a:pt x="8" y="25"/>
                    </a:cubicBezTo>
                    <a:cubicBezTo>
                      <a:pt x="15" y="14"/>
                      <a:pt x="15" y="14"/>
                      <a:pt x="15" y="14"/>
                    </a:cubicBezTo>
                    <a:lnTo>
                      <a:pt x="25"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7" name="Freeform 33"/>
              <p:cNvSpPr>
                <a:spLocks/>
              </p:cNvSpPr>
              <p:nvPr/>
            </p:nvSpPr>
            <p:spPr bwMode="auto">
              <a:xfrm>
                <a:off x="10641013" y="2208213"/>
                <a:ext cx="363537" cy="192088"/>
              </a:xfrm>
              <a:custGeom>
                <a:avLst/>
                <a:gdLst>
                  <a:gd name="T0" fmla="*/ 2 w 97"/>
                  <a:gd name="T1" fmla="*/ 13 h 51"/>
                  <a:gd name="T2" fmla="*/ 0 w 97"/>
                  <a:gd name="T3" fmla="*/ 19 h 51"/>
                  <a:gd name="T4" fmla="*/ 1 w 97"/>
                  <a:gd name="T5" fmla="*/ 23 h 51"/>
                  <a:gd name="T6" fmla="*/ 3 w 97"/>
                  <a:gd name="T7" fmla="*/ 27 h 51"/>
                  <a:gd name="T8" fmla="*/ 2 w 97"/>
                  <a:gd name="T9" fmla="*/ 33 h 51"/>
                  <a:gd name="T10" fmla="*/ 1 w 97"/>
                  <a:gd name="T11" fmla="*/ 37 h 51"/>
                  <a:gd name="T12" fmla="*/ 4 w 97"/>
                  <a:gd name="T13" fmla="*/ 39 h 51"/>
                  <a:gd name="T14" fmla="*/ 10 w 97"/>
                  <a:gd name="T15" fmla="*/ 39 h 51"/>
                  <a:gd name="T16" fmla="*/ 18 w 97"/>
                  <a:gd name="T17" fmla="*/ 38 h 51"/>
                  <a:gd name="T18" fmla="*/ 24 w 97"/>
                  <a:gd name="T19" fmla="*/ 33 h 51"/>
                  <a:gd name="T20" fmla="*/ 31 w 97"/>
                  <a:gd name="T21" fmla="*/ 29 h 51"/>
                  <a:gd name="T22" fmla="*/ 34 w 97"/>
                  <a:gd name="T23" fmla="*/ 28 h 51"/>
                  <a:gd name="T24" fmla="*/ 42 w 97"/>
                  <a:gd name="T25" fmla="*/ 29 h 51"/>
                  <a:gd name="T26" fmla="*/ 43 w 97"/>
                  <a:gd name="T27" fmla="*/ 34 h 51"/>
                  <a:gd name="T28" fmla="*/ 41 w 97"/>
                  <a:gd name="T29" fmla="*/ 37 h 51"/>
                  <a:gd name="T30" fmla="*/ 39 w 97"/>
                  <a:gd name="T31" fmla="*/ 45 h 51"/>
                  <a:gd name="T32" fmla="*/ 39 w 97"/>
                  <a:gd name="T33" fmla="*/ 48 h 51"/>
                  <a:gd name="T34" fmla="*/ 40 w 97"/>
                  <a:gd name="T35" fmla="*/ 50 h 51"/>
                  <a:gd name="T36" fmla="*/ 44 w 97"/>
                  <a:gd name="T37" fmla="*/ 51 h 51"/>
                  <a:gd name="T38" fmla="*/ 48 w 97"/>
                  <a:gd name="T39" fmla="*/ 47 h 51"/>
                  <a:gd name="T40" fmla="*/ 54 w 97"/>
                  <a:gd name="T41" fmla="*/ 42 h 51"/>
                  <a:gd name="T42" fmla="*/ 58 w 97"/>
                  <a:gd name="T43" fmla="*/ 42 h 51"/>
                  <a:gd name="T44" fmla="*/ 67 w 97"/>
                  <a:gd name="T45" fmla="*/ 41 h 51"/>
                  <a:gd name="T46" fmla="*/ 75 w 97"/>
                  <a:gd name="T47" fmla="*/ 39 h 51"/>
                  <a:gd name="T48" fmla="*/ 80 w 97"/>
                  <a:gd name="T49" fmla="*/ 34 h 51"/>
                  <a:gd name="T50" fmla="*/ 84 w 97"/>
                  <a:gd name="T51" fmla="*/ 31 h 51"/>
                  <a:gd name="T52" fmla="*/ 89 w 97"/>
                  <a:gd name="T53" fmla="*/ 30 h 51"/>
                  <a:gd name="T54" fmla="*/ 97 w 97"/>
                  <a:gd name="T55" fmla="*/ 30 h 51"/>
                  <a:gd name="T56" fmla="*/ 97 w 97"/>
                  <a:gd name="T57" fmla="*/ 25 h 51"/>
                  <a:gd name="T58" fmla="*/ 96 w 97"/>
                  <a:gd name="T59" fmla="*/ 19 h 51"/>
                  <a:gd name="T60" fmla="*/ 93 w 97"/>
                  <a:gd name="T61" fmla="*/ 14 h 51"/>
                  <a:gd name="T62" fmla="*/ 90 w 97"/>
                  <a:gd name="T63" fmla="*/ 12 h 51"/>
                  <a:gd name="T64" fmla="*/ 79 w 97"/>
                  <a:gd name="T65" fmla="*/ 10 h 51"/>
                  <a:gd name="T66" fmla="*/ 71 w 97"/>
                  <a:gd name="T67" fmla="*/ 10 h 51"/>
                  <a:gd name="T68" fmla="*/ 65 w 97"/>
                  <a:gd name="T69" fmla="*/ 10 h 51"/>
                  <a:gd name="T70" fmla="*/ 59 w 97"/>
                  <a:gd name="T71" fmla="*/ 10 h 51"/>
                  <a:gd name="T72" fmla="*/ 57 w 97"/>
                  <a:gd name="T73" fmla="*/ 14 h 51"/>
                  <a:gd name="T74" fmla="*/ 53 w 97"/>
                  <a:gd name="T75" fmla="*/ 19 h 51"/>
                  <a:gd name="T76" fmla="*/ 47 w 97"/>
                  <a:gd name="T77" fmla="*/ 20 h 51"/>
                  <a:gd name="T78" fmla="*/ 43 w 97"/>
                  <a:gd name="T79" fmla="*/ 17 h 51"/>
                  <a:gd name="T80" fmla="*/ 38 w 97"/>
                  <a:gd name="T81" fmla="*/ 18 h 51"/>
                  <a:gd name="T82" fmla="*/ 35 w 97"/>
                  <a:gd name="T83" fmla="*/ 19 h 51"/>
                  <a:gd name="T84" fmla="*/ 31 w 97"/>
                  <a:gd name="T85" fmla="*/ 17 h 51"/>
                  <a:gd name="T86" fmla="*/ 28 w 97"/>
                  <a:gd name="T87" fmla="*/ 12 h 51"/>
                  <a:gd name="T88" fmla="*/ 30 w 97"/>
                  <a:gd name="T89" fmla="*/ 5 h 51"/>
                  <a:gd name="T90" fmla="*/ 34 w 97"/>
                  <a:gd name="T91" fmla="*/ 0 h 51"/>
                  <a:gd name="T92" fmla="*/ 30 w 97"/>
                  <a:gd name="T93" fmla="*/ 0 h 51"/>
                  <a:gd name="T94" fmla="*/ 24 w 97"/>
                  <a:gd name="T95" fmla="*/ 3 h 51"/>
                  <a:gd name="T96" fmla="*/ 22 w 97"/>
                  <a:gd name="T97" fmla="*/ 7 h 51"/>
                  <a:gd name="T98" fmla="*/ 18 w 97"/>
                  <a:gd name="T99" fmla="*/ 9 h 51"/>
                  <a:gd name="T100" fmla="*/ 15 w 97"/>
                  <a:gd name="T101" fmla="*/ 9 h 51"/>
                  <a:gd name="T102" fmla="*/ 8 w 97"/>
                  <a:gd name="T103" fmla="*/ 10 h 51"/>
                  <a:gd name="T104" fmla="*/ 2 w 97"/>
                  <a:gd name="T10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51">
                    <a:moveTo>
                      <a:pt x="2" y="13"/>
                    </a:moveTo>
                    <a:cubicBezTo>
                      <a:pt x="0" y="19"/>
                      <a:pt x="0" y="19"/>
                      <a:pt x="0" y="19"/>
                    </a:cubicBezTo>
                    <a:cubicBezTo>
                      <a:pt x="1" y="23"/>
                      <a:pt x="1" y="23"/>
                      <a:pt x="1" y="23"/>
                    </a:cubicBezTo>
                    <a:cubicBezTo>
                      <a:pt x="3" y="27"/>
                      <a:pt x="3" y="27"/>
                      <a:pt x="3" y="27"/>
                    </a:cubicBezTo>
                    <a:cubicBezTo>
                      <a:pt x="2" y="33"/>
                      <a:pt x="2" y="33"/>
                      <a:pt x="2" y="33"/>
                    </a:cubicBezTo>
                    <a:cubicBezTo>
                      <a:pt x="1" y="37"/>
                      <a:pt x="1" y="37"/>
                      <a:pt x="1" y="37"/>
                    </a:cubicBezTo>
                    <a:cubicBezTo>
                      <a:pt x="4" y="39"/>
                      <a:pt x="4" y="39"/>
                      <a:pt x="4" y="39"/>
                    </a:cubicBezTo>
                    <a:cubicBezTo>
                      <a:pt x="10" y="39"/>
                      <a:pt x="10" y="39"/>
                      <a:pt x="10" y="39"/>
                    </a:cubicBezTo>
                    <a:cubicBezTo>
                      <a:pt x="18" y="38"/>
                      <a:pt x="18" y="38"/>
                      <a:pt x="18" y="38"/>
                    </a:cubicBezTo>
                    <a:cubicBezTo>
                      <a:pt x="24" y="33"/>
                      <a:pt x="24" y="33"/>
                      <a:pt x="24" y="33"/>
                    </a:cubicBezTo>
                    <a:cubicBezTo>
                      <a:pt x="31" y="29"/>
                      <a:pt x="31" y="29"/>
                      <a:pt x="31" y="29"/>
                    </a:cubicBezTo>
                    <a:cubicBezTo>
                      <a:pt x="34" y="28"/>
                      <a:pt x="34" y="28"/>
                      <a:pt x="34" y="28"/>
                    </a:cubicBezTo>
                    <a:cubicBezTo>
                      <a:pt x="42" y="29"/>
                      <a:pt x="42" y="29"/>
                      <a:pt x="42" y="29"/>
                    </a:cubicBezTo>
                    <a:cubicBezTo>
                      <a:pt x="43" y="34"/>
                      <a:pt x="43" y="34"/>
                      <a:pt x="43" y="34"/>
                    </a:cubicBezTo>
                    <a:cubicBezTo>
                      <a:pt x="41" y="37"/>
                      <a:pt x="41" y="37"/>
                      <a:pt x="41" y="37"/>
                    </a:cubicBezTo>
                    <a:cubicBezTo>
                      <a:pt x="39" y="45"/>
                      <a:pt x="39" y="45"/>
                      <a:pt x="39" y="45"/>
                    </a:cubicBezTo>
                    <a:cubicBezTo>
                      <a:pt x="39" y="48"/>
                      <a:pt x="39" y="48"/>
                      <a:pt x="39" y="48"/>
                    </a:cubicBezTo>
                    <a:cubicBezTo>
                      <a:pt x="40" y="50"/>
                      <a:pt x="40" y="50"/>
                      <a:pt x="40" y="50"/>
                    </a:cubicBezTo>
                    <a:cubicBezTo>
                      <a:pt x="44" y="51"/>
                      <a:pt x="44" y="51"/>
                      <a:pt x="44" y="51"/>
                    </a:cubicBezTo>
                    <a:cubicBezTo>
                      <a:pt x="48" y="47"/>
                      <a:pt x="48" y="47"/>
                      <a:pt x="48" y="47"/>
                    </a:cubicBezTo>
                    <a:cubicBezTo>
                      <a:pt x="54" y="42"/>
                      <a:pt x="54" y="42"/>
                      <a:pt x="54" y="42"/>
                    </a:cubicBezTo>
                    <a:cubicBezTo>
                      <a:pt x="58" y="42"/>
                      <a:pt x="58" y="42"/>
                      <a:pt x="58" y="42"/>
                    </a:cubicBezTo>
                    <a:cubicBezTo>
                      <a:pt x="67" y="41"/>
                      <a:pt x="67" y="41"/>
                      <a:pt x="67" y="41"/>
                    </a:cubicBezTo>
                    <a:cubicBezTo>
                      <a:pt x="75" y="39"/>
                      <a:pt x="75" y="39"/>
                      <a:pt x="75" y="39"/>
                    </a:cubicBezTo>
                    <a:cubicBezTo>
                      <a:pt x="80" y="34"/>
                      <a:pt x="80" y="34"/>
                      <a:pt x="80" y="34"/>
                    </a:cubicBezTo>
                    <a:cubicBezTo>
                      <a:pt x="84" y="31"/>
                      <a:pt x="84" y="31"/>
                      <a:pt x="84" y="31"/>
                    </a:cubicBezTo>
                    <a:cubicBezTo>
                      <a:pt x="89" y="30"/>
                      <a:pt x="89" y="30"/>
                      <a:pt x="89" y="30"/>
                    </a:cubicBezTo>
                    <a:cubicBezTo>
                      <a:pt x="97" y="30"/>
                      <a:pt x="97" y="30"/>
                      <a:pt x="97" y="30"/>
                    </a:cubicBezTo>
                    <a:cubicBezTo>
                      <a:pt x="97" y="25"/>
                      <a:pt x="97" y="25"/>
                      <a:pt x="97" y="25"/>
                    </a:cubicBezTo>
                    <a:cubicBezTo>
                      <a:pt x="97" y="25"/>
                      <a:pt x="97" y="19"/>
                      <a:pt x="96" y="19"/>
                    </a:cubicBezTo>
                    <a:cubicBezTo>
                      <a:pt x="94" y="19"/>
                      <a:pt x="93" y="14"/>
                      <a:pt x="93" y="14"/>
                    </a:cubicBezTo>
                    <a:cubicBezTo>
                      <a:pt x="90" y="12"/>
                      <a:pt x="90" y="12"/>
                      <a:pt x="90" y="12"/>
                    </a:cubicBezTo>
                    <a:cubicBezTo>
                      <a:pt x="79" y="10"/>
                      <a:pt x="79" y="10"/>
                      <a:pt x="79" y="10"/>
                    </a:cubicBezTo>
                    <a:cubicBezTo>
                      <a:pt x="71" y="10"/>
                      <a:pt x="71" y="10"/>
                      <a:pt x="71" y="10"/>
                    </a:cubicBezTo>
                    <a:cubicBezTo>
                      <a:pt x="65" y="10"/>
                      <a:pt x="65" y="10"/>
                      <a:pt x="65" y="10"/>
                    </a:cubicBezTo>
                    <a:cubicBezTo>
                      <a:pt x="59" y="10"/>
                      <a:pt x="59" y="10"/>
                      <a:pt x="59" y="10"/>
                    </a:cubicBezTo>
                    <a:cubicBezTo>
                      <a:pt x="57" y="14"/>
                      <a:pt x="57" y="14"/>
                      <a:pt x="57" y="14"/>
                    </a:cubicBezTo>
                    <a:cubicBezTo>
                      <a:pt x="53" y="19"/>
                      <a:pt x="53" y="19"/>
                      <a:pt x="53" y="19"/>
                    </a:cubicBezTo>
                    <a:cubicBezTo>
                      <a:pt x="47" y="20"/>
                      <a:pt x="47" y="20"/>
                      <a:pt x="47" y="20"/>
                    </a:cubicBezTo>
                    <a:cubicBezTo>
                      <a:pt x="43" y="17"/>
                      <a:pt x="43" y="17"/>
                      <a:pt x="43" y="17"/>
                    </a:cubicBezTo>
                    <a:cubicBezTo>
                      <a:pt x="38" y="18"/>
                      <a:pt x="38" y="18"/>
                      <a:pt x="38" y="18"/>
                    </a:cubicBezTo>
                    <a:cubicBezTo>
                      <a:pt x="35" y="19"/>
                      <a:pt x="35" y="19"/>
                      <a:pt x="35" y="19"/>
                    </a:cubicBezTo>
                    <a:cubicBezTo>
                      <a:pt x="31" y="17"/>
                      <a:pt x="31" y="17"/>
                      <a:pt x="31" y="17"/>
                    </a:cubicBezTo>
                    <a:cubicBezTo>
                      <a:pt x="28" y="12"/>
                      <a:pt x="28" y="12"/>
                      <a:pt x="28" y="12"/>
                    </a:cubicBezTo>
                    <a:cubicBezTo>
                      <a:pt x="30" y="5"/>
                      <a:pt x="30" y="5"/>
                      <a:pt x="30" y="5"/>
                    </a:cubicBezTo>
                    <a:cubicBezTo>
                      <a:pt x="34" y="0"/>
                      <a:pt x="34" y="0"/>
                      <a:pt x="34" y="0"/>
                    </a:cubicBezTo>
                    <a:cubicBezTo>
                      <a:pt x="30" y="0"/>
                      <a:pt x="30" y="0"/>
                      <a:pt x="30" y="0"/>
                    </a:cubicBezTo>
                    <a:cubicBezTo>
                      <a:pt x="24" y="3"/>
                      <a:pt x="24" y="3"/>
                      <a:pt x="24" y="3"/>
                    </a:cubicBezTo>
                    <a:cubicBezTo>
                      <a:pt x="22" y="7"/>
                      <a:pt x="22" y="7"/>
                      <a:pt x="22" y="7"/>
                    </a:cubicBezTo>
                    <a:cubicBezTo>
                      <a:pt x="18" y="9"/>
                      <a:pt x="18" y="9"/>
                      <a:pt x="18" y="9"/>
                    </a:cubicBezTo>
                    <a:cubicBezTo>
                      <a:pt x="15" y="9"/>
                      <a:pt x="15" y="9"/>
                      <a:pt x="15" y="9"/>
                    </a:cubicBezTo>
                    <a:cubicBezTo>
                      <a:pt x="8" y="10"/>
                      <a:pt x="8" y="10"/>
                      <a:pt x="8" y="10"/>
                    </a:cubicBezTo>
                    <a:lnTo>
                      <a:pt x="2" y="13"/>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8" name="Freeform 34"/>
              <p:cNvSpPr>
                <a:spLocks/>
              </p:cNvSpPr>
              <p:nvPr/>
            </p:nvSpPr>
            <p:spPr bwMode="auto">
              <a:xfrm>
                <a:off x="10399713" y="2332038"/>
                <a:ext cx="604837" cy="196850"/>
              </a:xfrm>
              <a:custGeom>
                <a:avLst/>
                <a:gdLst>
                  <a:gd name="T0" fmla="*/ 12 w 381"/>
                  <a:gd name="T1" fmla="*/ 88 h 124"/>
                  <a:gd name="T2" fmla="*/ 16 w 381"/>
                  <a:gd name="T3" fmla="*/ 105 h 124"/>
                  <a:gd name="T4" fmla="*/ 24 w 381"/>
                  <a:gd name="T5" fmla="*/ 119 h 124"/>
                  <a:gd name="T6" fmla="*/ 35 w 381"/>
                  <a:gd name="T7" fmla="*/ 119 h 124"/>
                  <a:gd name="T8" fmla="*/ 47 w 381"/>
                  <a:gd name="T9" fmla="*/ 100 h 124"/>
                  <a:gd name="T10" fmla="*/ 66 w 381"/>
                  <a:gd name="T11" fmla="*/ 90 h 124"/>
                  <a:gd name="T12" fmla="*/ 90 w 381"/>
                  <a:gd name="T13" fmla="*/ 72 h 124"/>
                  <a:gd name="T14" fmla="*/ 114 w 381"/>
                  <a:gd name="T15" fmla="*/ 72 h 124"/>
                  <a:gd name="T16" fmla="*/ 137 w 381"/>
                  <a:gd name="T17" fmla="*/ 79 h 124"/>
                  <a:gd name="T18" fmla="*/ 163 w 381"/>
                  <a:gd name="T19" fmla="*/ 95 h 124"/>
                  <a:gd name="T20" fmla="*/ 185 w 381"/>
                  <a:gd name="T21" fmla="*/ 105 h 124"/>
                  <a:gd name="T22" fmla="*/ 206 w 381"/>
                  <a:gd name="T23" fmla="*/ 88 h 124"/>
                  <a:gd name="T24" fmla="*/ 227 w 381"/>
                  <a:gd name="T25" fmla="*/ 105 h 124"/>
                  <a:gd name="T26" fmla="*/ 253 w 381"/>
                  <a:gd name="T27" fmla="*/ 112 h 124"/>
                  <a:gd name="T28" fmla="*/ 291 w 381"/>
                  <a:gd name="T29" fmla="*/ 109 h 124"/>
                  <a:gd name="T30" fmla="*/ 303 w 381"/>
                  <a:gd name="T31" fmla="*/ 90 h 124"/>
                  <a:gd name="T32" fmla="*/ 322 w 381"/>
                  <a:gd name="T33" fmla="*/ 83 h 124"/>
                  <a:gd name="T34" fmla="*/ 348 w 381"/>
                  <a:gd name="T35" fmla="*/ 83 h 124"/>
                  <a:gd name="T36" fmla="*/ 365 w 381"/>
                  <a:gd name="T37" fmla="*/ 74 h 124"/>
                  <a:gd name="T38" fmla="*/ 374 w 381"/>
                  <a:gd name="T39" fmla="*/ 48 h 124"/>
                  <a:gd name="T40" fmla="*/ 381 w 381"/>
                  <a:gd name="T41" fmla="*/ 10 h 124"/>
                  <a:gd name="T42" fmla="*/ 358 w 381"/>
                  <a:gd name="T43" fmla="*/ 3 h 124"/>
                  <a:gd name="T44" fmla="*/ 341 w 381"/>
                  <a:gd name="T45" fmla="*/ 15 h 124"/>
                  <a:gd name="T46" fmla="*/ 322 w 381"/>
                  <a:gd name="T47" fmla="*/ 27 h 124"/>
                  <a:gd name="T48" fmla="*/ 296 w 381"/>
                  <a:gd name="T49" fmla="*/ 29 h 124"/>
                  <a:gd name="T50" fmla="*/ 272 w 381"/>
                  <a:gd name="T51" fmla="*/ 38 h 124"/>
                  <a:gd name="T52" fmla="*/ 260 w 381"/>
                  <a:gd name="T53" fmla="*/ 55 h 124"/>
                  <a:gd name="T54" fmla="*/ 239 w 381"/>
                  <a:gd name="T55" fmla="*/ 50 h 124"/>
                  <a:gd name="T56" fmla="*/ 234 w 381"/>
                  <a:gd name="T57" fmla="*/ 24 h 124"/>
                  <a:gd name="T58" fmla="*/ 239 w 381"/>
                  <a:gd name="T59" fmla="*/ 3 h 124"/>
                  <a:gd name="T60" fmla="*/ 223 w 381"/>
                  <a:gd name="T61" fmla="*/ 3 h 124"/>
                  <a:gd name="T62" fmla="*/ 199 w 381"/>
                  <a:gd name="T63" fmla="*/ 19 h 124"/>
                  <a:gd name="T64" fmla="*/ 170 w 381"/>
                  <a:gd name="T65" fmla="*/ 24 h 124"/>
                  <a:gd name="T66" fmla="*/ 152 w 381"/>
                  <a:gd name="T67" fmla="*/ 24 h 124"/>
                  <a:gd name="T68" fmla="*/ 123 w 381"/>
                  <a:gd name="T69" fmla="*/ 27 h 124"/>
                  <a:gd name="T70" fmla="*/ 99 w 381"/>
                  <a:gd name="T71" fmla="*/ 12 h 124"/>
                  <a:gd name="T72" fmla="*/ 78 w 381"/>
                  <a:gd name="T73" fmla="*/ 5 h 124"/>
                  <a:gd name="T74" fmla="*/ 26 w 381"/>
                  <a:gd name="T75" fmla="*/ 3 h 124"/>
                  <a:gd name="T76" fmla="*/ 31 w 381"/>
                  <a:gd name="T77" fmla="*/ 19 h 124"/>
                  <a:gd name="T78" fmla="*/ 35 w 381"/>
                  <a:gd name="T79" fmla="*/ 38 h 124"/>
                  <a:gd name="T80" fmla="*/ 21 w 381"/>
                  <a:gd name="T81" fmla="*/ 57 h 124"/>
                  <a:gd name="T82" fmla="*/ 0 w 381"/>
                  <a:gd name="T8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 h="124">
                    <a:moveTo>
                      <a:pt x="0" y="79"/>
                    </a:moveTo>
                    <a:lnTo>
                      <a:pt x="12" y="88"/>
                    </a:lnTo>
                    <a:lnTo>
                      <a:pt x="16" y="98"/>
                    </a:lnTo>
                    <a:lnTo>
                      <a:pt x="16" y="105"/>
                    </a:lnTo>
                    <a:lnTo>
                      <a:pt x="24" y="114"/>
                    </a:lnTo>
                    <a:lnTo>
                      <a:pt x="24" y="119"/>
                    </a:lnTo>
                    <a:lnTo>
                      <a:pt x="26" y="124"/>
                    </a:lnTo>
                    <a:lnTo>
                      <a:pt x="35" y="119"/>
                    </a:lnTo>
                    <a:lnTo>
                      <a:pt x="40" y="112"/>
                    </a:lnTo>
                    <a:lnTo>
                      <a:pt x="47" y="100"/>
                    </a:lnTo>
                    <a:lnTo>
                      <a:pt x="59" y="100"/>
                    </a:lnTo>
                    <a:lnTo>
                      <a:pt x="66" y="90"/>
                    </a:lnTo>
                    <a:lnTo>
                      <a:pt x="76" y="81"/>
                    </a:lnTo>
                    <a:lnTo>
                      <a:pt x="90" y="72"/>
                    </a:lnTo>
                    <a:lnTo>
                      <a:pt x="102" y="69"/>
                    </a:lnTo>
                    <a:lnTo>
                      <a:pt x="114" y="72"/>
                    </a:lnTo>
                    <a:lnTo>
                      <a:pt x="125" y="76"/>
                    </a:lnTo>
                    <a:lnTo>
                      <a:pt x="137" y="79"/>
                    </a:lnTo>
                    <a:lnTo>
                      <a:pt x="149" y="86"/>
                    </a:lnTo>
                    <a:lnTo>
                      <a:pt x="163" y="95"/>
                    </a:lnTo>
                    <a:lnTo>
                      <a:pt x="173" y="105"/>
                    </a:lnTo>
                    <a:lnTo>
                      <a:pt x="185" y="105"/>
                    </a:lnTo>
                    <a:lnTo>
                      <a:pt x="197" y="95"/>
                    </a:lnTo>
                    <a:lnTo>
                      <a:pt x="206" y="88"/>
                    </a:lnTo>
                    <a:lnTo>
                      <a:pt x="215" y="95"/>
                    </a:lnTo>
                    <a:lnTo>
                      <a:pt x="227" y="105"/>
                    </a:lnTo>
                    <a:lnTo>
                      <a:pt x="239" y="107"/>
                    </a:lnTo>
                    <a:lnTo>
                      <a:pt x="253" y="112"/>
                    </a:lnTo>
                    <a:lnTo>
                      <a:pt x="275" y="112"/>
                    </a:lnTo>
                    <a:lnTo>
                      <a:pt x="291" y="109"/>
                    </a:lnTo>
                    <a:lnTo>
                      <a:pt x="296" y="105"/>
                    </a:lnTo>
                    <a:lnTo>
                      <a:pt x="303" y="90"/>
                    </a:lnTo>
                    <a:lnTo>
                      <a:pt x="313" y="86"/>
                    </a:lnTo>
                    <a:lnTo>
                      <a:pt x="322" y="83"/>
                    </a:lnTo>
                    <a:lnTo>
                      <a:pt x="336" y="83"/>
                    </a:lnTo>
                    <a:lnTo>
                      <a:pt x="348" y="83"/>
                    </a:lnTo>
                    <a:lnTo>
                      <a:pt x="360" y="83"/>
                    </a:lnTo>
                    <a:lnTo>
                      <a:pt x="365" y="74"/>
                    </a:lnTo>
                    <a:lnTo>
                      <a:pt x="369" y="62"/>
                    </a:lnTo>
                    <a:lnTo>
                      <a:pt x="374" y="48"/>
                    </a:lnTo>
                    <a:lnTo>
                      <a:pt x="381" y="27"/>
                    </a:lnTo>
                    <a:lnTo>
                      <a:pt x="381" y="10"/>
                    </a:lnTo>
                    <a:lnTo>
                      <a:pt x="372" y="5"/>
                    </a:lnTo>
                    <a:lnTo>
                      <a:pt x="358" y="3"/>
                    </a:lnTo>
                    <a:lnTo>
                      <a:pt x="348" y="10"/>
                    </a:lnTo>
                    <a:lnTo>
                      <a:pt x="341" y="15"/>
                    </a:lnTo>
                    <a:lnTo>
                      <a:pt x="332" y="22"/>
                    </a:lnTo>
                    <a:lnTo>
                      <a:pt x="322" y="27"/>
                    </a:lnTo>
                    <a:lnTo>
                      <a:pt x="308" y="29"/>
                    </a:lnTo>
                    <a:lnTo>
                      <a:pt x="296" y="29"/>
                    </a:lnTo>
                    <a:lnTo>
                      <a:pt x="287" y="34"/>
                    </a:lnTo>
                    <a:lnTo>
                      <a:pt x="272" y="38"/>
                    </a:lnTo>
                    <a:lnTo>
                      <a:pt x="268" y="45"/>
                    </a:lnTo>
                    <a:lnTo>
                      <a:pt x="260" y="55"/>
                    </a:lnTo>
                    <a:lnTo>
                      <a:pt x="246" y="57"/>
                    </a:lnTo>
                    <a:lnTo>
                      <a:pt x="239" y="50"/>
                    </a:lnTo>
                    <a:lnTo>
                      <a:pt x="234" y="38"/>
                    </a:lnTo>
                    <a:lnTo>
                      <a:pt x="234" y="24"/>
                    </a:lnTo>
                    <a:lnTo>
                      <a:pt x="237" y="10"/>
                    </a:lnTo>
                    <a:lnTo>
                      <a:pt x="239" y="3"/>
                    </a:lnTo>
                    <a:lnTo>
                      <a:pt x="232" y="0"/>
                    </a:lnTo>
                    <a:lnTo>
                      <a:pt x="223" y="3"/>
                    </a:lnTo>
                    <a:lnTo>
                      <a:pt x="213" y="10"/>
                    </a:lnTo>
                    <a:lnTo>
                      <a:pt x="199" y="19"/>
                    </a:lnTo>
                    <a:lnTo>
                      <a:pt x="189" y="27"/>
                    </a:lnTo>
                    <a:lnTo>
                      <a:pt x="170" y="24"/>
                    </a:lnTo>
                    <a:lnTo>
                      <a:pt x="163" y="24"/>
                    </a:lnTo>
                    <a:lnTo>
                      <a:pt x="152" y="24"/>
                    </a:lnTo>
                    <a:lnTo>
                      <a:pt x="137" y="24"/>
                    </a:lnTo>
                    <a:lnTo>
                      <a:pt x="123" y="27"/>
                    </a:lnTo>
                    <a:lnTo>
                      <a:pt x="109" y="24"/>
                    </a:lnTo>
                    <a:lnTo>
                      <a:pt x="99" y="12"/>
                    </a:lnTo>
                    <a:lnTo>
                      <a:pt x="88" y="5"/>
                    </a:lnTo>
                    <a:lnTo>
                      <a:pt x="78" y="5"/>
                    </a:lnTo>
                    <a:lnTo>
                      <a:pt x="57" y="3"/>
                    </a:lnTo>
                    <a:lnTo>
                      <a:pt x="26" y="3"/>
                    </a:lnTo>
                    <a:lnTo>
                      <a:pt x="28" y="12"/>
                    </a:lnTo>
                    <a:lnTo>
                      <a:pt x="31" y="19"/>
                    </a:lnTo>
                    <a:lnTo>
                      <a:pt x="35" y="31"/>
                    </a:lnTo>
                    <a:lnTo>
                      <a:pt x="35" y="38"/>
                    </a:lnTo>
                    <a:lnTo>
                      <a:pt x="28" y="48"/>
                    </a:lnTo>
                    <a:lnTo>
                      <a:pt x="21" y="57"/>
                    </a:lnTo>
                    <a:lnTo>
                      <a:pt x="12" y="64"/>
                    </a:lnTo>
                    <a:lnTo>
                      <a:pt x="0" y="7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4" name="Grupo 19"/>
            <p:cNvGrpSpPr/>
            <p:nvPr/>
          </p:nvGrpSpPr>
          <p:grpSpPr>
            <a:xfrm>
              <a:off x="7269163" y="1814738"/>
              <a:ext cx="2798762" cy="1889125"/>
              <a:chOff x="7100888" y="1057275"/>
              <a:chExt cx="2798762" cy="1889125"/>
            </a:xfrm>
            <a:solidFill>
              <a:srgbClr val="FFC000"/>
            </a:solidFill>
          </p:grpSpPr>
          <p:sp>
            <p:nvSpPr>
              <p:cNvPr id="75" name="Freeform 9"/>
              <p:cNvSpPr>
                <a:spLocks/>
              </p:cNvSpPr>
              <p:nvPr/>
            </p:nvSpPr>
            <p:spPr bwMode="auto">
              <a:xfrm>
                <a:off x="7100888" y="2325688"/>
                <a:ext cx="673100" cy="376238"/>
              </a:xfrm>
              <a:custGeom>
                <a:avLst/>
                <a:gdLst>
                  <a:gd name="T0" fmla="*/ 5 w 179"/>
                  <a:gd name="T1" fmla="*/ 0 h 100"/>
                  <a:gd name="T2" fmla="*/ 85 w 179"/>
                  <a:gd name="T3" fmla="*/ 21 h 100"/>
                  <a:gd name="T4" fmla="*/ 100 w 179"/>
                  <a:gd name="T5" fmla="*/ 30 h 100"/>
                  <a:gd name="T6" fmla="*/ 179 w 179"/>
                  <a:gd name="T7" fmla="*/ 69 h 100"/>
                  <a:gd name="T8" fmla="*/ 178 w 179"/>
                  <a:gd name="T9" fmla="*/ 73 h 100"/>
                  <a:gd name="T10" fmla="*/ 170 w 179"/>
                  <a:gd name="T11" fmla="*/ 78 h 100"/>
                  <a:gd name="T12" fmla="*/ 162 w 179"/>
                  <a:gd name="T13" fmla="*/ 82 h 100"/>
                  <a:gd name="T14" fmla="*/ 158 w 179"/>
                  <a:gd name="T15" fmla="*/ 87 h 100"/>
                  <a:gd name="T16" fmla="*/ 150 w 179"/>
                  <a:gd name="T17" fmla="*/ 88 h 100"/>
                  <a:gd name="T18" fmla="*/ 143 w 179"/>
                  <a:gd name="T19" fmla="*/ 91 h 100"/>
                  <a:gd name="T20" fmla="*/ 138 w 179"/>
                  <a:gd name="T21" fmla="*/ 98 h 100"/>
                  <a:gd name="T22" fmla="*/ 134 w 179"/>
                  <a:gd name="T23" fmla="*/ 100 h 100"/>
                  <a:gd name="T24" fmla="*/ 129 w 179"/>
                  <a:gd name="T25" fmla="*/ 99 h 100"/>
                  <a:gd name="T26" fmla="*/ 122 w 179"/>
                  <a:gd name="T27" fmla="*/ 96 h 100"/>
                  <a:gd name="T28" fmla="*/ 111 w 179"/>
                  <a:gd name="T29" fmla="*/ 96 h 100"/>
                  <a:gd name="T30" fmla="*/ 94 w 179"/>
                  <a:gd name="T31" fmla="*/ 96 h 100"/>
                  <a:gd name="T32" fmla="*/ 85 w 179"/>
                  <a:gd name="T33" fmla="*/ 95 h 100"/>
                  <a:gd name="T34" fmla="*/ 84 w 179"/>
                  <a:gd name="T35" fmla="*/ 89 h 100"/>
                  <a:gd name="T36" fmla="*/ 83 w 179"/>
                  <a:gd name="T37" fmla="*/ 77 h 100"/>
                  <a:gd name="T38" fmla="*/ 85 w 179"/>
                  <a:gd name="T39" fmla="*/ 69 h 100"/>
                  <a:gd name="T40" fmla="*/ 85 w 179"/>
                  <a:gd name="T41" fmla="*/ 60 h 100"/>
                  <a:gd name="T42" fmla="*/ 84 w 179"/>
                  <a:gd name="T43" fmla="*/ 54 h 100"/>
                  <a:gd name="T44" fmla="*/ 76 w 179"/>
                  <a:gd name="T45" fmla="*/ 60 h 100"/>
                  <a:gd name="T46" fmla="*/ 66 w 179"/>
                  <a:gd name="T47" fmla="*/ 67 h 100"/>
                  <a:gd name="T48" fmla="*/ 59 w 179"/>
                  <a:gd name="T49" fmla="*/ 70 h 100"/>
                  <a:gd name="T50" fmla="*/ 42 w 179"/>
                  <a:gd name="T51" fmla="*/ 68 h 100"/>
                  <a:gd name="T52" fmla="*/ 41 w 179"/>
                  <a:gd name="T53" fmla="*/ 60 h 100"/>
                  <a:gd name="T54" fmla="*/ 33 w 179"/>
                  <a:gd name="T55" fmla="*/ 55 h 100"/>
                  <a:gd name="T56" fmla="*/ 28 w 179"/>
                  <a:gd name="T57" fmla="*/ 52 h 100"/>
                  <a:gd name="T58" fmla="*/ 21 w 179"/>
                  <a:gd name="T59" fmla="*/ 52 h 100"/>
                  <a:gd name="T60" fmla="*/ 23 w 179"/>
                  <a:gd name="T61" fmla="*/ 48 h 100"/>
                  <a:gd name="T62" fmla="*/ 23 w 179"/>
                  <a:gd name="T63" fmla="*/ 40 h 100"/>
                  <a:gd name="T64" fmla="*/ 18 w 179"/>
                  <a:gd name="T65" fmla="*/ 35 h 100"/>
                  <a:gd name="T66" fmla="*/ 11 w 179"/>
                  <a:gd name="T67" fmla="*/ 27 h 100"/>
                  <a:gd name="T68" fmla="*/ 5 w 179"/>
                  <a:gd name="T69" fmla="*/ 15 h 100"/>
                  <a:gd name="T70" fmla="*/ 0 w 179"/>
                  <a:gd name="T71" fmla="*/ 6 h 100"/>
                  <a:gd name="T72" fmla="*/ 0 w 179"/>
                  <a:gd name="T73" fmla="*/ 1 h 100"/>
                  <a:gd name="T74" fmla="*/ 5 w 179"/>
                  <a:gd name="T7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9" h="100">
                    <a:moveTo>
                      <a:pt x="5" y="0"/>
                    </a:moveTo>
                    <a:cubicBezTo>
                      <a:pt x="5" y="0"/>
                      <a:pt x="45" y="18"/>
                      <a:pt x="85" y="21"/>
                    </a:cubicBezTo>
                    <a:cubicBezTo>
                      <a:pt x="93" y="27"/>
                      <a:pt x="100" y="30"/>
                      <a:pt x="100" y="30"/>
                    </a:cubicBezTo>
                    <a:cubicBezTo>
                      <a:pt x="100" y="30"/>
                      <a:pt x="164" y="65"/>
                      <a:pt x="179" y="69"/>
                    </a:cubicBezTo>
                    <a:cubicBezTo>
                      <a:pt x="178" y="73"/>
                      <a:pt x="178" y="73"/>
                      <a:pt x="178" y="73"/>
                    </a:cubicBezTo>
                    <a:cubicBezTo>
                      <a:pt x="170" y="78"/>
                      <a:pt x="170" y="78"/>
                      <a:pt x="170" y="78"/>
                    </a:cubicBezTo>
                    <a:cubicBezTo>
                      <a:pt x="162" y="82"/>
                      <a:pt x="162" y="82"/>
                      <a:pt x="162" y="82"/>
                    </a:cubicBezTo>
                    <a:cubicBezTo>
                      <a:pt x="158" y="87"/>
                      <a:pt x="158" y="87"/>
                      <a:pt x="158" y="87"/>
                    </a:cubicBezTo>
                    <a:cubicBezTo>
                      <a:pt x="150" y="88"/>
                      <a:pt x="150" y="88"/>
                      <a:pt x="150" y="88"/>
                    </a:cubicBezTo>
                    <a:cubicBezTo>
                      <a:pt x="143" y="91"/>
                      <a:pt x="143" y="91"/>
                      <a:pt x="143" y="91"/>
                    </a:cubicBezTo>
                    <a:cubicBezTo>
                      <a:pt x="138" y="98"/>
                      <a:pt x="138" y="98"/>
                      <a:pt x="138" y="98"/>
                    </a:cubicBezTo>
                    <a:cubicBezTo>
                      <a:pt x="134" y="100"/>
                      <a:pt x="134" y="100"/>
                      <a:pt x="134" y="100"/>
                    </a:cubicBezTo>
                    <a:cubicBezTo>
                      <a:pt x="129" y="99"/>
                      <a:pt x="129" y="99"/>
                      <a:pt x="129" y="99"/>
                    </a:cubicBezTo>
                    <a:cubicBezTo>
                      <a:pt x="122" y="96"/>
                      <a:pt x="122" y="96"/>
                      <a:pt x="122" y="96"/>
                    </a:cubicBezTo>
                    <a:cubicBezTo>
                      <a:pt x="111" y="96"/>
                      <a:pt x="111" y="96"/>
                      <a:pt x="111" y="96"/>
                    </a:cubicBezTo>
                    <a:cubicBezTo>
                      <a:pt x="94" y="96"/>
                      <a:pt x="94" y="96"/>
                      <a:pt x="94" y="96"/>
                    </a:cubicBezTo>
                    <a:cubicBezTo>
                      <a:pt x="85" y="95"/>
                      <a:pt x="85" y="95"/>
                      <a:pt x="85" y="95"/>
                    </a:cubicBezTo>
                    <a:cubicBezTo>
                      <a:pt x="84" y="89"/>
                      <a:pt x="84" y="89"/>
                      <a:pt x="84" y="89"/>
                    </a:cubicBezTo>
                    <a:cubicBezTo>
                      <a:pt x="83" y="77"/>
                      <a:pt x="83" y="77"/>
                      <a:pt x="83" y="77"/>
                    </a:cubicBezTo>
                    <a:cubicBezTo>
                      <a:pt x="85" y="69"/>
                      <a:pt x="85" y="69"/>
                      <a:pt x="85" y="69"/>
                    </a:cubicBezTo>
                    <a:cubicBezTo>
                      <a:pt x="85" y="60"/>
                      <a:pt x="85" y="60"/>
                      <a:pt x="85" y="60"/>
                    </a:cubicBezTo>
                    <a:cubicBezTo>
                      <a:pt x="84" y="54"/>
                      <a:pt x="84" y="54"/>
                      <a:pt x="84" y="54"/>
                    </a:cubicBezTo>
                    <a:cubicBezTo>
                      <a:pt x="76" y="60"/>
                      <a:pt x="76" y="60"/>
                      <a:pt x="76" y="60"/>
                    </a:cubicBezTo>
                    <a:cubicBezTo>
                      <a:pt x="66" y="67"/>
                      <a:pt x="66" y="67"/>
                      <a:pt x="66" y="67"/>
                    </a:cubicBezTo>
                    <a:cubicBezTo>
                      <a:pt x="59" y="70"/>
                      <a:pt x="59" y="70"/>
                      <a:pt x="59" y="70"/>
                    </a:cubicBezTo>
                    <a:cubicBezTo>
                      <a:pt x="42" y="68"/>
                      <a:pt x="42" y="68"/>
                      <a:pt x="42" y="68"/>
                    </a:cubicBezTo>
                    <a:cubicBezTo>
                      <a:pt x="41" y="60"/>
                      <a:pt x="41" y="60"/>
                      <a:pt x="41" y="60"/>
                    </a:cubicBezTo>
                    <a:cubicBezTo>
                      <a:pt x="33" y="55"/>
                      <a:pt x="33" y="55"/>
                      <a:pt x="33" y="55"/>
                    </a:cubicBezTo>
                    <a:cubicBezTo>
                      <a:pt x="28" y="52"/>
                      <a:pt x="28" y="52"/>
                      <a:pt x="28" y="52"/>
                    </a:cubicBezTo>
                    <a:cubicBezTo>
                      <a:pt x="21" y="52"/>
                      <a:pt x="21" y="52"/>
                      <a:pt x="21" y="52"/>
                    </a:cubicBezTo>
                    <a:cubicBezTo>
                      <a:pt x="23" y="48"/>
                      <a:pt x="23" y="48"/>
                      <a:pt x="23" y="48"/>
                    </a:cubicBezTo>
                    <a:cubicBezTo>
                      <a:pt x="23" y="40"/>
                      <a:pt x="23" y="40"/>
                      <a:pt x="23" y="40"/>
                    </a:cubicBezTo>
                    <a:cubicBezTo>
                      <a:pt x="18" y="35"/>
                      <a:pt x="18" y="35"/>
                      <a:pt x="18" y="35"/>
                    </a:cubicBezTo>
                    <a:cubicBezTo>
                      <a:pt x="11" y="27"/>
                      <a:pt x="11" y="27"/>
                      <a:pt x="11" y="27"/>
                    </a:cubicBezTo>
                    <a:cubicBezTo>
                      <a:pt x="5" y="15"/>
                      <a:pt x="5" y="15"/>
                      <a:pt x="5" y="15"/>
                    </a:cubicBezTo>
                    <a:cubicBezTo>
                      <a:pt x="0" y="6"/>
                      <a:pt x="0" y="6"/>
                      <a:pt x="0" y="6"/>
                    </a:cubicBezTo>
                    <a:cubicBezTo>
                      <a:pt x="0" y="1"/>
                      <a:pt x="0" y="1"/>
                      <a:pt x="0" y="1"/>
                    </a:cubicBezTo>
                    <a:lnTo>
                      <a:pt x="5" y="0"/>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76" name="Freeform 10"/>
              <p:cNvSpPr>
                <a:spLocks/>
              </p:cNvSpPr>
              <p:nvPr/>
            </p:nvSpPr>
            <p:spPr bwMode="auto">
              <a:xfrm>
                <a:off x="7119938" y="1373188"/>
                <a:ext cx="1741487" cy="1196975"/>
              </a:xfrm>
              <a:custGeom>
                <a:avLst/>
                <a:gdLst>
                  <a:gd name="T0" fmla="*/ 87 w 463"/>
                  <a:gd name="T1" fmla="*/ 273 h 318"/>
                  <a:gd name="T2" fmla="*/ 185 w 463"/>
                  <a:gd name="T3" fmla="*/ 311 h 318"/>
                  <a:gd name="T4" fmla="*/ 215 w 463"/>
                  <a:gd name="T5" fmla="*/ 304 h 318"/>
                  <a:gd name="T6" fmla="*/ 235 w 463"/>
                  <a:gd name="T7" fmla="*/ 295 h 318"/>
                  <a:gd name="T8" fmla="*/ 252 w 463"/>
                  <a:gd name="T9" fmla="*/ 280 h 318"/>
                  <a:gd name="T10" fmla="*/ 290 w 463"/>
                  <a:gd name="T11" fmla="*/ 275 h 318"/>
                  <a:gd name="T12" fmla="*/ 319 w 463"/>
                  <a:gd name="T13" fmla="*/ 289 h 318"/>
                  <a:gd name="T14" fmla="*/ 405 w 463"/>
                  <a:gd name="T15" fmla="*/ 271 h 318"/>
                  <a:gd name="T16" fmla="*/ 404 w 463"/>
                  <a:gd name="T17" fmla="*/ 235 h 318"/>
                  <a:gd name="T18" fmla="*/ 453 w 463"/>
                  <a:gd name="T19" fmla="*/ 113 h 318"/>
                  <a:gd name="T20" fmla="*/ 409 w 463"/>
                  <a:gd name="T21" fmla="*/ 89 h 318"/>
                  <a:gd name="T22" fmla="*/ 393 w 463"/>
                  <a:gd name="T23" fmla="*/ 51 h 318"/>
                  <a:gd name="T24" fmla="*/ 367 w 463"/>
                  <a:gd name="T25" fmla="*/ 51 h 318"/>
                  <a:gd name="T26" fmla="*/ 352 w 463"/>
                  <a:gd name="T27" fmla="*/ 76 h 318"/>
                  <a:gd name="T28" fmla="*/ 335 w 463"/>
                  <a:gd name="T29" fmla="*/ 77 h 318"/>
                  <a:gd name="T30" fmla="*/ 321 w 463"/>
                  <a:gd name="T31" fmla="*/ 80 h 318"/>
                  <a:gd name="T32" fmla="*/ 312 w 463"/>
                  <a:gd name="T33" fmla="*/ 97 h 318"/>
                  <a:gd name="T34" fmla="*/ 297 w 463"/>
                  <a:gd name="T35" fmla="*/ 84 h 318"/>
                  <a:gd name="T36" fmla="*/ 292 w 463"/>
                  <a:gd name="T37" fmla="*/ 70 h 318"/>
                  <a:gd name="T38" fmla="*/ 289 w 463"/>
                  <a:gd name="T39" fmla="*/ 39 h 318"/>
                  <a:gd name="T40" fmla="*/ 280 w 463"/>
                  <a:gd name="T41" fmla="*/ 15 h 318"/>
                  <a:gd name="T42" fmla="*/ 266 w 463"/>
                  <a:gd name="T43" fmla="*/ 2 h 318"/>
                  <a:gd name="T44" fmla="*/ 255 w 463"/>
                  <a:gd name="T45" fmla="*/ 6 h 318"/>
                  <a:gd name="T46" fmla="*/ 240 w 463"/>
                  <a:gd name="T47" fmla="*/ 20 h 318"/>
                  <a:gd name="T48" fmla="*/ 222 w 463"/>
                  <a:gd name="T49" fmla="*/ 34 h 318"/>
                  <a:gd name="T50" fmla="*/ 209 w 463"/>
                  <a:gd name="T51" fmla="*/ 32 h 318"/>
                  <a:gd name="T52" fmla="*/ 196 w 463"/>
                  <a:gd name="T53" fmla="*/ 35 h 318"/>
                  <a:gd name="T54" fmla="*/ 182 w 463"/>
                  <a:gd name="T55" fmla="*/ 28 h 318"/>
                  <a:gd name="T56" fmla="*/ 166 w 463"/>
                  <a:gd name="T57" fmla="*/ 6 h 318"/>
                  <a:gd name="T58" fmla="*/ 155 w 463"/>
                  <a:gd name="T59" fmla="*/ 7 h 318"/>
                  <a:gd name="T60" fmla="*/ 144 w 463"/>
                  <a:gd name="T61" fmla="*/ 5 h 318"/>
                  <a:gd name="T62" fmla="*/ 118 w 463"/>
                  <a:gd name="T63" fmla="*/ 11 h 318"/>
                  <a:gd name="T64" fmla="*/ 99 w 463"/>
                  <a:gd name="T65" fmla="*/ 16 h 318"/>
                  <a:gd name="T66" fmla="*/ 107 w 463"/>
                  <a:gd name="T67" fmla="*/ 27 h 318"/>
                  <a:gd name="T68" fmla="*/ 117 w 463"/>
                  <a:gd name="T69" fmla="*/ 33 h 318"/>
                  <a:gd name="T70" fmla="*/ 114 w 463"/>
                  <a:gd name="T71" fmla="*/ 43 h 318"/>
                  <a:gd name="T72" fmla="*/ 100 w 463"/>
                  <a:gd name="T73" fmla="*/ 44 h 318"/>
                  <a:gd name="T74" fmla="*/ 98 w 463"/>
                  <a:gd name="T75" fmla="*/ 64 h 318"/>
                  <a:gd name="T76" fmla="*/ 106 w 463"/>
                  <a:gd name="T77" fmla="*/ 76 h 318"/>
                  <a:gd name="T78" fmla="*/ 109 w 463"/>
                  <a:gd name="T79" fmla="*/ 106 h 318"/>
                  <a:gd name="T80" fmla="*/ 104 w 463"/>
                  <a:gd name="T81" fmla="*/ 137 h 318"/>
                  <a:gd name="T82" fmla="*/ 101 w 463"/>
                  <a:gd name="T83" fmla="*/ 163 h 318"/>
                  <a:gd name="T84" fmla="*/ 83 w 463"/>
                  <a:gd name="T85" fmla="*/ 174 h 318"/>
                  <a:gd name="T86" fmla="*/ 70 w 463"/>
                  <a:gd name="T87" fmla="*/ 177 h 318"/>
                  <a:gd name="T88" fmla="*/ 42 w 463"/>
                  <a:gd name="T89" fmla="*/ 182 h 318"/>
                  <a:gd name="T90" fmla="*/ 21 w 463"/>
                  <a:gd name="T91" fmla="*/ 200 h 318"/>
                  <a:gd name="T92" fmla="*/ 13 w 463"/>
                  <a:gd name="T93" fmla="*/ 217 h 318"/>
                  <a:gd name="T94" fmla="*/ 8 w 463"/>
                  <a:gd name="T95" fmla="*/ 23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318">
                    <a:moveTo>
                      <a:pt x="0" y="245"/>
                    </a:moveTo>
                    <a:cubicBezTo>
                      <a:pt x="12" y="252"/>
                      <a:pt x="12" y="252"/>
                      <a:pt x="12" y="252"/>
                    </a:cubicBezTo>
                    <a:cubicBezTo>
                      <a:pt x="12" y="252"/>
                      <a:pt x="68" y="270"/>
                      <a:pt x="80" y="270"/>
                    </a:cubicBezTo>
                    <a:cubicBezTo>
                      <a:pt x="83" y="270"/>
                      <a:pt x="87" y="273"/>
                      <a:pt x="87" y="273"/>
                    </a:cubicBezTo>
                    <a:cubicBezTo>
                      <a:pt x="94" y="278"/>
                      <a:pt x="94" y="278"/>
                      <a:pt x="94" y="278"/>
                    </a:cubicBezTo>
                    <a:cubicBezTo>
                      <a:pt x="94" y="278"/>
                      <a:pt x="165" y="317"/>
                      <a:pt x="173" y="317"/>
                    </a:cubicBezTo>
                    <a:cubicBezTo>
                      <a:pt x="181" y="318"/>
                      <a:pt x="181" y="315"/>
                      <a:pt x="181" y="315"/>
                    </a:cubicBezTo>
                    <a:cubicBezTo>
                      <a:pt x="185" y="311"/>
                      <a:pt x="185" y="311"/>
                      <a:pt x="185" y="311"/>
                    </a:cubicBezTo>
                    <a:cubicBezTo>
                      <a:pt x="190" y="306"/>
                      <a:pt x="190" y="306"/>
                      <a:pt x="190" y="306"/>
                    </a:cubicBezTo>
                    <a:cubicBezTo>
                      <a:pt x="197" y="305"/>
                      <a:pt x="197" y="305"/>
                      <a:pt x="197" y="305"/>
                    </a:cubicBezTo>
                    <a:cubicBezTo>
                      <a:pt x="206" y="308"/>
                      <a:pt x="206" y="308"/>
                      <a:pt x="206" y="308"/>
                    </a:cubicBezTo>
                    <a:cubicBezTo>
                      <a:pt x="215" y="304"/>
                      <a:pt x="215" y="304"/>
                      <a:pt x="215" y="304"/>
                    </a:cubicBezTo>
                    <a:cubicBezTo>
                      <a:pt x="221" y="304"/>
                      <a:pt x="221" y="304"/>
                      <a:pt x="221" y="304"/>
                    </a:cubicBezTo>
                    <a:cubicBezTo>
                      <a:pt x="225" y="302"/>
                      <a:pt x="225" y="302"/>
                      <a:pt x="225" y="302"/>
                    </a:cubicBezTo>
                    <a:cubicBezTo>
                      <a:pt x="227" y="297"/>
                      <a:pt x="227" y="297"/>
                      <a:pt x="227" y="297"/>
                    </a:cubicBezTo>
                    <a:cubicBezTo>
                      <a:pt x="235" y="295"/>
                      <a:pt x="235" y="295"/>
                      <a:pt x="235" y="295"/>
                    </a:cubicBezTo>
                    <a:cubicBezTo>
                      <a:pt x="246" y="294"/>
                      <a:pt x="246" y="294"/>
                      <a:pt x="246" y="294"/>
                    </a:cubicBezTo>
                    <a:cubicBezTo>
                      <a:pt x="249" y="289"/>
                      <a:pt x="249" y="289"/>
                      <a:pt x="249" y="289"/>
                    </a:cubicBezTo>
                    <a:cubicBezTo>
                      <a:pt x="252" y="286"/>
                      <a:pt x="252" y="286"/>
                      <a:pt x="252" y="286"/>
                    </a:cubicBezTo>
                    <a:cubicBezTo>
                      <a:pt x="252" y="280"/>
                      <a:pt x="252" y="280"/>
                      <a:pt x="252" y="280"/>
                    </a:cubicBezTo>
                    <a:cubicBezTo>
                      <a:pt x="261" y="275"/>
                      <a:pt x="261" y="275"/>
                      <a:pt x="261" y="275"/>
                    </a:cubicBezTo>
                    <a:cubicBezTo>
                      <a:pt x="261" y="270"/>
                      <a:pt x="261" y="270"/>
                      <a:pt x="261" y="270"/>
                    </a:cubicBezTo>
                    <a:cubicBezTo>
                      <a:pt x="287" y="268"/>
                      <a:pt x="287" y="268"/>
                      <a:pt x="287" y="268"/>
                    </a:cubicBezTo>
                    <a:cubicBezTo>
                      <a:pt x="290" y="275"/>
                      <a:pt x="290" y="275"/>
                      <a:pt x="290" y="275"/>
                    </a:cubicBezTo>
                    <a:cubicBezTo>
                      <a:pt x="296" y="280"/>
                      <a:pt x="296" y="280"/>
                      <a:pt x="296" y="280"/>
                    </a:cubicBezTo>
                    <a:cubicBezTo>
                      <a:pt x="304" y="289"/>
                      <a:pt x="304" y="289"/>
                      <a:pt x="304" y="289"/>
                    </a:cubicBezTo>
                    <a:cubicBezTo>
                      <a:pt x="312" y="288"/>
                      <a:pt x="312" y="288"/>
                      <a:pt x="312" y="288"/>
                    </a:cubicBezTo>
                    <a:cubicBezTo>
                      <a:pt x="319" y="289"/>
                      <a:pt x="319" y="289"/>
                      <a:pt x="319" y="289"/>
                    </a:cubicBezTo>
                    <a:cubicBezTo>
                      <a:pt x="361" y="289"/>
                      <a:pt x="361" y="289"/>
                      <a:pt x="361" y="289"/>
                    </a:cubicBezTo>
                    <a:cubicBezTo>
                      <a:pt x="398" y="289"/>
                      <a:pt x="398" y="289"/>
                      <a:pt x="398" y="289"/>
                    </a:cubicBezTo>
                    <a:cubicBezTo>
                      <a:pt x="404" y="284"/>
                      <a:pt x="404" y="284"/>
                      <a:pt x="404" y="284"/>
                    </a:cubicBezTo>
                    <a:cubicBezTo>
                      <a:pt x="405" y="271"/>
                      <a:pt x="405" y="271"/>
                      <a:pt x="405" y="271"/>
                    </a:cubicBezTo>
                    <a:cubicBezTo>
                      <a:pt x="409" y="261"/>
                      <a:pt x="409" y="261"/>
                      <a:pt x="409" y="261"/>
                    </a:cubicBezTo>
                    <a:cubicBezTo>
                      <a:pt x="410" y="250"/>
                      <a:pt x="410" y="250"/>
                      <a:pt x="410" y="250"/>
                    </a:cubicBezTo>
                    <a:cubicBezTo>
                      <a:pt x="407" y="241"/>
                      <a:pt x="407" y="241"/>
                      <a:pt x="407" y="241"/>
                    </a:cubicBezTo>
                    <a:cubicBezTo>
                      <a:pt x="404" y="235"/>
                      <a:pt x="404" y="235"/>
                      <a:pt x="404" y="235"/>
                    </a:cubicBezTo>
                    <a:cubicBezTo>
                      <a:pt x="458" y="126"/>
                      <a:pt x="458" y="126"/>
                      <a:pt x="458" y="126"/>
                    </a:cubicBezTo>
                    <a:cubicBezTo>
                      <a:pt x="460" y="116"/>
                      <a:pt x="460" y="116"/>
                      <a:pt x="460" y="116"/>
                    </a:cubicBezTo>
                    <a:cubicBezTo>
                      <a:pt x="463" y="111"/>
                      <a:pt x="463" y="111"/>
                      <a:pt x="463" y="111"/>
                    </a:cubicBezTo>
                    <a:cubicBezTo>
                      <a:pt x="453" y="113"/>
                      <a:pt x="453" y="113"/>
                      <a:pt x="453" y="113"/>
                    </a:cubicBezTo>
                    <a:cubicBezTo>
                      <a:pt x="445" y="108"/>
                      <a:pt x="445" y="108"/>
                      <a:pt x="445" y="108"/>
                    </a:cubicBezTo>
                    <a:cubicBezTo>
                      <a:pt x="436" y="101"/>
                      <a:pt x="436" y="101"/>
                      <a:pt x="436" y="101"/>
                    </a:cubicBezTo>
                    <a:cubicBezTo>
                      <a:pt x="415" y="99"/>
                      <a:pt x="415" y="99"/>
                      <a:pt x="415" y="99"/>
                    </a:cubicBezTo>
                    <a:cubicBezTo>
                      <a:pt x="409" y="89"/>
                      <a:pt x="409" y="89"/>
                      <a:pt x="409" y="89"/>
                    </a:cubicBezTo>
                    <a:cubicBezTo>
                      <a:pt x="409" y="89"/>
                      <a:pt x="396" y="72"/>
                      <a:pt x="395" y="72"/>
                    </a:cubicBezTo>
                    <a:cubicBezTo>
                      <a:pt x="393" y="74"/>
                      <a:pt x="394" y="67"/>
                      <a:pt x="394" y="67"/>
                    </a:cubicBezTo>
                    <a:cubicBezTo>
                      <a:pt x="394" y="58"/>
                      <a:pt x="394" y="58"/>
                      <a:pt x="394" y="58"/>
                    </a:cubicBezTo>
                    <a:cubicBezTo>
                      <a:pt x="393" y="51"/>
                      <a:pt x="393" y="51"/>
                      <a:pt x="393" y="51"/>
                    </a:cubicBezTo>
                    <a:cubicBezTo>
                      <a:pt x="388" y="50"/>
                      <a:pt x="388" y="50"/>
                      <a:pt x="388" y="50"/>
                    </a:cubicBezTo>
                    <a:cubicBezTo>
                      <a:pt x="380" y="50"/>
                      <a:pt x="380" y="50"/>
                      <a:pt x="380" y="50"/>
                    </a:cubicBezTo>
                    <a:cubicBezTo>
                      <a:pt x="370" y="50"/>
                      <a:pt x="370" y="50"/>
                      <a:pt x="370" y="50"/>
                    </a:cubicBezTo>
                    <a:cubicBezTo>
                      <a:pt x="367" y="51"/>
                      <a:pt x="367" y="51"/>
                      <a:pt x="367" y="51"/>
                    </a:cubicBezTo>
                    <a:cubicBezTo>
                      <a:pt x="363" y="57"/>
                      <a:pt x="363" y="57"/>
                      <a:pt x="363" y="57"/>
                    </a:cubicBezTo>
                    <a:cubicBezTo>
                      <a:pt x="356" y="65"/>
                      <a:pt x="356" y="65"/>
                      <a:pt x="356" y="65"/>
                    </a:cubicBezTo>
                    <a:cubicBezTo>
                      <a:pt x="353" y="70"/>
                      <a:pt x="353" y="70"/>
                      <a:pt x="353" y="70"/>
                    </a:cubicBezTo>
                    <a:cubicBezTo>
                      <a:pt x="353" y="70"/>
                      <a:pt x="352" y="76"/>
                      <a:pt x="352" y="76"/>
                    </a:cubicBezTo>
                    <a:cubicBezTo>
                      <a:pt x="352" y="77"/>
                      <a:pt x="350" y="79"/>
                      <a:pt x="350" y="79"/>
                    </a:cubicBezTo>
                    <a:cubicBezTo>
                      <a:pt x="346" y="80"/>
                      <a:pt x="346" y="80"/>
                      <a:pt x="346" y="80"/>
                    </a:cubicBezTo>
                    <a:cubicBezTo>
                      <a:pt x="340" y="80"/>
                      <a:pt x="340" y="80"/>
                      <a:pt x="340" y="80"/>
                    </a:cubicBezTo>
                    <a:cubicBezTo>
                      <a:pt x="335" y="77"/>
                      <a:pt x="335" y="77"/>
                      <a:pt x="335" y="77"/>
                    </a:cubicBezTo>
                    <a:cubicBezTo>
                      <a:pt x="332" y="73"/>
                      <a:pt x="332" y="73"/>
                      <a:pt x="332" y="73"/>
                    </a:cubicBezTo>
                    <a:cubicBezTo>
                      <a:pt x="327" y="74"/>
                      <a:pt x="327" y="74"/>
                      <a:pt x="327" y="74"/>
                    </a:cubicBezTo>
                    <a:cubicBezTo>
                      <a:pt x="327" y="74"/>
                      <a:pt x="324" y="76"/>
                      <a:pt x="324" y="76"/>
                    </a:cubicBezTo>
                    <a:cubicBezTo>
                      <a:pt x="323" y="77"/>
                      <a:pt x="321" y="80"/>
                      <a:pt x="321" y="80"/>
                    </a:cubicBezTo>
                    <a:cubicBezTo>
                      <a:pt x="321" y="87"/>
                      <a:pt x="321" y="87"/>
                      <a:pt x="321" y="87"/>
                    </a:cubicBezTo>
                    <a:cubicBezTo>
                      <a:pt x="320" y="96"/>
                      <a:pt x="320" y="96"/>
                      <a:pt x="320" y="96"/>
                    </a:cubicBezTo>
                    <a:cubicBezTo>
                      <a:pt x="316" y="97"/>
                      <a:pt x="316" y="97"/>
                      <a:pt x="316" y="97"/>
                    </a:cubicBezTo>
                    <a:cubicBezTo>
                      <a:pt x="312" y="97"/>
                      <a:pt x="312" y="97"/>
                      <a:pt x="312" y="97"/>
                    </a:cubicBezTo>
                    <a:cubicBezTo>
                      <a:pt x="312" y="97"/>
                      <a:pt x="308" y="95"/>
                      <a:pt x="307" y="94"/>
                    </a:cubicBezTo>
                    <a:cubicBezTo>
                      <a:pt x="307" y="94"/>
                      <a:pt x="305" y="92"/>
                      <a:pt x="305" y="92"/>
                    </a:cubicBezTo>
                    <a:cubicBezTo>
                      <a:pt x="305" y="92"/>
                      <a:pt x="301" y="89"/>
                      <a:pt x="301" y="88"/>
                    </a:cubicBezTo>
                    <a:cubicBezTo>
                      <a:pt x="300" y="88"/>
                      <a:pt x="297" y="84"/>
                      <a:pt x="297" y="84"/>
                    </a:cubicBezTo>
                    <a:cubicBezTo>
                      <a:pt x="297" y="84"/>
                      <a:pt x="294" y="81"/>
                      <a:pt x="294" y="81"/>
                    </a:cubicBezTo>
                    <a:cubicBezTo>
                      <a:pt x="294" y="80"/>
                      <a:pt x="292" y="78"/>
                      <a:pt x="292" y="78"/>
                    </a:cubicBezTo>
                    <a:cubicBezTo>
                      <a:pt x="292" y="75"/>
                      <a:pt x="292" y="75"/>
                      <a:pt x="292" y="75"/>
                    </a:cubicBezTo>
                    <a:cubicBezTo>
                      <a:pt x="292" y="70"/>
                      <a:pt x="292" y="70"/>
                      <a:pt x="292" y="70"/>
                    </a:cubicBezTo>
                    <a:cubicBezTo>
                      <a:pt x="292" y="59"/>
                      <a:pt x="292" y="59"/>
                      <a:pt x="292" y="59"/>
                    </a:cubicBezTo>
                    <a:cubicBezTo>
                      <a:pt x="292" y="59"/>
                      <a:pt x="291" y="54"/>
                      <a:pt x="291" y="54"/>
                    </a:cubicBezTo>
                    <a:cubicBezTo>
                      <a:pt x="291" y="54"/>
                      <a:pt x="290" y="47"/>
                      <a:pt x="290" y="46"/>
                    </a:cubicBezTo>
                    <a:cubicBezTo>
                      <a:pt x="290" y="46"/>
                      <a:pt x="289" y="39"/>
                      <a:pt x="289" y="39"/>
                    </a:cubicBezTo>
                    <a:cubicBezTo>
                      <a:pt x="289" y="39"/>
                      <a:pt x="289" y="33"/>
                      <a:pt x="289" y="33"/>
                    </a:cubicBezTo>
                    <a:cubicBezTo>
                      <a:pt x="288" y="32"/>
                      <a:pt x="286" y="28"/>
                      <a:pt x="286" y="28"/>
                    </a:cubicBezTo>
                    <a:cubicBezTo>
                      <a:pt x="285" y="27"/>
                      <a:pt x="283" y="22"/>
                      <a:pt x="283" y="22"/>
                    </a:cubicBezTo>
                    <a:cubicBezTo>
                      <a:pt x="280" y="15"/>
                      <a:pt x="280" y="15"/>
                      <a:pt x="280" y="15"/>
                    </a:cubicBezTo>
                    <a:cubicBezTo>
                      <a:pt x="280" y="15"/>
                      <a:pt x="278" y="10"/>
                      <a:pt x="277" y="9"/>
                    </a:cubicBezTo>
                    <a:cubicBezTo>
                      <a:pt x="277" y="8"/>
                      <a:pt x="275" y="4"/>
                      <a:pt x="275" y="4"/>
                    </a:cubicBezTo>
                    <a:cubicBezTo>
                      <a:pt x="274" y="4"/>
                      <a:pt x="274" y="2"/>
                      <a:pt x="274" y="2"/>
                    </a:cubicBezTo>
                    <a:cubicBezTo>
                      <a:pt x="266" y="2"/>
                      <a:pt x="266" y="2"/>
                      <a:pt x="266" y="2"/>
                    </a:cubicBezTo>
                    <a:cubicBezTo>
                      <a:pt x="265" y="0"/>
                      <a:pt x="265" y="0"/>
                      <a:pt x="265" y="0"/>
                    </a:cubicBezTo>
                    <a:cubicBezTo>
                      <a:pt x="263" y="1"/>
                      <a:pt x="263" y="1"/>
                      <a:pt x="263" y="1"/>
                    </a:cubicBezTo>
                    <a:cubicBezTo>
                      <a:pt x="261" y="3"/>
                      <a:pt x="261" y="3"/>
                      <a:pt x="261" y="3"/>
                    </a:cubicBezTo>
                    <a:cubicBezTo>
                      <a:pt x="255" y="6"/>
                      <a:pt x="255" y="6"/>
                      <a:pt x="255" y="6"/>
                    </a:cubicBezTo>
                    <a:cubicBezTo>
                      <a:pt x="254" y="11"/>
                      <a:pt x="254" y="11"/>
                      <a:pt x="254" y="11"/>
                    </a:cubicBezTo>
                    <a:cubicBezTo>
                      <a:pt x="250" y="15"/>
                      <a:pt x="250" y="15"/>
                      <a:pt x="250" y="15"/>
                    </a:cubicBezTo>
                    <a:cubicBezTo>
                      <a:pt x="246" y="20"/>
                      <a:pt x="246" y="20"/>
                      <a:pt x="246" y="20"/>
                    </a:cubicBezTo>
                    <a:cubicBezTo>
                      <a:pt x="240" y="20"/>
                      <a:pt x="240" y="20"/>
                      <a:pt x="240" y="20"/>
                    </a:cubicBezTo>
                    <a:cubicBezTo>
                      <a:pt x="235" y="22"/>
                      <a:pt x="235" y="22"/>
                      <a:pt x="235" y="22"/>
                    </a:cubicBezTo>
                    <a:cubicBezTo>
                      <a:pt x="232" y="25"/>
                      <a:pt x="232" y="25"/>
                      <a:pt x="232" y="25"/>
                    </a:cubicBezTo>
                    <a:cubicBezTo>
                      <a:pt x="227" y="28"/>
                      <a:pt x="227" y="28"/>
                      <a:pt x="227" y="28"/>
                    </a:cubicBezTo>
                    <a:cubicBezTo>
                      <a:pt x="222" y="34"/>
                      <a:pt x="222" y="34"/>
                      <a:pt x="222" y="34"/>
                    </a:cubicBezTo>
                    <a:cubicBezTo>
                      <a:pt x="217" y="35"/>
                      <a:pt x="217" y="35"/>
                      <a:pt x="217" y="35"/>
                    </a:cubicBezTo>
                    <a:cubicBezTo>
                      <a:pt x="212" y="36"/>
                      <a:pt x="212" y="36"/>
                      <a:pt x="212" y="36"/>
                    </a:cubicBezTo>
                    <a:cubicBezTo>
                      <a:pt x="209" y="34"/>
                      <a:pt x="209" y="34"/>
                      <a:pt x="209" y="34"/>
                    </a:cubicBezTo>
                    <a:cubicBezTo>
                      <a:pt x="209" y="32"/>
                      <a:pt x="209" y="32"/>
                      <a:pt x="209" y="32"/>
                    </a:cubicBezTo>
                    <a:cubicBezTo>
                      <a:pt x="205" y="32"/>
                      <a:pt x="205" y="32"/>
                      <a:pt x="205" y="32"/>
                    </a:cubicBezTo>
                    <a:cubicBezTo>
                      <a:pt x="203" y="32"/>
                      <a:pt x="203" y="32"/>
                      <a:pt x="203" y="32"/>
                    </a:cubicBezTo>
                    <a:cubicBezTo>
                      <a:pt x="201" y="35"/>
                      <a:pt x="201" y="35"/>
                      <a:pt x="201" y="35"/>
                    </a:cubicBezTo>
                    <a:cubicBezTo>
                      <a:pt x="196" y="35"/>
                      <a:pt x="196" y="35"/>
                      <a:pt x="196" y="35"/>
                    </a:cubicBezTo>
                    <a:cubicBezTo>
                      <a:pt x="189" y="35"/>
                      <a:pt x="189" y="35"/>
                      <a:pt x="189" y="35"/>
                    </a:cubicBezTo>
                    <a:cubicBezTo>
                      <a:pt x="187" y="34"/>
                      <a:pt x="187" y="34"/>
                      <a:pt x="187" y="34"/>
                    </a:cubicBezTo>
                    <a:cubicBezTo>
                      <a:pt x="187" y="34"/>
                      <a:pt x="186" y="32"/>
                      <a:pt x="185" y="31"/>
                    </a:cubicBezTo>
                    <a:cubicBezTo>
                      <a:pt x="185" y="31"/>
                      <a:pt x="182" y="28"/>
                      <a:pt x="182" y="28"/>
                    </a:cubicBezTo>
                    <a:cubicBezTo>
                      <a:pt x="179" y="26"/>
                      <a:pt x="179" y="26"/>
                      <a:pt x="179" y="26"/>
                    </a:cubicBezTo>
                    <a:cubicBezTo>
                      <a:pt x="169" y="26"/>
                      <a:pt x="169" y="26"/>
                      <a:pt x="169" y="26"/>
                    </a:cubicBezTo>
                    <a:cubicBezTo>
                      <a:pt x="168" y="10"/>
                      <a:pt x="168" y="10"/>
                      <a:pt x="168" y="10"/>
                    </a:cubicBezTo>
                    <a:cubicBezTo>
                      <a:pt x="166" y="6"/>
                      <a:pt x="166" y="6"/>
                      <a:pt x="166" y="6"/>
                    </a:cubicBezTo>
                    <a:cubicBezTo>
                      <a:pt x="164" y="3"/>
                      <a:pt x="164" y="3"/>
                      <a:pt x="164" y="3"/>
                    </a:cubicBezTo>
                    <a:cubicBezTo>
                      <a:pt x="162" y="2"/>
                      <a:pt x="162" y="2"/>
                      <a:pt x="162" y="2"/>
                    </a:cubicBezTo>
                    <a:cubicBezTo>
                      <a:pt x="158" y="4"/>
                      <a:pt x="158" y="4"/>
                      <a:pt x="158" y="4"/>
                    </a:cubicBezTo>
                    <a:cubicBezTo>
                      <a:pt x="155" y="7"/>
                      <a:pt x="155" y="7"/>
                      <a:pt x="155" y="7"/>
                    </a:cubicBezTo>
                    <a:cubicBezTo>
                      <a:pt x="153" y="10"/>
                      <a:pt x="153" y="10"/>
                      <a:pt x="153" y="10"/>
                    </a:cubicBezTo>
                    <a:cubicBezTo>
                      <a:pt x="149" y="13"/>
                      <a:pt x="149" y="13"/>
                      <a:pt x="149" y="13"/>
                    </a:cubicBezTo>
                    <a:cubicBezTo>
                      <a:pt x="145" y="8"/>
                      <a:pt x="145" y="8"/>
                      <a:pt x="145" y="8"/>
                    </a:cubicBezTo>
                    <a:cubicBezTo>
                      <a:pt x="144" y="5"/>
                      <a:pt x="144" y="5"/>
                      <a:pt x="144" y="5"/>
                    </a:cubicBezTo>
                    <a:cubicBezTo>
                      <a:pt x="141" y="9"/>
                      <a:pt x="141" y="9"/>
                      <a:pt x="141" y="9"/>
                    </a:cubicBezTo>
                    <a:cubicBezTo>
                      <a:pt x="139" y="12"/>
                      <a:pt x="139" y="12"/>
                      <a:pt x="139" y="12"/>
                    </a:cubicBezTo>
                    <a:cubicBezTo>
                      <a:pt x="127" y="12"/>
                      <a:pt x="127" y="12"/>
                      <a:pt x="127" y="12"/>
                    </a:cubicBezTo>
                    <a:cubicBezTo>
                      <a:pt x="118" y="11"/>
                      <a:pt x="118" y="11"/>
                      <a:pt x="118" y="11"/>
                    </a:cubicBezTo>
                    <a:cubicBezTo>
                      <a:pt x="106" y="11"/>
                      <a:pt x="106" y="11"/>
                      <a:pt x="106" y="11"/>
                    </a:cubicBezTo>
                    <a:cubicBezTo>
                      <a:pt x="106" y="11"/>
                      <a:pt x="104" y="12"/>
                      <a:pt x="103" y="12"/>
                    </a:cubicBezTo>
                    <a:cubicBezTo>
                      <a:pt x="103" y="12"/>
                      <a:pt x="100" y="14"/>
                      <a:pt x="100" y="14"/>
                    </a:cubicBezTo>
                    <a:cubicBezTo>
                      <a:pt x="100" y="14"/>
                      <a:pt x="99" y="16"/>
                      <a:pt x="99" y="16"/>
                    </a:cubicBezTo>
                    <a:cubicBezTo>
                      <a:pt x="99" y="17"/>
                      <a:pt x="99" y="22"/>
                      <a:pt x="99" y="22"/>
                    </a:cubicBezTo>
                    <a:cubicBezTo>
                      <a:pt x="100" y="25"/>
                      <a:pt x="100" y="25"/>
                      <a:pt x="100" y="25"/>
                    </a:cubicBezTo>
                    <a:cubicBezTo>
                      <a:pt x="100" y="25"/>
                      <a:pt x="101" y="27"/>
                      <a:pt x="102" y="27"/>
                    </a:cubicBezTo>
                    <a:cubicBezTo>
                      <a:pt x="103" y="27"/>
                      <a:pt x="107" y="27"/>
                      <a:pt x="107" y="27"/>
                    </a:cubicBezTo>
                    <a:cubicBezTo>
                      <a:pt x="107" y="27"/>
                      <a:pt x="111" y="27"/>
                      <a:pt x="111" y="27"/>
                    </a:cubicBezTo>
                    <a:cubicBezTo>
                      <a:pt x="112" y="27"/>
                      <a:pt x="113" y="28"/>
                      <a:pt x="113" y="28"/>
                    </a:cubicBezTo>
                    <a:cubicBezTo>
                      <a:pt x="113" y="28"/>
                      <a:pt x="115" y="30"/>
                      <a:pt x="115" y="30"/>
                    </a:cubicBezTo>
                    <a:cubicBezTo>
                      <a:pt x="115" y="30"/>
                      <a:pt x="117" y="33"/>
                      <a:pt x="117" y="33"/>
                    </a:cubicBezTo>
                    <a:cubicBezTo>
                      <a:pt x="118" y="37"/>
                      <a:pt x="118" y="37"/>
                      <a:pt x="118" y="37"/>
                    </a:cubicBezTo>
                    <a:cubicBezTo>
                      <a:pt x="118" y="37"/>
                      <a:pt x="118" y="40"/>
                      <a:pt x="118" y="40"/>
                    </a:cubicBezTo>
                    <a:cubicBezTo>
                      <a:pt x="118" y="41"/>
                      <a:pt x="117" y="43"/>
                      <a:pt x="117" y="43"/>
                    </a:cubicBezTo>
                    <a:cubicBezTo>
                      <a:pt x="114" y="43"/>
                      <a:pt x="114" y="43"/>
                      <a:pt x="114" y="43"/>
                    </a:cubicBezTo>
                    <a:cubicBezTo>
                      <a:pt x="109" y="44"/>
                      <a:pt x="109" y="44"/>
                      <a:pt x="109" y="44"/>
                    </a:cubicBezTo>
                    <a:cubicBezTo>
                      <a:pt x="108" y="43"/>
                      <a:pt x="108" y="43"/>
                      <a:pt x="108" y="43"/>
                    </a:cubicBezTo>
                    <a:cubicBezTo>
                      <a:pt x="104" y="42"/>
                      <a:pt x="104" y="42"/>
                      <a:pt x="104" y="42"/>
                    </a:cubicBezTo>
                    <a:cubicBezTo>
                      <a:pt x="100" y="44"/>
                      <a:pt x="100" y="44"/>
                      <a:pt x="100" y="44"/>
                    </a:cubicBezTo>
                    <a:cubicBezTo>
                      <a:pt x="95" y="44"/>
                      <a:pt x="95" y="44"/>
                      <a:pt x="95" y="44"/>
                    </a:cubicBezTo>
                    <a:cubicBezTo>
                      <a:pt x="95" y="48"/>
                      <a:pt x="95" y="48"/>
                      <a:pt x="95" y="48"/>
                    </a:cubicBezTo>
                    <a:cubicBezTo>
                      <a:pt x="95" y="62"/>
                      <a:pt x="95" y="62"/>
                      <a:pt x="95" y="62"/>
                    </a:cubicBezTo>
                    <a:cubicBezTo>
                      <a:pt x="98" y="64"/>
                      <a:pt x="98" y="64"/>
                      <a:pt x="98" y="64"/>
                    </a:cubicBezTo>
                    <a:cubicBezTo>
                      <a:pt x="98" y="64"/>
                      <a:pt x="100" y="66"/>
                      <a:pt x="101" y="66"/>
                    </a:cubicBezTo>
                    <a:cubicBezTo>
                      <a:pt x="101" y="67"/>
                      <a:pt x="103" y="68"/>
                      <a:pt x="104" y="68"/>
                    </a:cubicBezTo>
                    <a:cubicBezTo>
                      <a:pt x="104" y="69"/>
                      <a:pt x="106" y="70"/>
                      <a:pt x="106" y="70"/>
                    </a:cubicBezTo>
                    <a:cubicBezTo>
                      <a:pt x="106" y="76"/>
                      <a:pt x="106" y="76"/>
                      <a:pt x="106" y="76"/>
                    </a:cubicBezTo>
                    <a:cubicBezTo>
                      <a:pt x="106" y="80"/>
                      <a:pt x="106" y="80"/>
                      <a:pt x="106" y="80"/>
                    </a:cubicBezTo>
                    <a:cubicBezTo>
                      <a:pt x="109" y="84"/>
                      <a:pt x="109" y="84"/>
                      <a:pt x="109" y="84"/>
                    </a:cubicBezTo>
                    <a:cubicBezTo>
                      <a:pt x="111" y="89"/>
                      <a:pt x="111" y="89"/>
                      <a:pt x="111" y="89"/>
                    </a:cubicBezTo>
                    <a:cubicBezTo>
                      <a:pt x="109" y="106"/>
                      <a:pt x="109" y="106"/>
                      <a:pt x="109" y="106"/>
                    </a:cubicBezTo>
                    <a:cubicBezTo>
                      <a:pt x="109" y="114"/>
                      <a:pt x="109" y="114"/>
                      <a:pt x="109" y="114"/>
                    </a:cubicBezTo>
                    <a:cubicBezTo>
                      <a:pt x="109" y="114"/>
                      <a:pt x="107" y="120"/>
                      <a:pt x="107" y="121"/>
                    </a:cubicBezTo>
                    <a:cubicBezTo>
                      <a:pt x="107" y="122"/>
                      <a:pt x="105" y="129"/>
                      <a:pt x="105" y="129"/>
                    </a:cubicBezTo>
                    <a:cubicBezTo>
                      <a:pt x="104" y="137"/>
                      <a:pt x="104" y="137"/>
                      <a:pt x="104" y="137"/>
                    </a:cubicBezTo>
                    <a:cubicBezTo>
                      <a:pt x="104" y="137"/>
                      <a:pt x="103" y="139"/>
                      <a:pt x="103" y="140"/>
                    </a:cubicBezTo>
                    <a:cubicBezTo>
                      <a:pt x="103" y="141"/>
                      <a:pt x="102" y="151"/>
                      <a:pt x="102" y="151"/>
                    </a:cubicBezTo>
                    <a:cubicBezTo>
                      <a:pt x="102" y="151"/>
                      <a:pt x="101" y="155"/>
                      <a:pt x="101" y="156"/>
                    </a:cubicBezTo>
                    <a:cubicBezTo>
                      <a:pt x="100" y="157"/>
                      <a:pt x="101" y="163"/>
                      <a:pt x="101" y="163"/>
                    </a:cubicBezTo>
                    <a:cubicBezTo>
                      <a:pt x="101" y="163"/>
                      <a:pt x="98" y="171"/>
                      <a:pt x="98" y="172"/>
                    </a:cubicBezTo>
                    <a:cubicBezTo>
                      <a:pt x="97" y="172"/>
                      <a:pt x="95" y="176"/>
                      <a:pt x="94" y="176"/>
                    </a:cubicBezTo>
                    <a:cubicBezTo>
                      <a:pt x="94" y="176"/>
                      <a:pt x="89" y="176"/>
                      <a:pt x="89" y="176"/>
                    </a:cubicBezTo>
                    <a:cubicBezTo>
                      <a:pt x="88" y="176"/>
                      <a:pt x="84" y="174"/>
                      <a:pt x="83" y="174"/>
                    </a:cubicBezTo>
                    <a:cubicBezTo>
                      <a:pt x="83" y="174"/>
                      <a:pt x="81" y="172"/>
                      <a:pt x="81" y="172"/>
                    </a:cubicBezTo>
                    <a:cubicBezTo>
                      <a:pt x="75" y="172"/>
                      <a:pt x="75" y="172"/>
                      <a:pt x="75" y="172"/>
                    </a:cubicBezTo>
                    <a:cubicBezTo>
                      <a:pt x="71" y="174"/>
                      <a:pt x="71" y="174"/>
                      <a:pt x="71" y="174"/>
                    </a:cubicBezTo>
                    <a:cubicBezTo>
                      <a:pt x="70" y="177"/>
                      <a:pt x="70" y="177"/>
                      <a:pt x="70" y="177"/>
                    </a:cubicBezTo>
                    <a:cubicBezTo>
                      <a:pt x="63" y="179"/>
                      <a:pt x="63" y="179"/>
                      <a:pt x="63" y="179"/>
                    </a:cubicBezTo>
                    <a:cubicBezTo>
                      <a:pt x="54" y="180"/>
                      <a:pt x="54" y="180"/>
                      <a:pt x="54" y="180"/>
                    </a:cubicBezTo>
                    <a:cubicBezTo>
                      <a:pt x="46" y="180"/>
                      <a:pt x="46" y="180"/>
                      <a:pt x="46" y="180"/>
                    </a:cubicBezTo>
                    <a:cubicBezTo>
                      <a:pt x="42" y="182"/>
                      <a:pt x="42" y="182"/>
                      <a:pt x="42" y="182"/>
                    </a:cubicBezTo>
                    <a:cubicBezTo>
                      <a:pt x="36" y="185"/>
                      <a:pt x="36" y="185"/>
                      <a:pt x="36" y="185"/>
                    </a:cubicBezTo>
                    <a:cubicBezTo>
                      <a:pt x="32" y="188"/>
                      <a:pt x="32" y="188"/>
                      <a:pt x="32" y="188"/>
                    </a:cubicBezTo>
                    <a:cubicBezTo>
                      <a:pt x="32" y="188"/>
                      <a:pt x="26" y="192"/>
                      <a:pt x="26" y="193"/>
                    </a:cubicBezTo>
                    <a:cubicBezTo>
                      <a:pt x="26" y="193"/>
                      <a:pt x="21" y="199"/>
                      <a:pt x="21" y="200"/>
                    </a:cubicBezTo>
                    <a:cubicBezTo>
                      <a:pt x="20" y="201"/>
                      <a:pt x="19" y="206"/>
                      <a:pt x="19" y="206"/>
                    </a:cubicBezTo>
                    <a:cubicBezTo>
                      <a:pt x="18" y="210"/>
                      <a:pt x="18" y="210"/>
                      <a:pt x="18" y="210"/>
                    </a:cubicBezTo>
                    <a:cubicBezTo>
                      <a:pt x="15" y="214"/>
                      <a:pt x="15" y="214"/>
                      <a:pt x="15" y="214"/>
                    </a:cubicBezTo>
                    <a:cubicBezTo>
                      <a:pt x="15" y="214"/>
                      <a:pt x="13" y="217"/>
                      <a:pt x="13" y="217"/>
                    </a:cubicBezTo>
                    <a:cubicBezTo>
                      <a:pt x="13" y="217"/>
                      <a:pt x="14" y="223"/>
                      <a:pt x="14" y="223"/>
                    </a:cubicBezTo>
                    <a:cubicBezTo>
                      <a:pt x="15" y="226"/>
                      <a:pt x="15" y="226"/>
                      <a:pt x="15" y="226"/>
                    </a:cubicBezTo>
                    <a:cubicBezTo>
                      <a:pt x="12" y="232"/>
                      <a:pt x="12" y="232"/>
                      <a:pt x="12" y="232"/>
                    </a:cubicBezTo>
                    <a:cubicBezTo>
                      <a:pt x="8" y="236"/>
                      <a:pt x="8" y="236"/>
                      <a:pt x="8" y="236"/>
                    </a:cubicBezTo>
                    <a:cubicBezTo>
                      <a:pt x="8" y="236"/>
                      <a:pt x="3" y="239"/>
                      <a:pt x="3" y="239"/>
                    </a:cubicBezTo>
                    <a:cubicBezTo>
                      <a:pt x="3" y="240"/>
                      <a:pt x="0" y="245"/>
                      <a:pt x="0" y="245"/>
                    </a:cubicBez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77" name="Freeform 11"/>
              <p:cNvSpPr>
                <a:spLocks/>
              </p:cNvSpPr>
              <p:nvPr/>
            </p:nvSpPr>
            <p:spPr bwMode="auto">
              <a:xfrm>
                <a:off x="8023225" y="1057275"/>
                <a:ext cx="563562" cy="658813"/>
              </a:xfrm>
              <a:custGeom>
                <a:avLst/>
                <a:gdLst>
                  <a:gd name="T0" fmla="*/ 11 w 150"/>
                  <a:gd name="T1" fmla="*/ 25 h 175"/>
                  <a:gd name="T2" fmla="*/ 19 w 150"/>
                  <a:gd name="T3" fmla="*/ 33 h 175"/>
                  <a:gd name="T4" fmla="*/ 34 w 150"/>
                  <a:gd name="T5" fmla="*/ 35 h 175"/>
                  <a:gd name="T6" fmla="*/ 42 w 150"/>
                  <a:gd name="T7" fmla="*/ 40 h 175"/>
                  <a:gd name="T8" fmla="*/ 50 w 150"/>
                  <a:gd name="T9" fmla="*/ 37 h 175"/>
                  <a:gd name="T10" fmla="*/ 55 w 150"/>
                  <a:gd name="T11" fmla="*/ 29 h 175"/>
                  <a:gd name="T12" fmla="*/ 71 w 150"/>
                  <a:gd name="T13" fmla="*/ 27 h 175"/>
                  <a:gd name="T14" fmla="*/ 80 w 150"/>
                  <a:gd name="T15" fmla="*/ 22 h 175"/>
                  <a:gd name="T16" fmla="*/ 90 w 150"/>
                  <a:gd name="T17" fmla="*/ 17 h 175"/>
                  <a:gd name="T18" fmla="*/ 102 w 150"/>
                  <a:gd name="T19" fmla="*/ 11 h 175"/>
                  <a:gd name="T20" fmla="*/ 107 w 150"/>
                  <a:gd name="T21" fmla="*/ 0 h 175"/>
                  <a:gd name="T22" fmla="*/ 120 w 150"/>
                  <a:gd name="T23" fmla="*/ 5 h 175"/>
                  <a:gd name="T24" fmla="*/ 116 w 150"/>
                  <a:gd name="T25" fmla="*/ 13 h 175"/>
                  <a:gd name="T26" fmla="*/ 121 w 150"/>
                  <a:gd name="T27" fmla="*/ 18 h 175"/>
                  <a:gd name="T28" fmla="*/ 129 w 150"/>
                  <a:gd name="T29" fmla="*/ 26 h 175"/>
                  <a:gd name="T30" fmla="*/ 130 w 150"/>
                  <a:gd name="T31" fmla="*/ 34 h 175"/>
                  <a:gd name="T32" fmla="*/ 125 w 150"/>
                  <a:gd name="T33" fmla="*/ 42 h 175"/>
                  <a:gd name="T34" fmla="*/ 123 w 150"/>
                  <a:gd name="T35" fmla="*/ 54 h 175"/>
                  <a:gd name="T36" fmla="*/ 122 w 150"/>
                  <a:gd name="T37" fmla="*/ 66 h 175"/>
                  <a:gd name="T38" fmla="*/ 125 w 150"/>
                  <a:gd name="T39" fmla="*/ 74 h 175"/>
                  <a:gd name="T40" fmla="*/ 127 w 150"/>
                  <a:gd name="T41" fmla="*/ 87 h 175"/>
                  <a:gd name="T42" fmla="*/ 137 w 150"/>
                  <a:gd name="T43" fmla="*/ 94 h 175"/>
                  <a:gd name="T44" fmla="*/ 147 w 150"/>
                  <a:gd name="T45" fmla="*/ 103 h 175"/>
                  <a:gd name="T46" fmla="*/ 150 w 150"/>
                  <a:gd name="T47" fmla="*/ 120 h 175"/>
                  <a:gd name="T48" fmla="*/ 146 w 150"/>
                  <a:gd name="T49" fmla="*/ 129 h 175"/>
                  <a:gd name="T50" fmla="*/ 126 w 150"/>
                  <a:gd name="T51" fmla="*/ 129 h 175"/>
                  <a:gd name="T52" fmla="*/ 116 w 150"/>
                  <a:gd name="T53" fmla="*/ 138 h 175"/>
                  <a:gd name="T54" fmla="*/ 114 w 150"/>
                  <a:gd name="T55" fmla="*/ 146 h 175"/>
                  <a:gd name="T56" fmla="*/ 110 w 150"/>
                  <a:gd name="T57" fmla="*/ 150 h 175"/>
                  <a:gd name="T58" fmla="*/ 107 w 150"/>
                  <a:gd name="T59" fmla="*/ 158 h 175"/>
                  <a:gd name="T60" fmla="*/ 102 w 150"/>
                  <a:gd name="T61" fmla="*/ 160 h 175"/>
                  <a:gd name="T62" fmla="*/ 98 w 150"/>
                  <a:gd name="T63" fmla="*/ 155 h 175"/>
                  <a:gd name="T64" fmla="*/ 89 w 150"/>
                  <a:gd name="T65" fmla="*/ 151 h 175"/>
                  <a:gd name="T66" fmla="*/ 81 w 150"/>
                  <a:gd name="T67" fmla="*/ 155 h 175"/>
                  <a:gd name="T68" fmla="*/ 74 w 150"/>
                  <a:gd name="T69" fmla="*/ 162 h 175"/>
                  <a:gd name="T70" fmla="*/ 72 w 150"/>
                  <a:gd name="T71" fmla="*/ 175 h 175"/>
                  <a:gd name="T72" fmla="*/ 63 w 150"/>
                  <a:gd name="T73" fmla="*/ 166 h 175"/>
                  <a:gd name="T74" fmla="*/ 58 w 150"/>
                  <a:gd name="T75" fmla="*/ 160 h 175"/>
                  <a:gd name="T76" fmla="*/ 61 w 150"/>
                  <a:gd name="T77" fmla="*/ 152 h 175"/>
                  <a:gd name="T78" fmla="*/ 57 w 150"/>
                  <a:gd name="T79" fmla="*/ 146 h 175"/>
                  <a:gd name="T80" fmla="*/ 56 w 150"/>
                  <a:gd name="T81" fmla="*/ 135 h 175"/>
                  <a:gd name="T82" fmla="*/ 55 w 150"/>
                  <a:gd name="T83" fmla="*/ 122 h 175"/>
                  <a:gd name="T84" fmla="*/ 52 w 150"/>
                  <a:gd name="T85" fmla="*/ 109 h 175"/>
                  <a:gd name="T86" fmla="*/ 47 w 150"/>
                  <a:gd name="T87" fmla="*/ 102 h 175"/>
                  <a:gd name="T88" fmla="*/ 43 w 150"/>
                  <a:gd name="T89" fmla="*/ 91 h 175"/>
                  <a:gd name="T90" fmla="*/ 39 w 150"/>
                  <a:gd name="T91" fmla="*/ 83 h 175"/>
                  <a:gd name="T92" fmla="*/ 33 w 150"/>
                  <a:gd name="T93" fmla="*/ 79 h 175"/>
                  <a:gd name="T94" fmla="*/ 29 w 150"/>
                  <a:gd name="T95" fmla="*/ 70 h 175"/>
                  <a:gd name="T96" fmla="*/ 19 w 150"/>
                  <a:gd name="T97" fmla="*/ 70 h 175"/>
                  <a:gd name="T98" fmla="*/ 13 w 150"/>
                  <a:gd name="T99" fmla="*/ 68 h 175"/>
                  <a:gd name="T100" fmla="*/ 10 w 150"/>
                  <a:gd name="T101" fmla="*/ 48 h 175"/>
                  <a:gd name="T102" fmla="*/ 14 w 150"/>
                  <a:gd name="T103" fmla="*/ 42 h 175"/>
                  <a:gd name="T104" fmla="*/ 9 w 150"/>
                  <a:gd name="T105" fmla="*/ 31 h 175"/>
                  <a:gd name="T106" fmla="*/ 1 w 150"/>
                  <a:gd name="T107" fmla="*/ 28 h 175"/>
                  <a:gd name="T108" fmla="*/ 1 w 150"/>
                  <a:gd name="T109" fmla="*/ 2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175">
                    <a:moveTo>
                      <a:pt x="1" y="25"/>
                    </a:moveTo>
                    <a:cubicBezTo>
                      <a:pt x="2" y="25"/>
                      <a:pt x="11" y="25"/>
                      <a:pt x="11" y="25"/>
                    </a:cubicBezTo>
                    <a:cubicBezTo>
                      <a:pt x="15" y="30"/>
                      <a:pt x="15" y="30"/>
                      <a:pt x="15" y="30"/>
                    </a:cubicBezTo>
                    <a:cubicBezTo>
                      <a:pt x="19" y="33"/>
                      <a:pt x="19" y="33"/>
                      <a:pt x="19" y="33"/>
                    </a:cubicBezTo>
                    <a:cubicBezTo>
                      <a:pt x="28" y="34"/>
                      <a:pt x="28" y="34"/>
                      <a:pt x="28" y="34"/>
                    </a:cubicBezTo>
                    <a:cubicBezTo>
                      <a:pt x="34" y="35"/>
                      <a:pt x="34" y="35"/>
                      <a:pt x="34" y="35"/>
                    </a:cubicBezTo>
                    <a:cubicBezTo>
                      <a:pt x="37" y="40"/>
                      <a:pt x="37" y="40"/>
                      <a:pt x="37" y="40"/>
                    </a:cubicBezTo>
                    <a:cubicBezTo>
                      <a:pt x="42" y="40"/>
                      <a:pt x="42" y="40"/>
                      <a:pt x="42" y="40"/>
                    </a:cubicBezTo>
                    <a:cubicBezTo>
                      <a:pt x="48" y="40"/>
                      <a:pt x="48" y="40"/>
                      <a:pt x="48" y="40"/>
                    </a:cubicBezTo>
                    <a:cubicBezTo>
                      <a:pt x="50" y="37"/>
                      <a:pt x="50" y="37"/>
                      <a:pt x="50" y="37"/>
                    </a:cubicBezTo>
                    <a:cubicBezTo>
                      <a:pt x="51" y="31"/>
                      <a:pt x="51" y="31"/>
                      <a:pt x="51" y="31"/>
                    </a:cubicBezTo>
                    <a:cubicBezTo>
                      <a:pt x="55" y="29"/>
                      <a:pt x="55" y="29"/>
                      <a:pt x="55" y="29"/>
                    </a:cubicBezTo>
                    <a:cubicBezTo>
                      <a:pt x="61" y="27"/>
                      <a:pt x="61" y="27"/>
                      <a:pt x="61" y="27"/>
                    </a:cubicBezTo>
                    <a:cubicBezTo>
                      <a:pt x="71" y="27"/>
                      <a:pt x="71" y="27"/>
                      <a:pt x="71" y="27"/>
                    </a:cubicBezTo>
                    <a:cubicBezTo>
                      <a:pt x="75" y="26"/>
                      <a:pt x="75" y="26"/>
                      <a:pt x="75" y="26"/>
                    </a:cubicBezTo>
                    <a:cubicBezTo>
                      <a:pt x="80" y="22"/>
                      <a:pt x="80" y="22"/>
                      <a:pt x="80" y="22"/>
                    </a:cubicBezTo>
                    <a:cubicBezTo>
                      <a:pt x="86" y="19"/>
                      <a:pt x="86" y="19"/>
                      <a:pt x="86" y="19"/>
                    </a:cubicBezTo>
                    <a:cubicBezTo>
                      <a:pt x="90" y="17"/>
                      <a:pt x="90" y="17"/>
                      <a:pt x="90" y="17"/>
                    </a:cubicBezTo>
                    <a:cubicBezTo>
                      <a:pt x="97" y="16"/>
                      <a:pt x="97" y="16"/>
                      <a:pt x="97" y="16"/>
                    </a:cubicBezTo>
                    <a:cubicBezTo>
                      <a:pt x="102" y="11"/>
                      <a:pt x="102" y="11"/>
                      <a:pt x="102" y="11"/>
                    </a:cubicBezTo>
                    <a:cubicBezTo>
                      <a:pt x="107" y="4"/>
                      <a:pt x="107" y="4"/>
                      <a:pt x="107" y="4"/>
                    </a:cubicBezTo>
                    <a:cubicBezTo>
                      <a:pt x="107" y="0"/>
                      <a:pt x="107" y="0"/>
                      <a:pt x="107" y="0"/>
                    </a:cubicBezTo>
                    <a:cubicBezTo>
                      <a:pt x="118" y="0"/>
                      <a:pt x="118" y="0"/>
                      <a:pt x="118" y="0"/>
                    </a:cubicBezTo>
                    <a:cubicBezTo>
                      <a:pt x="120" y="5"/>
                      <a:pt x="120" y="5"/>
                      <a:pt x="120" y="5"/>
                    </a:cubicBezTo>
                    <a:cubicBezTo>
                      <a:pt x="118" y="9"/>
                      <a:pt x="118" y="9"/>
                      <a:pt x="118" y="9"/>
                    </a:cubicBezTo>
                    <a:cubicBezTo>
                      <a:pt x="116" y="13"/>
                      <a:pt x="116" y="13"/>
                      <a:pt x="116" y="13"/>
                    </a:cubicBezTo>
                    <a:cubicBezTo>
                      <a:pt x="116" y="17"/>
                      <a:pt x="116" y="17"/>
                      <a:pt x="116" y="17"/>
                    </a:cubicBezTo>
                    <a:cubicBezTo>
                      <a:pt x="121" y="18"/>
                      <a:pt x="121" y="18"/>
                      <a:pt x="121" y="18"/>
                    </a:cubicBezTo>
                    <a:cubicBezTo>
                      <a:pt x="126" y="20"/>
                      <a:pt x="126" y="20"/>
                      <a:pt x="126" y="20"/>
                    </a:cubicBezTo>
                    <a:cubicBezTo>
                      <a:pt x="129" y="26"/>
                      <a:pt x="129" y="26"/>
                      <a:pt x="129" y="26"/>
                    </a:cubicBezTo>
                    <a:cubicBezTo>
                      <a:pt x="131" y="30"/>
                      <a:pt x="131" y="30"/>
                      <a:pt x="131" y="30"/>
                    </a:cubicBezTo>
                    <a:cubicBezTo>
                      <a:pt x="130" y="34"/>
                      <a:pt x="130" y="34"/>
                      <a:pt x="130" y="34"/>
                    </a:cubicBezTo>
                    <a:cubicBezTo>
                      <a:pt x="126" y="38"/>
                      <a:pt x="126" y="38"/>
                      <a:pt x="126" y="38"/>
                    </a:cubicBezTo>
                    <a:cubicBezTo>
                      <a:pt x="125" y="42"/>
                      <a:pt x="125" y="42"/>
                      <a:pt x="125" y="42"/>
                    </a:cubicBezTo>
                    <a:cubicBezTo>
                      <a:pt x="123" y="50"/>
                      <a:pt x="123" y="50"/>
                      <a:pt x="123" y="50"/>
                    </a:cubicBezTo>
                    <a:cubicBezTo>
                      <a:pt x="123" y="54"/>
                      <a:pt x="123" y="54"/>
                      <a:pt x="123" y="54"/>
                    </a:cubicBezTo>
                    <a:cubicBezTo>
                      <a:pt x="122" y="57"/>
                      <a:pt x="122" y="57"/>
                      <a:pt x="122" y="57"/>
                    </a:cubicBezTo>
                    <a:cubicBezTo>
                      <a:pt x="122" y="66"/>
                      <a:pt x="122" y="66"/>
                      <a:pt x="122" y="66"/>
                    </a:cubicBezTo>
                    <a:cubicBezTo>
                      <a:pt x="122" y="71"/>
                      <a:pt x="122" y="71"/>
                      <a:pt x="122" y="71"/>
                    </a:cubicBezTo>
                    <a:cubicBezTo>
                      <a:pt x="125" y="74"/>
                      <a:pt x="125" y="74"/>
                      <a:pt x="125" y="74"/>
                    </a:cubicBezTo>
                    <a:cubicBezTo>
                      <a:pt x="127" y="79"/>
                      <a:pt x="127" y="79"/>
                      <a:pt x="127" y="79"/>
                    </a:cubicBezTo>
                    <a:cubicBezTo>
                      <a:pt x="127" y="87"/>
                      <a:pt x="127" y="87"/>
                      <a:pt x="127" y="87"/>
                    </a:cubicBezTo>
                    <a:cubicBezTo>
                      <a:pt x="131" y="89"/>
                      <a:pt x="131" y="89"/>
                      <a:pt x="131" y="89"/>
                    </a:cubicBezTo>
                    <a:cubicBezTo>
                      <a:pt x="137" y="94"/>
                      <a:pt x="137" y="94"/>
                      <a:pt x="137" y="94"/>
                    </a:cubicBezTo>
                    <a:cubicBezTo>
                      <a:pt x="140" y="98"/>
                      <a:pt x="140" y="98"/>
                      <a:pt x="140" y="98"/>
                    </a:cubicBezTo>
                    <a:cubicBezTo>
                      <a:pt x="147" y="103"/>
                      <a:pt x="147" y="103"/>
                      <a:pt x="147" y="103"/>
                    </a:cubicBezTo>
                    <a:cubicBezTo>
                      <a:pt x="149" y="106"/>
                      <a:pt x="149" y="106"/>
                      <a:pt x="149" y="106"/>
                    </a:cubicBezTo>
                    <a:cubicBezTo>
                      <a:pt x="150" y="120"/>
                      <a:pt x="150" y="120"/>
                      <a:pt x="150" y="120"/>
                    </a:cubicBezTo>
                    <a:cubicBezTo>
                      <a:pt x="150" y="128"/>
                      <a:pt x="150" y="128"/>
                      <a:pt x="150" y="128"/>
                    </a:cubicBezTo>
                    <a:cubicBezTo>
                      <a:pt x="146" y="129"/>
                      <a:pt x="146" y="129"/>
                      <a:pt x="146" y="129"/>
                    </a:cubicBezTo>
                    <a:cubicBezTo>
                      <a:pt x="136" y="129"/>
                      <a:pt x="136" y="129"/>
                      <a:pt x="136" y="129"/>
                    </a:cubicBezTo>
                    <a:cubicBezTo>
                      <a:pt x="126" y="129"/>
                      <a:pt x="126" y="129"/>
                      <a:pt x="126" y="129"/>
                    </a:cubicBezTo>
                    <a:cubicBezTo>
                      <a:pt x="126" y="129"/>
                      <a:pt x="124" y="131"/>
                      <a:pt x="123" y="131"/>
                    </a:cubicBezTo>
                    <a:cubicBezTo>
                      <a:pt x="122" y="132"/>
                      <a:pt x="116" y="138"/>
                      <a:pt x="116" y="138"/>
                    </a:cubicBezTo>
                    <a:cubicBezTo>
                      <a:pt x="114" y="143"/>
                      <a:pt x="114" y="143"/>
                      <a:pt x="114" y="143"/>
                    </a:cubicBezTo>
                    <a:cubicBezTo>
                      <a:pt x="114" y="146"/>
                      <a:pt x="114" y="146"/>
                      <a:pt x="114" y="146"/>
                    </a:cubicBezTo>
                    <a:cubicBezTo>
                      <a:pt x="112" y="148"/>
                      <a:pt x="112" y="148"/>
                      <a:pt x="112" y="148"/>
                    </a:cubicBezTo>
                    <a:cubicBezTo>
                      <a:pt x="110" y="150"/>
                      <a:pt x="110" y="150"/>
                      <a:pt x="110" y="150"/>
                    </a:cubicBezTo>
                    <a:cubicBezTo>
                      <a:pt x="107" y="153"/>
                      <a:pt x="107" y="153"/>
                      <a:pt x="107" y="153"/>
                    </a:cubicBezTo>
                    <a:cubicBezTo>
                      <a:pt x="107" y="158"/>
                      <a:pt x="107" y="158"/>
                      <a:pt x="107" y="158"/>
                    </a:cubicBezTo>
                    <a:cubicBezTo>
                      <a:pt x="105" y="160"/>
                      <a:pt x="105" y="160"/>
                      <a:pt x="105" y="160"/>
                    </a:cubicBezTo>
                    <a:cubicBezTo>
                      <a:pt x="102" y="160"/>
                      <a:pt x="102" y="160"/>
                      <a:pt x="102" y="160"/>
                    </a:cubicBezTo>
                    <a:cubicBezTo>
                      <a:pt x="100" y="158"/>
                      <a:pt x="100" y="158"/>
                      <a:pt x="100" y="158"/>
                    </a:cubicBezTo>
                    <a:cubicBezTo>
                      <a:pt x="98" y="155"/>
                      <a:pt x="98" y="155"/>
                      <a:pt x="98" y="155"/>
                    </a:cubicBezTo>
                    <a:cubicBezTo>
                      <a:pt x="93" y="152"/>
                      <a:pt x="93" y="152"/>
                      <a:pt x="93" y="152"/>
                    </a:cubicBezTo>
                    <a:cubicBezTo>
                      <a:pt x="89" y="151"/>
                      <a:pt x="89" y="151"/>
                      <a:pt x="89" y="151"/>
                    </a:cubicBezTo>
                    <a:cubicBezTo>
                      <a:pt x="85" y="152"/>
                      <a:pt x="85" y="152"/>
                      <a:pt x="85" y="152"/>
                    </a:cubicBezTo>
                    <a:cubicBezTo>
                      <a:pt x="81" y="155"/>
                      <a:pt x="81" y="155"/>
                      <a:pt x="81" y="155"/>
                    </a:cubicBezTo>
                    <a:cubicBezTo>
                      <a:pt x="78" y="157"/>
                      <a:pt x="78" y="157"/>
                      <a:pt x="78" y="157"/>
                    </a:cubicBezTo>
                    <a:cubicBezTo>
                      <a:pt x="74" y="162"/>
                      <a:pt x="74" y="162"/>
                      <a:pt x="74" y="162"/>
                    </a:cubicBezTo>
                    <a:cubicBezTo>
                      <a:pt x="74" y="174"/>
                      <a:pt x="74" y="174"/>
                      <a:pt x="74" y="174"/>
                    </a:cubicBezTo>
                    <a:cubicBezTo>
                      <a:pt x="72" y="175"/>
                      <a:pt x="72" y="175"/>
                      <a:pt x="72" y="175"/>
                    </a:cubicBezTo>
                    <a:cubicBezTo>
                      <a:pt x="68" y="173"/>
                      <a:pt x="68" y="173"/>
                      <a:pt x="68" y="173"/>
                    </a:cubicBezTo>
                    <a:cubicBezTo>
                      <a:pt x="63" y="166"/>
                      <a:pt x="63" y="166"/>
                      <a:pt x="63" y="166"/>
                    </a:cubicBezTo>
                    <a:cubicBezTo>
                      <a:pt x="60" y="162"/>
                      <a:pt x="60" y="162"/>
                      <a:pt x="60" y="162"/>
                    </a:cubicBezTo>
                    <a:cubicBezTo>
                      <a:pt x="58" y="160"/>
                      <a:pt x="58" y="160"/>
                      <a:pt x="58" y="160"/>
                    </a:cubicBezTo>
                    <a:cubicBezTo>
                      <a:pt x="61" y="156"/>
                      <a:pt x="61" y="156"/>
                      <a:pt x="61" y="156"/>
                    </a:cubicBezTo>
                    <a:cubicBezTo>
                      <a:pt x="61" y="152"/>
                      <a:pt x="61" y="152"/>
                      <a:pt x="61" y="152"/>
                    </a:cubicBezTo>
                    <a:cubicBezTo>
                      <a:pt x="60" y="149"/>
                      <a:pt x="60" y="149"/>
                      <a:pt x="60" y="149"/>
                    </a:cubicBezTo>
                    <a:cubicBezTo>
                      <a:pt x="57" y="146"/>
                      <a:pt x="57" y="146"/>
                      <a:pt x="57" y="146"/>
                    </a:cubicBezTo>
                    <a:cubicBezTo>
                      <a:pt x="57" y="141"/>
                      <a:pt x="57" y="141"/>
                      <a:pt x="57" y="141"/>
                    </a:cubicBezTo>
                    <a:cubicBezTo>
                      <a:pt x="56" y="135"/>
                      <a:pt x="56" y="135"/>
                      <a:pt x="56" y="135"/>
                    </a:cubicBezTo>
                    <a:cubicBezTo>
                      <a:pt x="55" y="130"/>
                      <a:pt x="55" y="130"/>
                      <a:pt x="55" y="130"/>
                    </a:cubicBezTo>
                    <a:cubicBezTo>
                      <a:pt x="55" y="122"/>
                      <a:pt x="55" y="122"/>
                      <a:pt x="55" y="122"/>
                    </a:cubicBezTo>
                    <a:cubicBezTo>
                      <a:pt x="55" y="113"/>
                      <a:pt x="55" y="113"/>
                      <a:pt x="55" y="113"/>
                    </a:cubicBezTo>
                    <a:cubicBezTo>
                      <a:pt x="52" y="109"/>
                      <a:pt x="52" y="109"/>
                      <a:pt x="52" y="109"/>
                    </a:cubicBezTo>
                    <a:cubicBezTo>
                      <a:pt x="50" y="106"/>
                      <a:pt x="50" y="106"/>
                      <a:pt x="50" y="106"/>
                    </a:cubicBezTo>
                    <a:cubicBezTo>
                      <a:pt x="47" y="102"/>
                      <a:pt x="47" y="102"/>
                      <a:pt x="47" y="102"/>
                    </a:cubicBezTo>
                    <a:cubicBezTo>
                      <a:pt x="45" y="96"/>
                      <a:pt x="45" y="96"/>
                      <a:pt x="45" y="96"/>
                    </a:cubicBezTo>
                    <a:cubicBezTo>
                      <a:pt x="43" y="91"/>
                      <a:pt x="43" y="91"/>
                      <a:pt x="43" y="91"/>
                    </a:cubicBezTo>
                    <a:cubicBezTo>
                      <a:pt x="40" y="85"/>
                      <a:pt x="40" y="85"/>
                      <a:pt x="40" y="85"/>
                    </a:cubicBezTo>
                    <a:cubicBezTo>
                      <a:pt x="39" y="83"/>
                      <a:pt x="39" y="83"/>
                      <a:pt x="39" y="83"/>
                    </a:cubicBezTo>
                    <a:cubicBezTo>
                      <a:pt x="35" y="79"/>
                      <a:pt x="35" y="79"/>
                      <a:pt x="35" y="79"/>
                    </a:cubicBezTo>
                    <a:cubicBezTo>
                      <a:pt x="33" y="79"/>
                      <a:pt x="33" y="79"/>
                      <a:pt x="33" y="79"/>
                    </a:cubicBezTo>
                    <a:cubicBezTo>
                      <a:pt x="33" y="70"/>
                      <a:pt x="33" y="70"/>
                      <a:pt x="33" y="70"/>
                    </a:cubicBezTo>
                    <a:cubicBezTo>
                      <a:pt x="33" y="70"/>
                      <a:pt x="30" y="70"/>
                      <a:pt x="29" y="70"/>
                    </a:cubicBezTo>
                    <a:cubicBezTo>
                      <a:pt x="28" y="70"/>
                      <a:pt x="22" y="70"/>
                      <a:pt x="22" y="70"/>
                    </a:cubicBezTo>
                    <a:cubicBezTo>
                      <a:pt x="19" y="70"/>
                      <a:pt x="19" y="70"/>
                      <a:pt x="19" y="70"/>
                    </a:cubicBezTo>
                    <a:cubicBezTo>
                      <a:pt x="14" y="69"/>
                      <a:pt x="14" y="69"/>
                      <a:pt x="14" y="69"/>
                    </a:cubicBezTo>
                    <a:cubicBezTo>
                      <a:pt x="13" y="68"/>
                      <a:pt x="13" y="68"/>
                      <a:pt x="13" y="68"/>
                    </a:cubicBezTo>
                    <a:cubicBezTo>
                      <a:pt x="11" y="68"/>
                      <a:pt x="11" y="68"/>
                      <a:pt x="11" y="68"/>
                    </a:cubicBezTo>
                    <a:cubicBezTo>
                      <a:pt x="11" y="68"/>
                      <a:pt x="10" y="49"/>
                      <a:pt x="10" y="48"/>
                    </a:cubicBezTo>
                    <a:cubicBezTo>
                      <a:pt x="10" y="48"/>
                      <a:pt x="13" y="44"/>
                      <a:pt x="13" y="44"/>
                    </a:cubicBezTo>
                    <a:cubicBezTo>
                      <a:pt x="14" y="42"/>
                      <a:pt x="14" y="42"/>
                      <a:pt x="14" y="42"/>
                    </a:cubicBezTo>
                    <a:cubicBezTo>
                      <a:pt x="14" y="35"/>
                      <a:pt x="14" y="35"/>
                      <a:pt x="14" y="35"/>
                    </a:cubicBezTo>
                    <a:cubicBezTo>
                      <a:pt x="9" y="31"/>
                      <a:pt x="9" y="31"/>
                      <a:pt x="9" y="31"/>
                    </a:cubicBezTo>
                    <a:cubicBezTo>
                      <a:pt x="5" y="30"/>
                      <a:pt x="5" y="30"/>
                      <a:pt x="5" y="30"/>
                    </a:cubicBezTo>
                    <a:cubicBezTo>
                      <a:pt x="1" y="28"/>
                      <a:pt x="1" y="28"/>
                      <a:pt x="1" y="28"/>
                    </a:cubicBezTo>
                    <a:cubicBezTo>
                      <a:pt x="0" y="26"/>
                      <a:pt x="0" y="26"/>
                      <a:pt x="0" y="26"/>
                    </a:cubicBezTo>
                    <a:lnTo>
                      <a:pt x="1" y="25"/>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78" name="Freeform 12"/>
              <p:cNvSpPr>
                <a:spLocks/>
              </p:cNvSpPr>
              <p:nvPr/>
            </p:nvSpPr>
            <p:spPr bwMode="auto">
              <a:xfrm>
                <a:off x="8609013" y="1331913"/>
                <a:ext cx="1260475" cy="1227138"/>
              </a:xfrm>
              <a:custGeom>
                <a:avLst/>
                <a:gdLst>
                  <a:gd name="T0" fmla="*/ 1 w 335"/>
                  <a:gd name="T1" fmla="*/ 62 h 326"/>
                  <a:gd name="T2" fmla="*/ 8 w 335"/>
                  <a:gd name="T3" fmla="*/ 84 h 326"/>
                  <a:gd name="T4" fmla="*/ 15 w 335"/>
                  <a:gd name="T5" fmla="*/ 97 h 326"/>
                  <a:gd name="T6" fmla="*/ 27 w 335"/>
                  <a:gd name="T7" fmla="*/ 106 h 326"/>
                  <a:gd name="T8" fmla="*/ 37 w 335"/>
                  <a:gd name="T9" fmla="*/ 106 h 326"/>
                  <a:gd name="T10" fmla="*/ 48 w 335"/>
                  <a:gd name="T11" fmla="*/ 113 h 326"/>
                  <a:gd name="T12" fmla="*/ 63 w 335"/>
                  <a:gd name="T13" fmla="*/ 118 h 326"/>
                  <a:gd name="T14" fmla="*/ 75 w 335"/>
                  <a:gd name="T15" fmla="*/ 118 h 326"/>
                  <a:gd name="T16" fmla="*/ 71 w 335"/>
                  <a:gd name="T17" fmla="*/ 126 h 326"/>
                  <a:gd name="T18" fmla="*/ 64 w 335"/>
                  <a:gd name="T19" fmla="*/ 142 h 326"/>
                  <a:gd name="T20" fmla="*/ 14 w 335"/>
                  <a:gd name="T21" fmla="*/ 248 h 326"/>
                  <a:gd name="T22" fmla="*/ 21 w 335"/>
                  <a:gd name="T23" fmla="*/ 260 h 326"/>
                  <a:gd name="T24" fmla="*/ 26 w 335"/>
                  <a:gd name="T25" fmla="*/ 272 h 326"/>
                  <a:gd name="T26" fmla="*/ 32 w 335"/>
                  <a:gd name="T27" fmla="*/ 288 h 326"/>
                  <a:gd name="T28" fmla="*/ 44 w 335"/>
                  <a:gd name="T29" fmla="*/ 307 h 326"/>
                  <a:gd name="T30" fmla="*/ 57 w 335"/>
                  <a:gd name="T31" fmla="*/ 317 h 326"/>
                  <a:gd name="T32" fmla="*/ 84 w 335"/>
                  <a:gd name="T33" fmla="*/ 321 h 326"/>
                  <a:gd name="T34" fmla="*/ 171 w 335"/>
                  <a:gd name="T35" fmla="*/ 324 h 326"/>
                  <a:gd name="T36" fmla="*/ 229 w 335"/>
                  <a:gd name="T37" fmla="*/ 326 h 326"/>
                  <a:gd name="T38" fmla="*/ 245 w 335"/>
                  <a:gd name="T39" fmla="*/ 300 h 326"/>
                  <a:gd name="T40" fmla="*/ 253 w 335"/>
                  <a:gd name="T41" fmla="*/ 281 h 326"/>
                  <a:gd name="T42" fmla="*/ 250 w 335"/>
                  <a:gd name="T43" fmla="*/ 266 h 326"/>
                  <a:gd name="T44" fmla="*/ 255 w 335"/>
                  <a:gd name="T45" fmla="*/ 251 h 326"/>
                  <a:gd name="T46" fmla="*/ 271 w 335"/>
                  <a:gd name="T47" fmla="*/ 240 h 326"/>
                  <a:gd name="T48" fmla="*/ 277 w 335"/>
                  <a:gd name="T49" fmla="*/ 223 h 326"/>
                  <a:gd name="T50" fmla="*/ 269 w 335"/>
                  <a:gd name="T51" fmla="*/ 215 h 326"/>
                  <a:gd name="T52" fmla="*/ 289 w 335"/>
                  <a:gd name="T53" fmla="*/ 190 h 326"/>
                  <a:gd name="T54" fmla="*/ 315 w 335"/>
                  <a:gd name="T55" fmla="*/ 159 h 326"/>
                  <a:gd name="T56" fmla="*/ 325 w 335"/>
                  <a:gd name="T57" fmla="*/ 136 h 326"/>
                  <a:gd name="T58" fmla="*/ 333 w 335"/>
                  <a:gd name="T59" fmla="*/ 110 h 326"/>
                  <a:gd name="T60" fmla="*/ 331 w 335"/>
                  <a:gd name="T61" fmla="*/ 97 h 326"/>
                  <a:gd name="T62" fmla="*/ 313 w 335"/>
                  <a:gd name="T63" fmla="*/ 92 h 326"/>
                  <a:gd name="T64" fmla="*/ 294 w 335"/>
                  <a:gd name="T65" fmla="*/ 89 h 326"/>
                  <a:gd name="T66" fmla="*/ 272 w 335"/>
                  <a:gd name="T67" fmla="*/ 108 h 326"/>
                  <a:gd name="T68" fmla="*/ 251 w 335"/>
                  <a:gd name="T69" fmla="*/ 122 h 326"/>
                  <a:gd name="T70" fmla="*/ 242 w 335"/>
                  <a:gd name="T71" fmla="*/ 123 h 326"/>
                  <a:gd name="T72" fmla="*/ 232 w 335"/>
                  <a:gd name="T73" fmla="*/ 121 h 326"/>
                  <a:gd name="T74" fmla="*/ 212 w 335"/>
                  <a:gd name="T75" fmla="*/ 112 h 326"/>
                  <a:gd name="T76" fmla="*/ 201 w 335"/>
                  <a:gd name="T77" fmla="*/ 102 h 326"/>
                  <a:gd name="T78" fmla="*/ 176 w 335"/>
                  <a:gd name="T79" fmla="*/ 112 h 326"/>
                  <a:gd name="T80" fmla="*/ 181 w 335"/>
                  <a:gd name="T81" fmla="*/ 103 h 326"/>
                  <a:gd name="T82" fmla="*/ 169 w 335"/>
                  <a:gd name="T83" fmla="*/ 95 h 326"/>
                  <a:gd name="T84" fmla="*/ 160 w 335"/>
                  <a:gd name="T85" fmla="*/ 78 h 326"/>
                  <a:gd name="T86" fmla="*/ 148 w 335"/>
                  <a:gd name="T87" fmla="*/ 53 h 326"/>
                  <a:gd name="T88" fmla="*/ 135 w 335"/>
                  <a:gd name="T89" fmla="*/ 33 h 326"/>
                  <a:gd name="T90" fmla="*/ 113 w 335"/>
                  <a:gd name="T91" fmla="*/ 21 h 326"/>
                  <a:gd name="T92" fmla="*/ 104 w 335"/>
                  <a:gd name="T93" fmla="*/ 3 h 326"/>
                  <a:gd name="T94" fmla="*/ 89 w 335"/>
                  <a:gd name="T95" fmla="*/ 1 h 326"/>
                  <a:gd name="T96" fmla="*/ 77 w 335"/>
                  <a:gd name="T97" fmla="*/ 3 h 326"/>
                  <a:gd name="T98" fmla="*/ 76 w 335"/>
                  <a:gd name="T99" fmla="*/ 16 h 326"/>
                  <a:gd name="T100" fmla="*/ 65 w 335"/>
                  <a:gd name="T101" fmla="*/ 18 h 326"/>
                  <a:gd name="T102" fmla="*/ 41 w 335"/>
                  <a:gd name="T103" fmla="*/ 17 h 326"/>
                  <a:gd name="T104" fmla="*/ 20 w 335"/>
                  <a:gd name="T105" fmla="*/ 28 h 326"/>
                  <a:gd name="T106" fmla="*/ 1 w 335"/>
                  <a:gd name="T107" fmla="*/ 3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5" h="326">
                    <a:moveTo>
                      <a:pt x="1" y="36"/>
                    </a:moveTo>
                    <a:cubicBezTo>
                      <a:pt x="0" y="54"/>
                      <a:pt x="0" y="54"/>
                      <a:pt x="0" y="54"/>
                    </a:cubicBezTo>
                    <a:cubicBezTo>
                      <a:pt x="1" y="62"/>
                      <a:pt x="1" y="62"/>
                      <a:pt x="1" y="62"/>
                    </a:cubicBezTo>
                    <a:cubicBezTo>
                      <a:pt x="1" y="62"/>
                      <a:pt x="2" y="74"/>
                      <a:pt x="2" y="75"/>
                    </a:cubicBezTo>
                    <a:cubicBezTo>
                      <a:pt x="2" y="76"/>
                      <a:pt x="4" y="81"/>
                      <a:pt x="4" y="81"/>
                    </a:cubicBezTo>
                    <a:cubicBezTo>
                      <a:pt x="8" y="84"/>
                      <a:pt x="8" y="84"/>
                      <a:pt x="8" y="84"/>
                    </a:cubicBezTo>
                    <a:cubicBezTo>
                      <a:pt x="10" y="87"/>
                      <a:pt x="10" y="87"/>
                      <a:pt x="10" y="87"/>
                    </a:cubicBezTo>
                    <a:cubicBezTo>
                      <a:pt x="12" y="93"/>
                      <a:pt x="12" y="93"/>
                      <a:pt x="12" y="93"/>
                    </a:cubicBezTo>
                    <a:cubicBezTo>
                      <a:pt x="15" y="97"/>
                      <a:pt x="15" y="97"/>
                      <a:pt x="15" y="97"/>
                    </a:cubicBezTo>
                    <a:cubicBezTo>
                      <a:pt x="19" y="101"/>
                      <a:pt x="19" y="101"/>
                      <a:pt x="19" y="101"/>
                    </a:cubicBezTo>
                    <a:cubicBezTo>
                      <a:pt x="23" y="105"/>
                      <a:pt x="23" y="105"/>
                      <a:pt x="23" y="105"/>
                    </a:cubicBezTo>
                    <a:cubicBezTo>
                      <a:pt x="27" y="106"/>
                      <a:pt x="27" y="106"/>
                      <a:pt x="27" y="106"/>
                    </a:cubicBezTo>
                    <a:cubicBezTo>
                      <a:pt x="32" y="106"/>
                      <a:pt x="32" y="106"/>
                      <a:pt x="32" y="106"/>
                    </a:cubicBezTo>
                    <a:cubicBezTo>
                      <a:pt x="33" y="107"/>
                      <a:pt x="33" y="107"/>
                      <a:pt x="33" y="107"/>
                    </a:cubicBezTo>
                    <a:cubicBezTo>
                      <a:pt x="37" y="106"/>
                      <a:pt x="37" y="106"/>
                      <a:pt x="37" y="106"/>
                    </a:cubicBezTo>
                    <a:cubicBezTo>
                      <a:pt x="41" y="106"/>
                      <a:pt x="41" y="106"/>
                      <a:pt x="41" y="106"/>
                    </a:cubicBezTo>
                    <a:cubicBezTo>
                      <a:pt x="44" y="108"/>
                      <a:pt x="44" y="108"/>
                      <a:pt x="44" y="108"/>
                    </a:cubicBezTo>
                    <a:cubicBezTo>
                      <a:pt x="48" y="113"/>
                      <a:pt x="48" y="113"/>
                      <a:pt x="48" y="113"/>
                    </a:cubicBezTo>
                    <a:cubicBezTo>
                      <a:pt x="53" y="115"/>
                      <a:pt x="53" y="115"/>
                      <a:pt x="53" y="115"/>
                    </a:cubicBezTo>
                    <a:cubicBezTo>
                      <a:pt x="58" y="118"/>
                      <a:pt x="58" y="118"/>
                      <a:pt x="58" y="118"/>
                    </a:cubicBezTo>
                    <a:cubicBezTo>
                      <a:pt x="63" y="118"/>
                      <a:pt x="63" y="118"/>
                      <a:pt x="63" y="118"/>
                    </a:cubicBezTo>
                    <a:cubicBezTo>
                      <a:pt x="66" y="116"/>
                      <a:pt x="66" y="116"/>
                      <a:pt x="66" y="116"/>
                    </a:cubicBezTo>
                    <a:cubicBezTo>
                      <a:pt x="70" y="115"/>
                      <a:pt x="70" y="115"/>
                      <a:pt x="70" y="115"/>
                    </a:cubicBezTo>
                    <a:cubicBezTo>
                      <a:pt x="75" y="118"/>
                      <a:pt x="75" y="118"/>
                      <a:pt x="75" y="118"/>
                    </a:cubicBezTo>
                    <a:cubicBezTo>
                      <a:pt x="74" y="121"/>
                      <a:pt x="74" y="121"/>
                      <a:pt x="74" y="121"/>
                    </a:cubicBezTo>
                    <a:cubicBezTo>
                      <a:pt x="74" y="125"/>
                      <a:pt x="74" y="125"/>
                      <a:pt x="74" y="125"/>
                    </a:cubicBezTo>
                    <a:cubicBezTo>
                      <a:pt x="71" y="126"/>
                      <a:pt x="71" y="126"/>
                      <a:pt x="71" y="126"/>
                    </a:cubicBezTo>
                    <a:cubicBezTo>
                      <a:pt x="69" y="132"/>
                      <a:pt x="69" y="132"/>
                      <a:pt x="69" y="132"/>
                    </a:cubicBezTo>
                    <a:cubicBezTo>
                      <a:pt x="67" y="138"/>
                      <a:pt x="67" y="138"/>
                      <a:pt x="67" y="138"/>
                    </a:cubicBezTo>
                    <a:cubicBezTo>
                      <a:pt x="64" y="142"/>
                      <a:pt x="64" y="142"/>
                      <a:pt x="64" y="142"/>
                    </a:cubicBezTo>
                    <a:cubicBezTo>
                      <a:pt x="59" y="155"/>
                      <a:pt x="59" y="155"/>
                      <a:pt x="59" y="155"/>
                    </a:cubicBezTo>
                    <a:cubicBezTo>
                      <a:pt x="14" y="245"/>
                      <a:pt x="14" y="245"/>
                      <a:pt x="14" y="245"/>
                    </a:cubicBezTo>
                    <a:cubicBezTo>
                      <a:pt x="14" y="248"/>
                      <a:pt x="14" y="248"/>
                      <a:pt x="14" y="248"/>
                    </a:cubicBezTo>
                    <a:cubicBezTo>
                      <a:pt x="18" y="252"/>
                      <a:pt x="18" y="252"/>
                      <a:pt x="18" y="252"/>
                    </a:cubicBezTo>
                    <a:cubicBezTo>
                      <a:pt x="18" y="256"/>
                      <a:pt x="18" y="256"/>
                      <a:pt x="18" y="256"/>
                    </a:cubicBezTo>
                    <a:cubicBezTo>
                      <a:pt x="18" y="256"/>
                      <a:pt x="21" y="259"/>
                      <a:pt x="21" y="260"/>
                    </a:cubicBezTo>
                    <a:cubicBezTo>
                      <a:pt x="21" y="261"/>
                      <a:pt x="21" y="266"/>
                      <a:pt x="21" y="266"/>
                    </a:cubicBezTo>
                    <a:cubicBezTo>
                      <a:pt x="24" y="269"/>
                      <a:pt x="24" y="269"/>
                      <a:pt x="24" y="269"/>
                    </a:cubicBezTo>
                    <a:cubicBezTo>
                      <a:pt x="26" y="272"/>
                      <a:pt x="26" y="272"/>
                      <a:pt x="26" y="272"/>
                    </a:cubicBezTo>
                    <a:cubicBezTo>
                      <a:pt x="28" y="278"/>
                      <a:pt x="28" y="278"/>
                      <a:pt x="28" y="278"/>
                    </a:cubicBezTo>
                    <a:cubicBezTo>
                      <a:pt x="31" y="282"/>
                      <a:pt x="31" y="282"/>
                      <a:pt x="31" y="282"/>
                    </a:cubicBezTo>
                    <a:cubicBezTo>
                      <a:pt x="32" y="288"/>
                      <a:pt x="32" y="288"/>
                      <a:pt x="32" y="288"/>
                    </a:cubicBezTo>
                    <a:cubicBezTo>
                      <a:pt x="32" y="298"/>
                      <a:pt x="32" y="298"/>
                      <a:pt x="32" y="298"/>
                    </a:cubicBezTo>
                    <a:cubicBezTo>
                      <a:pt x="38" y="302"/>
                      <a:pt x="38" y="302"/>
                      <a:pt x="38" y="302"/>
                    </a:cubicBezTo>
                    <a:cubicBezTo>
                      <a:pt x="44" y="307"/>
                      <a:pt x="44" y="307"/>
                      <a:pt x="44" y="307"/>
                    </a:cubicBezTo>
                    <a:cubicBezTo>
                      <a:pt x="48" y="312"/>
                      <a:pt x="48" y="312"/>
                      <a:pt x="48" y="312"/>
                    </a:cubicBezTo>
                    <a:cubicBezTo>
                      <a:pt x="54" y="316"/>
                      <a:pt x="54" y="316"/>
                      <a:pt x="54" y="316"/>
                    </a:cubicBezTo>
                    <a:cubicBezTo>
                      <a:pt x="57" y="317"/>
                      <a:pt x="57" y="317"/>
                      <a:pt x="57" y="317"/>
                    </a:cubicBezTo>
                    <a:cubicBezTo>
                      <a:pt x="67" y="318"/>
                      <a:pt x="67" y="318"/>
                      <a:pt x="67" y="318"/>
                    </a:cubicBezTo>
                    <a:cubicBezTo>
                      <a:pt x="81" y="319"/>
                      <a:pt x="81" y="319"/>
                      <a:pt x="81" y="319"/>
                    </a:cubicBezTo>
                    <a:cubicBezTo>
                      <a:pt x="84" y="321"/>
                      <a:pt x="84" y="321"/>
                      <a:pt x="84" y="321"/>
                    </a:cubicBezTo>
                    <a:cubicBezTo>
                      <a:pt x="118" y="322"/>
                      <a:pt x="118" y="322"/>
                      <a:pt x="118" y="322"/>
                    </a:cubicBezTo>
                    <a:cubicBezTo>
                      <a:pt x="150" y="322"/>
                      <a:pt x="150" y="322"/>
                      <a:pt x="150" y="322"/>
                    </a:cubicBezTo>
                    <a:cubicBezTo>
                      <a:pt x="171" y="324"/>
                      <a:pt x="171" y="324"/>
                      <a:pt x="171" y="324"/>
                    </a:cubicBezTo>
                    <a:cubicBezTo>
                      <a:pt x="192" y="324"/>
                      <a:pt x="192" y="324"/>
                      <a:pt x="192" y="324"/>
                    </a:cubicBezTo>
                    <a:cubicBezTo>
                      <a:pt x="220" y="325"/>
                      <a:pt x="220" y="325"/>
                      <a:pt x="220" y="325"/>
                    </a:cubicBezTo>
                    <a:cubicBezTo>
                      <a:pt x="229" y="326"/>
                      <a:pt x="229" y="326"/>
                      <a:pt x="229" y="326"/>
                    </a:cubicBezTo>
                    <a:cubicBezTo>
                      <a:pt x="232" y="318"/>
                      <a:pt x="232" y="318"/>
                      <a:pt x="232" y="318"/>
                    </a:cubicBezTo>
                    <a:cubicBezTo>
                      <a:pt x="239" y="306"/>
                      <a:pt x="239" y="306"/>
                      <a:pt x="239" y="306"/>
                    </a:cubicBezTo>
                    <a:cubicBezTo>
                      <a:pt x="239" y="306"/>
                      <a:pt x="245" y="301"/>
                      <a:pt x="245" y="300"/>
                    </a:cubicBezTo>
                    <a:cubicBezTo>
                      <a:pt x="246" y="300"/>
                      <a:pt x="250" y="296"/>
                      <a:pt x="250" y="296"/>
                    </a:cubicBezTo>
                    <a:cubicBezTo>
                      <a:pt x="252" y="288"/>
                      <a:pt x="252" y="288"/>
                      <a:pt x="252" y="288"/>
                    </a:cubicBezTo>
                    <a:cubicBezTo>
                      <a:pt x="253" y="281"/>
                      <a:pt x="253" y="281"/>
                      <a:pt x="253" y="281"/>
                    </a:cubicBezTo>
                    <a:cubicBezTo>
                      <a:pt x="252" y="276"/>
                      <a:pt x="252" y="276"/>
                      <a:pt x="252" y="276"/>
                    </a:cubicBezTo>
                    <a:cubicBezTo>
                      <a:pt x="249" y="273"/>
                      <a:pt x="249" y="273"/>
                      <a:pt x="249" y="273"/>
                    </a:cubicBezTo>
                    <a:cubicBezTo>
                      <a:pt x="250" y="266"/>
                      <a:pt x="250" y="266"/>
                      <a:pt x="250" y="266"/>
                    </a:cubicBezTo>
                    <a:cubicBezTo>
                      <a:pt x="253" y="262"/>
                      <a:pt x="253" y="262"/>
                      <a:pt x="253" y="262"/>
                    </a:cubicBezTo>
                    <a:cubicBezTo>
                      <a:pt x="254" y="256"/>
                      <a:pt x="254" y="256"/>
                      <a:pt x="254" y="256"/>
                    </a:cubicBezTo>
                    <a:cubicBezTo>
                      <a:pt x="255" y="251"/>
                      <a:pt x="255" y="251"/>
                      <a:pt x="255" y="251"/>
                    </a:cubicBezTo>
                    <a:cubicBezTo>
                      <a:pt x="255" y="251"/>
                      <a:pt x="257" y="250"/>
                      <a:pt x="259" y="249"/>
                    </a:cubicBezTo>
                    <a:cubicBezTo>
                      <a:pt x="260" y="248"/>
                      <a:pt x="266" y="243"/>
                      <a:pt x="266" y="243"/>
                    </a:cubicBezTo>
                    <a:cubicBezTo>
                      <a:pt x="271" y="240"/>
                      <a:pt x="271" y="240"/>
                      <a:pt x="271" y="240"/>
                    </a:cubicBezTo>
                    <a:cubicBezTo>
                      <a:pt x="273" y="237"/>
                      <a:pt x="273" y="237"/>
                      <a:pt x="273" y="237"/>
                    </a:cubicBezTo>
                    <a:cubicBezTo>
                      <a:pt x="277" y="230"/>
                      <a:pt x="277" y="230"/>
                      <a:pt x="277" y="230"/>
                    </a:cubicBezTo>
                    <a:cubicBezTo>
                      <a:pt x="277" y="223"/>
                      <a:pt x="277" y="223"/>
                      <a:pt x="277" y="223"/>
                    </a:cubicBezTo>
                    <a:cubicBezTo>
                      <a:pt x="277" y="217"/>
                      <a:pt x="277" y="217"/>
                      <a:pt x="277" y="217"/>
                    </a:cubicBezTo>
                    <a:cubicBezTo>
                      <a:pt x="274" y="217"/>
                      <a:pt x="274" y="217"/>
                      <a:pt x="274" y="217"/>
                    </a:cubicBezTo>
                    <a:cubicBezTo>
                      <a:pt x="269" y="215"/>
                      <a:pt x="269" y="215"/>
                      <a:pt x="269" y="215"/>
                    </a:cubicBezTo>
                    <a:cubicBezTo>
                      <a:pt x="268" y="210"/>
                      <a:pt x="268" y="210"/>
                      <a:pt x="268" y="210"/>
                    </a:cubicBezTo>
                    <a:cubicBezTo>
                      <a:pt x="274" y="203"/>
                      <a:pt x="274" y="203"/>
                      <a:pt x="274" y="203"/>
                    </a:cubicBezTo>
                    <a:cubicBezTo>
                      <a:pt x="289" y="190"/>
                      <a:pt x="289" y="190"/>
                      <a:pt x="289" y="190"/>
                    </a:cubicBezTo>
                    <a:cubicBezTo>
                      <a:pt x="297" y="186"/>
                      <a:pt x="297" y="186"/>
                      <a:pt x="297" y="186"/>
                    </a:cubicBezTo>
                    <a:cubicBezTo>
                      <a:pt x="303" y="178"/>
                      <a:pt x="303" y="178"/>
                      <a:pt x="303" y="178"/>
                    </a:cubicBezTo>
                    <a:cubicBezTo>
                      <a:pt x="315" y="159"/>
                      <a:pt x="315" y="159"/>
                      <a:pt x="315" y="159"/>
                    </a:cubicBezTo>
                    <a:cubicBezTo>
                      <a:pt x="323" y="148"/>
                      <a:pt x="323" y="148"/>
                      <a:pt x="323" y="148"/>
                    </a:cubicBezTo>
                    <a:cubicBezTo>
                      <a:pt x="323" y="140"/>
                      <a:pt x="323" y="140"/>
                      <a:pt x="323" y="140"/>
                    </a:cubicBezTo>
                    <a:cubicBezTo>
                      <a:pt x="325" y="136"/>
                      <a:pt x="325" y="136"/>
                      <a:pt x="325" y="136"/>
                    </a:cubicBezTo>
                    <a:cubicBezTo>
                      <a:pt x="328" y="130"/>
                      <a:pt x="328" y="130"/>
                      <a:pt x="328" y="130"/>
                    </a:cubicBezTo>
                    <a:cubicBezTo>
                      <a:pt x="332" y="122"/>
                      <a:pt x="332" y="122"/>
                      <a:pt x="332" y="122"/>
                    </a:cubicBezTo>
                    <a:cubicBezTo>
                      <a:pt x="333" y="110"/>
                      <a:pt x="333" y="110"/>
                      <a:pt x="333" y="110"/>
                    </a:cubicBezTo>
                    <a:cubicBezTo>
                      <a:pt x="335" y="107"/>
                      <a:pt x="335" y="107"/>
                      <a:pt x="335" y="107"/>
                    </a:cubicBezTo>
                    <a:cubicBezTo>
                      <a:pt x="335" y="100"/>
                      <a:pt x="335" y="100"/>
                      <a:pt x="335" y="100"/>
                    </a:cubicBezTo>
                    <a:cubicBezTo>
                      <a:pt x="331" y="97"/>
                      <a:pt x="331" y="97"/>
                      <a:pt x="331" y="97"/>
                    </a:cubicBezTo>
                    <a:cubicBezTo>
                      <a:pt x="324" y="97"/>
                      <a:pt x="324" y="97"/>
                      <a:pt x="324" y="97"/>
                    </a:cubicBezTo>
                    <a:cubicBezTo>
                      <a:pt x="322" y="93"/>
                      <a:pt x="322" y="93"/>
                      <a:pt x="322" y="93"/>
                    </a:cubicBezTo>
                    <a:cubicBezTo>
                      <a:pt x="322" y="93"/>
                      <a:pt x="314" y="92"/>
                      <a:pt x="313" y="92"/>
                    </a:cubicBezTo>
                    <a:cubicBezTo>
                      <a:pt x="312" y="91"/>
                      <a:pt x="307" y="91"/>
                      <a:pt x="307" y="91"/>
                    </a:cubicBezTo>
                    <a:cubicBezTo>
                      <a:pt x="300" y="90"/>
                      <a:pt x="300" y="90"/>
                      <a:pt x="300" y="90"/>
                    </a:cubicBezTo>
                    <a:cubicBezTo>
                      <a:pt x="294" y="89"/>
                      <a:pt x="294" y="89"/>
                      <a:pt x="294" y="89"/>
                    </a:cubicBezTo>
                    <a:cubicBezTo>
                      <a:pt x="290" y="90"/>
                      <a:pt x="290" y="90"/>
                      <a:pt x="290" y="90"/>
                    </a:cubicBezTo>
                    <a:cubicBezTo>
                      <a:pt x="287" y="92"/>
                      <a:pt x="287" y="92"/>
                      <a:pt x="287" y="92"/>
                    </a:cubicBezTo>
                    <a:cubicBezTo>
                      <a:pt x="272" y="108"/>
                      <a:pt x="272" y="108"/>
                      <a:pt x="272" y="108"/>
                    </a:cubicBezTo>
                    <a:cubicBezTo>
                      <a:pt x="264" y="119"/>
                      <a:pt x="264" y="119"/>
                      <a:pt x="264" y="119"/>
                    </a:cubicBezTo>
                    <a:cubicBezTo>
                      <a:pt x="258" y="122"/>
                      <a:pt x="258" y="122"/>
                      <a:pt x="258" y="122"/>
                    </a:cubicBezTo>
                    <a:cubicBezTo>
                      <a:pt x="251" y="122"/>
                      <a:pt x="251" y="122"/>
                      <a:pt x="251" y="122"/>
                    </a:cubicBezTo>
                    <a:cubicBezTo>
                      <a:pt x="247" y="120"/>
                      <a:pt x="247" y="120"/>
                      <a:pt x="247" y="120"/>
                    </a:cubicBezTo>
                    <a:cubicBezTo>
                      <a:pt x="244" y="120"/>
                      <a:pt x="244" y="120"/>
                      <a:pt x="244" y="120"/>
                    </a:cubicBezTo>
                    <a:cubicBezTo>
                      <a:pt x="242" y="123"/>
                      <a:pt x="242" y="123"/>
                      <a:pt x="242" y="123"/>
                    </a:cubicBezTo>
                    <a:cubicBezTo>
                      <a:pt x="240" y="126"/>
                      <a:pt x="240" y="126"/>
                      <a:pt x="240" y="126"/>
                    </a:cubicBezTo>
                    <a:cubicBezTo>
                      <a:pt x="236" y="124"/>
                      <a:pt x="236" y="124"/>
                      <a:pt x="236" y="124"/>
                    </a:cubicBezTo>
                    <a:cubicBezTo>
                      <a:pt x="232" y="121"/>
                      <a:pt x="232" y="121"/>
                      <a:pt x="232" y="121"/>
                    </a:cubicBezTo>
                    <a:cubicBezTo>
                      <a:pt x="220" y="119"/>
                      <a:pt x="220" y="119"/>
                      <a:pt x="220" y="119"/>
                    </a:cubicBezTo>
                    <a:cubicBezTo>
                      <a:pt x="220" y="119"/>
                      <a:pt x="217" y="117"/>
                      <a:pt x="216" y="117"/>
                    </a:cubicBezTo>
                    <a:cubicBezTo>
                      <a:pt x="215" y="116"/>
                      <a:pt x="212" y="112"/>
                      <a:pt x="212" y="112"/>
                    </a:cubicBezTo>
                    <a:cubicBezTo>
                      <a:pt x="209" y="104"/>
                      <a:pt x="209" y="104"/>
                      <a:pt x="209" y="104"/>
                    </a:cubicBezTo>
                    <a:cubicBezTo>
                      <a:pt x="207" y="102"/>
                      <a:pt x="207" y="102"/>
                      <a:pt x="207" y="102"/>
                    </a:cubicBezTo>
                    <a:cubicBezTo>
                      <a:pt x="201" y="102"/>
                      <a:pt x="201" y="102"/>
                      <a:pt x="201" y="102"/>
                    </a:cubicBezTo>
                    <a:cubicBezTo>
                      <a:pt x="194" y="107"/>
                      <a:pt x="194" y="107"/>
                      <a:pt x="194" y="107"/>
                    </a:cubicBezTo>
                    <a:cubicBezTo>
                      <a:pt x="187" y="110"/>
                      <a:pt x="187" y="110"/>
                      <a:pt x="187" y="110"/>
                    </a:cubicBezTo>
                    <a:cubicBezTo>
                      <a:pt x="176" y="112"/>
                      <a:pt x="176" y="112"/>
                      <a:pt x="176" y="112"/>
                    </a:cubicBezTo>
                    <a:cubicBezTo>
                      <a:pt x="173" y="109"/>
                      <a:pt x="173" y="109"/>
                      <a:pt x="173" y="109"/>
                    </a:cubicBezTo>
                    <a:cubicBezTo>
                      <a:pt x="175" y="104"/>
                      <a:pt x="175" y="104"/>
                      <a:pt x="175" y="104"/>
                    </a:cubicBezTo>
                    <a:cubicBezTo>
                      <a:pt x="181" y="103"/>
                      <a:pt x="181" y="103"/>
                      <a:pt x="181" y="103"/>
                    </a:cubicBezTo>
                    <a:cubicBezTo>
                      <a:pt x="181" y="100"/>
                      <a:pt x="181" y="100"/>
                      <a:pt x="181" y="100"/>
                    </a:cubicBezTo>
                    <a:cubicBezTo>
                      <a:pt x="173" y="99"/>
                      <a:pt x="173" y="99"/>
                      <a:pt x="173" y="99"/>
                    </a:cubicBezTo>
                    <a:cubicBezTo>
                      <a:pt x="173" y="99"/>
                      <a:pt x="170" y="95"/>
                      <a:pt x="169" y="95"/>
                    </a:cubicBezTo>
                    <a:cubicBezTo>
                      <a:pt x="168" y="94"/>
                      <a:pt x="164" y="89"/>
                      <a:pt x="164" y="89"/>
                    </a:cubicBezTo>
                    <a:cubicBezTo>
                      <a:pt x="163" y="83"/>
                      <a:pt x="163" y="83"/>
                      <a:pt x="163" y="83"/>
                    </a:cubicBezTo>
                    <a:cubicBezTo>
                      <a:pt x="160" y="78"/>
                      <a:pt x="160" y="78"/>
                      <a:pt x="160" y="78"/>
                    </a:cubicBezTo>
                    <a:cubicBezTo>
                      <a:pt x="152" y="68"/>
                      <a:pt x="152" y="68"/>
                      <a:pt x="152" y="68"/>
                    </a:cubicBezTo>
                    <a:cubicBezTo>
                      <a:pt x="152" y="68"/>
                      <a:pt x="151" y="62"/>
                      <a:pt x="150" y="60"/>
                    </a:cubicBezTo>
                    <a:cubicBezTo>
                      <a:pt x="149" y="58"/>
                      <a:pt x="148" y="54"/>
                      <a:pt x="148" y="53"/>
                    </a:cubicBezTo>
                    <a:cubicBezTo>
                      <a:pt x="148" y="51"/>
                      <a:pt x="145" y="47"/>
                      <a:pt x="143" y="46"/>
                    </a:cubicBezTo>
                    <a:cubicBezTo>
                      <a:pt x="142" y="45"/>
                      <a:pt x="141" y="39"/>
                      <a:pt x="140" y="37"/>
                    </a:cubicBezTo>
                    <a:cubicBezTo>
                      <a:pt x="139" y="36"/>
                      <a:pt x="135" y="33"/>
                      <a:pt x="135" y="33"/>
                    </a:cubicBezTo>
                    <a:cubicBezTo>
                      <a:pt x="127" y="28"/>
                      <a:pt x="127" y="28"/>
                      <a:pt x="127" y="28"/>
                    </a:cubicBezTo>
                    <a:cubicBezTo>
                      <a:pt x="120" y="23"/>
                      <a:pt x="120" y="23"/>
                      <a:pt x="120" y="23"/>
                    </a:cubicBezTo>
                    <a:cubicBezTo>
                      <a:pt x="120" y="23"/>
                      <a:pt x="114" y="22"/>
                      <a:pt x="113" y="21"/>
                    </a:cubicBezTo>
                    <a:cubicBezTo>
                      <a:pt x="112" y="20"/>
                      <a:pt x="107" y="18"/>
                      <a:pt x="106" y="17"/>
                    </a:cubicBezTo>
                    <a:cubicBezTo>
                      <a:pt x="106" y="16"/>
                      <a:pt x="105" y="10"/>
                      <a:pt x="105" y="10"/>
                    </a:cubicBezTo>
                    <a:cubicBezTo>
                      <a:pt x="104" y="3"/>
                      <a:pt x="104" y="3"/>
                      <a:pt x="104" y="3"/>
                    </a:cubicBezTo>
                    <a:cubicBezTo>
                      <a:pt x="101" y="0"/>
                      <a:pt x="101" y="0"/>
                      <a:pt x="101" y="0"/>
                    </a:cubicBezTo>
                    <a:cubicBezTo>
                      <a:pt x="101" y="0"/>
                      <a:pt x="96" y="0"/>
                      <a:pt x="95" y="0"/>
                    </a:cubicBezTo>
                    <a:cubicBezTo>
                      <a:pt x="95" y="0"/>
                      <a:pt x="89" y="1"/>
                      <a:pt x="89" y="1"/>
                    </a:cubicBezTo>
                    <a:cubicBezTo>
                      <a:pt x="86" y="4"/>
                      <a:pt x="86" y="4"/>
                      <a:pt x="86" y="4"/>
                    </a:cubicBezTo>
                    <a:cubicBezTo>
                      <a:pt x="80" y="4"/>
                      <a:pt x="80" y="4"/>
                      <a:pt x="80" y="4"/>
                    </a:cubicBezTo>
                    <a:cubicBezTo>
                      <a:pt x="77" y="3"/>
                      <a:pt x="77" y="3"/>
                      <a:pt x="77" y="3"/>
                    </a:cubicBezTo>
                    <a:cubicBezTo>
                      <a:pt x="76" y="6"/>
                      <a:pt x="76" y="6"/>
                      <a:pt x="76" y="6"/>
                    </a:cubicBezTo>
                    <a:cubicBezTo>
                      <a:pt x="76" y="11"/>
                      <a:pt x="76" y="11"/>
                      <a:pt x="76" y="11"/>
                    </a:cubicBezTo>
                    <a:cubicBezTo>
                      <a:pt x="76" y="16"/>
                      <a:pt x="76" y="16"/>
                      <a:pt x="76" y="16"/>
                    </a:cubicBezTo>
                    <a:cubicBezTo>
                      <a:pt x="76" y="18"/>
                      <a:pt x="76" y="18"/>
                      <a:pt x="76" y="18"/>
                    </a:cubicBezTo>
                    <a:cubicBezTo>
                      <a:pt x="69" y="18"/>
                      <a:pt x="69" y="18"/>
                      <a:pt x="69" y="18"/>
                    </a:cubicBezTo>
                    <a:cubicBezTo>
                      <a:pt x="65" y="18"/>
                      <a:pt x="65" y="18"/>
                      <a:pt x="65" y="18"/>
                    </a:cubicBezTo>
                    <a:cubicBezTo>
                      <a:pt x="54" y="17"/>
                      <a:pt x="54" y="17"/>
                      <a:pt x="54" y="17"/>
                    </a:cubicBezTo>
                    <a:cubicBezTo>
                      <a:pt x="48" y="18"/>
                      <a:pt x="48" y="18"/>
                      <a:pt x="48" y="18"/>
                    </a:cubicBezTo>
                    <a:cubicBezTo>
                      <a:pt x="48" y="18"/>
                      <a:pt x="42" y="17"/>
                      <a:pt x="41" y="17"/>
                    </a:cubicBezTo>
                    <a:cubicBezTo>
                      <a:pt x="39" y="18"/>
                      <a:pt x="33" y="22"/>
                      <a:pt x="33" y="22"/>
                    </a:cubicBezTo>
                    <a:cubicBezTo>
                      <a:pt x="26" y="25"/>
                      <a:pt x="26" y="25"/>
                      <a:pt x="26" y="25"/>
                    </a:cubicBezTo>
                    <a:cubicBezTo>
                      <a:pt x="20" y="28"/>
                      <a:pt x="20" y="28"/>
                      <a:pt x="20" y="28"/>
                    </a:cubicBezTo>
                    <a:cubicBezTo>
                      <a:pt x="9" y="31"/>
                      <a:pt x="9" y="31"/>
                      <a:pt x="9" y="31"/>
                    </a:cubicBezTo>
                    <a:cubicBezTo>
                      <a:pt x="4" y="35"/>
                      <a:pt x="4" y="35"/>
                      <a:pt x="4" y="35"/>
                    </a:cubicBezTo>
                    <a:lnTo>
                      <a:pt x="1" y="36"/>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79" name="Freeform 13"/>
              <p:cNvSpPr>
                <a:spLocks/>
              </p:cNvSpPr>
              <p:nvPr/>
            </p:nvSpPr>
            <p:spPr bwMode="auto">
              <a:xfrm>
                <a:off x="9023350" y="1163638"/>
                <a:ext cx="469900" cy="525463"/>
              </a:xfrm>
              <a:custGeom>
                <a:avLst/>
                <a:gdLst>
                  <a:gd name="T0" fmla="*/ 2 w 125"/>
                  <a:gd name="T1" fmla="*/ 52 h 140"/>
                  <a:gd name="T2" fmla="*/ 10 w 125"/>
                  <a:gd name="T3" fmla="*/ 54 h 140"/>
                  <a:gd name="T4" fmla="*/ 14 w 125"/>
                  <a:gd name="T5" fmla="*/ 55 h 140"/>
                  <a:gd name="T6" fmla="*/ 19 w 125"/>
                  <a:gd name="T7" fmla="*/ 55 h 140"/>
                  <a:gd name="T8" fmla="*/ 21 w 125"/>
                  <a:gd name="T9" fmla="*/ 52 h 140"/>
                  <a:gd name="T10" fmla="*/ 26 w 125"/>
                  <a:gd name="T11" fmla="*/ 52 h 140"/>
                  <a:gd name="T12" fmla="*/ 31 w 125"/>
                  <a:gd name="T13" fmla="*/ 52 h 140"/>
                  <a:gd name="T14" fmla="*/ 36 w 125"/>
                  <a:gd name="T15" fmla="*/ 54 h 140"/>
                  <a:gd name="T16" fmla="*/ 40 w 125"/>
                  <a:gd name="T17" fmla="*/ 55 h 140"/>
                  <a:gd name="T18" fmla="*/ 46 w 125"/>
                  <a:gd name="T19" fmla="*/ 55 h 140"/>
                  <a:gd name="T20" fmla="*/ 53 w 125"/>
                  <a:gd name="T21" fmla="*/ 51 h 140"/>
                  <a:gd name="T22" fmla="*/ 56 w 125"/>
                  <a:gd name="T23" fmla="*/ 45 h 140"/>
                  <a:gd name="T24" fmla="*/ 61 w 125"/>
                  <a:gd name="T25" fmla="*/ 33 h 140"/>
                  <a:gd name="T26" fmla="*/ 68 w 125"/>
                  <a:gd name="T27" fmla="*/ 22 h 140"/>
                  <a:gd name="T28" fmla="*/ 74 w 125"/>
                  <a:gd name="T29" fmla="*/ 12 h 140"/>
                  <a:gd name="T30" fmla="*/ 80 w 125"/>
                  <a:gd name="T31" fmla="*/ 5 h 140"/>
                  <a:gd name="T32" fmla="*/ 85 w 125"/>
                  <a:gd name="T33" fmla="*/ 0 h 140"/>
                  <a:gd name="T34" fmla="*/ 90 w 125"/>
                  <a:gd name="T35" fmla="*/ 4 h 140"/>
                  <a:gd name="T36" fmla="*/ 93 w 125"/>
                  <a:gd name="T37" fmla="*/ 7 h 140"/>
                  <a:gd name="T38" fmla="*/ 93 w 125"/>
                  <a:gd name="T39" fmla="*/ 13 h 140"/>
                  <a:gd name="T40" fmla="*/ 94 w 125"/>
                  <a:gd name="T41" fmla="*/ 26 h 140"/>
                  <a:gd name="T42" fmla="*/ 95 w 125"/>
                  <a:gd name="T43" fmla="*/ 29 h 140"/>
                  <a:gd name="T44" fmla="*/ 97 w 125"/>
                  <a:gd name="T45" fmla="*/ 33 h 140"/>
                  <a:gd name="T46" fmla="*/ 99 w 125"/>
                  <a:gd name="T47" fmla="*/ 36 h 140"/>
                  <a:gd name="T48" fmla="*/ 100 w 125"/>
                  <a:gd name="T49" fmla="*/ 44 h 140"/>
                  <a:gd name="T50" fmla="*/ 102 w 125"/>
                  <a:gd name="T51" fmla="*/ 53 h 140"/>
                  <a:gd name="T52" fmla="*/ 104 w 125"/>
                  <a:gd name="T53" fmla="*/ 57 h 140"/>
                  <a:gd name="T54" fmla="*/ 108 w 125"/>
                  <a:gd name="T55" fmla="*/ 62 h 140"/>
                  <a:gd name="T56" fmla="*/ 113 w 125"/>
                  <a:gd name="T57" fmla="*/ 66 h 140"/>
                  <a:gd name="T58" fmla="*/ 119 w 125"/>
                  <a:gd name="T59" fmla="*/ 66 h 140"/>
                  <a:gd name="T60" fmla="*/ 122 w 125"/>
                  <a:gd name="T61" fmla="*/ 69 h 140"/>
                  <a:gd name="T62" fmla="*/ 125 w 125"/>
                  <a:gd name="T63" fmla="*/ 74 h 140"/>
                  <a:gd name="T64" fmla="*/ 124 w 125"/>
                  <a:gd name="T65" fmla="*/ 80 h 140"/>
                  <a:gd name="T66" fmla="*/ 121 w 125"/>
                  <a:gd name="T67" fmla="*/ 82 h 140"/>
                  <a:gd name="T68" fmla="*/ 112 w 125"/>
                  <a:gd name="T69" fmla="*/ 90 h 140"/>
                  <a:gd name="T70" fmla="*/ 105 w 125"/>
                  <a:gd name="T71" fmla="*/ 100 h 140"/>
                  <a:gd name="T72" fmla="*/ 98 w 125"/>
                  <a:gd name="T73" fmla="*/ 105 h 140"/>
                  <a:gd name="T74" fmla="*/ 92 w 125"/>
                  <a:gd name="T75" fmla="*/ 109 h 140"/>
                  <a:gd name="T76" fmla="*/ 87 w 125"/>
                  <a:gd name="T77" fmla="*/ 113 h 140"/>
                  <a:gd name="T78" fmla="*/ 84 w 125"/>
                  <a:gd name="T79" fmla="*/ 121 h 140"/>
                  <a:gd name="T80" fmla="*/ 80 w 125"/>
                  <a:gd name="T81" fmla="*/ 126 h 140"/>
                  <a:gd name="T82" fmla="*/ 76 w 125"/>
                  <a:gd name="T83" fmla="*/ 132 h 140"/>
                  <a:gd name="T84" fmla="*/ 74 w 125"/>
                  <a:gd name="T85" fmla="*/ 138 h 140"/>
                  <a:gd name="T86" fmla="*/ 72 w 125"/>
                  <a:gd name="T87" fmla="*/ 140 h 140"/>
                  <a:gd name="T88" fmla="*/ 66 w 125"/>
                  <a:gd name="T89" fmla="*/ 140 h 140"/>
                  <a:gd name="T90" fmla="*/ 64 w 125"/>
                  <a:gd name="T91" fmla="*/ 136 h 140"/>
                  <a:gd name="T92" fmla="*/ 60 w 125"/>
                  <a:gd name="T93" fmla="*/ 129 h 140"/>
                  <a:gd name="T94" fmla="*/ 56 w 125"/>
                  <a:gd name="T95" fmla="*/ 121 h 140"/>
                  <a:gd name="T96" fmla="*/ 52 w 125"/>
                  <a:gd name="T97" fmla="*/ 115 h 140"/>
                  <a:gd name="T98" fmla="*/ 47 w 125"/>
                  <a:gd name="T99" fmla="*/ 108 h 140"/>
                  <a:gd name="T100" fmla="*/ 44 w 125"/>
                  <a:gd name="T101" fmla="*/ 104 h 140"/>
                  <a:gd name="T102" fmla="*/ 43 w 125"/>
                  <a:gd name="T103" fmla="*/ 97 h 140"/>
                  <a:gd name="T104" fmla="*/ 39 w 125"/>
                  <a:gd name="T105" fmla="*/ 88 h 140"/>
                  <a:gd name="T106" fmla="*/ 34 w 125"/>
                  <a:gd name="T107" fmla="*/ 78 h 140"/>
                  <a:gd name="T108" fmla="*/ 30 w 125"/>
                  <a:gd name="T109" fmla="*/ 72 h 140"/>
                  <a:gd name="T110" fmla="*/ 23 w 125"/>
                  <a:gd name="T111" fmla="*/ 69 h 140"/>
                  <a:gd name="T112" fmla="*/ 16 w 125"/>
                  <a:gd name="T113" fmla="*/ 66 h 140"/>
                  <a:gd name="T114" fmla="*/ 9 w 125"/>
                  <a:gd name="T115" fmla="*/ 63 h 140"/>
                  <a:gd name="T116" fmla="*/ 4 w 125"/>
                  <a:gd name="T117" fmla="*/ 60 h 140"/>
                  <a:gd name="T118" fmla="*/ 0 w 125"/>
                  <a:gd name="T119" fmla="*/ 54 h 140"/>
                  <a:gd name="T120" fmla="*/ 2 w 125"/>
                  <a:gd name="T121"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40">
                    <a:moveTo>
                      <a:pt x="2" y="52"/>
                    </a:moveTo>
                    <a:cubicBezTo>
                      <a:pt x="10" y="54"/>
                      <a:pt x="10" y="54"/>
                      <a:pt x="10" y="54"/>
                    </a:cubicBezTo>
                    <a:cubicBezTo>
                      <a:pt x="14" y="55"/>
                      <a:pt x="14" y="55"/>
                      <a:pt x="14" y="55"/>
                    </a:cubicBezTo>
                    <a:cubicBezTo>
                      <a:pt x="19" y="55"/>
                      <a:pt x="19" y="55"/>
                      <a:pt x="19" y="55"/>
                    </a:cubicBezTo>
                    <a:cubicBezTo>
                      <a:pt x="21" y="52"/>
                      <a:pt x="21" y="52"/>
                      <a:pt x="21" y="52"/>
                    </a:cubicBezTo>
                    <a:cubicBezTo>
                      <a:pt x="26" y="52"/>
                      <a:pt x="26" y="52"/>
                      <a:pt x="26" y="52"/>
                    </a:cubicBezTo>
                    <a:cubicBezTo>
                      <a:pt x="31" y="52"/>
                      <a:pt x="31" y="52"/>
                      <a:pt x="31" y="52"/>
                    </a:cubicBezTo>
                    <a:cubicBezTo>
                      <a:pt x="36" y="54"/>
                      <a:pt x="36" y="54"/>
                      <a:pt x="36" y="54"/>
                    </a:cubicBezTo>
                    <a:cubicBezTo>
                      <a:pt x="40" y="55"/>
                      <a:pt x="40" y="55"/>
                      <a:pt x="40" y="55"/>
                    </a:cubicBezTo>
                    <a:cubicBezTo>
                      <a:pt x="46" y="55"/>
                      <a:pt x="46" y="55"/>
                      <a:pt x="46" y="55"/>
                    </a:cubicBezTo>
                    <a:cubicBezTo>
                      <a:pt x="53" y="51"/>
                      <a:pt x="53" y="51"/>
                      <a:pt x="53" y="51"/>
                    </a:cubicBezTo>
                    <a:cubicBezTo>
                      <a:pt x="53" y="51"/>
                      <a:pt x="55" y="46"/>
                      <a:pt x="56" y="45"/>
                    </a:cubicBezTo>
                    <a:cubicBezTo>
                      <a:pt x="57" y="44"/>
                      <a:pt x="61" y="33"/>
                      <a:pt x="61" y="33"/>
                    </a:cubicBezTo>
                    <a:cubicBezTo>
                      <a:pt x="68" y="22"/>
                      <a:pt x="68" y="22"/>
                      <a:pt x="68" y="22"/>
                    </a:cubicBezTo>
                    <a:cubicBezTo>
                      <a:pt x="74" y="12"/>
                      <a:pt x="74" y="12"/>
                      <a:pt x="74" y="12"/>
                    </a:cubicBezTo>
                    <a:cubicBezTo>
                      <a:pt x="80" y="5"/>
                      <a:pt x="80" y="5"/>
                      <a:pt x="80" y="5"/>
                    </a:cubicBezTo>
                    <a:cubicBezTo>
                      <a:pt x="85" y="0"/>
                      <a:pt x="85" y="0"/>
                      <a:pt x="85" y="0"/>
                    </a:cubicBezTo>
                    <a:cubicBezTo>
                      <a:pt x="90" y="4"/>
                      <a:pt x="90" y="4"/>
                      <a:pt x="90" y="4"/>
                    </a:cubicBezTo>
                    <a:cubicBezTo>
                      <a:pt x="93" y="7"/>
                      <a:pt x="93" y="7"/>
                      <a:pt x="93" y="7"/>
                    </a:cubicBezTo>
                    <a:cubicBezTo>
                      <a:pt x="93" y="7"/>
                      <a:pt x="93" y="12"/>
                      <a:pt x="93" y="13"/>
                    </a:cubicBezTo>
                    <a:cubicBezTo>
                      <a:pt x="93" y="14"/>
                      <a:pt x="94" y="26"/>
                      <a:pt x="94" y="26"/>
                    </a:cubicBezTo>
                    <a:cubicBezTo>
                      <a:pt x="95" y="29"/>
                      <a:pt x="95" y="29"/>
                      <a:pt x="95" y="29"/>
                    </a:cubicBezTo>
                    <a:cubicBezTo>
                      <a:pt x="97" y="33"/>
                      <a:pt x="97" y="33"/>
                      <a:pt x="97" y="33"/>
                    </a:cubicBezTo>
                    <a:cubicBezTo>
                      <a:pt x="97" y="33"/>
                      <a:pt x="99" y="35"/>
                      <a:pt x="99" y="36"/>
                    </a:cubicBezTo>
                    <a:cubicBezTo>
                      <a:pt x="99" y="38"/>
                      <a:pt x="100" y="43"/>
                      <a:pt x="100" y="44"/>
                    </a:cubicBezTo>
                    <a:cubicBezTo>
                      <a:pt x="100" y="45"/>
                      <a:pt x="102" y="53"/>
                      <a:pt x="102" y="53"/>
                    </a:cubicBezTo>
                    <a:cubicBezTo>
                      <a:pt x="104" y="57"/>
                      <a:pt x="104" y="57"/>
                      <a:pt x="104" y="57"/>
                    </a:cubicBezTo>
                    <a:cubicBezTo>
                      <a:pt x="108" y="62"/>
                      <a:pt x="108" y="62"/>
                      <a:pt x="108" y="62"/>
                    </a:cubicBezTo>
                    <a:cubicBezTo>
                      <a:pt x="113" y="66"/>
                      <a:pt x="113" y="66"/>
                      <a:pt x="113" y="66"/>
                    </a:cubicBezTo>
                    <a:cubicBezTo>
                      <a:pt x="119" y="66"/>
                      <a:pt x="119" y="66"/>
                      <a:pt x="119" y="66"/>
                    </a:cubicBezTo>
                    <a:cubicBezTo>
                      <a:pt x="122" y="69"/>
                      <a:pt x="122" y="69"/>
                      <a:pt x="122" y="69"/>
                    </a:cubicBezTo>
                    <a:cubicBezTo>
                      <a:pt x="125" y="74"/>
                      <a:pt x="125" y="74"/>
                      <a:pt x="125" y="74"/>
                    </a:cubicBezTo>
                    <a:cubicBezTo>
                      <a:pt x="124" y="80"/>
                      <a:pt x="124" y="80"/>
                      <a:pt x="124" y="80"/>
                    </a:cubicBezTo>
                    <a:cubicBezTo>
                      <a:pt x="124" y="80"/>
                      <a:pt x="122" y="81"/>
                      <a:pt x="121" y="82"/>
                    </a:cubicBezTo>
                    <a:cubicBezTo>
                      <a:pt x="120" y="83"/>
                      <a:pt x="115" y="88"/>
                      <a:pt x="112" y="90"/>
                    </a:cubicBezTo>
                    <a:cubicBezTo>
                      <a:pt x="110" y="93"/>
                      <a:pt x="105" y="100"/>
                      <a:pt x="105" y="100"/>
                    </a:cubicBezTo>
                    <a:cubicBezTo>
                      <a:pt x="98" y="105"/>
                      <a:pt x="98" y="105"/>
                      <a:pt x="98" y="105"/>
                    </a:cubicBezTo>
                    <a:cubicBezTo>
                      <a:pt x="98" y="105"/>
                      <a:pt x="94" y="108"/>
                      <a:pt x="92" y="109"/>
                    </a:cubicBezTo>
                    <a:cubicBezTo>
                      <a:pt x="90" y="110"/>
                      <a:pt x="87" y="113"/>
                      <a:pt x="87" y="113"/>
                    </a:cubicBezTo>
                    <a:cubicBezTo>
                      <a:pt x="87" y="114"/>
                      <a:pt x="84" y="121"/>
                      <a:pt x="84" y="121"/>
                    </a:cubicBezTo>
                    <a:cubicBezTo>
                      <a:pt x="80" y="126"/>
                      <a:pt x="80" y="126"/>
                      <a:pt x="80" y="126"/>
                    </a:cubicBezTo>
                    <a:cubicBezTo>
                      <a:pt x="76" y="132"/>
                      <a:pt x="76" y="132"/>
                      <a:pt x="76" y="132"/>
                    </a:cubicBezTo>
                    <a:cubicBezTo>
                      <a:pt x="74" y="138"/>
                      <a:pt x="74" y="138"/>
                      <a:pt x="74" y="138"/>
                    </a:cubicBezTo>
                    <a:cubicBezTo>
                      <a:pt x="74" y="138"/>
                      <a:pt x="73" y="140"/>
                      <a:pt x="72" y="140"/>
                    </a:cubicBezTo>
                    <a:cubicBezTo>
                      <a:pt x="70" y="140"/>
                      <a:pt x="66" y="140"/>
                      <a:pt x="66" y="140"/>
                    </a:cubicBezTo>
                    <a:cubicBezTo>
                      <a:pt x="66" y="140"/>
                      <a:pt x="65" y="137"/>
                      <a:pt x="64" y="136"/>
                    </a:cubicBezTo>
                    <a:cubicBezTo>
                      <a:pt x="63" y="135"/>
                      <a:pt x="61" y="131"/>
                      <a:pt x="60" y="129"/>
                    </a:cubicBezTo>
                    <a:cubicBezTo>
                      <a:pt x="59" y="127"/>
                      <a:pt x="56" y="121"/>
                      <a:pt x="56" y="121"/>
                    </a:cubicBezTo>
                    <a:cubicBezTo>
                      <a:pt x="56" y="121"/>
                      <a:pt x="53" y="117"/>
                      <a:pt x="52" y="115"/>
                    </a:cubicBezTo>
                    <a:cubicBezTo>
                      <a:pt x="51" y="114"/>
                      <a:pt x="49" y="109"/>
                      <a:pt x="47" y="108"/>
                    </a:cubicBezTo>
                    <a:cubicBezTo>
                      <a:pt x="46" y="107"/>
                      <a:pt x="44" y="104"/>
                      <a:pt x="44" y="104"/>
                    </a:cubicBezTo>
                    <a:cubicBezTo>
                      <a:pt x="44" y="104"/>
                      <a:pt x="44" y="99"/>
                      <a:pt x="43" y="97"/>
                    </a:cubicBezTo>
                    <a:cubicBezTo>
                      <a:pt x="43" y="96"/>
                      <a:pt x="41" y="89"/>
                      <a:pt x="39" y="88"/>
                    </a:cubicBezTo>
                    <a:cubicBezTo>
                      <a:pt x="38" y="86"/>
                      <a:pt x="35" y="78"/>
                      <a:pt x="34" y="78"/>
                    </a:cubicBezTo>
                    <a:cubicBezTo>
                      <a:pt x="33" y="77"/>
                      <a:pt x="32" y="73"/>
                      <a:pt x="30" y="72"/>
                    </a:cubicBezTo>
                    <a:cubicBezTo>
                      <a:pt x="28" y="72"/>
                      <a:pt x="25" y="71"/>
                      <a:pt x="23" y="69"/>
                    </a:cubicBezTo>
                    <a:cubicBezTo>
                      <a:pt x="21" y="68"/>
                      <a:pt x="17" y="67"/>
                      <a:pt x="16" y="66"/>
                    </a:cubicBezTo>
                    <a:cubicBezTo>
                      <a:pt x="14" y="66"/>
                      <a:pt x="12" y="63"/>
                      <a:pt x="9" y="63"/>
                    </a:cubicBezTo>
                    <a:cubicBezTo>
                      <a:pt x="7" y="62"/>
                      <a:pt x="5" y="61"/>
                      <a:pt x="4" y="60"/>
                    </a:cubicBezTo>
                    <a:cubicBezTo>
                      <a:pt x="3" y="59"/>
                      <a:pt x="0" y="56"/>
                      <a:pt x="0" y="54"/>
                    </a:cubicBezTo>
                    <a:cubicBezTo>
                      <a:pt x="0" y="53"/>
                      <a:pt x="2" y="52"/>
                      <a:pt x="2" y="52"/>
                    </a:cubicBez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0" name="Freeform 15"/>
              <p:cNvSpPr>
                <a:spLocks/>
              </p:cNvSpPr>
              <p:nvPr/>
            </p:nvSpPr>
            <p:spPr bwMode="auto">
              <a:xfrm>
                <a:off x="7815263" y="2403475"/>
                <a:ext cx="666750" cy="542925"/>
              </a:xfrm>
              <a:custGeom>
                <a:avLst/>
                <a:gdLst>
                  <a:gd name="T0" fmla="*/ 145 w 177"/>
                  <a:gd name="T1" fmla="*/ 142 h 144"/>
                  <a:gd name="T2" fmla="*/ 126 w 177"/>
                  <a:gd name="T3" fmla="*/ 141 h 144"/>
                  <a:gd name="T4" fmla="*/ 117 w 177"/>
                  <a:gd name="T5" fmla="*/ 133 h 144"/>
                  <a:gd name="T6" fmla="*/ 105 w 177"/>
                  <a:gd name="T7" fmla="*/ 130 h 144"/>
                  <a:gd name="T8" fmla="*/ 96 w 177"/>
                  <a:gd name="T9" fmla="*/ 125 h 144"/>
                  <a:gd name="T10" fmla="*/ 91 w 177"/>
                  <a:gd name="T11" fmla="*/ 118 h 144"/>
                  <a:gd name="T12" fmla="*/ 84 w 177"/>
                  <a:gd name="T13" fmla="*/ 118 h 144"/>
                  <a:gd name="T14" fmla="*/ 77 w 177"/>
                  <a:gd name="T15" fmla="*/ 116 h 144"/>
                  <a:gd name="T16" fmla="*/ 70 w 177"/>
                  <a:gd name="T17" fmla="*/ 113 h 144"/>
                  <a:gd name="T18" fmla="*/ 56 w 177"/>
                  <a:gd name="T19" fmla="*/ 112 h 144"/>
                  <a:gd name="T20" fmla="*/ 44 w 177"/>
                  <a:gd name="T21" fmla="*/ 100 h 144"/>
                  <a:gd name="T22" fmla="*/ 37 w 177"/>
                  <a:gd name="T23" fmla="*/ 91 h 144"/>
                  <a:gd name="T24" fmla="*/ 35 w 177"/>
                  <a:gd name="T25" fmla="*/ 73 h 144"/>
                  <a:gd name="T26" fmla="*/ 32 w 177"/>
                  <a:gd name="T27" fmla="*/ 62 h 144"/>
                  <a:gd name="T28" fmla="*/ 35 w 177"/>
                  <a:gd name="T29" fmla="*/ 46 h 144"/>
                  <a:gd name="T30" fmla="*/ 28 w 177"/>
                  <a:gd name="T31" fmla="*/ 42 h 144"/>
                  <a:gd name="T32" fmla="*/ 7 w 177"/>
                  <a:gd name="T33" fmla="*/ 44 h 144"/>
                  <a:gd name="T34" fmla="*/ 0 w 177"/>
                  <a:gd name="T35" fmla="*/ 44 h 144"/>
                  <a:gd name="T36" fmla="*/ 5 w 177"/>
                  <a:gd name="T37" fmla="*/ 39 h 144"/>
                  <a:gd name="T38" fmla="*/ 15 w 177"/>
                  <a:gd name="T39" fmla="*/ 38 h 144"/>
                  <a:gd name="T40" fmla="*/ 30 w 177"/>
                  <a:gd name="T41" fmla="*/ 36 h 144"/>
                  <a:gd name="T42" fmla="*/ 43 w 177"/>
                  <a:gd name="T43" fmla="*/ 34 h 144"/>
                  <a:gd name="T44" fmla="*/ 49 w 177"/>
                  <a:gd name="T45" fmla="*/ 26 h 144"/>
                  <a:gd name="T46" fmla="*/ 65 w 177"/>
                  <a:gd name="T47" fmla="*/ 25 h 144"/>
                  <a:gd name="T48" fmla="*/ 71 w 177"/>
                  <a:gd name="T49" fmla="*/ 17 h 144"/>
                  <a:gd name="T50" fmla="*/ 74 w 177"/>
                  <a:gd name="T51" fmla="*/ 8 h 144"/>
                  <a:gd name="T52" fmla="*/ 81 w 177"/>
                  <a:gd name="T53" fmla="*/ 2 h 144"/>
                  <a:gd name="T54" fmla="*/ 88 w 177"/>
                  <a:gd name="T55" fmla="*/ 0 h 144"/>
                  <a:gd name="T56" fmla="*/ 100 w 177"/>
                  <a:gd name="T57" fmla="*/ 4 h 144"/>
                  <a:gd name="T58" fmla="*/ 112 w 177"/>
                  <a:gd name="T59" fmla="*/ 13 h 144"/>
                  <a:gd name="T60" fmla="*/ 120 w 177"/>
                  <a:gd name="T61" fmla="*/ 20 h 144"/>
                  <a:gd name="T62" fmla="*/ 126 w 177"/>
                  <a:gd name="T63" fmla="*/ 20 h 144"/>
                  <a:gd name="T64" fmla="*/ 132 w 177"/>
                  <a:gd name="T65" fmla="*/ 26 h 144"/>
                  <a:gd name="T66" fmla="*/ 132 w 177"/>
                  <a:gd name="T67" fmla="*/ 35 h 144"/>
                  <a:gd name="T68" fmla="*/ 132 w 177"/>
                  <a:gd name="T69" fmla="*/ 47 h 144"/>
                  <a:gd name="T70" fmla="*/ 132 w 177"/>
                  <a:gd name="T71" fmla="*/ 61 h 144"/>
                  <a:gd name="T72" fmla="*/ 132 w 177"/>
                  <a:gd name="T73" fmla="*/ 69 h 144"/>
                  <a:gd name="T74" fmla="*/ 133 w 177"/>
                  <a:gd name="T75" fmla="*/ 76 h 144"/>
                  <a:gd name="T76" fmla="*/ 143 w 177"/>
                  <a:gd name="T77" fmla="*/ 79 h 144"/>
                  <a:gd name="T78" fmla="*/ 165 w 177"/>
                  <a:gd name="T79" fmla="*/ 79 h 144"/>
                  <a:gd name="T80" fmla="*/ 172 w 177"/>
                  <a:gd name="T81" fmla="*/ 84 h 144"/>
                  <a:gd name="T82" fmla="*/ 175 w 177"/>
                  <a:gd name="T83" fmla="*/ 89 h 144"/>
                  <a:gd name="T84" fmla="*/ 171 w 177"/>
                  <a:gd name="T85" fmla="*/ 97 h 144"/>
                  <a:gd name="T86" fmla="*/ 177 w 177"/>
                  <a:gd name="T87" fmla="*/ 109 h 144"/>
                  <a:gd name="T88" fmla="*/ 175 w 177"/>
                  <a:gd name="T89" fmla="*/ 124 h 144"/>
                  <a:gd name="T90" fmla="*/ 156 w 177"/>
                  <a:gd name="T9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144">
                    <a:moveTo>
                      <a:pt x="156" y="144"/>
                    </a:moveTo>
                    <a:cubicBezTo>
                      <a:pt x="156" y="144"/>
                      <a:pt x="147" y="142"/>
                      <a:pt x="145" y="142"/>
                    </a:cubicBezTo>
                    <a:cubicBezTo>
                      <a:pt x="144" y="142"/>
                      <a:pt x="135" y="142"/>
                      <a:pt x="134" y="142"/>
                    </a:cubicBezTo>
                    <a:cubicBezTo>
                      <a:pt x="132" y="142"/>
                      <a:pt x="126" y="141"/>
                      <a:pt x="126" y="141"/>
                    </a:cubicBezTo>
                    <a:cubicBezTo>
                      <a:pt x="120" y="137"/>
                      <a:pt x="120" y="137"/>
                      <a:pt x="120" y="137"/>
                    </a:cubicBezTo>
                    <a:cubicBezTo>
                      <a:pt x="117" y="133"/>
                      <a:pt x="117" y="133"/>
                      <a:pt x="117" y="133"/>
                    </a:cubicBezTo>
                    <a:cubicBezTo>
                      <a:pt x="114" y="131"/>
                      <a:pt x="114" y="131"/>
                      <a:pt x="114" y="131"/>
                    </a:cubicBezTo>
                    <a:cubicBezTo>
                      <a:pt x="105" y="130"/>
                      <a:pt x="105" y="130"/>
                      <a:pt x="105" y="130"/>
                    </a:cubicBezTo>
                    <a:cubicBezTo>
                      <a:pt x="99" y="128"/>
                      <a:pt x="99" y="128"/>
                      <a:pt x="99" y="128"/>
                    </a:cubicBezTo>
                    <a:cubicBezTo>
                      <a:pt x="96" y="125"/>
                      <a:pt x="96" y="125"/>
                      <a:pt x="96" y="125"/>
                    </a:cubicBezTo>
                    <a:cubicBezTo>
                      <a:pt x="93" y="121"/>
                      <a:pt x="93" y="121"/>
                      <a:pt x="93" y="121"/>
                    </a:cubicBezTo>
                    <a:cubicBezTo>
                      <a:pt x="91" y="118"/>
                      <a:pt x="91" y="118"/>
                      <a:pt x="91" y="118"/>
                    </a:cubicBezTo>
                    <a:cubicBezTo>
                      <a:pt x="88" y="116"/>
                      <a:pt x="88" y="116"/>
                      <a:pt x="88" y="116"/>
                    </a:cubicBezTo>
                    <a:cubicBezTo>
                      <a:pt x="84" y="118"/>
                      <a:pt x="84" y="118"/>
                      <a:pt x="84" y="118"/>
                    </a:cubicBezTo>
                    <a:cubicBezTo>
                      <a:pt x="80" y="118"/>
                      <a:pt x="80" y="118"/>
                      <a:pt x="80" y="118"/>
                    </a:cubicBezTo>
                    <a:cubicBezTo>
                      <a:pt x="77" y="116"/>
                      <a:pt x="77" y="116"/>
                      <a:pt x="77" y="116"/>
                    </a:cubicBezTo>
                    <a:cubicBezTo>
                      <a:pt x="74" y="114"/>
                      <a:pt x="74" y="114"/>
                      <a:pt x="74" y="114"/>
                    </a:cubicBezTo>
                    <a:cubicBezTo>
                      <a:pt x="70" y="113"/>
                      <a:pt x="70" y="113"/>
                      <a:pt x="70" y="113"/>
                    </a:cubicBezTo>
                    <a:cubicBezTo>
                      <a:pt x="61" y="114"/>
                      <a:pt x="61" y="114"/>
                      <a:pt x="61" y="114"/>
                    </a:cubicBezTo>
                    <a:cubicBezTo>
                      <a:pt x="56" y="112"/>
                      <a:pt x="56" y="112"/>
                      <a:pt x="56" y="112"/>
                    </a:cubicBezTo>
                    <a:cubicBezTo>
                      <a:pt x="51" y="106"/>
                      <a:pt x="51" y="106"/>
                      <a:pt x="51" y="106"/>
                    </a:cubicBezTo>
                    <a:cubicBezTo>
                      <a:pt x="44" y="100"/>
                      <a:pt x="44" y="100"/>
                      <a:pt x="44" y="100"/>
                    </a:cubicBezTo>
                    <a:cubicBezTo>
                      <a:pt x="40" y="96"/>
                      <a:pt x="40" y="96"/>
                      <a:pt x="40" y="96"/>
                    </a:cubicBezTo>
                    <a:cubicBezTo>
                      <a:pt x="37" y="91"/>
                      <a:pt x="37" y="91"/>
                      <a:pt x="37" y="91"/>
                    </a:cubicBezTo>
                    <a:cubicBezTo>
                      <a:pt x="34" y="84"/>
                      <a:pt x="34" y="84"/>
                      <a:pt x="34" y="84"/>
                    </a:cubicBezTo>
                    <a:cubicBezTo>
                      <a:pt x="35" y="73"/>
                      <a:pt x="35" y="73"/>
                      <a:pt x="35" y="73"/>
                    </a:cubicBezTo>
                    <a:cubicBezTo>
                      <a:pt x="33" y="68"/>
                      <a:pt x="33" y="68"/>
                      <a:pt x="33" y="68"/>
                    </a:cubicBezTo>
                    <a:cubicBezTo>
                      <a:pt x="32" y="62"/>
                      <a:pt x="32" y="62"/>
                      <a:pt x="32" y="62"/>
                    </a:cubicBezTo>
                    <a:cubicBezTo>
                      <a:pt x="35" y="59"/>
                      <a:pt x="35" y="59"/>
                      <a:pt x="35" y="59"/>
                    </a:cubicBezTo>
                    <a:cubicBezTo>
                      <a:pt x="35" y="46"/>
                      <a:pt x="35" y="46"/>
                      <a:pt x="35" y="46"/>
                    </a:cubicBezTo>
                    <a:cubicBezTo>
                      <a:pt x="33" y="42"/>
                      <a:pt x="33" y="42"/>
                      <a:pt x="33" y="42"/>
                    </a:cubicBezTo>
                    <a:cubicBezTo>
                      <a:pt x="28" y="42"/>
                      <a:pt x="28" y="42"/>
                      <a:pt x="28" y="42"/>
                    </a:cubicBezTo>
                    <a:cubicBezTo>
                      <a:pt x="28" y="42"/>
                      <a:pt x="18" y="42"/>
                      <a:pt x="17" y="42"/>
                    </a:cubicBezTo>
                    <a:cubicBezTo>
                      <a:pt x="15" y="42"/>
                      <a:pt x="7" y="44"/>
                      <a:pt x="7" y="44"/>
                    </a:cubicBezTo>
                    <a:cubicBezTo>
                      <a:pt x="1" y="46"/>
                      <a:pt x="1" y="46"/>
                      <a:pt x="1" y="46"/>
                    </a:cubicBezTo>
                    <a:cubicBezTo>
                      <a:pt x="0" y="44"/>
                      <a:pt x="0" y="44"/>
                      <a:pt x="0" y="44"/>
                    </a:cubicBezTo>
                    <a:cubicBezTo>
                      <a:pt x="2" y="42"/>
                      <a:pt x="2" y="42"/>
                      <a:pt x="2" y="42"/>
                    </a:cubicBezTo>
                    <a:cubicBezTo>
                      <a:pt x="5" y="39"/>
                      <a:pt x="5" y="39"/>
                      <a:pt x="5" y="39"/>
                    </a:cubicBezTo>
                    <a:cubicBezTo>
                      <a:pt x="5" y="39"/>
                      <a:pt x="9" y="38"/>
                      <a:pt x="9" y="38"/>
                    </a:cubicBezTo>
                    <a:cubicBezTo>
                      <a:pt x="10" y="38"/>
                      <a:pt x="15" y="38"/>
                      <a:pt x="15" y="38"/>
                    </a:cubicBezTo>
                    <a:cubicBezTo>
                      <a:pt x="23" y="38"/>
                      <a:pt x="23" y="38"/>
                      <a:pt x="23" y="38"/>
                    </a:cubicBezTo>
                    <a:cubicBezTo>
                      <a:pt x="30" y="36"/>
                      <a:pt x="30" y="36"/>
                      <a:pt x="30" y="36"/>
                    </a:cubicBezTo>
                    <a:cubicBezTo>
                      <a:pt x="39" y="36"/>
                      <a:pt x="39" y="36"/>
                      <a:pt x="39" y="36"/>
                    </a:cubicBezTo>
                    <a:cubicBezTo>
                      <a:pt x="43" y="34"/>
                      <a:pt x="43" y="34"/>
                      <a:pt x="43" y="34"/>
                    </a:cubicBezTo>
                    <a:cubicBezTo>
                      <a:pt x="46" y="29"/>
                      <a:pt x="46" y="29"/>
                      <a:pt x="46" y="29"/>
                    </a:cubicBezTo>
                    <a:cubicBezTo>
                      <a:pt x="49" y="26"/>
                      <a:pt x="49" y="26"/>
                      <a:pt x="49" y="26"/>
                    </a:cubicBezTo>
                    <a:cubicBezTo>
                      <a:pt x="61" y="26"/>
                      <a:pt x="61" y="26"/>
                      <a:pt x="61" y="26"/>
                    </a:cubicBezTo>
                    <a:cubicBezTo>
                      <a:pt x="61" y="26"/>
                      <a:pt x="65" y="26"/>
                      <a:pt x="65" y="25"/>
                    </a:cubicBezTo>
                    <a:cubicBezTo>
                      <a:pt x="66" y="24"/>
                      <a:pt x="66" y="19"/>
                      <a:pt x="66" y="19"/>
                    </a:cubicBezTo>
                    <a:cubicBezTo>
                      <a:pt x="71" y="17"/>
                      <a:pt x="71" y="17"/>
                      <a:pt x="71" y="17"/>
                    </a:cubicBezTo>
                    <a:cubicBezTo>
                      <a:pt x="71" y="11"/>
                      <a:pt x="71" y="11"/>
                      <a:pt x="71" y="11"/>
                    </a:cubicBezTo>
                    <a:cubicBezTo>
                      <a:pt x="74" y="8"/>
                      <a:pt x="74" y="8"/>
                      <a:pt x="74" y="8"/>
                    </a:cubicBezTo>
                    <a:cubicBezTo>
                      <a:pt x="78" y="8"/>
                      <a:pt x="78" y="8"/>
                      <a:pt x="78" y="8"/>
                    </a:cubicBezTo>
                    <a:cubicBezTo>
                      <a:pt x="81" y="2"/>
                      <a:pt x="81" y="2"/>
                      <a:pt x="81" y="2"/>
                    </a:cubicBezTo>
                    <a:cubicBezTo>
                      <a:pt x="84" y="0"/>
                      <a:pt x="84" y="0"/>
                      <a:pt x="84" y="0"/>
                    </a:cubicBezTo>
                    <a:cubicBezTo>
                      <a:pt x="88" y="0"/>
                      <a:pt x="88" y="0"/>
                      <a:pt x="88" y="0"/>
                    </a:cubicBezTo>
                    <a:cubicBezTo>
                      <a:pt x="96" y="0"/>
                      <a:pt x="96" y="0"/>
                      <a:pt x="96" y="0"/>
                    </a:cubicBezTo>
                    <a:cubicBezTo>
                      <a:pt x="100" y="4"/>
                      <a:pt x="100" y="4"/>
                      <a:pt x="100" y="4"/>
                    </a:cubicBezTo>
                    <a:cubicBezTo>
                      <a:pt x="107" y="8"/>
                      <a:pt x="107" y="8"/>
                      <a:pt x="107" y="8"/>
                    </a:cubicBezTo>
                    <a:cubicBezTo>
                      <a:pt x="112" y="13"/>
                      <a:pt x="112" y="13"/>
                      <a:pt x="112" y="13"/>
                    </a:cubicBezTo>
                    <a:cubicBezTo>
                      <a:pt x="116" y="18"/>
                      <a:pt x="116" y="18"/>
                      <a:pt x="116" y="18"/>
                    </a:cubicBezTo>
                    <a:cubicBezTo>
                      <a:pt x="120" y="20"/>
                      <a:pt x="120" y="20"/>
                      <a:pt x="120" y="20"/>
                    </a:cubicBezTo>
                    <a:cubicBezTo>
                      <a:pt x="123" y="21"/>
                      <a:pt x="123" y="21"/>
                      <a:pt x="123" y="21"/>
                    </a:cubicBezTo>
                    <a:cubicBezTo>
                      <a:pt x="126" y="20"/>
                      <a:pt x="126" y="20"/>
                      <a:pt x="126" y="20"/>
                    </a:cubicBezTo>
                    <a:cubicBezTo>
                      <a:pt x="130" y="20"/>
                      <a:pt x="130" y="20"/>
                      <a:pt x="130" y="20"/>
                    </a:cubicBezTo>
                    <a:cubicBezTo>
                      <a:pt x="132" y="26"/>
                      <a:pt x="132" y="26"/>
                      <a:pt x="132" y="26"/>
                    </a:cubicBezTo>
                    <a:cubicBezTo>
                      <a:pt x="131" y="30"/>
                      <a:pt x="131" y="30"/>
                      <a:pt x="131" y="30"/>
                    </a:cubicBezTo>
                    <a:cubicBezTo>
                      <a:pt x="132" y="35"/>
                      <a:pt x="132" y="35"/>
                      <a:pt x="132" y="35"/>
                    </a:cubicBezTo>
                    <a:cubicBezTo>
                      <a:pt x="133" y="39"/>
                      <a:pt x="133" y="39"/>
                      <a:pt x="133" y="39"/>
                    </a:cubicBezTo>
                    <a:cubicBezTo>
                      <a:pt x="132" y="47"/>
                      <a:pt x="132" y="47"/>
                      <a:pt x="132" y="47"/>
                    </a:cubicBezTo>
                    <a:cubicBezTo>
                      <a:pt x="131" y="53"/>
                      <a:pt x="131" y="53"/>
                      <a:pt x="131" y="53"/>
                    </a:cubicBezTo>
                    <a:cubicBezTo>
                      <a:pt x="132" y="61"/>
                      <a:pt x="132" y="61"/>
                      <a:pt x="132" y="61"/>
                    </a:cubicBezTo>
                    <a:cubicBezTo>
                      <a:pt x="132" y="65"/>
                      <a:pt x="132" y="65"/>
                      <a:pt x="132" y="65"/>
                    </a:cubicBezTo>
                    <a:cubicBezTo>
                      <a:pt x="132" y="69"/>
                      <a:pt x="132" y="69"/>
                      <a:pt x="132" y="69"/>
                    </a:cubicBezTo>
                    <a:cubicBezTo>
                      <a:pt x="132" y="75"/>
                      <a:pt x="132" y="75"/>
                      <a:pt x="132" y="75"/>
                    </a:cubicBezTo>
                    <a:cubicBezTo>
                      <a:pt x="133" y="76"/>
                      <a:pt x="133" y="76"/>
                      <a:pt x="133" y="76"/>
                    </a:cubicBezTo>
                    <a:cubicBezTo>
                      <a:pt x="134" y="80"/>
                      <a:pt x="134" y="80"/>
                      <a:pt x="134" y="80"/>
                    </a:cubicBezTo>
                    <a:cubicBezTo>
                      <a:pt x="143" y="79"/>
                      <a:pt x="143" y="79"/>
                      <a:pt x="143" y="79"/>
                    </a:cubicBezTo>
                    <a:cubicBezTo>
                      <a:pt x="154" y="79"/>
                      <a:pt x="154" y="79"/>
                      <a:pt x="154" y="79"/>
                    </a:cubicBezTo>
                    <a:cubicBezTo>
                      <a:pt x="165" y="79"/>
                      <a:pt x="165" y="79"/>
                      <a:pt x="165" y="79"/>
                    </a:cubicBezTo>
                    <a:cubicBezTo>
                      <a:pt x="166" y="83"/>
                      <a:pt x="166" y="83"/>
                      <a:pt x="166" y="83"/>
                    </a:cubicBezTo>
                    <a:cubicBezTo>
                      <a:pt x="172" y="84"/>
                      <a:pt x="172" y="84"/>
                      <a:pt x="172" y="84"/>
                    </a:cubicBezTo>
                    <a:cubicBezTo>
                      <a:pt x="176" y="86"/>
                      <a:pt x="176" y="86"/>
                      <a:pt x="176" y="86"/>
                    </a:cubicBezTo>
                    <a:cubicBezTo>
                      <a:pt x="175" y="89"/>
                      <a:pt x="175" y="89"/>
                      <a:pt x="175" y="89"/>
                    </a:cubicBezTo>
                    <a:cubicBezTo>
                      <a:pt x="172" y="92"/>
                      <a:pt x="172" y="92"/>
                      <a:pt x="172" y="92"/>
                    </a:cubicBezTo>
                    <a:cubicBezTo>
                      <a:pt x="171" y="97"/>
                      <a:pt x="171" y="97"/>
                      <a:pt x="171" y="97"/>
                    </a:cubicBezTo>
                    <a:cubicBezTo>
                      <a:pt x="174" y="103"/>
                      <a:pt x="174" y="103"/>
                      <a:pt x="174" y="103"/>
                    </a:cubicBezTo>
                    <a:cubicBezTo>
                      <a:pt x="177" y="109"/>
                      <a:pt x="177" y="109"/>
                      <a:pt x="177" y="109"/>
                    </a:cubicBezTo>
                    <a:cubicBezTo>
                      <a:pt x="177" y="121"/>
                      <a:pt x="177" y="121"/>
                      <a:pt x="177" y="121"/>
                    </a:cubicBezTo>
                    <a:cubicBezTo>
                      <a:pt x="175" y="124"/>
                      <a:pt x="175" y="124"/>
                      <a:pt x="175" y="124"/>
                    </a:cubicBezTo>
                    <a:cubicBezTo>
                      <a:pt x="169" y="132"/>
                      <a:pt x="169" y="132"/>
                      <a:pt x="169" y="132"/>
                    </a:cubicBezTo>
                    <a:lnTo>
                      <a:pt x="156" y="144"/>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1" name="Freeform 26"/>
              <p:cNvSpPr>
                <a:spLocks/>
              </p:cNvSpPr>
              <p:nvPr/>
            </p:nvSpPr>
            <p:spPr bwMode="auto">
              <a:xfrm>
                <a:off x="9444038" y="2122488"/>
                <a:ext cx="455612" cy="796925"/>
              </a:xfrm>
              <a:custGeom>
                <a:avLst/>
                <a:gdLst>
                  <a:gd name="T0" fmla="*/ 61 w 121"/>
                  <a:gd name="T1" fmla="*/ 1 h 212"/>
                  <a:gd name="T2" fmla="*/ 74 w 121"/>
                  <a:gd name="T3" fmla="*/ 6 h 212"/>
                  <a:gd name="T4" fmla="*/ 79 w 121"/>
                  <a:gd name="T5" fmla="*/ 21 h 212"/>
                  <a:gd name="T6" fmla="*/ 77 w 121"/>
                  <a:gd name="T7" fmla="*/ 41 h 212"/>
                  <a:gd name="T8" fmla="*/ 73 w 121"/>
                  <a:gd name="T9" fmla="*/ 50 h 212"/>
                  <a:gd name="T10" fmla="*/ 80 w 121"/>
                  <a:gd name="T11" fmla="*/ 59 h 212"/>
                  <a:gd name="T12" fmla="*/ 87 w 121"/>
                  <a:gd name="T13" fmla="*/ 69 h 212"/>
                  <a:gd name="T14" fmla="*/ 101 w 121"/>
                  <a:gd name="T15" fmla="*/ 72 h 212"/>
                  <a:gd name="T16" fmla="*/ 101 w 121"/>
                  <a:gd name="T17" fmla="*/ 82 h 212"/>
                  <a:gd name="T18" fmla="*/ 93 w 121"/>
                  <a:gd name="T19" fmla="*/ 89 h 212"/>
                  <a:gd name="T20" fmla="*/ 91 w 121"/>
                  <a:gd name="T21" fmla="*/ 99 h 212"/>
                  <a:gd name="T22" fmla="*/ 98 w 121"/>
                  <a:gd name="T23" fmla="*/ 109 h 212"/>
                  <a:gd name="T24" fmla="*/ 101 w 121"/>
                  <a:gd name="T25" fmla="*/ 118 h 212"/>
                  <a:gd name="T26" fmla="*/ 106 w 121"/>
                  <a:gd name="T27" fmla="*/ 128 h 212"/>
                  <a:gd name="T28" fmla="*/ 113 w 121"/>
                  <a:gd name="T29" fmla="*/ 133 h 212"/>
                  <a:gd name="T30" fmla="*/ 121 w 121"/>
                  <a:gd name="T31" fmla="*/ 137 h 212"/>
                  <a:gd name="T32" fmla="*/ 113 w 121"/>
                  <a:gd name="T33" fmla="*/ 144 h 212"/>
                  <a:gd name="T34" fmla="*/ 107 w 121"/>
                  <a:gd name="T35" fmla="*/ 154 h 212"/>
                  <a:gd name="T36" fmla="*/ 106 w 121"/>
                  <a:gd name="T37" fmla="*/ 165 h 212"/>
                  <a:gd name="T38" fmla="*/ 112 w 121"/>
                  <a:gd name="T39" fmla="*/ 172 h 212"/>
                  <a:gd name="T40" fmla="*/ 110 w 121"/>
                  <a:gd name="T41" fmla="*/ 185 h 212"/>
                  <a:gd name="T42" fmla="*/ 111 w 121"/>
                  <a:gd name="T43" fmla="*/ 194 h 212"/>
                  <a:gd name="T44" fmla="*/ 107 w 121"/>
                  <a:gd name="T45" fmla="*/ 200 h 212"/>
                  <a:gd name="T46" fmla="*/ 88 w 121"/>
                  <a:gd name="T47" fmla="*/ 207 h 212"/>
                  <a:gd name="T48" fmla="*/ 73 w 121"/>
                  <a:gd name="T49" fmla="*/ 210 h 212"/>
                  <a:gd name="T50" fmla="*/ 65 w 121"/>
                  <a:gd name="T51" fmla="*/ 209 h 212"/>
                  <a:gd name="T52" fmla="*/ 56 w 121"/>
                  <a:gd name="T53" fmla="*/ 205 h 212"/>
                  <a:gd name="T54" fmla="*/ 47 w 121"/>
                  <a:gd name="T55" fmla="*/ 198 h 212"/>
                  <a:gd name="T56" fmla="*/ 36 w 121"/>
                  <a:gd name="T57" fmla="*/ 199 h 212"/>
                  <a:gd name="T58" fmla="*/ 28 w 121"/>
                  <a:gd name="T59" fmla="*/ 207 h 212"/>
                  <a:gd name="T60" fmla="*/ 18 w 121"/>
                  <a:gd name="T61" fmla="*/ 203 h 212"/>
                  <a:gd name="T62" fmla="*/ 10 w 121"/>
                  <a:gd name="T63" fmla="*/ 192 h 212"/>
                  <a:gd name="T64" fmla="*/ 2 w 121"/>
                  <a:gd name="T65" fmla="*/ 192 h 212"/>
                  <a:gd name="T66" fmla="*/ 0 w 121"/>
                  <a:gd name="T67" fmla="*/ 168 h 212"/>
                  <a:gd name="T68" fmla="*/ 6 w 121"/>
                  <a:gd name="T69" fmla="*/ 137 h 212"/>
                  <a:gd name="T70" fmla="*/ 13 w 121"/>
                  <a:gd name="T71" fmla="*/ 120 h 212"/>
                  <a:gd name="T72" fmla="*/ 16 w 121"/>
                  <a:gd name="T73" fmla="*/ 104 h 212"/>
                  <a:gd name="T74" fmla="*/ 28 w 121"/>
                  <a:gd name="T75" fmla="*/ 92 h 212"/>
                  <a:gd name="T76" fmla="*/ 34 w 121"/>
                  <a:gd name="T77" fmla="*/ 81 h 212"/>
                  <a:gd name="T78" fmla="*/ 36 w 121"/>
                  <a:gd name="T79" fmla="*/ 67 h 212"/>
                  <a:gd name="T80" fmla="*/ 35 w 121"/>
                  <a:gd name="T81" fmla="*/ 53 h 212"/>
                  <a:gd name="T82" fmla="*/ 44 w 121"/>
                  <a:gd name="T83" fmla="*/ 41 h 212"/>
                  <a:gd name="T84" fmla="*/ 55 w 121"/>
                  <a:gd name="T85" fmla="*/ 30 h 212"/>
                  <a:gd name="T86" fmla="*/ 60 w 121"/>
                  <a:gd name="T87" fmla="*/ 15 h 212"/>
                  <a:gd name="T88" fmla="*/ 56 w 121"/>
                  <a:gd name="T89"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212">
                    <a:moveTo>
                      <a:pt x="54" y="0"/>
                    </a:moveTo>
                    <a:cubicBezTo>
                      <a:pt x="61" y="1"/>
                      <a:pt x="61" y="1"/>
                      <a:pt x="61" y="1"/>
                    </a:cubicBezTo>
                    <a:cubicBezTo>
                      <a:pt x="67" y="3"/>
                      <a:pt x="67" y="3"/>
                      <a:pt x="67" y="3"/>
                    </a:cubicBezTo>
                    <a:cubicBezTo>
                      <a:pt x="74" y="6"/>
                      <a:pt x="74" y="6"/>
                      <a:pt x="74" y="6"/>
                    </a:cubicBezTo>
                    <a:cubicBezTo>
                      <a:pt x="76" y="11"/>
                      <a:pt x="76" y="11"/>
                      <a:pt x="76" y="11"/>
                    </a:cubicBezTo>
                    <a:cubicBezTo>
                      <a:pt x="79" y="21"/>
                      <a:pt x="79" y="21"/>
                      <a:pt x="79" y="21"/>
                    </a:cubicBezTo>
                    <a:cubicBezTo>
                      <a:pt x="78" y="31"/>
                      <a:pt x="78" y="31"/>
                      <a:pt x="78" y="31"/>
                    </a:cubicBezTo>
                    <a:cubicBezTo>
                      <a:pt x="77" y="41"/>
                      <a:pt x="77" y="41"/>
                      <a:pt x="77" y="41"/>
                    </a:cubicBezTo>
                    <a:cubicBezTo>
                      <a:pt x="75" y="45"/>
                      <a:pt x="75" y="45"/>
                      <a:pt x="75" y="45"/>
                    </a:cubicBezTo>
                    <a:cubicBezTo>
                      <a:pt x="73" y="50"/>
                      <a:pt x="73" y="50"/>
                      <a:pt x="73" y="50"/>
                    </a:cubicBezTo>
                    <a:cubicBezTo>
                      <a:pt x="74" y="55"/>
                      <a:pt x="74" y="55"/>
                      <a:pt x="74" y="55"/>
                    </a:cubicBezTo>
                    <a:cubicBezTo>
                      <a:pt x="80" y="59"/>
                      <a:pt x="80" y="59"/>
                      <a:pt x="80" y="59"/>
                    </a:cubicBezTo>
                    <a:cubicBezTo>
                      <a:pt x="83" y="64"/>
                      <a:pt x="83" y="64"/>
                      <a:pt x="83" y="64"/>
                    </a:cubicBezTo>
                    <a:cubicBezTo>
                      <a:pt x="87" y="69"/>
                      <a:pt x="87" y="69"/>
                      <a:pt x="87" y="69"/>
                    </a:cubicBezTo>
                    <a:cubicBezTo>
                      <a:pt x="94" y="72"/>
                      <a:pt x="94" y="72"/>
                      <a:pt x="94" y="72"/>
                    </a:cubicBezTo>
                    <a:cubicBezTo>
                      <a:pt x="101" y="72"/>
                      <a:pt x="101" y="72"/>
                      <a:pt x="101" y="72"/>
                    </a:cubicBezTo>
                    <a:cubicBezTo>
                      <a:pt x="103" y="78"/>
                      <a:pt x="103" y="78"/>
                      <a:pt x="103" y="78"/>
                    </a:cubicBezTo>
                    <a:cubicBezTo>
                      <a:pt x="101" y="82"/>
                      <a:pt x="101" y="82"/>
                      <a:pt x="101" y="82"/>
                    </a:cubicBezTo>
                    <a:cubicBezTo>
                      <a:pt x="96" y="84"/>
                      <a:pt x="96" y="84"/>
                      <a:pt x="96" y="84"/>
                    </a:cubicBezTo>
                    <a:cubicBezTo>
                      <a:pt x="93" y="89"/>
                      <a:pt x="93" y="89"/>
                      <a:pt x="93" y="89"/>
                    </a:cubicBezTo>
                    <a:cubicBezTo>
                      <a:pt x="92" y="94"/>
                      <a:pt x="92" y="94"/>
                      <a:pt x="92" y="94"/>
                    </a:cubicBezTo>
                    <a:cubicBezTo>
                      <a:pt x="91" y="99"/>
                      <a:pt x="91" y="99"/>
                      <a:pt x="91" y="99"/>
                    </a:cubicBezTo>
                    <a:cubicBezTo>
                      <a:pt x="93" y="103"/>
                      <a:pt x="93" y="103"/>
                      <a:pt x="93" y="103"/>
                    </a:cubicBezTo>
                    <a:cubicBezTo>
                      <a:pt x="98" y="109"/>
                      <a:pt x="98" y="109"/>
                      <a:pt x="98" y="109"/>
                    </a:cubicBezTo>
                    <a:cubicBezTo>
                      <a:pt x="101" y="113"/>
                      <a:pt x="101" y="113"/>
                      <a:pt x="101" y="113"/>
                    </a:cubicBezTo>
                    <a:cubicBezTo>
                      <a:pt x="101" y="118"/>
                      <a:pt x="101" y="118"/>
                      <a:pt x="101" y="118"/>
                    </a:cubicBezTo>
                    <a:cubicBezTo>
                      <a:pt x="103" y="122"/>
                      <a:pt x="103" y="122"/>
                      <a:pt x="103" y="122"/>
                    </a:cubicBezTo>
                    <a:cubicBezTo>
                      <a:pt x="106" y="128"/>
                      <a:pt x="106" y="128"/>
                      <a:pt x="106" y="128"/>
                    </a:cubicBezTo>
                    <a:cubicBezTo>
                      <a:pt x="109" y="130"/>
                      <a:pt x="109" y="130"/>
                      <a:pt x="109" y="130"/>
                    </a:cubicBezTo>
                    <a:cubicBezTo>
                      <a:pt x="113" y="133"/>
                      <a:pt x="113" y="133"/>
                      <a:pt x="113" y="133"/>
                    </a:cubicBezTo>
                    <a:cubicBezTo>
                      <a:pt x="119" y="134"/>
                      <a:pt x="119" y="134"/>
                      <a:pt x="119" y="134"/>
                    </a:cubicBezTo>
                    <a:cubicBezTo>
                      <a:pt x="121" y="137"/>
                      <a:pt x="121" y="137"/>
                      <a:pt x="121" y="137"/>
                    </a:cubicBezTo>
                    <a:cubicBezTo>
                      <a:pt x="117" y="139"/>
                      <a:pt x="117" y="139"/>
                      <a:pt x="117" y="139"/>
                    </a:cubicBezTo>
                    <a:cubicBezTo>
                      <a:pt x="113" y="144"/>
                      <a:pt x="113" y="144"/>
                      <a:pt x="113" y="144"/>
                    </a:cubicBezTo>
                    <a:cubicBezTo>
                      <a:pt x="110" y="148"/>
                      <a:pt x="110" y="148"/>
                      <a:pt x="110" y="148"/>
                    </a:cubicBezTo>
                    <a:cubicBezTo>
                      <a:pt x="107" y="154"/>
                      <a:pt x="107" y="154"/>
                      <a:pt x="107" y="154"/>
                    </a:cubicBezTo>
                    <a:cubicBezTo>
                      <a:pt x="106" y="161"/>
                      <a:pt x="106" y="161"/>
                      <a:pt x="106" y="161"/>
                    </a:cubicBezTo>
                    <a:cubicBezTo>
                      <a:pt x="106" y="165"/>
                      <a:pt x="106" y="165"/>
                      <a:pt x="106" y="165"/>
                    </a:cubicBezTo>
                    <a:cubicBezTo>
                      <a:pt x="112" y="169"/>
                      <a:pt x="112" y="169"/>
                      <a:pt x="112" y="169"/>
                    </a:cubicBezTo>
                    <a:cubicBezTo>
                      <a:pt x="112" y="169"/>
                      <a:pt x="112" y="170"/>
                      <a:pt x="112" y="172"/>
                    </a:cubicBezTo>
                    <a:cubicBezTo>
                      <a:pt x="111" y="174"/>
                      <a:pt x="112" y="182"/>
                      <a:pt x="112" y="182"/>
                    </a:cubicBezTo>
                    <a:cubicBezTo>
                      <a:pt x="110" y="185"/>
                      <a:pt x="110" y="185"/>
                      <a:pt x="110" y="185"/>
                    </a:cubicBezTo>
                    <a:cubicBezTo>
                      <a:pt x="110" y="191"/>
                      <a:pt x="110" y="191"/>
                      <a:pt x="110" y="191"/>
                    </a:cubicBezTo>
                    <a:cubicBezTo>
                      <a:pt x="111" y="194"/>
                      <a:pt x="111" y="194"/>
                      <a:pt x="111" y="194"/>
                    </a:cubicBezTo>
                    <a:cubicBezTo>
                      <a:pt x="111" y="200"/>
                      <a:pt x="111" y="200"/>
                      <a:pt x="111" y="200"/>
                    </a:cubicBezTo>
                    <a:cubicBezTo>
                      <a:pt x="107" y="200"/>
                      <a:pt x="107" y="200"/>
                      <a:pt x="107" y="200"/>
                    </a:cubicBezTo>
                    <a:cubicBezTo>
                      <a:pt x="96" y="205"/>
                      <a:pt x="96" y="205"/>
                      <a:pt x="96" y="205"/>
                    </a:cubicBezTo>
                    <a:cubicBezTo>
                      <a:pt x="88" y="207"/>
                      <a:pt x="88" y="207"/>
                      <a:pt x="88" y="207"/>
                    </a:cubicBezTo>
                    <a:cubicBezTo>
                      <a:pt x="78" y="209"/>
                      <a:pt x="78" y="209"/>
                      <a:pt x="78" y="209"/>
                    </a:cubicBezTo>
                    <a:cubicBezTo>
                      <a:pt x="73" y="210"/>
                      <a:pt x="73" y="210"/>
                      <a:pt x="73" y="210"/>
                    </a:cubicBezTo>
                    <a:cubicBezTo>
                      <a:pt x="72" y="212"/>
                      <a:pt x="72" y="212"/>
                      <a:pt x="72" y="212"/>
                    </a:cubicBezTo>
                    <a:cubicBezTo>
                      <a:pt x="65" y="209"/>
                      <a:pt x="65" y="209"/>
                      <a:pt x="65" y="209"/>
                    </a:cubicBezTo>
                    <a:cubicBezTo>
                      <a:pt x="60" y="207"/>
                      <a:pt x="60" y="207"/>
                      <a:pt x="60" y="207"/>
                    </a:cubicBezTo>
                    <a:cubicBezTo>
                      <a:pt x="56" y="205"/>
                      <a:pt x="56" y="205"/>
                      <a:pt x="56" y="205"/>
                    </a:cubicBezTo>
                    <a:cubicBezTo>
                      <a:pt x="51" y="202"/>
                      <a:pt x="51" y="202"/>
                      <a:pt x="51" y="202"/>
                    </a:cubicBezTo>
                    <a:cubicBezTo>
                      <a:pt x="47" y="198"/>
                      <a:pt x="47" y="198"/>
                      <a:pt x="47" y="198"/>
                    </a:cubicBezTo>
                    <a:cubicBezTo>
                      <a:pt x="43" y="198"/>
                      <a:pt x="43" y="198"/>
                      <a:pt x="43" y="198"/>
                    </a:cubicBezTo>
                    <a:cubicBezTo>
                      <a:pt x="36" y="199"/>
                      <a:pt x="36" y="199"/>
                      <a:pt x="36" y="199"/>
                    </a:cubicBezTo>
                    <a:cubicBezTo>
                      <a:pt x="31" y="202"/>
                      <a:pt x="31" y="202"/>
                      <a:pt x="31" y="202"/>
                    </a:cubicBezTo>
                    <a:cubicBezTo>
                      <a:pt x="28" y="207"/>
                      <a:pt x="28" y="207"/>
                      <a:pt x="28" y="207"/>
                    </a:cubicBezTo>
                    <a:cubicBezTo>
                      <a:pt x="23" y="205"/>
                      <a:pt x="23" y="205"/>
                      <a:pt x="23" y="205"/>
                    </a:cubicBezTo>
                    <a:cubicBezTo>
                      <a:pt x="18" y="203"/>
                      <a:pt x="18" y="203"/>
                      <a:pt x="18" y="203"/>
                    </a:cubicBezTo>
                    <a:cubicBezTo>
                      <a:pt x="14" y="200"/>
                      <a:pt x="14" y="200"/>
                      <a:pt x="14" y="200"/>
                    </a:cubicBezTo>
                    <a:cubicBezTo>
                      <a:pt x="10" y="192"/>
                      <a:pt x="10" y="192"/>
                      <a:pt x="10" y="192"/>
                    </a:cubicBezTo>
                    <a:cubicBezTo>
                      <a:pt x="10" y="192"/>
                      <a:pt x="11" y="188"/>
                      <a:pt x="9" y="188"/>
                    </a:cubicBezTo>
                    <a:cubicBezTo>
                      <a:pt x="7" y="188"/>
                      <a:pt x="2" y="192"/>
                      <a:pt x="2" y="192"/>
                    </a:cubicBezTo>
                    <a:cubicBezTo>
                      <a:pt x="0" y="183"/>
                      <a:pt x="0" y="183"/>
                      <a:pt x="0" y="183"/>
                    </a:cubicBezTo>
                    <a:cubicBezTo>
                      <a:pt x="0" y="168"/>
                      <a:pt x="0" y="168"/>
                      <a:pt x="0" y="168"/>
                    </a:cubicBezTo>
                    <a:cubicBezTo>
                      <a:pt x="2" y="151"/>
                      <a:pt x="2" y="151"/>
                      <a:pt x="2" y="151"/>
                    </a:cubicBezTo>
                    <a:cubicBezTo>
                      <a:pt x="6" y="137"/>
                      <a:pt x="6" y="137"/>
                      <a:pt x="6" y="137"/>
                    </a:cubicBezTo>
                    <a:cubicBezTo>
                      <a:pt x="11" y="129"/>
                      <a:pt x="11" y="129"/>
                      <a:pt x="11" y="129"/>
                    </a:cubicBezTo>
                    <a:cubicBezTo>
                      <a:pt x="13" y="120"/>
                      <a:pt x="13" y="120"/>
                      <a:pt x="13" y="120"/>
                    </a:cubicBezTo>
                    <a:cubicBezTo>
                      <a:pt x="13" y="110"/>
                      <a:pt x="13" y="110"/>
                      <a:pt x="13" y="110"/>
                    </a:cubicBezTo>
                    <a:cubicBezTo>
                      <a:pt x="16" y="104"/>
                      <a:pt x="16" y="104"/>
                      <a:pt x="16" y="104"/>
                    </a:cubicBezTo>
                    <a:cubicBezTo>
                      <a:pt x="24" y="96"/>
                      <a:pt x="24" y="96"/>
                      <a:pt x="24" y="96"/>
                    </a:cubicBezTo>
                    <a:cubicBezTo>
                      <a:pt x="28" y="92"/>
                      <a:pt x="28" y="92"/>
                      <a:pt x="28" y="92"/>
                    </a:cubicBezTo>
                    <a:cubicBezTo>
                      <a:pt x="32" y="87"/>
                      <a:pt x="32" y="87"/>
                      <a:pt x="32" y="87"/>
                    </a:cubicBezTo>
                    <a:cubicBezTo>
                      <a:pt x="34" y="81"/>
                      <a:pt x="34" y="81"/>
                      <a:pt x="34" y="81"/>
                    </a:cubicBezTo>
                    <a:cubicBezTo>
                      <a:pt x="36" y="72"/>
                      <a:pt x="36" y="72"/>
                      <a:pt x="36" y="72"/>
                    </a:cubicBezTo>
                    <a:cubicBezTo>
                      <a:pt x="36" y="67"/>
                      <a:pt x="36" y="67"/>
                      <a:pt x="36" y="67"/>
                    </a:cubicBezTo>
                    <a:cubicBezTo>
                      <a:pt x="34" y="60"/>
                      <a:pt x="34" y="60"/>
                      <a:pt x="34" y="60"/>
                    </a:cubicBezTo>
                    <a:cubicBezTo>
                      <a:pt x="35" y="53"/>
                      <a:pt x="35" y="53"/>
                      <a:pt x="35" y="53"/>
                    </a:cubicBezTo>
                    <a:cubicBezTo>
                      <a:pt x="37" y="45"/>
                      <a:pt x="37" y="45"/>
                      <a:pt x="37" y="45"/>
                    </a:cubicBezTo>
                    <a:cubicBezTo>
                      <a:pt x="44" y="41"/>
                      <a:pt x="44" y="41"/>
                      <a:pt x="44" y="41"/>
                    </a:cubicBezTo>
                    <a:cubicBezTo>
                      <a:pt x="51" y="35"/>
                      <a:pt x="51" y="35"/>
                      <a:pt x="51" y="35"/>
                    </a:cubicBezTo>
                    <a:cubicBezTo>
                      <a:pt x="55" y="30"/>
                      <a:pt x="55" y="30"/>
                      <a:pt x="55" y="30"/>
                    </a:cubicBezTo>
                    <a:cubicBezTo>
                      <a:pt x="58" y="23"/>
                      <a:pt x="58" y="23"/>
                      <a:pt x="58" y="23"/>
                    </a:cubicBezTo>
                    <a:cubicBezTo>
                      <a:pt x="60" y="15"/>
                      <a:pt x="60" y="15"/>
                      <a:pt x="60" y="15"/>
                    </a:cubicBezTo>
                    <a:cubicBezTo>
                      <a:pt x="60" y="8"/>
                      <a:pt x="60" y="8"/>
                      <a:pt x="60" y="8"/>
                    </a:cubicBezTo>
                    <a:cubicBezTo>
                      <a:pt x="56" y="3"/>
                      <a:pt x="56" y="3"/>
                      <a:pt x="56" y="3"/>
                    </a:cubicBezTo>
                    <a:lnTo>
                      <a:pt x="54" y="0"/>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2" name="Freeform 35"/>
              <p:cNvSpPr>
                <a:spLocks/>
              </p:cNvSpPr>
              <p:nvPr/>
            </p:nvSpPr>
            <p:spPr bwMode="auto">
              <a:xfrm>
                <a:off x="9455150" y="1611313"/>
                <a:ext cx="184150" cy="138113"/>
              </a:xfrm>
              <a:custGeom>
                <a:avLst/>
                <a:gdLst>
                  <a:gd name="T0" fmla="*/ 2 w 49"/>
                  <a:gd name="T1" fmla="*/ 37 h 37"/>
                  <a:gd name="T2" fmla="*/ 5 w 49"/>
                  <a:gd name="T3" fmla="*/ 35 h 37"/>
                  <a:gd name="T4" fmla="*/ 9 w 49"/>
                  <a:gd name="T5" fmla="*/ 34 h 37"/>
                  <a:gd name="T6" fmla="*/ 11 w 49"/>
                  <a:gd name="T7" fmla="*/ 35 h 37"/>
                  <a:gd name="T8" fmla="*/ 14 w 49"/>
                  <a:gd name="T9" fmla="*/ 36 h 37"/>
                  <a:gd name="T10" fmla="*/ 17 w 49"/>
                  <a:gd name="T11" fmla="*/ 34 h 37"/>
                  <a:gd name="T12" fmla="*/ 20 w 49"/>
                  <a:gd name="T13" fmla="*/ 31 h 37"/>
                  <a:gd name="T14" fmla="*/ 23 w 49"/>
                  <a:gd name="T15" fmla="*/ 30 h 37"/>
                  <a:gd name="T16" fmla="*/ 27 w 49"/>
                  <a:gd name="T17" fmla="*/ 31 h 37"/>
                  <a:gd name="T18" fmla="*/ 29 w 49"/>
                  <a:gd name="T19" fmla="*/ 30 h 37"/>
                  <a:gd name="T20" fmla="*/ 33 w 49"/>
                  <a:gd name="T21" fmla="*/ 26 h 37"/>
                  <a:gd name="T22" fmla="*/ 39 w 49"/>
                  <a:gd name="T23" fmla="*/ 25 h 37"/>
                  <a:gd name="T24" fmla="*/ 43 w 49"/>
                  <a:gd name="T25" fmla="*/ 19 h 37"/>
                  <a:gd name="T26" fmla="*/ 47 w 49"/>
                  <a:gd name="T27" fmla="*/ 13 h 37"/>
                  <a:gd name="T28" fmla="*/ 48 w 49"/>
                  <a:gd name="T29" fmla="*/ 9 h 37"/>
                  <a:gd name="T30" fmla="*/ 49 w 49"/>
                  <a:gd name="T31" fmla="*/ 4 h 37"/>
                  <a:gd name="T32" fmla="*/ 41 w 49"/>
                  <a:gd name="T33" fmla="*/ 3 h 37"/>
                  <a:gd name="T34" fmla="*/ 36 w 49"/>
                  <a:gd name="T35" fmla="*/ 2 h 37"/>
                  <a:gd name="T36" fmla="*/ 29 w 49"/>
                  <a:gd name="T37" fmla="*/ 2 h 37"/>
                  <a:gd name="T38" fmla="*/ 26 w 49"/>
                  <a:gd name="T39" fmla="*/ 3 h 37"/>
                  <a:gd name="T40" fmla="*/ 20 w 49"/>
                  <a:gd name="T41" fmla="*/ 3 h 37"/>
                  <a:gd name="T42" fmla="*/ 15 w 49"/>
                  <a:gd name="T43" fmla="*/ 1 h 37"/>
                  <a:gd name="T44" fmla="*/ 10 w 49"/>
                  <a:gd name="T45" fmla="*/ 0 h 37"/>
                  <a:gd name="T46" fmla="*/ 5 w 49"/>
                  <a:gd name="T47" fmla="*/ 1 h 37"/>
                  <a:gd name="T48" fmla="*/ 3 w 49"/>
                  <a:gd name="T49" fmla="*/ 6 h 37"/>
                  <a:gd name="T50" fmla="*/ 2 w 49"/>
                  <a:gd name="T51" fmla="*/ 10 h 37"/>
                  <a:gd name="T52" fmla="*/ 2 w 49"/>
                  <a:gd name="T53" fmla="*/ 15 h 37"/>
                  <a:gd name="T54" fmla="*/ 2 w 49"/>
                  <a:gd name="T55" fmla="*/ 22 h 37"/>
                  <a:gd name="T56" fmla="*/ 0 w 49"/>
                  <a:gd name="T57" fmla="*/ 30 h 37"/>
                  <a:gd name="T58" fmla="*/ 0 w 49"/>
                  <a:gd name="T59" fmla="*/ 36 h 37"/>
                  <a:gd name="T60" fmla="*/ 2 w 49"/>
                  <a:gd name="T6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37">
                    <a:moveTo>
                      <a:pt x="2" y="37"/>
                    </a:moveTo>
                    <a:cubicBezTo>
                      <a:pt x="5" y="35"/>
                      <a:pt x="5" y="35"/>
                      <a:pt x="5" y="35"/>
                    </a:cubicBezTo>
                    <a:cubicBezTo>
                      <a:pt x="9" y="34"/>
                      <a:pt x="9" y="34"/>
                      <a:pt x="9" y="34"/>
                    </a:cubicBezTo>
                    <a:cubicBezTo>
                      <a:pt x="11" y="35"/>
                      <a:pt x="11" y="35"/>
                      <a:pt x="11" y="35"/>
                    </a:cubicBezTo>
                    <a:cubicBezTo>
                      <a:pt x="14" y="36"/>
                      <a:pt x="14" y="36"/>
                      <a:pt x="14" y="36"/>
                    </a:cubicBezTo>
                    <a:cubicBezTo>
                      <a:pt x="17" y="34"/>
                      <a:pt x="17" y="34"/>
                      <a:pt x="17" y="34"/>
                    </a:cubicBezTo>
                    <a:cubicBezTo>
                      <a:pt x="20" y="31"/>
                      <a:pt x="20" y="31"/>
                      <a:pt x="20" y="31"/>
                    </a:cubicBezTo>
                    <a:cubicBezTo>
                      <a:pt x="23" y="30"/>
                      <a:pt x="23" y="30"/>
                      <a:pt x="23" y="30"/>
                    </a:cubicBezTo>
                    <a:cubicBezTo>
                      <a:pt x="27" y="31"/>
                      <a:pt x="27" y="31"/>
                      <a:pt x="27" y="31"/>
                    </a:cubicBezTo>
                    <a:cubicBezTo>
                      <a:pt x="29" y="30"/>
                      <a:pt x="29" y="30"/>
                      <a:pt x="29" y="30"/>
                    </a:cubicBezTo>
                    <a:cubicBezTo>
                      <a:pt x="33" y="26"/>
                      <a:pt x="33" y="26"/>
                      <a:pt x="33" y="26"/>
                    </a:cubicBezTo>
                    <a:cubicBezTo>
                      <a:pt x="39" y="25"/>
                      <a:pt x="39" y="25"/>
                      <a:pt x="39" y="25"/>
                    </a:cubicBezTo>
                    <a:cubicBezTo>
                      <a:pt x="43" y="19"/>
                      <a:pt x="43" y="19"/>
                      <a:pt x="43" y="19"/>
                    </a:cubicBezTo>
                    <a:cubicBezTo>
                      <a:pt x="47" y="13"/>
                      <a:pt x="47" y="13"/>
                      <a:pt x="47" y="13"/>
                    </a:cubicBezTo>
                    <a:cubicBezTo>
                      <a:pt x="48" y="9"/>
                      <a:pt x="48" y="9"/>
                      <a:pt x="48" y="9"/>
                    </a:cubicBezTo>
                    <a:cubicBezTo>
                      <a:pt x="49" y="4"/>
                      <a:pt x="49" y="4"/>
                      <a:pt x="49" y="4"/>
                    </a:cubicBezTo>
                    <a:cubicBezTo>
                      <a:pt x="41" y="3"/>
                      <a:pt x="41" y="3"/>
                      <a:pt x="41" y="3"/>
                    </a:cubicBezTo>
                    <a:cubicBezTo>
                      <a:pt x="36" y="2"/>
                      <a:pt x="36" y="2"/>
                      <a:pt x="36" y="2"/>
                    </a:cubicBezTo>
                    <a:cubicBezTo>
                      <a:pt x="29" y="2"/>
                      <a:pt x="29" y="2"/>
                      <a:pt x="29" y="2"/>
                    </a:cubicBezTo>
                    <a:cubicBezTo>
                      <a:pt x="26" y="3"/>
                      <a:pt x="26" y="3"/>
                      <a:pt x="26" y="3"/>
                    </a:cubicBezTo>
                    <a:cubicBezTo>
                      <a:pt x="20" y="3"/>
                      <a:pt x="20" y="3"/>
                      <a:pt x="20" y="3"/>
                    </a:cubicBezTo>
                    <a:cubicBezTo>
                      <a:pt x="15" y="1"/>
                      <a:pt x="15" y="1"/>
                      <a:pt x="15" y="1"/>
                    </a:cubicBezTo>
                    <a:cubicBezTo>
                      <a:pt x="10" y="0"/>
                      <a:pt x="10" y="0"/>
                      <a:pt x="10" y="0"/>
                    </a:cubicBezTo>
                    <a:cubicBezTo>
                      <a:pt x="5" y="1"/>
                      <a:pt x="5" y="1"/>
                      <a:pt x="5" y="1"/>
                    </a:cubicBezTo>
                    <a:cubicBezTo>
                      <a:pt x="3" y="6"/>
                      <a:pt x="3" y="6"/>
                      <a:pt x="3" y="6"/>
                    </a:cubicBezTo>
                    <a:cubicBezTo>
                      <a:pt x="2" y="10"/>
                      <a:pt x="2" y="10"/>
                      <a:pt x="2" y="10"/>
                    </a:cubicBezTo>
                    <a:cubicBezTo>
                      <a:pt x="2" y="15"/>
                      <a:pt x="2" y="15"/>
                      <a:pt x="2" y="15"/>
                    </a:cubicBezTo>
                    <a:cubicBezTo>
                      <a:pt x="2" y="15"/>
                      <a:pt x="3" y="21"/>
                      <a:pt x="2" y="22"/>
                    </a:cubicBezTo>
                    <a:cubicBezTo>
                      <a:pt x="1" y="23"/>
                      <a:pt x="0" y="30"/>
                      <a:pt x="0" y="30"/>
                    </a:cubicBezTo>
                    <a:cubicBezTo>
                      <a:pt x="0" y="36"/>
                      <a:pt x="0" y="36"/>
                      <a:pt x="0" y="36"/>
                    </a:cubicBezTo>
                    <a:lnTo>
                      <a:pt x="2" y="37"/>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3" name="Freeform 36"/>
              <p:cNvSpPr>
                <a:spLocks/>
              </p:cNvSpPr>
              <p:nvPr/>
            </p:nvSpPr>
            <p:spPr bwMode="auto">
              <a:xfrm>
                <a:off x="9523413" y="1570038"/>
                <a:ext cx="30162" cy="30163"/>
              </a:xfrm>
              <a:custGeom>
                <a:avLst/>
                <a:gdLst>
                  <a:gd name="T0" fmla="*/ 7 w 19"/>
                  <a:gd name="T1" fmla="*/ 19 h 19"/>
                  <a:gd name="T2" fmla="*/ 19 w 19"/>
                  <a:gd name="T3" fmla="*/ 9 h 19"/>
                  <a:gd name="T4" fmla="*/ 14 w 19"/>
                  <a:gd name="T5" fmla="*/ 0 h 19"/>
                  <a:gd name="T6" fmla="*/ 5 w 19"/>
                  <a:gd name="T7" fmla="*/ 2 h 19"/>
                  <a:gd name="T8" fmla="*/ 0 w 19"/>
                  <a:gd name="T9" fmla="*/ 11 h 19"/>
                  <a:gd name="T10" fmla="*/ 7 w 19"/>
                  <a:gd name="T11" fmla="*/ 19 h 19"/>
                </a:gdLst>
                <a:ahLst/>
                <a:cxnLst>
                  <a:cxn ang="0">
                    <a:pos x="T0" y="T1"/>
                  </a:cxn>
                  <a:cxn ang="0">
                    <a:pos x="T2" y="T3"/>
                  </a:cxn>
                  <a:cxn ang="0">
                    <a:pos x="T4" y="T5"/>
                  </a:cxn>
                  <a:cxn ang="0">
                    <a:pos x="T6" y="T7"/>
                  </a:cxn>
                  <a:cxn ang="0">
                    <a:pos x="T8" y="T9"/>
                  </a:cxn>
                  <a:cxn ang="0">
                    <a:pos x="T10" y="T11"/>
                  </a:cxn>
                </a:cxnLst>
                <a:rect l="0" t="0" r="r" b="b"/>
                <a:pathLst>
                  <a:path w="19" h="19">
                    <a:moveTo>
                      <a:pt x="7" y="19"/>
                    </a:moveTo>
                    <a:lnTo>
                      <a:pt x="19" y="9"/>
                    </a:lnTo>
                    <a:lnTo>
                      <a:pt x="14" y="0"/>
                    </a:lnTo>
                    <a:lnTo>
                      <a:pt x="5" y="2"/>
                    </a:lnTo>
                    <a:lnTo>
                      <a:pt x="0" y="11"/>
                    </a:lnTo>
                    <a:lnTo>
                      <a:pt x="7" y="1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4" name="Freeform 37"/>
              <p:cNvSpPr>
                <a:spLocks/>
              </p:cNvSpPr>
              <p:nvPr/>
            </p:nvSpPr>
            <p:spPr bwMode="auto">
              <a:xfrm>
                <a:off x="9466263" y="1539875"/>
                <a:ext cx="53975" cy="41275"/>
              </a:xfrm>
              <a:custGeom>
                <a:avLst/>
                <a:gdLst>
                  <a:gd name="T0" fmla="*/ 14 w 14"/>
                  <a:gd name="T1" fmla="*/ 2 h 11"/>
                  <a:gd name="T2" fmla="*/ 12 w 14"/>
                  <a:gd name="T3" fmla="*/ 8 h 11"/>
                  <a:gd name="T4" fmla="*/ 11 w 14"/>
                  <a:gd name="T5" fmla="*/ 11 h 11"/>
                  <a:gd name="T6" fmla="*/ 7 w 14"/>
                  <a:gd name="T7" fmla="*/ 10 h 11"/>
                  <a:gd name="T8" fmla="*/ 0 w 14"/>
                  <a:gd name="T9" fmla="*/ 10 h 11"/>
                  <a:gd name="T10" fmla="*/ 2 w 14"/>
                  <a:gd name="T11" fmla="*/ 5 h 11"/>
                  <a:gd name="T12" fmla="*/ 7 w 14"/>
                  <a:gd name="T13" fmla="*/ 0 h 11"/>
                  <a:gd name="T14" fmla="*/ 14 w 14"/>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4" y="2"/>
                    </a:moveTo>
                    <a:cubicBezTo>
                      <a:pt x="12" y="8"/>
                      <a:pt x="12" y="8"/>
                      <a:pt x="12" y="8"/>
                    </a:cubicBezTo>
                    <a:cubicBezTo>
                      <a:pt x="11" y="11"/>
                      <a:pt x="11" y="11"/>
                      <a:pt x="11" y="11"/>
                    </a:cubicBezTo>
                    <a:cubicBezTo>
                      <a:pt x="11" y="11"/>
                      <a:pt x="8" y="10"/>
                      <a:pt x="7" y="10"/>
                    </a:cubicBezTo>
                    <a:cubicBezTo>
                      <a:pt x="6" y="10"/>
                      <a:pt x="0" y="10"/>
                      <a:pt x="0" y="10"/>
                    </a:cubicBezTo>
                    <a:cubicBezTo>
                      <a:pt x="2" y="5"/>
                      <a:pt x="2" y="5"/>
                      <a:pt x="2" y="5"/>
                    </a:cubicBezTo>
                    <a:cubicBezTo>
                      <a:pt x="7" y="0"/>
                      <a:pt x="7" y="0"/>
                      <a:pt x="7" y="0"/>
                    </a:cubicBezTo>
                    <a:lnTo>
                      <a:pt x="14"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5" name="Freeform 38"/>
              <p:cNvSpPr>
                <a:spLocks/>
              </p:cNvSpPr>
              <p:nvPr/>
            </p:nvSpPr>
            <p:spPr bwMode="auto">
              <a:xfrm>
                <a:off x="9388475" y="1576388"/>
                <a:ext cx="44450" cy="57150"/>
              </a:xfrm>
              <a:custGeom>
                <a:avLst/>
                <a:gdLst>
                  <a:gd name="T0" fmla="*/ 16 w 28"/>
                  <a:gd name="T1" fmla="*/ 22 h 36"/>
                  <a:gd name="T2" fmla="*/ 2 w 28"/>
                  <a:gd name="T3" fmla="*/ 36 h 36"/>
                  <a:gd name="T4" fmla="*/ 0 w 28"/>
                  <a:gd name="T5" fmla="*/ 22 h 36"/>
                  <a:gd name="T6" fmla="*/ 4 w 28"/>
                  <a:gd name="T7" fmla="*/ 7 h 36"/>
                  <a:gd name="T8" fmla="*/ 16 w 28"/>
                  <a:gd name="T9" fmla="*/ 0 h 36"/>
                  <a:gd name="T10" fmla="*/ 28 w 28"/>
                  <a:gd name="T11" fmla="*/ 0 h 36"/>
                  <a:gd name="T12" fmla="*/ 28 w 28"/>
                  <a:gd name="T13" fmla="*/ 7 h 36"/>
                  <a:gd name="T14" fmla="*/ 23 w 28"/>
                  <a:gd name="T15" fmla="*/ 17 h 36"/>
                  <a:gd name="T16" fmla="*/ 16 w 28"/>
                  <a:gd name="T17"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16" y="22"/>
                    </a:moveTo>
                    <a:lnTo>
                      <a:pt x="2" y="36"/>
                    </a:lnTo>
                    <a:lnTo>
                      <a:pt x="0" y="22"/>
                    </a:lnTo>
                    <a:lnTo>
                      <a:pt x="4" y="7"/>
                    </a:lnTo>
                    <a:lnTo>
                      <a:pt x="16" y="0"/>
                    </a:lnTo>
                    <a:lnTo>
                      <a:pt x="28" y="0"/>
                    </a:lnTo>
                    <a:lnTo>
                      <a:pt x="28" y="7"/>
                    </a:lnTo>
                    <a:lnTo>
                      <a:pt x="23" y="17"/>
                    </a:lnTo>
                    <a:lnTo>
                      <a:pt x="16" y="2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6" name="Freeform 39"/>
              <p:cNvSpPr>
                <a:spLocks/>
              </p:cNvSpPr>
              <p:nvPr/>
            </p:nvSpPr>
            <p:spPr bwMode="auto">
              <a:xfrm>
                <a:off x="9312275" y="1652588"/>
                <a:ext cx="46037" cy="63500"/>
              </a:xfrm>
              <a:custGeom>
                <a:avLst/>
                <a:gdLst>
                  <a:gd name="T0" fmla="*/ 29 w 29"/>
                  <a:gd name="T1" fmla="*/ 9 h 40"/>
                  <a:gd name="T2" fmla="*/ 19 w 29"/>
                  <a:gd name="T3" fmla="*/ 21 h 40"/>
                  <a:gd name="T4" fmla="*/ 10 w 29"/>
                  <a:gd name="T5" fmla="*/ 35 h 40"/>
                  <a:gd name="T6" fmla="*/ 0 w 29"/>
                  <a:gd name="T7" fmla="*/ 40 h 40"/>
                  <a:gd name="T8" fmla="*/ 7 w 29"/>
                  <a:gd name="T9" fmla="*/ 23 h 40"/>
                  <a:gd name="T10" fmla="*/ 17 w 29"/>
                  <a:gd name="T11" fmla="*/ 4 h 40"/>
                  <a:gd name="T12" fmla="*/ 24 w 29"/>
                  <a:gd name="T13" fmla="*/ 0 h 40"/>
                  <a:gd name="T14" fmla="*/ 29 w 29"/>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0">
                    <a:moveTo>
                      <a:pt x="29" y="9"/>
                    </a:moveTo>
                    <a:lnTo>
                      <a:pt x="19" y="21"/>
                    </a:lnTo>
                    <a:lnTo>
                      <a:pt x="10" y="35"/>
                    </a:lnTo>
                    <a:lnTo>
                      <a:pt x="0" y="40"/>
                    </a:lnTo>
                    <a:lnTo>
                      <a:pt x="7" y="23"/>
                    </a:lnTo>
                    <a:lnTo>
                      <a:pt x="17" y="4"/>
                    </a:lnTo>
                    <a:lnTo>
                      <a:pt x="24" y="0"/>
                    </a:lnTo>
                    <a:lnTo>
                      <a:pt x="29" y="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7" name="Freeform 40"/>
              <p:cNvSpPr>
                <a:spLocks/>
              </p:cNvSpPr>
              <p:nvPr/>
            </p:nvSpPr>
            <p:spPr bwMode="auto">
              <a:xfrm>
                <a:off x="9402763" y="1655763"/>
                <a:ext cx="41275" cy="26988"/>
              </a:xfrm>
              <a:custGeom>
                <a:avLst/>
                <a:gdLst>
                  <a:gd name="T0" fmla="*/ 12 w 26"/>
                  <a:gd name="T1" fmla="*/ 2 h 17"/>
                  <a:gd name="T2" fmla="*/ 5 w 26"/>
                  <a:gd name="T3" fmla="*/ 5 h 17"/>
                  <a:gd name="T4" fmla="*/ 0 w 26"/>
                  <a:gd name="T5" fmla="*/ 12 h 17"/>
                  <a:gd name="T6" fmla="*/ 7 w 26"/>
                  <a:gd name="T7" fmla="*/ 14 h 17"/>
                  <a:gd name="T8" fmla="*/ 14 w 26"/>
                  <a:gd name="T9" fmla="*/ 17 h 17"/>
                  <a:gd name="T10" fmla="*/ 26 w 26"/>
                  <a:gd name="T11" fmla="*/ 10 h 17"/>
                  <a:gd name="T12" fmla="*/ 19 w 26"/>
                  <a:gd name="T13" fmla="*/ 0 h 17"/>
                  <a:gd name="T14" fmla="*/ 12 w 26"/>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7">
                    <a:moveTo>
                      <a:pt x="12" y="2"/>
                    </a:moveTo>
                    <a:lnTo>
                      <a:pt x="5" y="5"/>
                    </a:lnTo>
                    <a:lnTo>
                      <a:pt x="0" y="12"/>
                    </a:lnTo>
                    <a:lnTo>
                      <a:pt x="7" y="14"/>
                    </a:lnTo>
                    <a:lnTo>
                      <a:pt x="14" y="17"/>
                    </a:lnTo>
                    <a:lnTo>
                      <a:pt x="26" y="10"/>
                    </a:lnTo>
                    <a:lnTo>
                      <a:pt x="19" y="0"/>
                    </a:lnTo>
                    <a:lnTo>
                      <a:pt x="12"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8" name="Freeform 41"/>
              <p:cNvSpPr>
                <a:spLocks/>
              </p:cNvSpPr>
              <p:nvPr/>
            </p:nvSpPr>
            <p:spPr bwMode="auto">
              <a:xfrm>
                <a:off x="9429750" y="1603375"/>
                <a:ext cx="19050" cy="22225"/>
              </a:xfrm>
              <a:custGeom>
                <a:avLst/>
                <a:gdLst>
                  <a:gd name="T0" fmla="*/ 0 w 12"/>
                  <a:gd name="T1" fmla="*/ 14 h 14"/>
                  <a:gd name="T2" fmla="*/ 9 w 12"/>
                  <a:gd name="T3" fmla="*/ 14 h 14"/>
                  <a:gd name="T4" fmla="*/ 12 w 12"/>
                  <a:gd name="T5" fmla="*/ 0 h 14"/>
                  <a:gd name="T6" fmla="*/ 2 w 12"/>
                  <a:gd name="T7" fmla="*/ 5 h 14"/>
                  <a:gd name="T8" fmla="*/ 0 w 12"/>
                  <a:gd name="T9" fmla="*/ 14 h 14"/>
                </a:gdLst>
                <a:ahLst/>
                <a:cxnLst>
                  <a:cxn ang="0">
                    <a:pos x="T0" y="T1"/>
                  </a:cxn>
                  <a:cxn ang="0">
                    <a:pos x="T2" y="T3"/>
                  </a:cxn>
                  <a:cxn ang="0">
                    <a:pos x="T4" y="T5"/>
                  </a:cxn>
                  <a:cxn ang="0">
                    <a:pos x="T6" y="T7"/>
                  </a:cxn>
                  <a:cxn ang="0">
                    <a:pos x="T8" y="T9"/>
                  </a:cxn>
                </a:cxnLst>
                <a:rect l="0" t="0" r="r" b="b"/>
                <a:pathLst>
                  <a:path w="12" h="14">
                    <a:moveTo>
                      <a:pt x="0" y="14"/>
                    </a:moveTo>
                    <a:lnTo>
                      <a:pt x="9" y="14"/>
                    </a:lnTo>
                    <a:lnTo>
                      <a:pt x="12" y="0"/>
                    </a:lnTo>
                    <a:lnTo>
                      <a:pt x="2" y="5"/>
                    </a:lnTo>
                    <a:lnTo>
                      <a:pt x="0" y="14"/>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9" name="Freeform 42"/>
              <p:cNvSpPr>
                <a:spLocks/>
              </p:cNvSpPr>
              <p:nvPr/>
            </p:nvSpPr>
            <p:spPr bwMode="auto">
              <a:xfrm>
                <a:off x="9418638" y="1701800"/>
                <a:ext cx="22225" cy="25400"/>
              </a:xfrm>
              <a:custGeom>
                <a:avLst/>
                <a:gdLst>
                  <a:gd name="T0" fmla="*/ 14 w 14"/>
                  <a:gd name="T1" fmla="*/ 7 h 16"/>
                  <a:gd name="T2" fmla="*/ 11 w 14"/>
                  <a:gd name="T3" fmla="*/ 16 h 16"/>
                  <a:gd name="T4" fmla="*/ 2 w 14"/>
                  <a:gd name="T5" fmla="*/ 16 h 16"/>
                  <a:gd name="T6" fmla="*/ 0 w 14"/>
                  <a:gd name="T7" fmla="*/ 7 h 16"/>
                  <a:gd name="T8" fmla="*/ 2 w 14"/>
                  <a:gd name="T9" fmla="*/ 0 h 16"/>
                  <a:gd name="T10" fmla="*/ 9 w 14"/>
                  <a:gd name="T11" fmla="*/ 0 h 16"/>
                  <a:gd name="T12" fmla="*/ 14 w 14"/>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14" y="7"/>
                    </a:moveTo>
                    <a:lnTo>
                      <a:pt x="11" y="16"/>
                    </a:lnTo>
                    <a:lnTo>
                      <a:pt x="2" y="16"/>
                    </a:lnTo>
                    <a:lnTo>
                      <a:pt x="0" y="7"/>
                    </a:lnTo>
                    <a:lnTo>
                      <a:pt x="2" y="0"/>
                    </a:lnTo>
                    <a:lnTo>
                      <a:pt x="9" y="0"/>
                    </a:lnTo>
                    <a:lnTo>
                      <a:pt x="14" y="7"/>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sp>
        <p:nvSpPr>
          <p:cNvPr id="61" name="CaixaDeTexto 60"/>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1975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CONTRATAÇÃO DE MÃO-DE-OBRA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Q19.</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Nos tempos atuais, o(a) senhor(a) tem tido dificuldade de contratar mão de obra qualificada?</a:t>
            </a:r>
            <a:endParaRPr lang="pt-BR" sz="1050" dirty="0">
              <a:effectLst/>
              <a:latin typeface="Arial" panose="020B0604020202020204" pitchFamily="34" charset="0"/>
              <a:ea typeface="Times New Roman" panose="02020603050405020304" pitchFamily="18" charset="0"/>
            </a:endParaRPr>
          </a:p>
        </p:txBody>
      </p:sp>
      <p:sp>
        <p:nvSpPr>
          <p:cNvPr id="32" name="Retângulo com Único Canto Aparado 31">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33" name="Retângulo com Único Canto Aparado 32">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34" name="Retângulo com Único Canto Aparado 33">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35" name="Retângulo com Único Canto Aparado 34">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6" name="Retângulo com Único Canto Aparado 35">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7" name="Retângulo com Único Canto Aparado 36">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8" name="Retângulo com Único Canto Aparado 37">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4202750086"/>
              </p:ext>
            </p:extLst>
          </p:nvPr>
        </p:nvGraphicFramePr>
        <p:xfrm>
          <a:off x="334566" y="1917626"/>
          <a:ext cx="10081120" cy="4308088"/>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1882628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CONTRATAÇÃO DE MÃO-DE-OBRA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Q19.</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Nos tempos atuais, o(a) senhor(a) tem tido dificuldade de contratar mão de obra qualificada?</a:t>
            </a:r>
            <a:endParaRPr lang="pt-BR" sz="1050" dirty="0">
              <a:effectLst/>
              <a:latin typeface="Arial" panose="020B0604020202020204" pitchFamily="34" charset="0"/>
              <a:ea typeface="Times New Roman" panose="02020603050405020304" pitchFamily="18" charset="0"/>
            </a:endParaRPr>
          </a:p>
        </p:txBody>
      </p:sp>
      <p:sp>
        <p:nvSpPr>
          <p:cNvPr id="32" name="Retângulo com Único Canto Aparado 31">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33" name="Retângulo com Único Canto Aparado 32">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34" name="Retângulo com Único Canto Aparado 33">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35" name="Retângulo com Único Canto Aparado 34">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6" name="Retângulo com Único Canto Aparado 35">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7" name="Retângulo com Único Canto Aparado 36">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8" name="Retângulo com Único Canto Aparado 37">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2954736368"/>
              </p:ext>
            </p:extLst>
          </p:nvPr>
        </p:nvGraphicFramePr>
        <p:xfrm>
          <a:off x="205391" y="1701828"/>
          <a:ext cx="10297144" cy="482261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506689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CONTRATAÇÃO DE MÃO-DE-OBRA</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Q19.</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Nos tempos atuais, o(a) senhor(a) tem tido dificuldade de contratar mão de obra qualificada?</a:t>
            </a:r>
            <a:endParaRPr lang="pt-BR" sz="1050" dirty="0">
              <a:effectLst/>
              <a:latin typeface="Arial" panose="020B0604020202020204" pitchFamily="34" charset="0"/>
              <a:ea typeface="Times New Roman" panose="02020603050405020304" pitchFamily="18" charset="0"/>
            </a:endParaRPr>
          </a:p>
        </p:txBody>
      </p:sp>
      <p:sp>
        <p:nvSpPr>
          <p:cNvPr id="32" name="Retângulo com Único Canto Aparado 31">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33" name="Retângulo com Único Canto Aparado 32">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34" name="Retângulo com Único Canto Aparado 33">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35" name="Retângulo com Único Canto Aparado 34">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36" name="Retângulo com Único Canto Aparado 35">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7" name="Retângulo com Único Canto Aparado 36">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8" name="Retângulo com Único Canto Aparado 37">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170257744"/>
              </p:ext>
            </p:extLst>
          </p:nvPr>
        </p:nvGraphicFramePr>
        <p:xfrm>
          <a:off x="478582" y="2204020"/>
          <a:ext cx="9793088" cy="4250109"/>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766613" y="1132159"/>
            <a:ext cx="9145017" cy="646331"/>
          </a:xfrm>
          <a:prstGeom prst="rect">
            <a:avLst/>
          </a:prstGeom>
          <a:noFill/>
        </p:spPr>
        <p:txBody>
          <a:bodyPr wrap="square" rtlCol="0">
            <a:spAutoFit/>
          </a:bodyPr>
          <a:lstStyle/>
          <a:p>
            <a:pPr algn="just"/>
            <a:r>
              <a:rPr lang="pt-BR" sz="1800" dirty="0">
                <a:solidFill>
                  <a:schemeClr val="accent5">
                    <a:lumMod val="50000"/>
                  </a:schemeClr>
                </a:solidFill>
              </a:rPr>
              <a:t>Empresários mais jovens manifestaram maior dificuldade em contratar mão-de-obra qualificada, se comparados aos empresários mais velhos.</a:t>
            </a:r>
            <a:endParaRPr lang="pt-BR" sz="1800" b="1" dirty="0">
              <a:solidFill>
                <a:schemeClr val="accent5">
                  <a:lumMod val="50000"/>
                </a:schemeClr>
              </a:solidFill>
            </a:endParaRPr>
          </a:p>
        </p:txBody>
      </p:sp>
    </p:spTree>
    <p:extLst>
      <p:ext uri="{BB962C8B-B14F-4D97-AF65-F5344CB8AC3E}">
        <p14:creationId xmlns:p14="http://schemas.microsoft.com/office/powerpoint/2010/main" val="1365549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Adoção de novas medidas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Q21.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2018, sua empresa pretende adotar alguma NOVA medida para estimular as vendas?</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26" name="Gráfico 25"/>
          <p:cNvGraphicFramePr/>
          <p:nvPr>
            <p:extLst>
              <p:ext uri="{D42A27DB-BD31-4B8C-83A1-F6EECF244321}">
                <p14:modId xmlns:p14="http://schemas.microsoft.com/office/powerpoint/2010/main" val="2880561322"/>
              </p:ext>
            </p:extLst>
          </p:nvPr>
        </p:nvGraphicFramePr>
        <p:xfrm>
          <a:off x="478582" y="1341562"/>
          <a:ext cx="4968552" cy="4856474"/>
        </p:xfrm>
        <a:graphic>
          <a:graphicData uri="http://schemas.openxmlformats.org/drawingml/2006/chart">
            <c:chart xmlns:c="http://schemas.openxmlformats.org/drawingml/2006/chart" xmlns:r="http://schemas.openxmlformats.org/officeDocument/2006/relationships" r:id="rId11"/>
          </a:graphicData>
        </a:graphic>
      </p:graphicFrame>
      <p:cxnSp>
        <p:nvCxnSpPr>
          <p:cNvPr id="27" name="Conector reto 26"/>
          <p:cNvCxnSpPr/>
          <p:nvPr/>
        </p:nvCxnSpPr>
        <p:spPr>
          <a:xfrm flipV="1">
            <a:off x="1846734" y="4004230"/>
            <a:ext cx="8294230" cy="28479"/>
          </a:xfrm>
          <a:prstGeom prst="line">
            <a:avLst/>
          </a:prstGeom>
          <a:ln w="19050">
            <a:solidFill>
              <a:srgbClr val="4F81BD"/>
            </a:solidFill>
          </a:ln>
        </p:spPr>
        <p:style>
          <a:lnRef idx="1">
            <a:schemeClr val="accent1"/>
          </a:lnRef>
          <a:fillRef idx="0">
            <a:schemeClr val="accent1"/>
          </a:fillRef>
          <a:effectRef idx="0">
            <a:schemeClr val="accent1"/>
          </a:effectRef>
          <a:fontRef idx="minor">
            <a:schemeClr val="tx1"/>
          </a:fontRef>
        </p:style>
      </p:cxnSp>
      <p:sp>
        <p:nvSpPr>
          <p:cNvPr id="29" name="CaixaDeTexto 28"/>
          <p:cNvSpPr txBox="1"/>
          <p:nvPr/>
        </p:nvSpPr>
        <p:spPr>
          <a:xfrm>
            <a:off x="5545989" y="2966088"/>
            <a:ext cx="4232455" cy="1015663"/>
          </a:xfrm>
          <a:prstGeom prst="rect">
            <a:avLst/>
          </a:prstGeom>
          <a:noFill/>
        </p:spPr>
        <p:txBody>
          <a:bodyPr wrap="square" rtlCol="0">
            <a:spAutoFit/>
          </a:bodyPr>
          <a:lstStyle/>
          <a:p>
            <a:pPr algn="ctr"/>
            <a:r>
              <a:rPr lang="pt-BR" sz="2000" dirty="0">
                <a:solidFill>
                  <a:srgbClr val="0266B3"/>
                </a:solidFill>
              </a:rPr>
              <a:t>Cerca de 2/3 dos empresários pretendem  adotar uma nova medida para estimular as vendas em 2018</a:t>
            </a:r>
          </a:p>
        </p:txBody>
      </p:sp>
      <p:sp>
        <p:nvSpPr>
          <p:cNvPr id="30" name="Retângulo 29"/>
          <p:cNvSpPr/>
          <p:nvPr/>
        </p:nvSpPr>
        <p:spPr>
          <a:xfrm>
            <a:off x="1165081" y="3017046"/>
            <a:ext cx="3553770" cy="1015663"/>
          </a:xfrm>
          <a:prstGeom prst="rect">
            <a:avLst/>
          </a:prstGeom>
        </p:spPr>
        <p:txBody>
          <a:bodyPr wrap="square">
            <a:spAutoFit/>
          </a:bodyPr>
          <a:lstStyle/>
          <a:p>
            <a:pPr algn="ctr"/>
            <a:r>
              <a:rPr lang="pt-BR" sz="6000" b="1" dirty="0">
                <a:solidFill>
                  <a:srgbClr val="0266B3"/>
                </a:solidFill>
              </a:rPr>
              <a:t>67% </a:t>
            </a:r>
            <a:endParaRPr lang="pt-BR" sz="6000" dirty="0"/>
          </a:p>
        </p:txBody>
      </p:sp>
      <p:sp>
        <p:nvSpPr>
          <p:cNvPr id="25" name="CaixaDeTexto 2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66887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Adoção de novas medidas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Q21.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2018, sua empresa pretende adotar alguma NOVA medida para estimular as vendas?</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55" name="CaixaDeTexto 54"/>
          <p:cNvSpPr txBox="1"/>
          <p:nvPr/>
        </p:nvSpPr>
        <p:spPr>
          <a:xfrm>
            <a:off x="6214770" y="2091948"/>
            <a:ext cx="3984892" cy="2308324"/>
          </a:xfrm>
          <a:prstGeom prst="rect">
            <a:avLst/>
          </a:prstGeom>
          <a:noFill/>
        </p:spPr>
        <p:txBody>
          <a:bodyPr wrap="square" rtlCol="0">
            <a:spAutoFit/>
          </a:bodyPr>
          <a:lstStyle/>
          <a:p>
            <a:r>
              <a:rPr lang="pt-BR" sz="1800" dirty="0">
                <a:solidFill>
                  <a:schemeClr val="accent5">
                    <a:lumMod val="50000"/>
                  </a:schemeClr>
                </a:solidFill>
              </a:rPr>
              <a:t>Nas Empresas de Pequeno Porte, 69% dos entrevistados pretendem adotar alguma nova medida para estimular as vendas em 2018. </a:t>
            </a:r>
          </a:p>
          <a:p>
            <a:endParaRPr lang="pt-BR" sz="1800" dirty="0">
              <a:solidFill>
                <a:schemeClr val="accent5">
                  <a:lumMod val="50000"/>
                </a:schemeClr>
              </a:solidFill>
            </a:endParaRPr>
          </a:p>
          <a:p>
            <a:r>
              <a:rPr lang="pt-BR" sz="1800" dirty="0">
                <a:solidFill>
                  <a:schemeClr val="accent5">
                    <a:lumMod val="50000"/>
                  </a:schemeClr>
                </a:solidFill>
              </a:rPr>
              <a:t>Já entre as Micro Empresas, 65% visa adotar alguma nova medida para melhorar as vendas no próximo ano.</a:t>
            </a:r>
          </a:p>
        </p:txBody>
      </p:sp>
      <p:sp>
        <p:nvSpPr>
          <p:cNvPr id="56" name="CaixaDeTexto 5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grpSp>
        <p:nvGrpSpPr>
          <p:cNvPr id="2" name="Agrupar 1"/>
          <p:cNvGrpSpPr/>
          <p:nvPr/>
        </p:nvGrpSpPr>
        <p:grpSpPr>
          <a:xfrm>
            <a:off x="439178" y="769974"/>
            <a:ext cx="5463260" cy="5828029"/>
            <a:chOff x="439178" y="769974"/>
            <a:chExt cx="5463260" cy="5828029"/>
          </a:xfrm>
        </p:grpSpPr>
        <p:sp>
          <p:nvSpPr>
            <p:cNvPr id="57" name="Retângulo 56"/>
            <p:cNvSpPr/>
            <p:nvPr/>
          </p:nvSpPr>
          <p:spPr>
            <a:xfrm>
              <a:off x="439178" y="769974"/>
              <a:ext cx="5463260" cy="5828029"/>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2" name="Agrupar 31"/>
            <p:cNvGrpSpPr/>
            <p:nvPr/>
          </p:nvGrpSpPr>
          <p:grpSpPr>
            <a:xfrm>
              <a:off x="555501" y="2890867"/>
              <a:ext cx="900640" cy="1286172"/>
              <a:chOff x="2638821" y="4762770"/>
              <a:chExt cx="762451" cy="1157890"/>
            </a:xfrm>
          </p:grpSpPr>
          <p:grpSp>
            <p:nvGrpSpPr>
              <p:cNvPr id="33" name="Grupo 5"/>
              <p:cNvGrpSpPr/>
              <p:nvPr/>
            </p:nvGrpSpPr>
            <p:grpSpPr>
              <a:xfrm>
                <a:off x="2638821" y="4762770"/>
                <a:ext cx="762451" cy="760375"/>
                <a:chOff x="1989894" y="4905662"/>
                <a:chExt cx="829550" cy="829550"/>
              </a:xfrm>
            </p:grpSpPr>
            <p:sp>
              <p:nvSpPr>
                <p:cNvPr id="35" name="Retângulo 34"/>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1" name="Imagem 4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34" name="CaixaDeTexto 33"/>
              <p:cNvSpPr txBox="1"/>
              <p:nvPr/>
            </p:nvSpPr>
            <p:spPr>
              <a:xfrm>
                <a:off x="271192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42" name="Agrupar 41"/>
            <p:cNvGrpSpPr/>
            <p:nvPr/>
          </p:nvGrpSpPr>
          <p:grpSpPr>
            <a:xfrm>
              <a:off x="653464" y="4508149"/>
              <a:ext cx="819125" cy="1424074"/>
              <a:chOff x="3529554" y="4659025"/>
              <a:chExt cx="693443" cy="1282038"/>
            </a:xfrm>
          </p:grpSpPr>
          <p:grpSp>
            <p:nvGrpSpPr>
              <p:cNvPr id="43" name="Grupo 16"/>
              <p:cNvGrpSpPr/>
              <p:nvPr/>
            </p:nvGrpSpPr>
            <p:grpSpPr>
              <a:xfrm>
                <a:off x="3529554" y="4659025"/>
                <a:ext cx="693443" cy="864120"/>
                <a:chOff x="2947662" y="4678526"/>
                <a:chExt cx="846138" cy="1057275"/>
              </a:xfrm>
            </p:grpSpPr>
            <p:sp>
              <p:nvSpPr>
                <p:cNvPr id="45" name="Retângulo 44"/>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6" name="Group 13"/>
                <p:cNvGrpSpPr>
                  <a:grpSpLocks noChangeAspect="1"/>
                </p:cNvGrpSpPr>
                <p:nvPr/>
              </p:nvGrpSpPr>
              <p:grpSpPr bwMode="auto">
                <a:xfrm>
                  <a:off x="2947662" y="4678526"/>
                  <a:ext cx="846138" cy="1057275"/>
                  <a:chOff x="-489" y="3132"/>
                  <a:chExt cx="533" cy="666"/>
                </a:xfrm>
              </p:grpSpPr>
              <p:sp>
                <p:nvSpPr>
                  <p:cNvPr id="47"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8"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44" name="CaixaDeTexto 43"/>
              <p:cNvSpPr txBox="1"/>
              <p:nvPr/>
            </p:nvSpPr>
            <p:spPr>
              <a:xfrm>
                <a:off x="3529554" y="5540953"/>
                <a:ext cx="693443"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EPP</a:t>
                </a:r>
              </a:p>
            </p:txBody>
          </p:sp>
        </p:grpSp>
        <p:graphicFrame>
          <p:nvGraphicFramePr>
            <p:cNvPr id="49" name="Gráfico 48"/>
            <p:cNvGraphicFramePr/>
            <p:nvPr>
              <p:extLst>
                <p:ext uri="{D42A27DB-BD31-4B8C-83A1-F6EECF244321}">
                  <p14:modId xmlns:p14="http://schemas.microsoft.com/office/powerpoint/2010/main" val="2139444961"/>
                </p:ext>
              </p:extLst>
            </p:nvPr>
          </p:nvGraphicFramePr>
          <p:xfrm>
            <a:off x="1485854" y="929361"/>
            <a:ext cx="4279495" cy="5373341"/>
          </p:xfrm>
          <a:graphic>
            <a:graphicData uri="http://schemas.openxmlformats.org/drawingml/2006/chart">
              <c:chart xmlns:c="http://schemas.openxmlformats.org/drawingml/2006/chart" xmlns:r="http://schemas.openxmlformats.org/officeDocument/2006/relationships" r:id="rId12"/>
            </a:graphicData>
          </a:graphic>
        </p:graphicFrame>
        <p:grpSp>
          <p:nvGrpSpPr>
            <p:cNvPr id="50" name="Agrupar 49"/>
            <p:cNvGrpSpPr/>
            <p:nvPr/>
          </p:nvGrpSpPr>
          <p:grpSpPr>
            <a:xfrm>
              <a:off x="589192" y="1251402"/>
              <a:ext cx="854571" cy="1181245"/>
              <a:chOff x="1768185" y="4857231"/>
              <a:chExt cx="723450" cy="1063429"/>
            </a:xfrm>
          </p:grpSpPr>
          <p:grpSp>
            <p:nvGrpSpPr>
              <p:cNvPr id="51" name="Grupo 13"/>
              <p:cNvGrpSpPr/>
              <p:nvPr/>
            </p:nvGrpSpPr>
            <p:grpSpPr>
              <a:xfrm>
                <a:off x="1768185" y="4857231"/>
                <a:ext cx="723450" cy="629054"/>
                <a:chOff x="1207620" y="5194355"/>
                <a:chExt cx="653544" cy="569821"/>
              </a:xfrm>
            </p:grpSpPr>
            <p:sp>
              <p:nvSpPr>
                <p:cNvPr id="53"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4" name="Imagem 5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52" name="CaixaDeTexto 51"/>
              <p:cNvSpPr txBox="1"/>
              <p:nvPr/>
            </p:nvSpPr>
            <p:spPr>
              <a:xfrm>
                <a:off x="181500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58" name="CaixaDeTexto 57"/>
            <p:cNvSpPr txBox="1"/>
            <p:nvPr/>
          </p:nvSpPr>
          <p:spPr>
            <a:xfrm>
              <a:off x="2249312" y="1739839"/>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59" name="CaixaDeTexto 58"/>
            <p:cNvSpPr txBox="1"/>
            <p:nvPr/>
          </p:nvSpPr>
          <p:spPr>
            <a:xfrm>
              <a:off x="2385802" y="3401977"/>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60" name="CaixaDeTexto 59"/>
            <p:cNvSpPr txBox="1"/>
            <p:nvPr/>
          </p:nvSpPr>
          <p:spPr>
            <a:xfrm>
              <a:off x="2350790" y="5118453"/>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61" name="CaixaDeTexto 60"/>
            <p:cNvSpPr txBox="1"/>
            <p:nvPr/>
          </p:nvSpPr>
          <p:spPr>
            <a:xfrm>
              <a:off x="4310493" y="4716392"/>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62" name="CaixaDeTexto 61"/>
            <p:cNvSpPr txBox="1"/>
            <p:nvPr/>
          </p:nvSpPr>
          <p:spPr>
            <a:xfrm>
              <a:off x="4150990" y="3030666"/>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63" name="CaixaDeTexto 62"/>
            <p:cNvSpPr txBox="1"/>
            <p:nvPr/>
          </p:nvSpPr>
          <p:spPr>
            <a:xfrm>
              <a:off x="4259351" y="1347561"/>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64" name="Retângulo 63"/>
            <p:cNvSpPr/>
            <p:nvPr/>
          </p:nvSpPr>
          <p:spPr>
            <a:xfrm>
              <a:off x="1630710" y="6166651"/>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CaixaDeTexto 64"/>
            <p:cNvSpPr txBox="1"/>
            <p:nvPr/>
          </p:nvSpPr>
          <p:spPr>
            <a:xfrm>
              <a:off x="1755116" y="6098807"/>
              <a:ext cx="1660785" cy="276999"/>
            </a:xfrm>
            <a:prstGeom prst="rect">
              <a:avLst/>
            </a:prstGeom>
            <a:noFill/>
          </p:spPr>
          <p:txBody>
            <a:bodyPr wrap="square" rtlCol="0">
              <a:spAutoFit/>
            </a:bodyPr>
            <a:lstStyle/>
            <a:p>
              <a:r>
                <a:rPr lang="pt-BR" sz="1200" dirty="0"/>
                <a:t>NS/NR</a:t>
              </a:r>
            </a:p>
          </p:txBody>
        </p:sp>
      </p:grpSp>
    </p:spTree>
    <p:extLst>
      <p:ext uri="{BB962C8B-B14F-4D97-AF65-F5344CB8AC3E}">
        <p14:creationId xmlns:p14="http://schemas.microsoft.com/office/powerpoint/2010/main" val="1855686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Adoção de novas medidas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Q21.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2018, sua empresa pretende adotar alguma NOVA medida para estimular as vendas?</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23" name="CaixaDeTexto 22"/>
          <p:cNvSpPr txBox="1"/>
          <p:nvPr/>
        </p:nvSpPr>
        <p:spPr>
          <a:xfrm>
            <a:off x="5836591" y="1305034"/>
            <a:ext cx="4467289" cy="1200329"/>
          </a:xfrm>
          <a:prstGeom prst="rect">
            <a:avLst/>
          </a:prstGeom>
          <a:noFill/>
        </p:spPr>
        <p:txBody>
          <a:bodyPr wrap="square" rtlCol="0">
            <a:spAutoFit/>
          </a:bodyPr>
          <a:lstStyle/>
          <a:p>
            <a:r>
              <a:rPr lang="pt-BR" sz="1800" dirty="0">
                <a:solidFill>
                  <a:schemeClr val="accent5">
                    <a:lumMod val="50000"/>
                  </a:schemeClr>
                </a:solidFill>
              </a:rPr>
              <a:t>Aproximadamente 2/3 dos empresários em todos os setores pretendem adotar alguma nova medida para estimular as vendas no próximo ano.</a:t>
            </a:r>
          </a:p>
        </p:txBody>
      </p:sp>
      <p:sp>
        <p:nvSpPr>
          <p:cNvPr id="38" name="CaixaDeTexto 37"/>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grpSp>
        <p:nvGrpSpPr>
          <p:cNvPr id="2" name="Agrupar 1"/>
          <p:cNvGrpSpPr/>
          <p:nvPr/>
        </p:nvGrpSpPr>
        <p:grpSpPr>
          <a:xfrm>
            <a:off x="439178" y="769974"/>
            <a:ext cx="5305805" cy="5828029"/>
            <a:chOff x="439178" y="769974"/>
            <a:chExt cx="5305805" cy="5828029"/>
          </a:xfrm>
        </p:grpSpPr>
        <p:sp>
          <p:nvSpPr>
            <p:cNvPr id="39" name="Retângulo 38"/>
            <p:cNvSpPr/>
            <p:nvPr/>
          </p:nvSpPr>
          <p:spPr>
            <a:xfrm>
              <a:off x="439178" y="769974"/>
              <a:ext cx="5151972" cy="5828029"/>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2" name="Imagem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5283" y="1302760"/>
              <a:ext cx="838815" cy="779834"/>
            </a:xfrm>
            <a:prstGeom prst="rect">
              <a:avLst/>
            </a:prstGeom>
          </p:spPr>
        </p:pic>
        <p:sp>
          <p:nvSpPr>
            <p:cNvPr id="33" name="Retângulo 32"/>
            <p:cNvSpPr/>
            <p:nvPr/>
          </p:nvSpPr>
          <p:spPr>
            <a:xfrm>
              <a:off x="484126" y="2066617"/>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pic>
          <p:nvPicPr>
            <p:cNvPr id="34" name="Imagem 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6071" y="2958809"/>
              <a:ext cx="865626" cy="802800"/>
            </a:xfrm>
            <a:prstGeom prst="rect">
              <a:avLst/>
            </a:prstGeom>
          </p:spPr>
        </p:pic>
        <p:sp>
          <p:nvSpPr>
            <p:cNvPr id="35" name="Retângulo 34"/>
            <p:cNvSpPr/>
            <p:nvPr/>
          </p:nvSpPr>
          <p:spPr>
            <a:xfrm>
              <a:off x="482928" y="3701198"/>
              <a:ext cx="1128091"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36" name="Imagem 3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59847" y="4653669"/>
              <a:ext cx="805641" cy="806770"/>
            </a:xfrm>
            <a:prstGeom prst="rect">
              <a:avLst/>
            </a:prstGeom>
          </p:spPr>
        </p:pic>
        <p:sp>
          <p:nvSpPr>
            <p:cNvPr id="37" name="Retângulo 36"/>
            <p:cNvSpPr/>
            <p:nvPr/>
          </p:nvSpPr>
          <p:spPr>
            <a:xfrm>
              <a:off x="443282" y="5468780"/>
              <a:ext cx="1230434"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graphicFrame>
          <p:nvGraphicFramePr>
            <p:cNvPr id="24" name="Gráfico 23"/>
            <p:cNvGraphicFramePr/>
            <p:nvPr>
              <p:extLst>
                <p:ext uri="{D42A27DB-BD31-4B8C-83A1-F6EECF244321}">
                  <p14:modId xmlns:p14="http://schemas.microsoft.com/office/powerpoint/2010/main" val="1025554657"/>
                </p:ext>
              </p:extLst>
            </p:nvPr>
          </p:nvGraphicFramePr>
          <p:xfrm>
            <a:off x="1465488" y="834571"/>
            <a:ext cx="4279495" cy="5373341"/>
          </p:xfrm>
          <a:graphic>
            <a:graphicData uri="http://schemas.openxmlformats.org/drawingml/2006/chart">
              <c:chart xmlns:c="http://schemas.openxmlformats.org/drawingml/2006/chart" xmlns:r="http://schemas.openxmlformats.org/officeDocument/2006/relationships" r:id="rId14"/>
            </a:graphicData>
          </a:graphic>
        </p:graphicFrame>
        <p:sp>
          <p:nvSpPr>
            <p:cNvPr id="40" name="CaixaDeTexto 39"/>
            <p:cNvSpPr txBox="1"/>
            <p:nvPr/>
          </p:nvSpPr>
          <p:spPr>
            <a:xfrm>
              <a:off x="2304303" y="1627652"/>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1" name="CaixaDeTexto 40"/>
            <p:cNvSpPr txBox="1"/>
            <p:nvPr/>
          </p:nvSpPr>
          <p:spPr>
            <a:xfrm>
              <a:off x="2148009" y="3331544"/>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2" name="CaixaDeTexto 41"/>
            <p:cNvSpPr txBox="1"/>
            <p:nvPr/>
          </p:nvSpPr>
          <p:spPr>
            <a:xfrm>
              <a:off x="2395890" y="5035436"/>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3" name="CaixaDeTexto 42"/>
            <p:cNvSpPr txBox="1"/>
            <p:nvPr/>
          </p:nvSpPr>
          <p:spPr>
            <a:xfrm>
              <a:off x="4092898" y="4644328"/>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4" name="CaixaDeTexto 43"/>
            <p:cNvSpPr txBox="1"/>
            <p:nvPr/>
          </p:nvSpPr>
          <p:spPr>
            <a:xfrm>
              <a:off x="4290127" y="2930007"/>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5" name="CaixaDeTexto 44"/>
            <p:cNvSpPr txBox="1"/>
            <p:nvPr/>
          </p:nvSpPr>
          <p:spPr>
            <a:xfrm>
              <a:off x="4150990" y="1233630"/>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6" name="Retângulo 45"/>
            <p:cNvSpPr/>
            <p:nvPr/>
          </p:nvSpPr>
          <p:spPr>
            <a:xfrm>
              <a:off x="1630710" y="6166651"/>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p:cNvSpPr txBox="1"/>
            <p:nvPr/>
          </p:nvSpPr>
          <p:spPr>
            <a:xfrm>
              <a:off x="1755116" y="6098807"/>
              <a:ext cx="1660785" cy="276999"/>
            </a:xfrm>
            <a:prstGeom prst="rect">
              <a:avLst/>
            </a:prstGeom>
            <a:noFill/>
          </p:spPr>
          <p:txBody>
            <a:bodyPr wrap="square" rtlCol="0">
              <a:spAutoFit/>
            </a:bodyPr>
            <a:lstStyle/>
            <a:p>
              <a:r>
                <a:rPr lang="pt-BR" sz="1200" dirty="0"/>
                <a:t>NS/NR</a:t>
              </a:r>
            </a:p>
          </p:txBody>
        </p:sp>
      </p:grpSp>
    </p:spTree>
    <p:extLst>
      <p:ext uri="{BB962C8B-B14F-4D97-AF65-F5344CB8AC3E}">
        <p14:creationId xmlns:p14="http://schemas.microsoft.com/office/powerpoint/2010/main" val="36128542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Adoção de novas medidas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Q21.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2018, sua empresa pretende adotar alguma NOVA medida para estimular as vendas?</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4231196662"/>
              </p:ext>
            </p:extLst>
          </p:nvPr>
        </p:nvGraphicFramePr>
        <p:xfrm>
          <a:off x="614734" y="837506"/>
          <a:ext cx="2877992" cy="5496320"/>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18542" y="928008"/>
            <a:ext cx="461665" cy="5228238"/>
          </a:xfrm>
          <a:prstGeom prst="rect">
            <a:avLst/>
          </a:prstGeom>
          <a:solidFill>
            <a:schemeClr val="accent5">
              <a:lumMod val="40000"/>
              <a:lumOff val="60000"/>
              <a:alpha val="46000"/>
            </a:schemeClr>
          </a:solidFill>
        </p:spPr>
        <p:txBody>
          <a:bodyPr vert="vert270" wrap="square" rtlCol="0">
            <a:spAutoFit/>
          </a:bodyPr>
          <a:lstStyle/>
          <a:p>
            <a:pPr algn="ctr"/>
            <a:r>
              <a:rPr lang="pt-BR" sz="1800" b="1" dirty="0">
                <a:solidFill>
                  <a:schemeClr val="accent5">
                    <a:lumMod val="50000"/>
                  </a:schemeClr>
                </a:solidFill>
              </a:rPr>
              <a:t>UNIDADE DA FEDERAÇÃO</a:t>
            </a:r>
          </a:p>
        </p:txBody>
      </p:sp>
      <p:graphicFrame>
        <p:nvGraphicFramePr>
          <p:cNvPr id="20" name="Gráfico 19"/>
          <p:cNvGraphicFramePr/>
          <p:nvPr>
            <p:extLst>
              <p:ext uri="{D42A27DB-BD31-4B8C-83A1-F6EECF244321}">
                <p14:modId xmlns:p14="http://schemas.microsoft.com/office/powerpoint/2010/main" val="4275909354"/>
              </p:ext>
            </p:extLst>
          </p:nvPr>
        </p:nvGraphicFramePr>
        <p:xfrm>
          <a:off x="3934965" y="3144954"/>
          <a:ext cx="6059317" cy="2993820"/>
        </p:xfrm>
        <a:graphic>
          <a:graphicData uri="http://schemas.openxmlformats.org/drawingml/2006/chart">
            <c:chart xmlns:c="http://schemas.openxmlformats.org/drawingml/2006/chart" xmlns:r="http://schemas.openxmlformats.org/officeDocument/2006/relationships" r:id="rId12"/>
          </a:graphicData>
        </a:graphic>
      </p:graphicFrame>
      <p:sp>
        <p:nvSpPr>
          <p:cNvPr id="70" name="CaixaDeTexto 69"/>
          <p:cNvSpPr txBox="1"/>
          <p:nvPr/>
        </p:nvSpPr>
        <p:spPr>
          <a:xfrm>
            <a:off x="4018318" y="1976388"/>
            <a:ext cx="5975964" cy="923330"/>
          </a:xfrm>
          <a:prstGeom prst="rect">
            <a:avLst/>
          </a:prstGeom>
          <a:noFill/>
          <a:ln>
            <a:noFill/>
          </a:ln>
        </p:spPr>
        <p:txBody>
          <a:bodyPr wrap="square" rtlCol="0">
            <a:spAutoFit/>
          </a:bodyPr>
          <a:lstStyle/>
          <a:p>
            <a:pPr algn="just"/>
            <a:r>
              <a:rPr lang="pt-BR" sz="1800" dirty="0">
                <a:solidFill>
                  <a:schemeClr val="accent5">
                    <a:lumMod val="50000"/>
                  </a:schemeClr>
                </a:solidFill>
              </a:rPr>
              <a:t>A Região Norte possui a maior proporção de empresários que pretendem adotar medidas que estimulem as vendas em 2018.</a:t>
            </a:r>
          </a:p>
        </p:txBody>
      </p:sp>
      <p:grpSp>
        <p:nvGrpSpPr>
          <p:cNvPr id="71" name="Grupo 14"/>
          <p:cNvGrpSpPr/>
          <p:nvPr/>
        </p:nvGrpSpPr>
        <p:grpSpPr>
          <a:xfrm>
            <a:off x="9617854" y="840343"/>
            <a:ext cx="1000525" cy="986455"/>
            <a:chOff x="7269163" y="1814738"/>
            <a:chExt cx="3903664" cy="3922713"/>
          </a:xfrm>
          <a:scene3d>
            <a:camera prst="orthographicFront">
              <a:rot lat="0" lon="0" rev="0"/>
            </a:camera>
            <a:lightRig rig="threePt" dir="t"/>
          </a:scene3d>
        </p:grpSpPr>
        <p:grpSp>
          <p:nvGrpSpPr>
            <p:cNvPr id="72" name="Grupo 15"/>
            <p:cNvGrpSpPr/>
            <p:nvPr/>
          </p:nvGrpSpPr>
          <p:grpSpPr>
            <a:xfrm>
              <a:off x="8496302" y="3102200"/>
              <a:ext cx="1563688" cy="1649413"/>
              <a:chOff x="8328025" y="2344738"/>
              <a:chExt cx="1563687" cy="1649413"/>
            </a:xfrm>
            <a:solidFill>
              <a:srgbClr val="009999"/>
            </a:solidFill>
          </p:grpSpPr>
          <p:sp>
            <p:nvSpPr>
              <p:cNvPr id="108" name="Freeform 16"/>
              <p:cNvSpPr>
                <a:spLocks/>
              </p:cNvSpPr>
              <p:nvPr/>
            </p:nvSpPr>
            <p:spPr bwMode="auto">
              <a:xfrm>
                <a:off x="8328025" y="2344738"/>
                <a:ext cx="1135062" cy="1044575"/>
              </a:xfrm>
              <a:custGeom>
                <a:avLst/>
                <a:gdLst>
                  <a:gd name="T0" fmla="*/ 84 w 302"/>
                  <a:gd name="T1" fmla="*/ 37 h 278"/>
                  <a:gd name="T2" fmla="*/ 89 w 302"/>
                  <a:gd name="T3" fmla="*/ 24 h 278"/>
                  <a:gd name="T4" fmla="*/ 90 w 302"/>
                  <a:gd name="T5" fmla="*/ 9 h 278"/>
                  <a:gd name="T6" fmla="*/ 92 w 302"/>
                  <a:gd name="T7" fmla="*/ 0 h 278"/>
                  <a:gd name="T8" fmla="*/ 96 w 302"/>
                  <a:gd name="T9" fmla="*/ 2 h 278"/>
                  <a:gd name="T10" fmla="*/ 99 w 302"/>
                  <a:gd name="T11" fmla="*/ 11 h 278"/>
                  <a:gd name="T12" fmla="*/ 103 w 302"/>
                  <a:gd name="T13" fmla="*/ 33 h 278"/>
                  <a:gd name="T14" fmla="*/ 128 w 302"/>
                  <a:gd name="T15" fmla="*/ 54 h 278"/>
                  <a:gd name="T16" fmla="*/ 172 w 302"/>
                  <a:gd name="T17" fmla="*/ 57 h 278"/>
                  <a:gd name="T18" fmla="*/ 302 w 302"/>
                  <a:gd name="T19" fmla="*/ 64 h 278"/>
                  <a:gd name="T20" fmla="*/ 299 w 302"/>
                  <a:gd name="T21" fmla="*/ 74 h 278"/>
                  <a:gd name="T22" fmla="*/ 291 w 302"/>
                  <a:gd name="T23" fmla="*/ 104 h 278"/>
                  <a:gd name="T24" fmla="*/ 293 w 302"/>
                  <a:gd name="T25" fmla="*/ 143 h 278"/>
                  <a:gd name="T26" fmla="*/ 284 w 302"/>
                  <a:gd name="T27" fmla="*/ 172 h 278"/>
                  <a:gd name="T28" fmla="*/ 278 w 302"/>
                  <a:gd name="T29" fmla="*/ 195 h 278"/>
                  <a:gd name="T30" fmla="*/ 266 w 302"/>
                  <a:gd name="T31" fmla="*/ 203 h 278"/>
                  <a:gd name="T32" fmla="*/ 260 w 302"/>
                  <a:gd name="T33" fmla="*/ 215 h 278"/>
                  <a:gd name="T34" fmla="*/ 249 w 302"/>
                  <a:gd name="T35" fmla="*/ 222 h 278"/>
                  <a:gd name="T36" fmla="*/ 237 w 302"/>
                  <a:gd name="T37" fmla="*/ 237 h 278"/>
                  <a:gd name="T38" fmla="*/ 227 w 302"/>
                  <a:gd name="T39" fmla="*/ 252 h 278"/>
                  <a:gd name="T40" fmla="*/ 222 w 302"/>
                  <a:gd name="T41" fmla="*/ 261 h 278"/>
                  <a:gd name="T42" fmla="*/ 224 w 302"/>
                  <a:gd name="T43" fmla="*/ 271 h 278"/>
                  <a:gd name="T44" fmla="*/ 224 w 302"/>
                  <a:gd name="T45" fmla="*/ 278 h 278"/>
                  <a:gd name="T46" fmla="*/ 213 w 302"/>
                  <a:gd name="T47" fmla="*/ 275 h 278"/>
                  <a:gd name="T48" fmla="*/ 213 w 302"/>
                  <a:gd name="T49" fmla="*/ 265 h 278"/>
                  <a:gd name="T50" fmla="*/ 205 w 302"/>
                  <a:gd name="T51" fmla="*/ 260 h 278"/>
                  <a:gd name="T52" fmla="*/ 198 w 302"/>
                  <a:gd name="T53" fmla="*/ 266 h 278"/>
                  <a:gd name="T54" fmla="*/ 185 w 302"/>
                  <a:gd name="T55" fmla="*/ 264 h 278"/>
                  <a:gd name="T56" fmla="*/ 169 w 302"/>
                  <a:gd name="T57" fmla="*/ 265 h 278"/>
                  <a:gd name="T58" fmla="*/ 156 w 302"/>
                  <a:gd name="T59" fmla="*/ 258 h 278"/>
                  <a:gd name="T60" fmla="*/ 137 w 302"/>
                  <a:gd name="T61" fmla="*/ 256 h 278"/>
                  <a:gd name="T62" fmla="*/ 124 w 302"/>
                  <a:gd name="T63" fmla="*/ 261 h 278"/>
                  <a:gd name="T64" fmla="*/ 118 w 302"/>
                  <a:gd name="T65" fmla="*/ 270 h 278"/>
                  <a:gd name="T66" fmla="*/ 110 w 302"/>
                  <a:gd name="T67" fmla="*/ 269 h 278"/>
                  <a:gd name="T68" fmla="*/ 100 w 302"/>
                  <a:gd name="T69" fmla="*/ 263 h 278"/>
                  <a:gd name="T70" fmla="*/ 89 w 302"/>
                  <a:gd name="T71" fmla="*/ 257 h 278"/>
                  <a:gd name="T72" fmla="*/ 85 w 302"/>
                  <a:gd name="T73" fmla="*/ 243 h 278"/>
                  <a:gd name="T74" fmla="*/ 88 w 302"/>
                  <a:gd name="T75" fmla="*/ 237 h 278"/>
                  <a:gd name="T76" fmla="*/ 89 w 302"/>
                  <a:gd name="T77" fmla="*/ 230 h 278"/>
                  <a:gd name="T78" fmla="*/ 39 w 302"/>
                  <a:gd name="T79" fmla="*/ 220 h 278"/>
                  <a:gd name="T80" fmla="*/ 35 w 302"/>
                  <a:gd name="T81" fmla="*/ 209 h 278"/>
                  <a:gd name="T82" fmla="*/ 31 w 302"/>
                  <a:gd name="T83" fmla="*/ 202 h 278"/>
                  <a:gd name="T84" fmla="*/ 37 w 302"/>
                  <a:gd name="T85" fmla="*/ 196 h 278"/>
                  <a:gd name="T86" fmla="*/ 34 w 302"/>
                  <a:gd name="T87" fmla="*/ 182 h 278"/>
                  <a:gd name="T88" fmla="*/ 28 w 302"/>
                  <a:gd name="T89" fmla="*/ 163 h 278"/>
                  <a:gd name="T90" fmla="*/ 46 w 302"/>
                  <a:gd name="T91" fmla="*/ 138 h 278"/>
                  <a:gd name="T92" fmla="*/ 43 w 302"/>
                  <a:gd name="T93" fmla="*/ 115 h 278"/>
                  <a:gd name="T94" fmla="*/ 43 w 302"/>
                  <a:gd name="T95" fmla="*/ 105 h 278"/>
                  <a:gd name="T96" fmla="*/ 41 w 302"/>
                  <a:gd name="T97" fmla="*/ 94 h 278"/>
                  <a:gd name="T98" fmla="*/ 24 w 302"/>
                  <a:gd name="T99" fmla="*/ 89 h 278"/>
                  <a:gd name="T100" fmla="*/ 3 w 302"/>
                  <a:gd name="T101" fmla="*/ 76 h 278"/>
                  <a:gd name="T102" fmla="*/ 2 w 302"/>
                  <a:gd name="T103" fmla="*/ 6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278">
                    <a:moveTo>
                      <a:pt x="2" y="36"/>
                    </a:moveTo>
                    <a:cubicBezTo>
                      <a:pt x="84" y="37"/>
                      <a:pt x="84" y="37"/>
                      <a:pt x="84" y="37"/>
                    </a:cubicBezTo>
                    <a:cubicBezTo>
                      <a:pt x="86" y="32"/>
                      <a:pt x="86" y="32"/>
                      <a:pt x="86" y="32"/>
                    </a:cubicBezTo>
                    <a:cubicBezTo>
                      <a:pt x="89" y="24"/>
                      <a:pt x="89" y="24"/>
                      <a:pt x="89" y="24"/>
                    </a:cubicBezTo>
                    <a:cubicBezTo>
                      <a:pt x="90" y="16"/>
                      <a:pt x="90" y="16"/>
                      <a:pt x="90" y="16"/>
                    </a:cubicBezTo>
                    <a:cubicBezTo>
                      <a:pt x="90" y="9"/>
                      <a:pt x="90" y="9"/>
                      <a:pt x="90" y="9"/>
                    </a:cubicBezTo>
                    <a:cubicBezTo>
                      <a:pt x="91" y="4"/>
                      <a:pt x="91" y="4"/>
                      <a:pt x="91" y="4"/>
                    </a:cubicBezTo>
                    <a:cubicBezTo>
                      <a:pt x="92" y="0"/>
                      <a:pt x="92" y="0"/>
                      <a:pt x="92" y="0"/>
                    </a:cubicBezTo>
                    <a:cubicBezTo>
                      <a:pt x="94" y="0"/>
                      <a:pt x="94" y="0"/>
                      <a:pt x="94" y="0"/>
                    </a:cubicBezTo>
                    <a:cubicBezTo>
                      <a:pt x="96" y="2"/>
                      <a:pt x="96" y="2"/>
                      <a:pt x="96" y="2"/>
                    </a:cubicBezTo>
                    <a:cubicBezTo>
                      <a:pt x="96" y="6"/>
                      <a:pt x="96" y="6"/>
                      <a:pt x="96" y="6"/>
                    </a:cubicBezTo>
                    <a:cubicBezTo>
                      <a:pt x="99" y="11"/>
                      <a:pt x="99" y="11"/>
                      <a:pt x="99" y="11"/>
                    </a:cubicBezTo>
                    <a:cubicBezTo>
                      <a:pt x="102" y="20"/>
                      <a:pt x="102" y="20"/>
                      <a:pt x="102" y="20"/>
                    </a:cubicBezTo>
                    <a:cubicBezTo>
                      <a:pt x="103" y="33"/>
                      <a:pt x="103" y="33"/>
                      <a:pt x="103" y="33"/>
                    </a:cubicBezTo>
                    <a:cubicBezTo>
                      <a:pt x="107" y="37"/>
                      <a:pt x="107" y="37"/>
                      <a:pt x="107" y="37"/>
                    </a:cubicBezTo>
                    <a:cubicBezTo>
                      <a:pt x="128" y="54"/>
                      <a:pt x="128" y="54"/>
                      <a:pt x="128" y="54"/>
                    </a:cubicBezTo>
                    <a:cubicBezTo>
                      <a:pt x="137" y="55"/>
                      <a:pt x="137" y="55"/>
                      <a:pt x="137" y="55"/>
                    </a:cubicBezTo>
                    <a:cubicBezTo>
                      <a:pt x="172" y="57"/>
                      <a:pt x="172" y="57"/>
                      <a:pt x="172" y="57"/>
                    </a:cubicBezTo>
                    <a:cubicBezTo>
                      <a:pt x="247" y="60"/>
                      <a:pt x="247" y="60"/>
                      <a:pt x="247" y="60"/>
                    </a:cubicBezTo>
                    <a:cubicBezTo>
                      <a:pt x="302" y="64"/>
                      <a:pt x="302" y="64"/>
                      <a:pt x="302" y="64"/>
                    </a:cubicBezTo>
                    <a:cubicBezTo>
                      <a:pt x="302" y="66"/>
                      <a:pt x="302" y="66"/>
                      <a:pt x="302" y="66"/>
                    </a:cubicBezTo>
                    <a:cubicBezTo>
                      <a:pt x="299" y="74"/>
                      <a:pt x="299" y="74"/>
                      <a:pt x="299" y="74"/>
                    </a:cubicBezTo>
                    <a:cubicBezTo>
                      <a:pt x="292" y="95"/>
                      <a:pt x="292" y="95"/>
                      <a:pt x="292" y="95"/>
                    </a:cubicBezTo>
                    <a:cubicBezTo>
                      <a:pt x="292" y="95"/>
                      <a:pt x="291" y="94"/>
                      <a:pt x="291" y="104"/>
                    </a:cubicBezTo>
                    <a:cubicBezTo>
                      <a:pt x="291" y="114"/>
                      <a:pt x="291" y="135"/>
                      <a:pt x="291" y="135"/>
                    </a:cubicBezTo>
                    <a:cubicBezTo>
                      <a:pt x="293" y="143"/>
                      <a:pt x="293" y="143"/>
                      <a:pt x="293" y="143"/>
                    </a:cubicBezTo>
                    <a:cubicBezTo>
                      <a:pt x="293" y="143"/>
                      <a:pt x="294" y="152"/>
                      <a:pt x="290" y="157"/>
                    </a:cubicBezTo>
                    <a:cubicBezTo>
                      <a:pt x="286" y="162"/>
                      <a:pt x="284" y="172"/>
                      <a:pt x="284" y="172"/>
                    </a:cubicBezTo>
                    <a:cubicBezTo>
                      <a:pt x="281" y="190"/>
                      <a:pt x="281" y="190"/>
                      <a:pt x="281" y="190"/>
                    </a:cubicBezTo>
                    <a:cubicBezTo>
                      <a:pt x="278" y="195"/>
                      <a:pt x="278" y="195"/>
                      <a:pt x="278" y="195"/>
                    </a:cubicBezTo>
                    <a:cubicBezTo>
                      <a:pt x="271" y="198"/>
                      <a:pt x="271" y="198"/>
                      <a:pt x="271" y="198"/>
                    </a:cubicBezTo>
                    <a:cubicBezTo>
                      <a:pt x="266" y="203"/>
                      <a:pt x="266" y="203"/>
                      <a:pt x="266" y="203"/>
                    </a:cubicBezTo>
                    <a:cubicBezTo>
                      <a:pt x="262" y="210"/>
                      <a:pt x="262" y="210"/>
                      <a:pt x="262" y="210"/>
                    </a:cubicBezTo>
                    <a:cubicBezTo>
                      <a:pt x="260" y="215"/>
                      <a:pt x="260" y="215"/>
                      <a:pt x="260" y="215"/>
                    </a:cubicBezTo>
                    <a:cubicBezTo>
                      <a:pt x="256" y="217"/>
                      <a:pt x="256" y="217"/>
                      <a:pt x="256" y="217"/>
                    </a:cubicBezTo>
                    <a:cubicBezTo>
                      <a:pt x="249" y="222"/>
                      <a:pt x="249" y="222"/>
                      <a:pt x="249" y="222"/>
                    </a:cubicBezTo>
                    <a:cubicBezTo>
                      <a:pt x="244" y="227"/>
                      <a:pt x="244" y="227"/>
                      <a:pt x="244" y="227"/>
                    </a:cubicBezTo>
                    <a:cubicBezTo>
                      <a:pt x="237" y="237"/>
                      <a:pt x="237" y="237"/>
                      <a:pt x="237" y="237"/>
                    </a:cubicBezTo>
                    <a:cubicBezTo>
                      <a:pt x="232" y="245"/>
                      <a:pt x="232" y="245"/>
                      <a:pt x="232" y="245"/>
                    </a:cubicBezTo>
                    <a:cubicBezTo>
                      <a:pt x="227" y="252"/>
                      <a:pt x="227" y="252"/>
                      <a:pt x="227" y="252"/>
                    </a:cubicBezTo>
                    <a:cubicBezTo>
                      <a:pt x="223" y="256"/>
                      <a:pt x="223" y="256"/>
                      <a:pt x="223" y="256"/>
                    </a:cubicBezTo>
                    <a:cubicBezTo>
                      <a:pt x="222" y="261"/>
                      <a:pt x="222" y="261"/>
                      <a:pt x="222" y="261"/>
                    </a:cubicBezTo>
                    <a:cubicBezTo>
                      <a:pt x="222" y="267"/>
                      <a:pt x="222" y="267"/>
                      <a:pt x="222" y="267"/>
                    </a:cubicBezTo>
                    <a:cubicBezTo>
                      <a:pt x="224" y="271"/>
                      <a:pt x="224" y="271"/>
                      <a:pt x="224" y="271"/>
                    </a:cubicBezTo>
                    <a:cubicBezTo>
                      <a:pt x="224" y="273"/>
                      <a:pt x="224" y="273"/>
                      <a:pt x="224" y="273"/>
                    </a:cubicBezTo>
                    <a:cubicBezTo>
                      <a:pt x="224" y="278"/>
                      <a:pt x="224" y="278"/>
                      <a:pt x="224" y="278"/>
                    </a:cubicBezTo>
                    <a:cubicBezTo>
                      <a:pt x="214" y="278"/>
                      <a:pt x="214" y="278"/>
                      <a:pt x="214" y="278"/>
                    </a:cubicBezTo>
                    <a:cubicBezTo>
                      <a:pt x="213" y="275"/>
                      <a:pt x="213" y="275"/>
                      <a:pt x="213" y="275"/>
                    </a:cubicBezTo>
                    <a:cubicBezTo>
                      <a:pt x="214" y="269"/>
                      <a:pt x="214" y="269"/>
                      <a:pt x="214" y="269"/>
                    </a:cubicBezTo>
                    <a:cubicBezTo>
                      <a:pt x="213" y="265"/>
                      <a:pt x="213" y="265"/>
                      <a:pt x="213" y="265"/>
                    </a:cubicBezTo>
                    <a:cubicBezTo>
                      <a:pt x="210" y="260"/>
                      <a:pt x="210" y="260"/>
                      <a:pt x="210" y="260"/>
                    </a:cubicBezTo>
                    <a:cubicBezTo>
                      <a:pt x="205" y="260"/>
                      <a:pt x="205" y="260"/>
                      <a:pt x="205" y="260"/>
                    </a:cubicBezTo>
                    <a:cubicBezTo>
                      <a:pt x="200" y="263"/>
                      <a:pt x="200" y="263"/>
                      <a:pt x="200" y="263"/>
                    </a:cubicBezTo>
                    <a:cubicBezTo>
                      <a:pt x="198" y="266"/>
                      <a:pt x="198" y="266"/>
                      <a:pt x="198" y="266"/>
                    </a:cubicBezTo>
                    <a:cubicBezTo>
                      <a:pt x="198" y="266"/>
                      <a:pt x="193" y="266"/>
                      <a:pt x="191" y="266"/>
                    </a:cubicBezTo>
                    <a:cubicBezTo>
                      <a:pt x="189" y="266"/>
                      <a:pt x="185" y="264"/>
                      <a:pt x="185" y="264"/>
                    </a:cubicBezTo>
                    <a:cubicBezTo>
                      <a:pt x="181" y="264"/>
                      <a:pt x="181" y="264"/>
                      <a:pt x="181" y="264"/>
                    </a:cubicBezTo>
                    <a:cubicBezTo>
                      <a:pt x="169" y="265"/>
                      <a:pt x="169" y="265"/>
                      <a:pt x="169" y="265"/>
                    </a:cubicBezTo>
                    <a:cubicBezTo>
                      <a:pt x="162" y="262"/>
                      <a:pt x="162" y="262"/>
                      <a:pt x="162" y="262"/>
                    </a:cubicBezTo>
                    <a:cubicBezTo>
                      <a:pt x="162" y="262"/>
                      <a:pt x="160" y="261"/>
                      <a:pt x="156" y="258"/>
                    </a:cubicBezTo>
                    <a:cubicBezTo>
                      <a:pt x="152" y="255"/>
                      <a:pt x="149" y="255"/>
                      <a:pt x="148" y="255"/>
                    </a:cubicBezTo>
                    <a:cubicBezTo>
                      <a:pt x="146" y="255"/>
                      <a:pt x="140" y="255"/>
                      <a:pt x="137" y="256"/>
                    </a:cubicBezTo>
                    <a:cubicBezTo>
                      <a:pt x="133" y="257"/>
                      <a:pt x="135" y="257"/>
                      <a:pt x="132" y="257"/>
                    </a:cubicBezTo>
                    <a:cubicBezTo>
                      <a:pt x="129" y="257"/>
                      <a:pt x="125" y="260"/>
                      <a:pt x="124" y="261"/>
                    </a:cubicBezTo>
                    <a:cubicBezTo>
                      <a:pt x="123" y="261"/>
                      <a:pt x="120" y="266"/>
                      <a:pt x="120" y="266"/>
                    </a:cubicBezTo>
                    <a:cubicBezTo>
                      <a:pt x="118" y="270"/>
                      <a:pt x="118" y="270"/>
                      <a:pt x="118" y="270"/>
                    </a:cubicBezTo>
                    <a:cubicBezTo>
                      <a:pt x="112" y="269"/>
                      <a:pt x="112" y="269"/>
                      <a:pt x="112" y="269"/>
                    </a:cubicBezTo>
                    <a:cubicBezTo>
                      <a:pt x="110" y="269"/>
                      <a:pt x="110" y="269"/>
                      <a:pt x="110" y="269"/>
                    </a:cubicBezTo>
                    <a:cubicBezTo>
                      <a:pt x="107" y="267"/>
                      <a:pt x="107" y="267"/>
                      <a:pt x="107" y="267"/>
                    </a:cubicBezTo>
                    <a:cubicBezTo>
                      <a:pt x="100" y="263"/>
                      <a:pt x="100" y="263"/>
                      <a:pt x="100" y="263"/>
                    </a:cubicBezTo>
                    <a:cubicBezTo>
                      <a:pt x="95" y="261"/>
                      <a:pt x="95" y="261"/>
                      <a:pt x="95" y="261"/>
                    </a:cubicBezTo>
                    <a:cubicBezTo>
                      <a:pt x="89" y="257"/>
                      <a:pt x="89" y="257"/>
                      <a:pt x="89" y="257"/>
                    </a:cubicBezTo>
                    <a:cubicBezTo>
                      <a:pt x="87" y="254"/>
                      <a:pt x="87" y="254"/>
                      <a:pt x="87" y="254"/>
                    </a:cubicBezTo>
                    <a:cubicBezTo>
                      <a:pt x="85" y="243"/>
                      <a:pt x="85" y="243"/>
                      <a:pt x="85" y="243"/>
                    </a:cubicBezTo>
                    <a:cubicBezTo>
                      <a:pt x="85" y="239"/>
                      <a:pt x="85" y="239"/>
                      <a:pt x="85" y="239"/>
                    </a:cubicBezTo>
                    <a:cubicBezTo>
                      <a:pt x="88" y="237"/>
                      <a:pt x="88" y="237"/>
                      <a:pt x="88" y="237"/>
                    </a:cubicBezTo>
                    <a:cubicBezTo>
                      <a:pt x="89" y="233"/>
                      <a:pt x="89" y="233"/>
                      <a:pt x="89" y="233"/>
                    </a:cubicBezTo>
                    <a:cubicBezTo>
                      <a:pt x="89" y="230"/>
                      <a:pt x="89" y="230"/>
                      <a:pt x="89" y="230"/>
                    </a:cubicBezTo>
                    <a:cubicBezTo>
                      <a:pt x="40" y="229"/>
                      <a:pt x="40" y="229"/>
                      <a:pt x="40" y="229"/>
                    </a:cubicBezTo>
                    <a:cubicBezTo>
                      <a:pt x="39" y="220"/>
                      <a:pt x="39" y="220"/>
                      <a:pt x="39" y="220"/>
                    </a:cubicBezTo>
                    <a:cubicBezTo>
                      <a:pt x="37" y="211"/>
                      <a:pt x="37" y="211"/>
                      <a:pt x="37" y="211"/>
                    </a:cubicBezTo>
                    <a:cubicBezTo>
                      <a:pt x="35" y="209"/>
                      <a:pt x="35" y="209"/>
                      <a:pt x="35" y="209"/>
                    </a:cubicBezTo>
                    <a:cubicBezTo>
                      <a:pt x="33" y="206"/>
                      <a:pt x="33" y="206"/>
                      <a:pt x="33" y="206"/>
                    </a:cubicBezTo>
                    <a:cubicBezTo>
                      <a:pt x="31" y="202"/>
                      <a:pt x="31" y="202"/>
                      <a:pt x="31" y="202"/>
                    </a:cubicBezTo>
                    <a:cubicBezTo>
                      <a:pt x="36" y="202"/>
                      <a:pt x="36" y="202"/>
                      <a:pt x="36" y="202"/>
                    </a:cubicBezTo>
                    <a:cubicBezTo>
                      <a:pt x="37" y="196"/>
                      <a:pt x="37" y="196"/>
                      <a:pt x="37" y="196"/>
                    </a:cubicBezTo>
                    <a:cubicBezTo>
                      <a:pt x="36" y="186"/>
                      <a:pt x="36" y="186"/>
                      <a:pt x="36" y="186"/>
                    </a:cubicBezTo>
                    <a:cubicBezTo>
                      <a:pt x="34" y="182"/>
                      <a:pt x="34" y="182"/>
                      <a:pt x="34" y="182"/>
                    </a:cubicBezTo>
                    <a:cubicBezTo>
                      <a:pt x="31" y="165"/>
                      <a:pt x="31" y="165"/>
                      <a:pt x="31" y="165"/>
                    </a:cubicBezTo>
                    <a:cubicBezTo>
                      <a:pt x="28" y="163"/>
                      <a:pt x="28" y="163"/>
                      <a:pt x="28" y="163"/>
                    </a:cubicBezTo>
                    <a:cubicBezTo>
                      <a:pt x="32" y="159"/>
                      <a:pt x="32" y="159"/>
                      <a:pt x="32" y="159"/>
                    </a:cubicBezTo>
                    <a:cubicBezTo>
                      <a:pt x="46" y="138"/>
                      <a:pt x="46" y="138"/>
                      <a:pt x="46" y="138"/>
                    </a:cubicBezTo>
                    <a:cubicBezTo>
                      <a:pt x="46" y="119"/>
                      <a:pt x="46" y="119"/>
                      <a:pt x="46" y="119"/>
                    </a:cubicBezTo>
                    <a:cubicBezTo>
                      <a:pt x="43" y="115"/>
                      <a:pt x="43" y="115"/>
                      <a:pt x="43" y="115"/>
                    </a:cubicBezTo>
                    <a:cubicBezTo>
                      <a:pt x="42" y="110"/>
                      <a:pt x="42" y="110"/>
                      <a:pt x="42" y="110"/>
                    </a:cubicBezTo>
                    <a:cubicBezTo>
                      <a:pt x="43" y="105"/>
                      <a:pt x="43" y="105"/>
                      <a:pt x="43" y="105"/>
                    </a:cubicBezTo>
                    <a:cubicBezTo>
                      <a:pt x="43" y="105"/>
                      <a:pt x="45" y="99"/>
                      <a:pt x="44" y="98"/>
                    </a:cubicBezTo>
                    <a:cubicBezTo>
                      <a:pt x="43" y="97"/>
                      <a:pt x="42" y="95"/>
                      <a:pt x="41" y="94"/>
                    </a:cubicBezTo>
                    <a:cubicBezTo>
                      <a:pt x="40" y="93"/>
                      <a:pt x="33" y="92"/>
                      <a:pt x="33" y="92"/>
                    </a:cubicBezTo>
                    <a:cubicBezTo>
                      <a:pt x="33" y="92"/>
                      <a:pt x="25" y="89"/>
                      <a:pt x="24" y="89"/>
                    </a:cubicBezTo>
                    <a:cubicBezTo>
                      <a:pt x="23" y="89"/>
                      <a:pt x="2" y="89"/>
                      <a:pt x="2" y="89"/>
                    </a:cubicBezTo>
                    <a:cubicBezTo>
                      <a:pt x="3" y="76"/>
                      <a:pt x="3" y="76"/>
                      <a:pt x="3" y="76"/>
                    </a:cubicBezTo>
                    <a:cubicBezTo>
                      <a:pt x="0" y="71"/>
                      <a:pt x="0" y="71"/>
                      <a:pt x="0" y="71"/>
                    </a:cubicBezTo>
                    <a:cubicBezTo>
                      <a:pt x="2" y="64"/>
                      <a:pt x="2" y="64"/>
                      <a:pt x="2" y="64"/>
                    </a:cubicBezTo>
                    <a:lnTo>
                      <a:pt x="2" y="36"/>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9" name="Freeform 17"/>
              <p:cNvSpPr>
                <a:spLocks/>
              </p:cNvSpPr>
              <p:nvPr/>
            </p:nvSpPr>
            <p:spPr bwMode="auto">
              <a:xfrm>
                <a:off x="8677275" y="3325813"/>
                <a:ext cx="700087" cy="668338"/>
              </a:xfrm>
              <a:custGeom>
                <a:avLst/>
                <a:gdLst>
                  <a:gd name="T0" fmla="*/ 11 w 186"/>
                  <a:gd name="T1" fmla="*/ 16 h 178"/>
                  <a:gd name="T2" fmla="*/ 15 w 186"/>
                  <a:gd name="T3" fmla="*/ 28 h 178"/>
                  <a:gd name="T4" fmla="*/ 10 w 186"/>
                  <a:gd name="T5" fmla="*/ 42 h 178"/>
                  <a:gd name="T6" fmla="*/ 6 w 186"/>
                  <a:gd name="T7" fmla="*/ 56 h 178"/>
                  <a:gd name="T8" fmla="*/ 1 w 186"/>
                  <a:gd name="T9" fmla="*/ 66 h 178"/>
                  <a:gd name="T10" fmla="*/ 2 w 186"/>
                  <a:gd name="T11" fmla="*/ 77 h 178"/>
                  <a:gd name="T12" fmla="*/ 1 w 186"/>
                  <a:gd name="T13" fmla="*/ 87 h 178"/>
                  <a:gd name="T14" fmla="*/ 6 w 186"/>
                  <a:gd name="T15" fmla="*/ 100 h 178"/>
                  <a:gd name="T16" fmla="*/ 7 w 186"/>
                  <a:gd name="T17" fmla="*/ 120 h 178"/>
                  <a:gd name="T18" fmla="*/ 16 w 186"/>
                  <a:gd name="T19" fmla="*/ 128 h 178"/>
                  <a:gd name="T20" fmla="*/ 30 w 186"/>
                  <a:gd name="T21" fmla="*/ 129 h 178"/>
                  <a:gd name="T22" fmla="*/ 53 w 186"/>
                  <a:gd name="T23" fmla="*/ 130 h 178"/>
                  <a:gd name="T24" fmla="*/ 62 w 186"/>
                  <a:gd name="T25" fmla="*/ 136 h 178"/>
                  <a:gd name="T26" fmla="*/ 66 w 186"/>
                  <a:gd name="T27" fmla="*/ 149 h 178"/>
                  <a:gd name="T28" fmla="*/ 69 w 186"/>
                  <a:gd name="T29" fmla="*/ 158 h 178"/>
                  <a:gd name="T30" fmla="*/ 72 w 186"/>
                  <a:gd name="T31" fmla="*/ 168 h 178"/>
                  <a:gd name="T32" fmla="*/ 75 w 186"/>
                  <a:gd name="T33" fmla="*/ 178 h 178"/>
                  <a:gd name="T34" fmla="*/ 87 w 186"/>
                  <a:gd name="T35" fmla="*/ 175 h 178"/>
                  <a:gd name="T36" fmla="*/ 97 w 186"/>
                  <a:gd name="T37" fmla="*/ 173 h 178"/>
                  <a:gd name="T38" fmla="*/ 103 w 186"/>
                  <a:gd name="T39" fmla="*/ 177 h 178"/>
                  <a:gd name="T40" fmla="*/ 106 w 186"/>
                  <a:gd name="T41" fmla="*/ 166 h 178"/>
                  <a:gd name="T42" fmla="*/ 113 w 186"/>
                  <a:gd name="T43" fmla="*/ 158 h 178"/>
                  <a:gd name="T44" fmla="*/ 120 w 186"/>
                  <a:gd name="T45" fmla="*/ 148 h 178"/>
                  <a:gd name="T46" fmla="*/ 138 w 186"/>
                  <a:gd name="T47" fmla="*/ 137 h 178"/>
                  <a:gd name="T48" fmla="*/ 158 w 186"/>
                  <a:gd name="T49" fmla="*/ 120 h 178"/>
                  <a:gd name="T50" fmla="*/ 162 w 186"/>
                  <a:gd name="T51" fmla="*/ 110 h 178"/>
                  <a:gd name="T52" fmla="*/ 167 w 186"/>
                  <a:gd name="T53" fmla="*/ 97 h 178"/>
                  <a:gd name="T54" fmla="*/ 179 w 186"/>
                  <a:gd name="T55" fmla="*/ 81 h 178"/>
                  <a:gd name="T56" fmla="*/ 186 w 186"/>
                  <a:gd name="T57" fmla="*/ 76 h 178"/>
                  <a:gd name="T58" fmla="*/ 179 w 186"/>
                  <a:gd name="T59" fmla="*/ 55 h 178"/>
                  <a:gd name="T60" fmla="*/ 157 w 186"/>
                  <a:gd name="T61" fmla="*/ 45 h 178"/>
                  <a:gd name="T62" fmla="*/ 142 w 186"/>
                  <a:gd name="T63" fmla="*/ 40 h 178"/>
                  <a:gd name="T64" fmla="*/ 135 w 186"/>
                  <a:gd name="T65" fmla="*/ 29 h 178"/>
                  <a:gd name="T66" fmla="*/ 128 w 186"/>
                  <a:gd name="T67" fmla="*/ 22 h 178"/>
                  <a:gd name="T68" fmla="*/ 111 w 186"/>
                  <a:gd name="T69" fmla="*/ 21 h 178"/>
                  <a:gd name="T70" fmla="*/ 112 w 186"/>
                  <a:gd name="T71" fmla="*/ 12 h 178"/>
                  <a:gd name="T72" fmla="*/ 115 w 186"/>
                  <a:gd name="T73" fmla="*/ 4 h 178"/>
                  <a:gd name="T74" fmla="*/ 111 w 186"/>
                  <a:gd name="T75" fmla="*/ 6 h 178"/>
                  <a:gd name="T76" fmla="*/ 99 w 186"/>
                  <a:gd name="T77" fmla="*/ 8 h 178"/>
                  <a:gd name="T78" fmla="*/ 85 w 186"/>
                  <a:gd name="T79" fmla="*/ 9 h 178"/>
                  <a:gd name="T80" fmla="*/ 71 w 186"/>
                  <a:gd name="T81" fmla="*/ 8 h 178"/>
                  <a:gd name="T82" fmla="*/ 57 w 186"/>
                  <a:gd name="T83" fmla="*/ 1 h 178"/>
                  <a:gd name="T84" fmla="*/ 46 w 186"/>
                  <a:gd name="T85" fmla="*/ 1 h 178"/>
                  <a:gd name="T86" fmla="*/ 34 w 186"/>
                  <a:gd name="T87" fmla="*/ 6 h 178"/>
                  <a:gd name="T88" fmla="*/ 26 w 186"/>
                  <a:gd name="T89" fmla="*/ 14 h 178"/>
                  <a:gd name="T90" fmla="*/ 16 w 186"/>
                  <a:gd name="T91" fmla="*/ 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78">
                    <a:moveTo>
                      <a:pt x="9" y="9"/>
                    </a:moveTo>
                    <a:cubicBezTo>
                      <a:pt x="11" y="16"/>
                      <a:pt x="11" y="16"/>
                      <a:pt x="11" y="16"/>
                    </a:cubicBezTo>
                    <a:cubicBezTo>
                      <a:pt x="11" y="16"/>
                      <a:pt x="14" y="21"/>
                      <a:pt x="14" y="22"/>
                    </a:cubicBezTo>
                    <a:cubicBezTo>
                      <a:pt x="15" y="23"/>
                      <a:pt x="15" y="28"/>
                      <a:pt x="15" y="28"/>
                    </a:cubicBezTo>
                    <a:cubicBezTo>
                      <a:pt x="10" y="34"/>
                      <a:pt x="10" y="34"/>
                      <a:pt x="10" y="34"/>
                    </a:cubicBezTo>
                    <a:cubicBezTo>
                      <a:pt x="10" y="42"/>
                      <a:pt x="10" y="42"/>
                      <a:pt x="10" y="42"/>
                    </a:cubicBezTo>
                    <a:cubicBezTo>
                      <a:pt x="10" y="42"/>
                      <a:pt x="11" y="48"/>
                      <a:pt x="11" y="49"/>
                    </a:cubicBezTo>
                    <a:cubicBezTo>
                      <a:pt x="11" y="50"/>
                      <a:pt x="6" y="56"/>
                      <a:pt x="6" y="56"/>
                    </a:cubicBezTo>
                    <a:cubicBezTo>
                      <a:pt x="1" y="61"/>
                      <a:pt x="1" y="61"/>
                      <a:pt x="1" y="61"/>
                    </a:cubicBezTo>
                    <a:cubicBezTo>
                      <a:pt x="1" y="66"/>
                      <a:pt x="1" y="66"/>
                      <a:pt x="1" y="66"/>
                    </a:cubicBezTo>
                    <a:cubicBezTo>
                      <a:pt x="5" y="71"/>
                      <a:pt x="5" y="71"/>
                      <a:pt x="5" y="71"/>
                    </a:cubicBezTo>
                    <a:cubicBezTo>
                      <a:pt x="2" y="77"/>
                      <a:pt x="2" y="77"/>
                      <a:pt x="2" y="77"/>
                    </a:cubicBezTo>
                    <a:cubicBezTo>
                      <a:pt x="2" y="77"/>
                      <a:pt x="0" y="80"/>
                      <a:pt x="0" y="81"/>
                    </a:cubicBezTo>
                    <a:cubicBezTo>
                      <a:pt x="0" y="82"/>
                      <a:pt x="1" y="85"/>
                      <a:pt x="1" y="87"/>
                    </a:cubicBezTo>
                    <a:cubicBezTo>
                      <a:pt x="1" y="88"/>
                      <a:pt x="4" y="94"/>
                      <a:pt x="4" y="95"/>
                    </a:cubicBezTo>
                    <a:cubicBezTo>
                      <a:pt x="4" y="96"/>
                      <a:pt x="6" y="100"/>
                      <a:pt x="6" y="100"/>
                    </a:cubicBezTo>
                    <a:cubicBezTo>
                      <a:pt x="6" y="108"/>
                      <a:pt x="6" y="108"/>
                      <a:pt x="6" y="108"/>
                    </a:cubicBezTo>
                    <a:cubicBezTo>
                      <a:pt x="7" y="120"/>
                      <a:pt x="7" y="120"/>
                      <a:pt x="7" y="120"/>
                    </a:cubicBezTo>
                    <a:cubicBezTo>
                      <a:pt x="7" y="127"/>
                      <a:pt x="7" y="127"/>
                      <a:pt x="7" y="127"/>
                    </a:cubicBezTo>
                    <a:cubicBezTo>
                      <a:pt x="16" y="128"/>
                      <a:pt x="16" y="128"/>
                      <a:pt x="16" y="128"/>
                    </a:cubicBezTo>
                    <a:cubicBezTo>
                      <a:pt x="18" y="129"/>
                      <a:pt x="18" y="129"/>
                      <a:pt x="18" y="129"/>
                    </a:cubicBezTo>
                    <a:cubicBezTo>
                      <a:pt x="30" y="129"/>
                      <a:pt x="30" y="129"/>
                      <a:pt x="30" y="129"/>
                    </a:cubicBezTo>
                    <a:cubicBezTo>
                      <a:pt x="44" y="128"/>
                      <a:pt x="44" y="128"/>
                      <a:pt x="44" y="128"/>
                    </a:cubicBezTo>
                    <a:cubicBezTo>
                      <a:pt x="53" y="130"/>
                      <a:pt x="53" y="130"/>
                      <a:pt x="53" y="130"/>
                    </a:cubicBezTo>
                    <a:cubicBezTo>
                      <a:pt x="59" y="132"/>
                      <a:pt x="59" y="132"/>
                      <a:pt x="59" y="132"/>
                    </a:cubicBezTo>
                    <a:cubicBezTo>
                      <a:pt x="62" y="136"/>
                      <a:pt x="62" y="136"/>
                      <a:pt x="62" y="136"/>
                    </a:cubicBezTo>
                    <a:cubicBezTo>
                      <a:pt x="65" y="141"/>
                      <a:pt x="65" y="141"/>
                      <a:pt x="65" y="141"/>
                    </a:cubicBezTo>
                    <a:cubicBezTo>
                      <a:pt x="66" y="149"/>
                      <a:pt x="66" y="149"/>
                      <a:pt x="66" y="149"/>
                    </a:cubicBezTo>
                    <a:cubicBezTo>
                      <a:pt x="66" y="156"/>
                      <a:pt x="66" y="156"/>
                      <a:pt x="66" y="156"/>
                    </a:cubicBezTo>
                    <a:cubicBezTo>
                      <a:pt x="69" y="158"/>
                      <a:pt x="69" y="158"/>
                      <a:pt x="69" y="158"/>
                    </a:cubicBezTo>
                    <a:cubicBezTo>
                      <a:pt x="71" y="162"/>
                      <a:pt x="71" y="162"/>
                      <a:pt x="71" y="162"/>
                    </a:cubicBezTo>
                    <a:cubicBezTo>
                      <a:pt x="72" y="168"/>
                      <a:pt x="72" y="168"/>
                      <a:pt x="72" y="168"/>
                    </a:cubicBezTo>
                    <a:cubicBezTo>
                      <a:pt x="73" y="175"/>
                      <a:pt x="73" y="175"/>
                      <a:pt x="73" y="175"/>
                    </a:cubicBezTo>
                    <a:cubicBezTo>
                      <a:pt x="75" y="178"/>
                      <a:pt x="75" y="178"/>
                      <a:pt x="75" y="178"/>
                    </a:cubicBezTo>
                    <a:cubicBezTo>
                      <a:pt x="83" y="178"/>
                      <a:pt x="83" y="178"/>
                      <a:pt x="83" y="178"/>
                    </a:cubicBezTo>
                    <a:cubicBezTo>
                      <a:pt x="87" y="175"/>
                      <a:pt x="87" y="175"/>
                      <a:pt x="87" y="175"/>
                    </a:cubicBezTo>
                    <a:cubicBezTo>
                      <a:pt x="91" y="173"/>
                      <a:pt x="91" y="173"/>
                      <a:pt x="91" y="173"/>
                    </a:cubicBezTo>
                    <a:cubicBezTo>
                      <a:pt x="97" y="173"/>
                      <a:pt x="97" y="173"/>
                      <a:pt x="97" y="173"/>
                    </a:cubicBezTo>
                    <a:cubicBezTo>
                      <a:pt x="99" y="176"/>
                      <a:pt x="99" y="176"/>
                      <a:pt x="99" y="176"/>
                    </a:cubicBezTo>
                    <a:cubicBezTo>
                      <a:pt x="103" y="177"/>
                      <a:pt x="103" y="177"/>
                      <a:pt x="103" y="177"/>
                    </a:cubicBezTo>
                    <a:cubicBezTo>
                      <a:pt x="105" y="174"/>
                      <a:pt x="105" y="174"/>
                      <a:pt x="105" y="174"/>
                    </a:cubicBezTo>
                    <a:cubicBezTo>
                      <a:pt x="106" y="166"/>
                      <a:pt x="106" y="166"/>
                      <a:pt x="106" y="166"/>
                    </a:cubicBezTo>
                    <a:cubicBezTo>
                      <a:pt x="112" y="162"/>
                      <a:pt x="112" y="162"/>
                      <a:pt x="112" y="162"/>
                    </a:cubicBezTo>
                    <a:cubicBezTo>
                      <a:pt x="113" y="158"/>
                      <a:pt x="113" y="158"/>
                      <a:pt x="113" y="158"/>
                    </a:cubicBezTo>
                    <a:cubicBezTo>
                      <a:pt x="116" y="153"/>
                      <a:pt x="116" y="153"/>
                      <a:pt x="116" y="153"/>
                    </a:cubicBezTo>
                    <a:cubicBezTo>
                      <a:pt x="120" y="148"/>
                      <a:pt x="120" y="148"/>
                      <a:pt x="120" y="148"/>
                    </a:cubicBezTo>
                    <a:cubicBezTo>
                      <a:pt x="133" y="142"/>
                      <a:pt x="133" y="142"/>
                      <a:pt x="133" y="142"/>
                    </a:cubicBezTo>
                    <a:cubicBezTo>
                      <a:pt x="138" y="137"/>
                      <a:pt x="138" y="137"/>
                      <a:pt x="138" y="137"/>
                    </a:cubicBezTo>
                    <a:cubicBezTo>
                      <a:pt x="146" y="130"/>
                      <a:pt x="146" y="130"/>
                      <a:pt x="146" y="130"/>
                    </a:cubicBezTo>
                    <a:cubicBezTo>
                      <a:pt x="158" y="120"/>
                      <a:pt x="158" y="120"/>
                      <a:pt x="158" y="120"/>
                    </a:cubicBezTo>
                    <a:cubicBezTo>
                      <a:pt x="158" y="120"/>
                      <a:pt x="158" y="116"/>
                      <a:pt x="159" y="115"/>
                    </a:cubicBezTo>
                    <a:cubicBezTo>
                      <a:pt x="159" y="114"/>
                      <a:pt x="162" y="110"/>
                      <a:pt x="162" y="110"/>
                    </a:cubicBezTo>
                    <a:cubicBezTo>
                      <a:pt x="163" y="104"/>
                      <a:pt x="163" y="104"/>
                      <a:pt x="163" y="104"/>
                    </a:cubicBezTo>
                    <a:cubicBezTo>
                      <a:pt x="167" y="97"/>
                      <a:pt x="167" y="97"/>
                      <a:pt x="167" y="97"/>
                    </a:cubicBezTo>
                    <a:cubicBezTo>
                      <a:pt x="174" y="88"/>
                      <a:pt x="174" y="88"/>
                      <a:pt x="174" y="88"/>
                    </a:cubicBezTo>
                    <a:cubicBezTo>
                      <a:pt x="179" y="81"/>
                      <a:pt x="179" y="81"/>
                      <a:pt x="179" y="81"/>
                    </a:cubicBezTo>
                    <a:cubicBezTo>
                      <a:pt x="184" y="77"/>
                      <a:pt x="184" y="77"/>
                      <a:pt x="184" y="77"/>
                    </a:cubicBezTo>
                    <a:cubicBezTo>
                      <a:pt x="186" y="76"/>
                      <a:pt x="186" y="76"/>
                      <a:pt x="186" y="76"/>
                    </a:cubicBezTo>
                    <a:cubicBezTo>
                      <a:pt x="186" y="57"/>
                      <a:pt x="186" y="57"/>
                      <a:pt x="186" y="57"/>
                    </a:cubicBezTo>
                    <a:cubicBezTo>
                      <a:pt x="179" y="55"/>
                      <a:pt x="179" y="55"/>
                      <a:pt x="179" y="55"/>
                    </a:cubicBezTo>
                    <a:cubicBezTo>
                      <a:pt x="169" y="52"/>
                      <a:pt x="169" y="52"/>
                      <a:pt x="169" y="52"/>
                    </a:cubicBezTo>
                    <a:cubicBezTo>
                      <a:pt x="169" y="52"/>
                      <a:pt x="159" y="46"/>
                      <a:pt x="157" y="45"/>
                    </a:cubicBezTo>
                    <a:cubicBezTo>
                      <a:pt x="156" y="44"/>
                      <a:pt x="151" y="42"/>
                      <a:pt x="150" y="41"/>
                    </a:cubicBezTo>
                    <a:cubicBezTo>
                      <a:pt x="149" y="40"/>
                      <a:pt x="144" y="40"/>
                      <a:pt x="142" y="40"/>
                    </a:cubicBezTo>
                    <a:cubicBezTo>
                      <a:pt x="140" y="40"/>
                      <a:pt x="137" y="40"/>
                      <a:pt x="135" y="39"/>
                    </a:cubicBezTo>
                    <a:cubicBezTo>
                      <a:pt x="134" y="38"/>
                      <a:pt x="135" y="29"/>
                      <a:pt x="135" y="29"/>
                    </a:cubicBezTo>
                    <a:cubicBezTo>
                      <a:pt x="135" y="29"/>
                      <a:pt x="130" y="27"/>
                      <a:pt x="129" y="26"/>
                    </a:cubicBezTo>
                    <a:cubicBezTo>
                      <a:pt x="128" y="25"/>
                      <a:pt x="130" y="23"/>
                      <a:pt x="128" y="22"/>
                    </a:cubicBezTo>
                    <a:cubicBezTo>
                      <a:pt x="126" y="21"/>
                      <a:pt x="121" y="21"/>
                      <a:pt x="119" y="21"/>
                    </a:cubicBezTo>
                    <a:cubicBezTo>
                      <a:pt x="117" y="21"/>
                      <a:pt x="111" y="21"/>
                      <a:pt x="111" y="21"/>
                    </a:cubicBezTo>
                    <a:cubicBezTo>
                      <a:pt x="109" y="15"/>
                      <a:pt x="109" y="15"/>
                      <a:pt x="109" y="15"/>
                    </a:cubicBezTo>
                    <a:cubicBezTo>
                      <a:pt x="112" y="12"/>
                      <a:pt x="112" y="12"/>
                      <a:pt x="112" y="12"/>
                    </a:cubicBezTo>
                    <a:cubicBezTo>
                      <a:pt x="113" y="8"/>
                      <a:pt x="113" y="8"/>
                      <a:pt x="113" y="8"/>
                    </a:cubicBezTo>
                    <a:cubicBezTo>
                      <a:pt x="115" y="4"/>
                      <a:pt x="115" y="4"/>
                      <a:pt x="115" y="4"/>
                    </a:cubicBezTo>
                    <a:cubicBezTo>
                      <a:pt x="112" y="5"/>
                      <a:pt x="112" y="5"/>
                      <a:pt x="112" y="5"/>
                    </a:cubicBezTo>
                    <a:cubicBezTo>
                      <a:pt x="111" y="6"/>
                      <a:pt x="111" y="6"/>
                      <a:pt x="111" y="6"/>
                    </a:cubicBezTo>
                    <a:cubicBezTo>
                      <a:pt x="105" y="8"/>
                      <a:pt x="105" y="8"/>
                      <a:pt x="105" y="8"/>
                    </a:cubicBezTo>
                    <a:cubicBezTo>
                      <a:pt x="99" y="8"/>
                      <a:pt x="99" y="8"/>
                      <a:pt x="99" y="8"/>
                    </a:cubicBezTo>
                    <a:cubicBezTo>
                      <a:pt x="99" y="8"/>
                      <a:pt x="93" y="8"/>
                      <a:pt x="92" y="8"/>
                    </a:cubicBezTo>
                    <a:cubicBezTo>
                      <a:pt x="91" y="8"/>
                      <a:pt x="85" y="9"/>
                      <a:pt x="85" y="9"/>
                    </a:cubicBezTo>
                    <a:cubicBezTo>
                      <a:pt x="85" y="9"/>
                      <a:pt x="80" y="9"/>
                      <a:pt x="78" y="9"/>
                    </a:cubicBezTo>
                    <a:cubicBezTo>
                      <a:pt x="76" y="9"/>
                      <a:pt x="73" y="9"/>
                      <a:pt x="71" y="8"/>
                    </a:cubicBezTo>
                    <a:cubicBezTo>
                      <a:pt x="69" y="7"/>
                      <a:pt x="66" y="6"/>
                      <a:pt x="65" y="5"/>
                    </a:cubicBezTo>
                    <a:cubicBezTo>
                      <a:pt x="64" y="5"/>
                      <a:pt x="57" y="1"/>
                      <a:pt x="57" y="1"/>
                    </a:cubicBezTo>
                    <a:cubicBezTo>
                      <a:pt x="57" y="1"/>
                      <a:pt x="55" y="0"/>
                      <a:pt x="53" y="0"/>
                    </a:cubicBezTo>
                    <a:cubicBezTo>
                      <a:pt x="52" y="0"/>
                      <a:pt x="47" y="1"/>
                      <a:pt x="46" y="1"/>
                    </a:cubicBezTo>
                    <a:cubicBezTo>
                      <a:pt x="45" y="1"/>
                      <a:pt x="38" y="3"/>
                      <a:pt x="38" y="3"/>
                    </a:cubicBezTo>
                    <a:cubicBezTo>
                      <a:pt x="34" y="6"/>
                      <a:pt x="34" y="6"/>
                      <a:pt x="34" y="6"/>
                    </a:cubicBezTo>
                    <a:cubicBezTo>
                      <a:pt x="30" y="9"/>
                      <a:pt x="30" y="9"/>
                      <a:pt x="30" y="9"/>
                    </a:cubicBezTo>
                    <a:cubicBezTo>
                      <a:pt x="26" y="14"/>
                      <a:pt x="26" y="14"/>
                      <a:pt x="26" y="14"/>
                    </a:cubicBezTo>
                    <a:cubicBezTo>
                      <a:pt x="22" y="14"/>
                      <a:pt x="22" y="14"/>
                      <a:pt x="22" y="14"/>
                    </a:cubicBezTo>
                    <a:cubicBezTo>
                      <a:pt x="22" y="14"/>
                      <a:pt x="18" y="13"/>
                      <a:pt x="16" y="13"/>
                    </a:cubicBezTo>
                    <a:cubicBezTo>
                      <a:pt x="15" y="13"/>
                      <a:pt x="9" y="9"/>
                      <a:pt x="9" y="9"/>
                    </a:cubicBez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10" name="Freeform 18"/>
              <p:cNvSpPr>
                <a:spLocks/>
              </p:cNvSpPr>
              <p:nvPr/>
            </p:nvSpPr>
            <p:spPr bwMode="auto">
              <a:xfrm>
                <a:off x="9185275" y="2878138"/>
                <a:ext cx="706437" cy="654050"/>
              </a:xfrm>
              <a:custGeom>
                <a:avLst/>
                <a:gdLst>
                  <a:gd name="T0" fmla="*/ 78 w 188"/>
                  <a:gd name="T1" fmla="*/ 3 h 174"/>
                  <a:gd name="T2" fmla="*/ 89 w 188"/>
                  <a:gd name="T3" fmla="*/ 8 h 174"/>
                  <a:gd name="T4" fmla="*/ 101 w 188"/>
                  <a:gd name="T5" fmla="*/ 15 h 174"/>
                  <a:gd name="T6" fmla="*/ 107 w 188"/>
                  <a:gd name="T7" fmla="*/ 4 h 174"/>
                  <a:gd name="T8" fmla="*/ 117 w 188"/>
                  <a:gd name="T9" fmla="*/ 9 h 174"/>
                  <a:gd name="T10" fmla="*/ 122 w 188"/>
                  <a:gd name="T11" fmla="*/ 14 h 174"/>
                  <a:gd name="T12" fmla="*/ 134 w 188"/>
                  <a:gd name="T13" fmla="*/ 14 h 174"/>
                  <a:gd name="T14" fmla="*/ 141 w 188"/>
                  <a:gd name="T15" fmla="*/ 18 h 174"/>
                  <a:gd name="T16" fmla="*/ 148 w 188"/>
                  <a:gd name="T17" fmla="*/ 15 h 174"/>
                  <a:gd name="T18" fmla="*/ 159 w 188"/>
                  <a:gd name="T19" fmla="*/ 10 h 174"/>
                  <a:gd name="T20" fmla="*/ 173 w 188"/>
                  <a:gd name="T21" fmla="*/ 7 h 174"/>
                  <a:gd name="T22" fmla="*/ 182 w 188"/>
                  <a:gd name="T23" fmla="*/ 6 h 174"/>
                  <a:gd name="T24" fmla="*/ 180 w 188"/>
                  <a:gd name="T25" fmla="*/ 17 h 174"/>
                  <a:gd name="T26" fmla="*/ 183 w 188"/>
                  <a:gd name="T27" fmla="*/ 37 h 174"/>
                  <a:gd name="T28" fmla="*/ 188 w 188"/>
                  <a:gd name="T29" fmla="*/ 42 h 174"/>
                  <a:gd name="T30" fmla="*/ 187 w 188"/>
                  <a:gd name="T31" fmla="*/ 54 h 174"/>
                  <a:gd name="T32" fmla="*/ 181 w 188"/>
                  <a:gd name="T33" fmla="*/ 51 h 174"/>
                  <a:gd name="T34" fmla="*/ 173 w 188"/>
                  <a:gd name="T35" fmla="*/ 50 h 174"/>
                  <a:gd name="T36" fmla="*/ 172 w 188"/>
                  <a:gd name="T37" fmla="*/ 57 h 174"/>
                  <a:gd name="T38" fmla="*/ 162 w 188"/>
                  <a:gd name="T39" fmla="*/ 59 h 174"/>
                  <a:gd name="T40" fmla="*/ 162 w 188"/>
                  <a:gd name="T41" fmla="*/ 72 h 174"/>
                  <a:gd name="T42" fmla="*/ 163 w 188"/>
                  <a:gd name="T43" fmla="*/ 77 h 174"/>
                  <a:gd name="T44" fmla="*/ 160 w 188"/>
                  <a:gd name="T45" fmla="*/ 81 h 174"/>
                  <a:gd name="T46" fmla="*/ 150 w 188"/>
                  <a:gd name="T47" fmla="*/ 88 h 174"/>
                  <a:gd name="T48" fmla="*/ 149 w 188"/>
                  <a:gd name="T49" fmla="*/ 99 h 174"/>
                  <a:gd name="T50" fmla="*/ 152 w 188"/>
                  <a:gd name="T51" fmla="*/ 105 h 174"/>
                  <a:gd name="T52" fmla="*/ 155 w 188"/>
                  <a:gd name="T53" fmla="*/ 112 h 174"/>
                  <a:gd name="T54" fmla="*/ 147 w 188"/>
                  <a:gd name="T55" fmla="*/ 119 h 174"/>
                  <a:gd name="T56" fmla="*/ 147 w 188"/>
                  <a:gd name="T57" fmla="*/ 126 h 174"/>
                  <a:gd name="T58" fmla="*/ 151 w 188"/>
                  <a:gd name="T59" fmla="*/ 129 h 174"/>
                  <a:gd name="T60" fmla="*/ 151 w 188"/>
                  <a:gd name="T61" fmla="*/ 138 h 174"/>
                  <a:gd name="T62" fmla="*/ 142 w 188"/>
                  <a:gd name="T63" fmla="*/ 143 h 174"/>
                  <a:gd name="T64" fmla="*/ 138 w 188"/>
                  <a:gd name="T65" fmla="*/ 150 h 174"/>
                  <a:gd name="T66" fmla="*/ 128 w 188"/>
                  <a:gd name="T67" fmla="*/ 147 h 174"/>
                  <a:gd name="T68" fmla="*/ 113 w 188"/>
                  <a:gd name="T69" fmla="*/ 146 h 174"/>
                  <a:gd name="T70" fmla="*/ 102 w 188"/>
                  <a:gd name="T71" fmla="*/ 149 h 174"/>
                  <a:gd name="T72" fmla="*/ 91 w 188"/>
                  <a:gd name="T73" fmla="*/ 151 h 174"/>
                  <a:gd name="T74" fmla="*/ 75 w 188"/>
                  <a:gd name="T75" fmla="*/ 154 h 174"/>
                  <a:gd name="T76" fmla="*/ 65 w 188"/>
                  <a:gd name="T77" fmla="*/ 164 h 174"/>
                  <a:gd name="T78" fmla="*/ 56 w 188"/>
                  <a:gd name="T79" fmla="*/ 174 h 174"/>
                  <a:gd name="T80" fmla="*/ 43 w 188"/>
                  <a:gd name="T81" fmla="*/ 167 h 174"/>
                  <a:gd name="T82" fmla="*/ 29 w 188"/>
                  <a:gd name="T83" fmla="*/ 160 h 174"/>
                  <a:gd name="T84" fmla="*/ 17 w 188"/>
                  <a:gd name="T85" fmla="*/ 153 h 174"/>
                  <a:gd name="T86" fmla="*/ 8 w 188"/>
                  <a:gd name="T87" fmla="*/ 148 h 174"/>
                  <a:gd name="T88" fmla="*/ 3 w 188"/>
                  <a:gd name="T89" fmla="*/ 141 h 174"/>
                  <a:gd name="T90" fmla="*/ 2 w 188"/>
                  <a:gd name="T91" fmla="*/ 131 h 174"/>
                  <a:gd name="T92" fmla="*/ 0 w 188"/>
                  <a:gd name="T93" fmla="*/ 117 h 174"/>
                  <a:gd name="T94" fmla="*/ 9 w 188"/>
                  <a:gd name="T95" fmla="*/ 106 h 174"/>
                  <a:gd name="T96" fmla="*/ 16 w 188"/>
                  <a:gd name="T97" fmla="*/ 95 h 174"/>
                  <a:gd name="T98" fmla="*/ 30 w 188"/>
                  <a:gd name="T99" fmla="*/ 82 h 174"/>
                  <a:gd name="T100" fmla="*/ 37 w 188"/>
                  <a:gd name="T101" fmla="*/ 76 h 174"/>
                  <a:gd name="T102" fmla="*/ 44 w 188"/>
                  <a:gd name="T103" fmla="*/ 63 h 174"/>
                  <a:gd name="T104" fmla="*/ 54 w 188"/>
                  <a:gd name="T105" fmla="*/ 56 h 174"/>
                  <a:gd name="T106" fmla="*/ 59 w 188"/>
                  <a:gd name="T107" fmla="*/ 39 h 174"/>
                  <a:gd name="T108" fmla="*/ 64 w 188"/>
                  <a:gd name="T109" fmla="*/ 25 h 174"/>
                  <a:gd name="T110" fmla="*/ 68 w 188"/>
                  <a:gd name="T111" fmla="*/ 9 h 174"/>
                  <a:gd name="T112" fmla="*/ 73 w 188"/>
                  <a:gd name="T11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174">
                    <a:moveTo>
                      <a:pt x="73" y="0"/>
                    </a:moveTo>
                    <a:cubicBezTo>
                      <a:pt x="78" y="3"/>
                      <a:pt x="78" y="3"/>
                      <a:pt x="78" y="3"/>
                    </a:cubicBezTo>
                    <a:cubicBezTo>
                      <a:pt x="84" y="7"/>
                      <a:pt x="84" y="7"/>
                      <a:pt x="84" y="7"/>
                    </a:cubicBezTo>
                    <a:cubicBezTo>
                      <a:pt x="89" y="8"/>
                      <a:pt x="89" y="8"/>
                      <a:pt x="89" y="8"/>
                    </a:cubicBezTo>
                    <a:cubicBezTo>
                      <a:pt x="95" y="13"/>
                      <a:pt x="95" y="13"/>
                      <a:pt x="95" y="13"/>
                    </a:cubicBezTo>
                    <a:cubicBezTo>
                      <a:pt x="101" y="15"/>
                      <a:pt x="101" y="15"/>
                      <a:pt x="101" y="15"/>
                    </a:cubicBezTo>
                    <a:cubicBezTo>
                      <a:pt x="102" y="7"/>
                      <a:pt x="102" y="7"/>
                      <a:pt x="102" y="7"/>
                    </a:cubicBezTo>
                    <a:cubicBezTo>
                      <a:pt x="107" y="4"/>
                      <a:pt x="107" y="4"/>
                      <a:pt x="107" y="4"/>
                    </a:cubicBezTo>
                    <a:cubicBezTo>
                      <a:pt x="116" y="4"/>
                      <a:pt x="116" y="4"/>
                      <a:pt x="116" y="4"/>
                    </a:cubicBezTo>
                    <a:cubicBezTo>
                      <a:pt x="117" y="9"/>
                      <a:pt x="117" y="9"/>
                      <a:pt x="117" y="9"/>
                    </a:cubicBezTo>
                    <a:cubicBezTo>
                      <a:pt x="118" y="14"/>
                      <a:pt x="118" y="14"/>
                      <a:pt x="118" y="14"/>
                    </a:cubicBezTo>
                    <a:cubicBezTo>
                      <a:pt x="122" y="14"/>
                      <a:pt x="122" y="14"/>
                      <a:pt x="122" y="14"/>
                    </a:cubicBezTo>
                    <a:cubicBezTo>
                      <a:pt x="129" y="14"/>
                      <a:pt x="129" y="14"/>
                      <a:pt x="129" y="14"/>
                    </a:cubicBezTo>
                    <a:cubicBezTo>
                      <a:pt x="134" y="14"/>
                      <a:pt x="134" y="14"/>
                      <a:pt x="134" y="14"/>
                    </a:cubicBezTo>
                    <a:cubicBezTo>
                      <a:pt x="139" y="17"/>
                      <a:pt x="139" y="17"/>
                      <a:pt x="139" y="17"/>
                    </a:cubicBezTo>
                    <a:cubicBezTo>
                      <a:pt x="141" y="18"/>
                      <a:pt x="141" y="18"/>
                      <a:pt x="141" y="18"/>
                    </a:cubicBezTo>
                    <a:cubicBezTo>
                      <a:pt x="148" y="18"/>
                      <a:pt x="148" y="18"/>
                      <a:pt x="148" y="18"/>
                    </a:cubicBezTo>
                    <a:cubicBezTo>
                      <a:pt x="148" y="15"/>
                      <a:pt x="148" y="15"/>
                      <a:pt x="148" y="15"/>
                    </a:cubicBezTo>
                    <a:cubicBezTo>
                      <a:pt x="154" y="13"/>
                      <a:pt x="154" y="13"/>
                      <a:pt x="154" y="13"/>
                    </a:cubicBezTo>
                    <a:cubicBezTo>
                      <a:pt x="159" y="10"/>
                      <a:pt x="159" y="10"/>
                      <a:pt x="159" y="10"/>
                    </a:cubicBezTo>
                    <a:cubicBezTo>
                      <a:pt x="166" y="9"/>
                      <a:pt x="166" y="9"/>
                      <a:pt x="166" y="9"/>
                    </a:cubicBezTo>
                    <a:cubicBezTo>
                      <a:pt x="173" y="7"/>
                      <a:pt x="173" y="7"/>
                      <a:pt x="173" y="7"/>
                    </a:cubicBezTo>
                    <a:cubicBezTo>
                      <a:pt x="178" y="6"/>
                      <a:pt x="178" y="6"/>
                      <a:pt x="178" y="6"/>
                    </a:cubicBezTo>
                    <a:cubicBezTo>
                      <a:pt x="182" y="6"/>
                      <a:pt x="182" y="6"/>
                      <a:pt x="182" y="6"/>
                    </a:cubicBezTo>
                    <a:cubicBezTo>
                      <a:pt x="182" y="16"/>
                      <a:pt x="182" y="16"/>
                      <a:pt x="182" y="16"/>
                    </a:cubicBezTo>
                    <a:cubicBezTo>
                      <a:pt x="180" y="17"/>
                      <a:pt x="180" y="17"/>
                      <a:pt x="180" y="17"/>
                    </a:cubicBezTo>
                    <a:cubicBezTo>
                      <a:pt x="181" y="34"/>
                      <a:pt x="181" y="34"/>
                      <a:pt x="181" y="34"/>
                    </a:cubicBezTo>
                    <a:cubicBezTo>
                      <a:pt x="183" y="37"/>
                      <a:pt x="183" y="37"/>
                      <a:pt x="183" y="37"/>
                    </a:cubicBezTo>
                    <a:cubicBezTo>
                      <a:pt x="186" y="41"/>
                      <a:pt x="186" y="41"/>
                      <a:pt x="186" y="41"/>
                    </a:cubicBezTo>
                    <a:cubicBezTo>
                      <a:pt x="188" y="42"/>
                      <a:pt x="188" y="42"/>
                      <a:pt x="188" y="42"/>
                    </a:cubicBezTo>
                    <a:cubicBezTo>
                      <a:pt x="188" y="52"/>
                      <a:pt x="188" y="52"/>
                      <a:pt x="188" y="52"/>
                    </a:cubicBezTo>
                    <a:cubicBezTo>
                      <a:pt x="187" y="54"/>
                      <a:pt x="187" y="54"/>
                      <a:pt x="187" y="54"/>
                    </a:cubicBezTo>
                    <a:cubicBezTo>
                      <a:pt x="184" y="54"/>
                      <a:pt x="184" y="54"/>
                      <a:pt x="184" y="54"/>
                    </a:cubicBezTo>
                    <a:cubicBezTo>
                      <a:pt x="181" y="51"/>
                      <a:pt x="181" y="51"/>
                      <a:pt x="181" y="51"/>
                    </a:cubicBezTo>
                    <a:cubicBezTo>
                      <a:pt x="177" y="49"/>
                      <a:pt x="177" y="49"/>
                      <a:pt x="177" y="49"/>
                    </a:cubicBezTo>
                    <a:cubicBezTo>
                      <a:pt x="173" y="50"/>
                      <a:pt x="173" y="50"/>
                      <a:pt x="173" y="50"/>
                    </a:cubicBezTo>
                    <a:cubicBezTo>
                      <a:pt x="172" y="54"/>
                      <a:pt x="172" y="54"/>
                      <a:pt x="172" y="54"/>
                    </a:cubicBezTo>
                    <a:cubicBezTo>
                      <a:pt x="172" y="57"/>
                      <a:pt x="172" y="57"/>
                      <a:pt x="172" y="57"/>
                    </a:cubicBezTo>
                    <a:cubicBezTo>
                      <a:pt x="166" y="58"/>
                      <a:pt x="166" y="58"/>
                      <a:pt x="166" y="58"/>
                    </a:cubicBezTo>
                    <a:cubicBezTo>
                      <a:pt x="162" y="59"/>
                      <a:pt x="162" y="59"/>
                      <a:pt x="162" y="59"/>
                    </a:cubicBezTo>
                    <a:cubicBezTo>
                      <a:pt x="162" y="63"/>
                      <a:pt x="162" y="63"/>
                      <a:pt x="162" y="63"/>
                    </a:cubicBezTo>
                    <a:cubicBezTo>
                      <a:pt x="162" y="72"/>
                      <a:pt x="162" y="72"/>
                      <a:pt x="162" y="72"/>
                    </a:cubicBezTo>
                    <a:cubicBezTo>
                      <a:pt x="163" y="75"/>
                      <a:pt x="163" y="75"/>
                      <a:pt x="163" y="75"/>
                    </a:cubicBezTo>
                    <a:cubicBezTo>
                      <a:pt x="163" y="77"/>
                      <a:pt x="163" y="77"/>
                      <a:pt x="163" y="77"/>
                    </a:cubicBezTo>
                    <a:cubicBezTo>
                      <a:pt x="164" y="81"/>
                      <a:pt x="164" y="81"/>
                      <a:pt x="164" y="81"/>
                    </a:cubicBezTo>
                    <a:cubicBezTo>
                      <a:pt x="160" y="81"/>
                      <a:pt x="160" y="81"/>
                      <a:pt x="160" y="81"/>
                    </a:cubicBezTo>
                    <a:cubicBezTo>
                      <a:pt x="154" y="82"/>
                      <a:pt x="154" y="82"/>
                      <a:pt x="154" y="82"/>
                    </a:cubicBezTo>
                    <a:cubicBezTo>
                      <a:pt x="150" y="88"/>
                      <a:pt x="150" y="88"/>
                      <a:pt x="150" y="88"/>
                    </a:cubicBezTo>
                    <a:cubicBezTo>
                      <a:pt x="149" y="94"/>
                      <a:pt x="149" y="94"/>
                      <a:pt x="149" y="94"/>
                    </a:cubicBezTo>
                    <a:cubicBezTo>
                      <a:pt x="149" y="99"/>
                      <a:pt x="149" y="99"/>
                      <a:pt x="149" y="99"/>
                    </a:cubicBezTo>
                    <a:cubicBezTo>
                      <a:pt x="150" y="103"/>
                      <a:pt x="150" y="103"/>
                      <a:pt x="150" y="103"/>
                    </a:cubicBezTo>
                    <a:cubicBezTo>
                      <a:pt x="152" y="105"/>
                      <a:pt x="152" y="105"/>
                      <a:pt x="152" y="105"/>
                    </a:cubicBezTo>
                    <a:cubicBezTo>
                      <a:pt x="154" y="109"/>
                      <a:pt x="154" y="109"/>
                      <a:pt x="154" y="109"/>
                    </a:cubicBezTo>
                    <a:cubicBezTo>
                      <a:pt x="155" y="112"/>
                      <a:pt x="155" y="112"/>
                      <a:pt x="155" y="112"/>
                    </a:cubicBezTo>
                    <a:cubicBezTo>
                      <a:pt x="151" y="115"/>
                      <a:pt x="151" y="115"/>
                      <a:pt x="151" y="115"/>
                    </a:cubicBezTo>
                    <a:cubicBezTo>
                      <a:pt x="147" y="119"/>
                      <a:pt x="147" y="119"/>
                      <a:pt x="147" y="119"/>
                    </a:cubicBezTo>
                    <a:cubicBezTo>
                      <a:pt x="146" y="122"/>
                      <a:pt x="146" y="122"/>
                      <a:pt x="146" y="122"/>
                    </a:cubicBezTo>
                    <a:cubicBezTo>
                      <a:pt x="147" y="126"/>
                      <a:pt x="147" y="126"/>
                      <a:pt x="147" y="126"/>
                    </a:cubicBezTo>
                    <a:cubicBezTo>
                      <a:pt x="150" y="127"/>
                      <a:pt x="150" y="127"/>
                      <a:pt x="150" y="127"/>
                    </a:cubicBezTo>
                    <a:cubicBezTo>
                      <a:pt x="151" y="129"/>
                      <a:pt x="151" y="129"/>
                      <a:pt x="151" y="129"/>
                    </a:cubicBezTo>
                    <a:cubicBezTo>
                      <a:pt x="151" y="135"/>
                      <a:pt x="151" y="135"/>
                      <a:pt x="151" y="135"/>
                    </a:cubicBezTo>
                    <a:cubicBezTo>
                      <a:pt x="151" y="138"/>
                      <a:pt x="151" y="138"/>
                      <a:pt x="151" y="138"/>
                    </a:cubicBezTo>
                    <a:cubicBezTo>
                      <a:pt x="147" y="141"/>
                      <a:pt x="147" y="141"/>
                      <a:pt x="147" y="141"/>
                    </a:cubicBezTo>
                    <a:cubicBezTo>
                      <a:pt x="142" y="143"/>
                      <a:pt x="142" y="143"/>
                      <a:pt x="142" y="143"/>
                    </a:cubicBezTo>
                    <a:cubicBezTo>
                      <a:pt x="139" y="147"/>
                      <a:pt x="139" y="147"/>
                      <a:pt x="139" y="147"/>
                    </a:cubicBezTo>
                    <a:cubicBezTo>
                      <a:pt x="138" y="150"/>
                      <a:pt x="138" y="150"/>
                      <a:pt x="138" y="150"/>
                    </a:cubicBezTo>
                    <a:cubicBezTo>
                      <a:pt x="134" y="148"/>
                      <a:pt x="134" y="148"/>
                      <a:pt x="134" y="148"/>
                    </a:cubicBezTo>
                    <a:cubicBezTo>
                      <a:pt x="128" y="147"/>
                      <a:pt x="128" y="147"/>
                      <a:pt x="128" y="147"/>
                    </a:cubicBezTo>
                    <a:cubicBezTo>
                      <a:pt x="121" y="147"/>
                      <a:pt x="121" y="147"/>
                      <a:pt x="121" y="147"/>
                    </a:cubicBezTo>
                    <a:cubicBezTo>
                      <a:pt x="113" y="146"/>
                      <a:pt x="113" y="146"/>
                      <a:pt x="113" y="146"/>
                    </a:cubicBezTo>
                    <a:cubicBezTo>
                      <a:pt x="113" y="146"/>
                      <a:pt x="109" y="147"/>
                      <a:pt x="108" y="147"/>
                    </a:cubicBezTo>
                    <a:cubicBezTo>
                      <a:pt x="107" y="147"/>
                      <a:pt x="102" y="149"/>
                      <a:pt x="102" y="149"/>
                    </a:cubicBezTo>
                    <a:cubicBezTo>
                      <a:pt x="98" y="152"/>
                      <a:pt x="98" y="152"/>
                      <a:pt x="98" y="152"/>
                    </a:cubicBezTo>
                    <a:cubicBezTo>
                      <a:pt x="91" y="151"/>
                      <a:pt x="91" y="151"/>
                      <a:pt x="91" y="151"/>
                    </a:cubicBezTo>
                    <a:cubicBezTo>
                      <a:pt x="81" y="153"/>
                      <a:pt x="81" y="153"/>
                      <a:pt x="81" y="153"/>
                    </a:cubicBezTo>
                    <a:cubicBezTo>
                      <a:pt x="81" y="153"/>
                      <a:pt x="76" y="154"/>
                      <a:pt x="75" y="154"/>
                    </a:cubicBezTo>
                    <a:cubicBezTo>
                      <a:pt x="74" y="154"/>
                      <a:pt x="70" y="158"/>
                      <a:pt x="70" y="158"/>
                    </a:cubicBezTo>
                    <a:cubicBezTo>
                      <a:pt x="65" y="164"/>
                      <a:pt x="65" y="164"/>
                      <a:pt x="65" y="164"/>
                    </a:cubicBezTo>
                    <a:cubicBezTo>
                      <a:pt x="62" y="168"/>
                      <a:pt x="62" y="168"/>
                      <a:pt x="62" y="168"/>
                    </a:cubicBezTo>
                    <a:cubicBezTo>
                      <a:pt x="56" y="174"/>
                      <a:pt x="56" y="174"/>
                      <a:pt x="56" y="174"/>
                    </a:cubicBezTo>
                    <a:cubicBezTo>
                      <a:pt x="50" y="170"/>
                      <a:pt x="50" y="170"/>
                      <a:pt x="50" y="170"/>
                    </a:cubicBezTo>
                    <a:cubicBezTo>
                      <a:pt x="43" y="167"/>
                      <a:pt x="43" y="167"/>
                      <a:pt x="43" y="167"/>
                    </a:cubicBezTo>
                    <a:cubicBezTo>
                      <a:pt x="43" y="167"/>
                      <a:pt x="39" y="164"/>
                      <a:pt x="38" y="164"/>
                    </a:cubicBezTo>
                    <a:cubicBezTo>
                      <a:pt x="36" y="164"/>
                      <a:pt x="30" y="160"/>
                      <a:pt x="29" y="160"/>
                    </a:cubicBezTo>
                    <a:cubicBezTo>
                      <a:pt x="28" y="160"/>
                      <a:pt x="23" y="157"/>
                      <a:pt x="23" y="157"/>
                    </a:cubicBezTo>
                    <a:cubicBezTo>
                      <a:pt x="22" y="156"/>
                      <a:pt x="20" y="154"/>
                      <a:pt x="17" y="153"/>
                    </a:cubicBezTo>
                    <a:cubicBezTo>
                      <a:pt x="14" y="152"/>
                      <a:pt x="11" y="151"/>
                      <a:pt x="11" y="151"/>
                    </a:cubicBezTo>
                    <a:cubicBezTo>
                      <a:pt x="8" y="148"/>
                      <a:pt x="8" y="148"/>
                      <a:pt x="8" y="148"/>
                    </a:cubicBezTo>
                    <a:cubicBezTo>
                      <a:pt x="8" y="144"/>
                      <a:pt x="8" y="144"/>
                      <a:pt x="8" y="144"/>
                    </a:cubicBezTo>
                    <a:cubicBezTo>
                      <a:pt x="3" y="141"/>
                      <a:pt x="3" y="141"/>
                      <a:pt x="3" y="141"/>
                    </a:cubicBezTo>
                    <a:cubicBezTo>
                      <a:pt x="2" y="136"/>
                      <a:pt x="2" y="136"/>
                      <a:pt x="2" y="136"/>
                    </a:cubicBezTo>
                    <a:cubicBezTo>
                      <a:pt x="2" y="131"/>
                      <a:pt x="2" y="131"/>
                      <a:pt x="2" y="131"/>
                    </a:cubicBezTo>
                    <a:cubicBezTo>
                      <a:pt x="1" y="126"/>
                      <a:pt x="1" y="126"/>
                      <a:pt x="1" y="126"/>
                    </a:cubicBezTo>
                    <a:cubicBezTo>
                      <a:pt x="0" y="117"/>
                      <a:pt x="0" y="117"/>
                      <a:pt x="0" y="117"/>
                    </a:cubicBezTo>
                    <a:cubicBezTo>
                      <a:pt x="4" y="108"/>
                      <a:pt x="4" y="108"/>
                      <a:pt x="4" y="108"/>
                    </a:cubicBezTo>
                    <a:cubicBezTo>
                      <a:pt x="9" y="106"/>
                      <a:pt x="9" y="106"/>
                      <a:pt x="9" y="106"/>
                    </a:cubicBezTo>
                    <a:cubicBezTo>
                      <a:pt x="13" y="101"/>
                      <a:pt x="13" y="101"/>
                      <a:pt x="13" y="101"/>
                    </a:cubicBezTo>
                    <a:cubicBezTo>
                      <a:pt x="16" y="95"/>
                      <a:pt x="16" y="95"/>
                      <a:pt x="16" y="95"/>
                    </a:cubicBezTo>
                    <a:cubicBezTo>
                      <a:pt x="25" y="84"/>
                      <a:pt x="25" y="84"/>
                      <a:pt x="25" y="84"/>
                    </a:cubicBezTo>
                    <a:cubicBezTo>
                      <a:pt x="30" y="82"/>
                      <a:pt x="30" y="82"/>
                      <a:pt x="30" y="82"/>
                    </a:cubicBezTo>
                    <a:cubicBezTo>
                      <a:pt x="36" y="80"/>
                      <a:pt x="36" y="80"/>
                      <a:pt x="36" y="80"/>
                    </a:cubicBezTo>
                    <a:cubicBezTo>
                      <a:pt x="37" y="76"/>
                      <a:pt x="37" y="76"/>
                      <a:pt x="37" y="76"/>
                    </a:cubicBezTo>
                    <a:cubicBezTo>
                      <a:pt x="40" y="69"/>
                      <a:pt x="40" y="69"/>
                      <a:pt x="40" y="69"/>
                    </a:cubicBezTo>
                    <a:cubicBezTo>
                      <a:pt x="44" y="63"/>
                      <a:pt x="44" y="63"/>
                      <a:pt x="44" y="63"/>
                    </a:cubicBezTo>
                    <a:cubicBezTo>
                      <a:pt x="49" y="61"/>
                      <a:pt x="49" y="61"/>
                      <a:pt x="49" y="61"/>
                    </a:cubicBezTo>
                    <a:cubicBezTo>
                      <a:pt x="54" y="56"/>
                      <a:pt x="54" y="56"/>
                      <a:pt x="54" y="56"/>
                    </a:cubicBezTo>
                    <a:cubicBezTo>
                      <a:pt x="56" y="51"/>
                      <a:pt x="56" y="51"/>
                      <a:pt x="56" y="51"/>
                    </a:cubicBezTo>
                    <a:cubicBezTo>
                      <a:pt x="59" y="39"/>
                      <a:pt x="59" y="39"/>
                      <a:pt x="59" y="39"/>
                    </a:cubicBezTo>
                    <a:cubicBezTo>
                      <a:pt x="62" y="32"/>
                      <a:pt x="62" y="32"/>
                      <a:pt x="62" y="32"/>
                    </a:cubicBezTo>
                    <a:cubicBezTo>
                      <a:pt x="64" y="25"/>
                      <a:pt x="64" y="25"/>
                      <a:pt x="64" y="25"/>
                    </a:cubicBezTo>
                    <a:cubicBezTo>
                      <a:pt x="64" y="25"/>
                      <a:pt x="64" y="21"/>
                      <a:pt x="65" y="19"/>
                    </a:cubicBezTo>
                    <a:cubicBezTo>
                      <a:pt x="67" y="16"/>
                      <a:pt x="67" y="10"/>
                      <a:pt x="68" y="9"/>
                    </a:cubicBezTo>
                    <a:cubicBezTo>
                      <a:pt x="69" y="9"/>
                      <a:pt x="71" y="3"/>
                      <a:pt x="71" y="3"/>
                    </a:cubicBezTo>
                    <a:lnTo>
                      <a:pt x="73"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3" name="Grupo 16"/>
            <p:cNvGrpSpPr/>
            <p:nvPr/>
          </p:nvGrpSpPr>
          <p:grpSpPr>
            <a:xfrm>
              <a:off x="9383716" y="3789587"/>
              <a:ext cx="1304924" cy="1079501"/>
              <a:chOff x="9215438" y="3032125"/>
              <a:chExt cx="1304924" cy="1079501"/>
            </a:xfrm>
            <a:solidFill>
              <a:srgbClr val="ED7D31"/>
            </a:solidFill>
          </p:grpSpPr>
          <p:sp>
            <p:nvSpPr>
              <p:cNvPr id="104" name="Freeform 20"/>
              <p:cNvSpPr>
                <a:spLocks/>
              </p:cNvSpPr>
              <p:nvPr/>
            </p:nvSpPr>
            <p:spPr bwMode="auto">
              <a:xfrm>
                <a:off x="9215438" y="3595688"/>
                <a:ext cx="838200" cy="515938"/>
              </a:xfrm>
              <a:custGeom>
                <a:avLst/>
                <a:gdLst>
                  <a:gd name="T0" fmla="*/ 9 w 223"/>
                  <a:gd name="T1" fmla="*/ 69 h 137"/>
                  <a:gd name="T2" fmla="*/ 26 w 223"/>
                  <a:gd name="T3" fmla="*/ 69 h 137"/>
                  <a:gd name="T4" fmla="*/ 39 w 223"/>
                  <a:gd name="T5" fmla="*/ 71 h 137"/>
                  <a:gd name="T6" fmla="*/ 49 w 223"/>
                  <a:gd name="T7" fmla="*/ 76 h 137"/>
                  <a:gd name="T8" fmla="*/ 65 w 223"/>
                  <a:gd name="T9" fmla="*/ 76 h 137"/>
                  <a:gd name="T10" fmla="*/ 78 w 223"/>
                  <a:gd name="T11" fmla="*/ 77 h 137"/>
                  <a:gd name="T12" fmla="*/ 83 w 223"/>
                  <a:gd name="T13" fmla="*/ 83 h 137"/>
                  <a:gd name="T14" fmla="*/ 87 w 223"/>
                  <a:gd name="T15" fmla="*/ 89 h 137"/>
                  <a:gd name="T16" fmla="*/ 87 w 223"/>
                  <a:gd name="T17" fmla="*/ 98 h 137"/>
                  <a:gd name="T18" fmla="*/ 88 w 223"/>
                  <a:gd name="T19" fmla="*/ 105 h 137"/>
                  <a:gd name="T20" fmla="*/ 91 w 223"/>
                  <a:gd name="T21" fmla="*/ 109 h 137"/>
                  <a:gd name="T22" fmla="*/ 93 w 223"/>
                  <a:gd name="T23" fmla="*/ 115 h 137"/>
                  <a:gd name="T24" fmla="*/ 93 w 223"/>
                  <a:gd name="T25" fmla="*/ 123 h 137"/>
                  <a:gd name="T26" fmla="*/ 109 w 223"/>
                  <a:gd name="T27" fmla="*/ 124 h 137"/>
                  <a:gd name="T28" fmla="*/ 113 w 223"/>
                  <a:gd name="T29" fmla="*/ 127 h 137"/>
                  <a:gd name="T30" fmla="*/ 115 w 223"/>
                  <a:gd name="T31" fmla="*/ 134 h 137"/>
                  <a:gd name="T32" fmla="*/ 124 w 223"/>
                  <a:gd name="T33" fmla="*/ 136 h 137"/>
                  <a:gd name="T34" fmla="*/ 128 w 223"/>
                  <a:gd name="T35" fmla="*/ 136 h 137"/>
                  <a:gd name="T36" fmla="*/ 138 w 223"/>
                  <a:gd name="T37" fmla="*/ 127 h 137"/>
                  <a:gd name="T38" fmla="*/ 151 w 223"/>
                  <a:gd name="T39" fmla="*/ 118 h 137"/>
                  <a:gd name="T40" fmla="*/ 161 w 223"/>
                  <a:gd name="T41" fmla="*/ 109 h 137"/>
                  <a:gd name="T42" fmla="*/ 172 w 223"/>
                  <a:gd name="T43" fmla="*/ 105 h 137"/>
                  <a:gd name="T44" fmla="*/ 179 w 223"/>
                  <a:gd name="T45" fmla="*/ 100 h 137"/>
                  <a:gd name="T46" fmla="*/ 198 w 223"/>
                  <a:gd name="T47" fmla="*/ 96 h 137"/>
                  <a:gd name="T48" fmla="*/ 209 w 223"/>
                  <a:gd name="T49" fmla="*/ 90 h 137"/>
                  <a:gd name="T50" fmla="*/ 219 w 223"/>
                  <a:gd name="T51" fmla="*/ 88 h 137"/>
                  <a:gd name="T52" fmla="*/ 219 w 223"/>
                  <a:gd name="T53" fmla="*/ 82 h 137"/>
                  <a:gd name="T54" fmla="*/ 223 w 223"/>
                  <a:gd name="T55" fmla="*/ 73 h 137"/>
                  <a:gd name="T56" fmla="*/ 214 w 223"/>
                  <a:gd name="T57" fmla="*/ 70 h 137"/>
                  <a:gd name="T58" fmla="*/ 203 w 223"/>
                  <a:gd name="T59" fmla="*/ 72 h 137"/>
                  <a:gd name="T60" fmla="*/ 193 w 223"/>
                  <a:gd name="T61" fmla="*/ 76 h 137"/>
                  <a:gd name="T62" fmla="*/ 187 w 223"/>
                  <a:gd name="T63" fmla="*/ 81 h 137"/>
                  <a:gd name="T64" fmla="*/ 170 w 223"/>
                  <a:gd name="T65" fmla="*/ 81 h 137"/>
                  <a:gd name="T66" fmla="*/ 164 w 223"/>
                  <a:gd name="T67" fmla="*/ 74 h 137"/>
                  <a:gd name="T68" fmla="*/ 161 w 223"/>
                  <a:gd name="T69" fmla="*/ 65 h 137"/>
                  <a:gd name="T70" fmla="*/ 160 w 223"/>
                  <a:gd name="T71" fmla="*/ 51 h 137"/>
                  <a:gd name="T72" fmla="*/ 161 w 223"/>
                  <a:gd name="T73" fmla="*/ 42 h 137"/>
                  <a:gd name="T74" fmla="*/ 151 w 223"/>
                  <a:gd name="T75" fmla="*/ 39 h 137"/>
                  <a:gd name="T76" fmla="*/ 146 w 223"/>
                  <a:gd name="T77" fmla="*/ 26 h 137"/>
                  <a:gd name="T78" fmla="*/ 145 w 223"/>
                  <a:gd name="T79" fmla="*/ 14 h 137"/>
                  <a:gd name="T80" fmla="*/ 139 w 223"/>
                  <a:gd name="T81" fmla="*/ 5 h 137"/>
                  <a:gd name="T82" fmla="*/ 131 w 223"/>
                  <a:gd name="T83" fmla="*/ 6 h 137"/>
                  <a:gd name="T84" fmla="*/ 112 w 223"/>
                  <a:gd name="T85" fmla="*/ 7 h 137"/>
                  <a:gd name="T86" fmla="*/ 106 w 223"/>
                  <a:gd name="T87" fmla="*/ 12 h 137"/>
                  <a:gd name="T88" fmla="*/ 100 w 223"/>
                  <a:gd name="T89" fmla="*/ 13 h 137"/>
                  <a:gd name="T90" fmla="*/ 91 w 223"/>
                  <a:gd name="T91" fmla="*/ 6 h 137"/>
                  <a:gd name="T92" fmla="*/ 79 w 223"/>
                  <a:gd name="T93" fmla="*/ 2 h 137"/>
                  <a:gd name="T94" fmla="*/ 61 w 223"/>
                  <a:gd name="T95" fmla="*/ 0 h 137"/>
                  <a:gd name="T96" fmla="*/ 54 w 223"/>
                  <a:gd name="T97" fmla="*/ 2 h 137"/>
                  <a:gd name="T98" fmla="*/ 44 w 223"/>
                  <a:gd name="T99" fmla="*/ 10 h 137"/>
                  <a:gd name="T100" fmla="*/ 31 w 223"/>
                  <a:gd name="T101" fmla="*/ 22 h 137"/>
                  <a:gd name="T102" fmla="*/ 26 w 223"/>
                  <a:gd name="T103" fmla="*/ 33 h 137"/>
                  <a:gd name="T104" fmla="*/ 22 w 223"/>
                  <a:gd name="T105" fmla="*/ 43 h 137"/>
                  <a:gd name="T106" fmla="*/ 19 w 223"/>
                  <a:gd name="T107" fmla="*/ 52 h 137"/>
                  <a:gd name="T108" fmla="*/ 7 w 223"/>
                  <a:gd name="T109" fmla="*/ 6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3" h="137">
                    <a:moveTo>
                      <a:pt x="0" y="68"/>
                    </a:moveTo>
                    <a:cubicBezTo>
                      <a:pt x="9" y="69"/>
                      <a:pt x="9" y="69"/>
                      <a:pt x="9" y="69"/>
                    </a:cubicBezTo>
                    <a:cubicBezTo>
                      <a:pt x="18" y="69"/>
                      <a:pt x="18" y="69"/>
                      <a:pt x="18" y="69"/>
                    </a:cubicBezTo>
                    <a:cubicBezTo>
                      <a:pt x="26" y="69"/>
                      <a:pt x="26" y="69"/>
                      <a:pt x="26" y="69"/>
                    </a:cubicBezTo>
                    <a:cubicBezTo>
                      <a:pt x="33" y="70"/>
                      <a:pt x="33" y="70"/>
                      <a:pt x="33" y="70"/>
                    </a:cubicBezTo>
                    <a:cubicBezTo>
                      <a:pt x="39" y="71"/>
                      <a:pt x="39" y="71"/>
                      <a:pt x="39" y="71"/>
                    </a:cubicBezTo>
                    <a:cubicBezTo>
                      <a:pt x="45" y="75"/>
                      <a:pt x="45" y="75"/>
                      <a:pt x="45" y="75"/>
                    </a:cubicBezTo>
                    <a:cubicBezTo>
                      <a:pt x="49" y="76"/>
                      <a:pt x="49" y="76"/>
                      <a:pt x="49" y="76"/>
                    </a:cubicBezTo>
                    <a:cubicBezTo>
                      <a:pt x="58" y="76"/>
                      <a:pt x="58" y="76"/>
                      <a:pt x="58" y="76"/>
                    </a:cubicBezTo>
                    <a:cubicBezTo>
                      <a:pt x="65" y="76"/>
                      <a:pt x="65" y="76"/>
                      <a:pt x="65" y="76"/>
                    </a:cubicBezTo>
                    <a:cubicBezTo>
                      <a:pt x="74" y="76"/>
                      <a:pt x="74" y="76"/>
                      <a:pt x="74" y="76"/>
                    </a:cubicBezTo>
                    <a:cubicBezTo>
                      <a:pt x="78" y="77"/>
                      <a:pt x="78" y="77"/>
                      <a:pt x="78" y="77"/>
                    </a:cubicBezTo>
                    <a:cubicBezTo>
                      <a:pt x="80" y="80"/>
                      <a:pt x="80" y="80"/>
                      <a:pt x="80" y="80"/>
                    </a:cubicBezTo>
                    <a:cubicBezTo>
                      <a:pt x="83" y="83"/>
                      <a:pt x="83" y="83"/>
                      <a:pt x="83" y="83"/>
                    </a:cubicBezTo>
                    <a:cubicBezTo>
                      <a:pt x="85" y="86"/>
                      <a:pt x="85" y="86"/>
                      <a:pt x="85" y="86"/>
                    </a:cubicBezTo>
                    <a:cubicBezTo>
                      <a:pt x="87" y="89"/>
                      <a:pt x="87" y="89"/>
                      <a:pt x="87" y="89"/>
                    </a:cubicBezTo>
                    <a:cubicBezTo>
                      <a:pt x="87" y="94"/>
                      <a:pt x="87" y="94"/>
                      <a:pt x="87" y="94"/>
                    </a:cubicBezTo>
                    <a:cubicBezTo>
                      <a:pt x="87" y="98"/>
                      <a:pt x="87" y="98"/>
                      <a:pt x="87" y="98"/>
                    </a:cubicBezTo>
                    <a:cubicBezTo>
                      <a:pt x="87" y="102"/>
                      <a:pt x="87" y="102"/>
                      <a:pt x="87" y="102"/>
                    </a:cubicBezTo>
                    <a:cubicBezTo>
                      <a:pt x="88" y="105"/>
                      <a:pt x="88" y="105"/>
                      <a:pt x="88" y="105"/>
                    </a:cubicBezTo>
                    <a:cubicBezTo>
                      <a:pt x="90" y="106"/>
                      <a:pt x="90" y="106"/>
                      <a:pt x="90" y="106"/>
                    </a:cubicBezTo>
                    <a:cubicBezTo>
                      <a:pt x="91" y="109"/>
                      <a:pt x="91" y="109"/>
                      <a:pt x="91" y="109"/>
                    </a:cubicBezTo>
                    <a:cubicBezTo>
                      <a:pt x="93" y="112"/>
                      <a:pt x="93" y="112"/>
                      <a:pt x="93" y="112"/>
                    </a:cubicBezTo>
                    <a:cubicBezTo>
                      <a:pt x="93" y="115"/>
                      <a:pt x="93" y="115"/>
                      <a:pt x="93" y="115"/>
                    </a:cubicBezTo>
                    <a:cubicBezTo>
                      <a:pt x="93" y="120"/>
                      <a:pt x="93" y="120"/>
                      <a:pt x="93" y="120"/>
                    </a:cubicBezTo>
                    <a:cubicBezTo>
                      <a:pt x="93" y="123"/>
                      <a:pt x="93" y="123"/>
                      <a:pt x="93" y="123"/>
                    </a:cubicBezTo>
                    <a:cubicBezTo>
                      <a:pt x="100" y="124"/>
                      <a:pt x="100" y="124"/>
                      <a:pt x="100" y="124"/>
                    </a:cubicBezTo>
                    <a:cubicBezTo>
                      <a:pt x="109" y="124"/>
                      <a:pt x="109" y="124"/>
                      <a:pt x="109" y="124"/>
                    </a:cubicBezTo>
                    <a:cubicBezTo>
                      <a:pt x="112" y="124"/>
                      <a:pt x="112" y="124"/>
                      <a:pt x="112" y="124"/>
                    </a:cubicBezTo>
                    <a:cubicBezTo>
                      <a:pt x="113" y="127"/>
                      <a:pt x="113" y="127"/>
                      <a:pt x="113" y="127"/>
                    </a:cubicBezTo>
                    <a:cubicBezTo>
                      <a:pt x="114" y="132"/>
                      <a:pt x="114" y="132"/>
                      <a:pt x="114" y="132"/>
                    </a:cubicBezTo>
                    <a:cubicBezTo>
                      <a:pt x="115" y="134"/>
                      <a:pt x="115" y="134"/>
                      <a:pt x="115" y="134"/>
                    </a:cubicBezTo>
                    <a:cubicBezTo>
                      <a:pt x="119" y="134"/>
                      <a:pt x="119" y="134"/>
                      <a:pt x="119" y="134"/>
                    </a:cubicBezTo>
                    <a:cubicBezTo>
                      <a:pt x="124" y="136"/>
                      <a:pt x="124" y="136"/>
                      <a:pt x="124" y="136"/>
                    </a:cubicBezTo>
                    <a:cubicBezTo>
                      <a:pt x="125" y="137"/>
                      <a:pt x="125" y="137"/>
                      <a:pt x="125" y="137"/>
                    </a:cubicBezTo>
                    <a:cubicBezTo>
                      <a:pt x="128" y="136"/>
                      <a:pt x="128" y="136"/>
                      <a:pt x="128" y="136"/>
                    </a:cubicBezTo>
                    <a:cubicBezTo>
                      <a:pt x="131" y="131"/>
                      <a:pt x="131" y="131"/>
                      <a:pt x="131" y="131"/>
                    </a:cubicBezTo>
                    <a:cubicBezTo>
                      <a:pt x="138" y="127"/>
                      <a:pt x="138" y="127"/>
                      <a:pt x="138" y="127"/>
                    </a:cubicBezTo>
                    <a:cubicBezTo>
                      <a:pt x="138" y="127"/>
                      <a:pt x="141" y="125"/>
                      <a:pt x="141" y="124"/>
                    </a:cubicBezTo>
                    <a:cubicBezTo>
                      <a:pt x="142" y="123"/>
                      <a:pt x="151" y="118"/>
                      <a:pt x="151" y="118"/>
                    </a:cubicBezTo>
                    <a:cubicBezTo>
                      <a:pt x="157" y="112"/>
                      <a:pt x="157" y="112"/>
                      <a:pt x="157" y="112"/>
                    </a:cubicBezTo>
                    <a:cubicBezTo>
                      <a:pt x="161" y="109"/>
                      <a:pt x="161" y="109"/>
                      <a:pt x="161" y="109"/>
                    </a:cubicBezTo>
                    <a:cubicBezTo>
                      <a:pt x="167" y="107"/>
                      <a:pt x="167" y="107"/>
                      <a:pt x="167" y="107"/>
                    </a:cubicBezTo>
                    <a:cubicBezTo>
                      <a:pt x="172" y="105"/>
                      <a:pt x="172" y="105"/>
                      <a:pt x="172" y="105"/>
                    </a:cubicBezTo>
                    <a:cubicBezTo>
                      <a:pt x="175" y="105"/>
                      <a:pt x="175" y="105"/>
                      <a:pt x="175" y="105"/>
                    </a:cubicBezTo>
                    <a:cubicBezTo>
                      <a:pt x="179" y="100"/>
                      <a:pt x="179" y="100"/>
                      <a:pt x="179" y="100"/>
                    </a:cubicBezTo>
                    <a:cubicBezTo>
                      <a:pt x="195" y="100"/>
                      <a:pt x="195" y="100"/>
                      <a:pt x="195" y="100"/>
                    </a:cubicBezTo>
                    <a:cubicBezTo>
                      <a:pt x="198" y="96"/>
                      <a:pt x="198" y="96"/>
                      <a:pt x="198" y="96"/>
                    </a:cubicBezTo>
                    <a:cubicBezTo>
                      <a:pt x="205" y="91"/>
                      <a:pt x="205" y="91"/>
                      <a:pt x="205" y="91"/>
                    </a:cubicBezTo>
                    <a:cubicBezTo>
                      <a:pt x="209" y="90"/>
                      <a:pt x="209" y="90"/>
                      <a:pt x="209" y="90"/>
                    </a:cubicBezTo>
                    <a:cubicBezTo>
                      <a:pt x="215" y="89"/>
                      <a:pt x="215" y="89"/>
                      <a:pt x="215" y="89"/>
                    </a:cubicBezTo>
                    <a:cubicBezTo>
                      <a:pt x="219" y="88"/>
                      <a:pt x="219" y="88"/>
                      <a:pt x="219" y="88"/>
                    </a:cubicBezTo>
                    <a:cubicBezTo>
                      <a:pt x="219" y="85"/>
                      <a:pt x="219" y="85"/>
                      <a:pt x="219" y="85"/>
                    </a:cubicBezTo>
                    <a:cubicBezTo>
                      <a:pt x="219" y="82"/>
                      <a:pt x="219" y="82"/>
                      <a:pt x="219" y="82"/>
                    </a:cubicBezTo>
                    <a:cubicBezTo>
                      <a:pt x="223" y="79"/>
                      <a:pt x="223" y="79"/>
                      <a:pt x="223" y="79"/>
                    </a:cubicBezTo>
                    <a:cubicBezTo>
                      <a:pt x="223" y="73"/>
                      <a:pt x="223" y="73"/>
                      <a:pt x="223" y="73"/>
                    </a:cubicBezTo>
                    <a:cubicBezTo>
                      <a:pt x="218" y="73"/>
                      <a:pt x="218" y="73"/>
                      <a:pt x="218" y="73"/>
                    </a:cubicBezTo>
                    <a:cubicBezTo>
                      <a:pt x="214" y="70"/>
                      <a:pt x="214" y="70"/>
                      <a:pt x="214" y="70"/>
                    </a:cubicBezTo>
                    <a:cubicBezTo>
                      <a:pt x="208" y="70"/>
                      <a:pt x="208" y="70"/>
                      <a:pt x="208" y="70"/>
                    </a:cubicBezTo>
                    <a:cubicBezTo>
                      <a:pt x="203" y="72"/>
                      <a:pt x="203" y="72"/>
                      <a:pt x="203" y="72"/>
                    </a:cubicBezTo>
                    <a:cubicBezTo>
                      <a:pt x="198" y="74"/>
                      <a:pt x="198" y="74"/>
                      <a:pt x="198" y="74"/>
                    </a:cubicBezTo>
                    <a:cubicBezTo>
                      <a:pt x="193" y="76"/>
                      <a:pt x="193" y="76"/>
                      <a:pt x="193" y="76"/>
                    </a:cubicBezTo>
                    <a:cubicBezTo>
                      <a:pt x="188" y="78"/>
                      <a:pt x="188" y="78"/>
                      <a:pt x="188" y="78"/>
                    </a:cubicBezTo>
                    <a:cubicBezTo>
                      <a:pt x="188" y="78"/>
                      <a:pt x="188" y="81"/>
                      <a:pt x="187" y="81"/>
                    </a:cubicBezTo>
                    <a:cubicBezTo>
                      <a:pt x="186" y="81"/>
                      <a:pt x="178" y="81"/>
                      <a:pt x="178" y="81"/>
                    </a:cubicBezTo>
                    <a:cubicBezTo>
                      <a:pt x="170" y="81"/>
                      <a:pt x="170" y="81"/>
                      <a:pt x="170" y="81"/>
                    </a:cubicBezTo>
                    <a:cubicBezTo>
                      <a:pt x="167" y="80"/>
                      <a:pt x="167" y="80"/>
                      <a:pt x="167" y="80"/>
                    </a:cubicBezTo>
                    <a:cubicBezTo>
                      <a:pt x="164" y="74"/>
                      <a:pt x="164" y="74"/>
                      <a:pt x="164" y="74"/>
                    </a:cubicBezTo>
                    <a:cubicBezTo>
                      <a:pt x="163" y="70"/>
                      <a:pt x="163" y="70"/>
                      <a:pt x="163" y="70"/>
                    </a:cubicBezTo>
                    <a:cubicBezTo>
                      <a:pt x="163" y="70"/>
                      <a:pt x="161" y="66"/>
                      <a:pt x="161" y="65"/>
                    </a:cubicBezTo>
                    <a:cubicBezTo>
                      <a:pt x="160" y="64"/>
                      <a:pt x="160" y="58"/>
                      <a:pt x="160" y="58"/>
                    </a:cubicBezTo>
                    <a:cubicBezTo>
                      <a:pt x="160" y="51"/>
                      <a:pt x="160" y="51"/>
                      <a:pt x="160" y="51"/>
                    </a:cubicBezTo>
                    <a:cubicBezTo>
                      <a:pt x="160" y="47"/>
                      <a:pt x="160" y="47"/>
                      <a:pt x="160" y="47"/>
                    </a:cubicBezTo>
                    <a:cubicBezTo>
                      <a:pt x="161" y="42"/>
                      <a:pt x="161" y="42"/>
                      <a:pt x="161" y="42"/>
                    </a:cubicBezTo>
                    <a:cubicBezTo>
                      <a:pt x="157" y="41"/>
                      <a:pt x="157" y="41"/>
                      <a:pt x="157" y="41"/>
                    </a:cubicBezTo>
                    <a:cubicBezTo>
                      <a:pt x="157" y="41"/>
                      <a:pt x="152" y="41"/>
                      <a:pt x="151" y="39"/>
                    </a:cubicBezTo>
                    <a:cubicBezTo>
                      <a:pt x="150" y="37"/>
                      <a:pt x="147" y="33"/>
                      <a:pt x="147" y="32"/>
                    </a:cubicBezTo>
                    <a:cubicBezTo>
                      <a:pt x="147" y="31"/>
                      <a:pt x="146" y="28"/>
                      <a:pt x="146" y="26"/>
                    </a:cubicBezTo>
                    <a:cubicBezTo>
                      <a:pt x="146" y="24"/>
                      <a:pt x="145" y="21"/>
                      <a:pt x="145" y="19"/>
                    </a:cubicBezTo>
                    <a:cubicBezTo>
                      <a:pt x="145" y="16"/>
                      <a:pt x="145" y="15"/>
                      <a:pt x="145" y="14"/>
                    </a:cubicBezTo>
                    <a:cubicBezTo>
                      <a:pt x="145" y="13"/>
                      <a:pt x="143" y="8"/>
                      <a:pt x="143" y="8"/>
                    </a:cubicBezTo>
                    <a:cubicBezTo>
                      <a:pt x="139" y="5"/>
                      <a:pt x="139" y="5"/>
                      <a:pt x="139" y="5"/>
                    </a:cubicBezTo>
                    <a:cubicBezTo>
                      <a:pt x="134" y="5"/>
                      <a:pt x="134" y="5"/>
                      <a:pt x="134" y="5"/>
                    </a:cubicBezTo>
                    <a:cubicBezTo>
                      <a:pt x="131" y="6"/>
                      <a:pt x="131" y="6"/>
                      <a:pt x="131" y="6"/>
                    </a:cubicBezTo>
                    <a:cubicBezTo>
                      <a:pt x="122" y="7"/>
                      <a:pt x="122" y="7"/>
                      <a:pt x="122" y="7"/>
                    </a:cubicBezTo>
                    <a:cubicBezTo>
                      <a:pt x="112" y="7"/>
                      <a:pt x="112" y="7"/>
                      <a:pt x="112" y="7"/>
                    </a:cubicBezTo>
                    <a:cubicBezTo>
                      <a:pt x="108" y="8"/>
                      <a:pt x="108" y="8"/>
                      <a:pt x="108" y="8"/>
                    </a:cubicBezTo>
                    <a:cubicBezTo>
                      <a:pt x="106" y="12"/>
                      <a:pt x="106" y="12"/>
                      <a:pt x="106" y="12"/>
                    </a:cubicBezTo>
                    <a:cubicBezTo>
                      <a:pt x="105" y="15"/>
                      <a:pt x="105" y="15"/>
                      <a:pt x="105" y="15"/>
                    </a:cubicBezTo>
                    <a:cubicBezTo>
                      <a:pt x="100" y="13"/>
                      <a:pt x="100" y="13"/>
                      <a:pt x="100" y="13"/>
                    </a:cubicBezTo>
                    <a:cubicBezTo>
                      <a:pt x="94" y="10"/>
                      <a:pt x="94" y="10"/>
                      <a:pt x="94" y="10"/>
                    </a:cubicBezTo>
                    <a:cubicBezTo>
                      <a:pt x="91" y="6"/>
                      <a:pt x="91" y="6"/>
                      <a:pt x="91" y="6"/>
                    </a:cubicBezTo>
                    <a:cubicBezTo>
                      <a:pt x="91" y="6"/>
                      <a:pt x="89" y="3"/>
                      <a:pt x="87" y="2"/>
                    </a:cubicBezTo>
                    <a:cubicBezTo>
                      <a:pt x="85" y="2"/>
                      <a:pt x="82" y="2"/>
                      <a:pt x="79" y="2"/>
                    </a:cubicBezTo>
                    <a:cubicBezTo>
                      <a:pt x="76" y="2"/>
                      <a:pt x="67" y="2"/>
                      <a:pt x="67" y="2"/>
                    </a:cubicBezTo>
                    <a:cubicBezTo>
                      <a:pt x="61" y="0"/>
                      <a:pt x="61" y="0"/>
                      <a:pt x="61" y="0"/>
                    </a:cubicBezTo>
                    <a:cubicBezTo>
                      <a:pt x="57" y="0"/>
                      <a:pt x="57" y="0"/>
                      <a:pt x="57" y="0"/>
                    </a:cubicBezTo>
                    <a:cubicBezTo>
                      <a:pt x="54" y="2"/>
                      <a:pt x="54" y="2"/>
                      <a:pt x="54" y="2"/>
                    </a:cubicBezTo>
                    <a:cubicBezTo>
                      <a:pt x="48" y="5"/>
                      <a:pt x="48" y="5"/>
                      <a:pt x="48" y="5"/>
                    </a:cubicBezTo>
                    <a:cubicBezTo>
                      <a:pt x="44" y="10"/>
                      <a:pt x="44" y="10"/>
                      <a:pt x="44" y="10"/>
                    </a:cubicBezTo>
                    <a:cubicBezTo>
                      <a:pt x="37" y="15"/>
                      <a:pt x="37" y="15"/>
                      <a:pt x="37" y="15"/>
                    </a:cubicBezTo>
                    <a:cubicBezTo>
                      <a:pt x="31" y="22"/>
                      <a:pt x="31" y="22"/>
                      <a:pt x="31" y="22"/>
                    </a:cubicBezTo>
                    <a:cubicBezTo>
                      <a:pt x="30" y="27"/>
                      <a:pt x="30" y="27"/>
                      <a:pt x="30" y="27"/>
                    </a:cubicBezTo>
                    <a:cubicBezTo>
                      <a:pt x="26" y="33"/>
                      <a:pt x="26" y="33"/>
                      <a:pt x="26" y="33"/>
                    </a:cubicBezTo>
                    <a:cubicBezTo>
                      <a:pt x="25" y="38"/>
                      <a:pt x="25" y="38"/>
                      <a:pt x="25" y="38"/>
                    </a:cubicBezTo>
                    <a:cubicBezTo>
                      <a:pt x="22" y="43"/>
                      <a:pt x="22" y="43"/>
                      <a:pt x="22" y="43"/>
                    </a:cubicBezTo>
                    <a:cubicBezTo>
                      <a:pt x="22" y="47"/>
                      <a:pt x="22" y="47"/>
                      <a:pt x="22" y="47"/>
                    </a:cubicBezTo>
                    <a:cubicBezTo>
                      <a:pt x="19" y="52"/>
                      <a:pt x="19" y="52"/>
                      <a:pt x="19" y="52"/>
                    </a:cubicBezTo>
                    <a:cubicBezTo>
                      <a:pt x="13" y="56"/>
                      <a:pt x="13" y="56"/>
                      <a:pt x="13" y="56"/>
                    </a:cubicBezTo>
                    <a:cubicBezTo>
                      <a:pt x="7" y="61"/>
                      <a:pt x="7" y="61"/>
                      <a:pt x="7" y="61"/>
                    </a:cubicBezTo>
                    <a:lnTo>
                      <a:pt x="0" y="68"/>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5" name="Freeform 21"/>
              <p:cNvSpPr>
                <a:spLocks/>
              </p:cNvSpPr>
              <p:nvPr/>
            </p:nvSpPr>
            <p:spPr bwMode="auto">
              <a:xfrm>
                <a:off x="10045700" y="3702050"/>
                <a:ext cx="346075" cy="198438"/>
              </a:xfrm>
              <a:custGeom>
                <a:avLst/>
                <a:gdLst>
                  <a:gd name="T0" fmla="*/ 0 w 92"/>
                  <a:gd name="T1" fmla="*/ 39 h 53"/>
                  <a:gd name="T2" fmla="*/ 8 w 92"/>
                  <a:gd name="T3" fmla="*/ 34 h 53"/>
                  <a:gd name="T4" fmla="*/ 13 w 92"/>
                  <a:gd name="T5" fmla="*/ 33 h 53"/>
                  <a:gd name="T6" fmla="*/ 23 w 92"/>
                  <a:gd name="T7" fmla="*/ 33 h 53"/>
                  <a:gd name="T8" fmla="*/ 29 w 92"/>
                  <a:gd name="T9" fmla="*/ 31 h 53"/>
                  <a:gd name="T10" fmla="*/ 33 w 92"/>
                  <a:gd name="T11" fmla="*/ 31 h 53"/>
                  <a:gd name="T12" fmla="*/ 37 w 92"/>
                  <a:gd name="T13" fmla="*/ 31 h 53"/>
                  <a:gd name="T14" fmla="*/ 44 w 92"/>
                  <a:gd name="T15" fmla="*/ 29 h 53"/>
                  <a:gd name="T16" fmla="*/ 49 w 92"/>
                  <a:gd name="T17" fmla="*/ 26 h 53"/>
                  <a:gd name="T18" fmla="*/ 52 w 92"/>
                  <a:gd name="T19" fmla="*/ 25 h 53"/>
                  <a:gd name="T20" fmla="*/ 56 w 92"/>
                  <a:gd name="T21" fmla="*/ 24 h 53"/>
                  <a:gd name="T22" fmla="*/ 58 w 92"/>
                  <a:gd name="T23" fmla="*/ 21 h 53"/>
                  <a:gd name="T24" fmla="*/ 62 w 92"/>
                  <a:gd name="T25" fmla="*/ 17 h 53"/>
                  <a:gd name="T26" fmla="*/ 63 w 92"/>
                  <a:gd name="T27" fmla="*/ 11 h 53"/>
                  <a:gd name="T28" fmla="*/ 64 w 92"/>
                  <a:gd name="T29" fmla="*/ 7 h 53"/>
                  <a:gd name="T30" fmla="*/ 64 w 92"/>
                  <a:gd name="T31" fmla="*/ 3 h 53"/>
                  <a:gd name="T32" fmla="*/ 69 w 92"/>
                  <a:gd name="T33" fmla="*/ 0 h 53"/>
                  <a:gd name="T34" fmla="*/ 71 w 92"/>
                  <a:gd name="T35" fmla="*/ 2 h 53"/>
                  <a:gd name="T36" fmla="*/ 72 w 92"/>
                  <a:gd name="T37" fmla="*/ 5 h 53"/>
                  <a:gd name="T38" fmla="*/ 76 w 92"/>
                  <a:gd name="T39" fmla="*/ 7 h 53"/>
                  <a:gd name="T40" fmla="*/ 81 w 92"/>
                  <a:gd name="T41" fmla="*/ 8 h 53"/>
                  <a:gd name="T42" fmla="*/ 88 w 92"/>
                  <a:gd name="T43" fmla="*/ 8 h 53"/>
                  <a:gd name="T44" fmla="*/ 90 w 92"/>
                  <a:gd name="T45" fmla="*/ 8 h 53"/>
                  <a:gd name="T46" fmla="*/ 91 w 92"/>
                  <a:gd name="T47" fmla="*/ 19 h 53"/>
                  <a:gd name="T48" fmla="*/ 92 w 92"/>
                  <a:gd name="T49" fmla="*/ 21 h 53"/>
                  <a:gd name="T50" fmla="*/ 92 w 92"/>
                  <a:gd name="T51" fmla="*/ 24 h 53"/>
                  <a:gd name="T52" fmla="*/ 89 w 92"/>
                  <a:gd name="T53" fmla="*/ 26 h 53"/>
                  <a:gd name="T54" fmla="*/ 84 w 92"/>
                  <a:gd name="T55" fmla="*/ 29 h 53"/>
                  <a:gd name="T56" fmla="*/ 82 w 92"/>
                  <a:gd name="T57" fmla="*/ 30 h 53"/>
                  <a:gd name="T58" fmla="*/ 77 w 92"/>
                  <a:gd name="T59" fmla="*/ 32 h 53"/>
                  <a:gd name="T60" fmla="*/ 73 w 92"/>
                  <a:gd name="T61" fmla="*/ 35 h 53"/>
                  <a:gd name="T62" fmla="*/ 71 w 92"/>
                  <a:gd name="T63" fmla="*/ 39 h 53"/>
                  <a:gd name="T64" fmla="*/ 68 w 92"/>
                  <a:gd name="T65" fmla="*/ 43 h 53"/>
                  <a:gd name="T66" fmla="*/ 67 w 92"/>
                  <a:gd name="T67" fmla="*/ 46 h 53"/>
                  <a:gd name="T68" fmla="*/ 67 w 92"/>
                  <a:gd name="T69" fmla="*/ 49 h 53"/>
                  <a:gd name="T70" fmla="*/ 61 w 92"/>
                  <a:gd name="T71" fmla="*/ 50 h 53"/>
                  <a:gd name="T72" fmla="*/ 51 w 92"/>
                  <a:gd name="T73" fmla="*/ 50 h 53"/>
                  <a:gd name="T74" fmla="*/ 43 w 92"/>
                  <a:gd name="T75" fmla="*/ 50 h 53"/>
                  <a:gd name="T76" fmla="*/ 41 w 92"/>
                  <a:gd name="T77" fmla="*/ 47 h 53"/>
                  <a:gd name="T78" fmla="*/ 41 w 92"/>
                  <a:gd name="T79" fmla="*/ 44 h 53"/>
                  <a:gd name="T80" fmla="*/ 36 w 92"/>
                  <a:gd name="T81" fmla="*/ 44 h 53"/>
                  <a:gd name="T82" fmla="*/ 33 w 92"/>
                  <a:gd name="T83" fmla="*/ 45 h 53"/>
                  <a:gd name="T84" fmla="*/ 33 w 92"/>
                  <a:gd name="T85" fmla="*/ 50 h 53"/>
                  <a:gd name="T86" fmla="*/ 31 w 92"/>
                  <a:gd name="T87" fmla="*/ 52 h 53"/>
                  <a:gd name="T88" fmla="*/ 22 w 92"/>
                  <a:gd name="T89" fmla="*/ 52 h 53"/>
                  <a:gd name="T90" fmla="*/ 18 w 92"/>
                  <a:gd name="T91" fmla="*/ 51 h 53"/>
                  <a:gd name="T92" fmla="*/ 13 w 92"/>
                  <a:gd name="T93" fmla="*/ 49 h 53"/>
                  <a:gd name="T94" fmla="*/ 10 w 92"/>
                  <a:gd name="T95" fmla="*/ 52 h 53"/>
                  <a:gd name="T96" fmla="*/ 8 w 92"/>
                  <a:gd name="T97" fmla="*/ 53 h 53"/>
                  <a:gd name="T98" fmla="*/ 6 w 92"/>
                  <a:gd name="T99" fmla="*/ 50 h 53"/>
                  <a:gd name="T100" fmla="*/ 8 w 92"/>
                  <a:gd name="T101" fmla="*/ 46 h 53"/>
                  <a:gd name="T102" fmla="*/ 7 w 92"/>
                  <a:gd name="T103" fmla="*/ 42 h 53"/>
                  <a:gd name="T104" fmla="*/ 4 w 92"/>
                  <a:gd name="T105" fmla="*/ 41 h 53"/>
                  <a:gd name="T106" fmla="*/ 0 w 92"/>
                  <a:gd name="T10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53">
                    <a:moveTo>
                      <a:pt x="0" y="39"/>
                    </a:moveTo>
                    <a:cubicBezTo>
                      <a:pt x="8" y="34"/>
                      <a:pt x="8" y="34"/>
                      <a:pt x="8" y="34"/>
                    </a:cubicBezTo>
                    <a:cubicBezTo>
                      <a:pt x="13" y="33"/>
                      <a:pt x="13" y="33"/>
                      <a:pt x="13" y="33"/>
                    </a:cubicBezTo>
                    <a:cubicBezTo>
                      <a:pt x="23" y="33"/>
                      <a:pt x="23" y="33"/>
                      <a:pt x="23" y="33"/>
                    </a:cubicBezTo>
                    <a:cubicBezTo>
                      <a:pt x="29" y="31"/>
                      <a:pt x="29" y="31"/>
                      <a:pt x="29" y="31"/>
                    </a:cubicBezTo>
                    <a:cubicBezTo>
                      <a:pt x="33" y="31"/>
                      <a:pt x="33" y="31"/>
                      <a:pt x="33" y="31"/>
                    </a:cubicBezTo>
                    <a:cubicBezTo>
                      <a:pt x="37" y="31"/>
                      <a:pt x="37" y="31"/>
                      <a:pt x="37" y="31"/>
                    </a:cubicBezTo>
                    <a:cubicBezTo>
                      <a:pt x="44" y="29"/>
                      <a:pt x="44" y="29"/>
                      <a:pt x="44" y="29"/>
                    </a:cubicBezTo>
                    <a:cubicBezTo>
                      <a:pt x="49" y="26"/>
                      <a:pt x="49" y="26"/>
                      <a:pt x="49" y="26"/>
                    </a:cubicBezTo>
                    <a:cubicBezTo>
                      <a:pt x="52" y="25"/>
                      <a:pt x="52" y="25"/>
                      <a:pt x="52" y="25"/>
                    </a:cubicBezTo>
                    <a:cubicBezTo>
                      <a:pt x="56" y="24"/>
                      <a:pt x="56" y="24"/>
                      <a:pt x="56" y="24"/>
                    </a:cubicBezTo>
                    <a:cubicBezTo>
                      <a:pt x="58" y="21"/>
                      <a:pt x="58" y="21"/>
                      <a:pt x="58" y="21"/>
                    </a:cubicBezTo>
                    <a:cubicBezTo>
                      <a:pt x="62" y="17"/>
                      <a:pt x="62" y="17"/>
                      <a:pt x="62" y="17"/>
                    </a:cubicBezTo>
                    <a:cubicBezTo>
                      <a:pt x="63" y="11"/>
                      <a:pt x="63" y="11"/>
                      <a:pt x="63" y="11"/>
                    </a:cubicBezTo>
                    <a:cubicBezTo>
                      <a:pt x="64" y="7"/>
                      <a:pt x="64" y="7"/>
                      <a:pt x="64" y="7"/>
                    </a:cubicBezTo>
                    <a:cubicBezTo>
                      <a:pt x="64" y="3"/>
                      <a:pt x="64" y="3"/>
                      <a:pt x="64" y="3"/>
                    </a:cubicBezTo>
                    <a:cubicBezTo>
                      <a:pt x="69" y="0"/>
                      <a:pt x="69" y="0"/>
                      <a:pt x="69" y="0"/>
                    </a:cubicBezTo>
                    <a:cubicBezTo>
                      <a:pt x="71" y="2"/>
                      <a:pt x="71" y="2"/>
                      <a:pt x="71" y="2"/>
                    </a:cubicBezTo>
                    <a:cubicBezTo>
                      <a:pt x="72" y="5"/>
                      <a:pt x="72" y="5"/>
                      <a:pt x="72" y="5"/>
                    </a:cubicBezTo>
                    <a:cubicBezTo>
                      <a:pt x="72" y="5"/>
                      <a:pt x="75" y="7"/>
                      <a:pt x="76" y="7"/>
                    </a:cubicBezTo>
                    <a:cubicBezTo>
                      <a:pt x="77" y="8"/>
                      <a:pt x="81" y="8"/>
                      <a:pt x="81" y="8"/>
                    </a:cubicBezTo>
                    <a:cubicBezTo>
                      <a:pt x="88" y="8"/>
                      <a:pt x="88" y="8"/>
                      <a:pt x="88" y="8"/>
                    </a:cubicBezTo>
                    <a:cubicBezTo>
                      <a:pt x="90" y="8"/>
                      <a:pt x="90" y="8"/>
                      <a:pt x="90" y="8"/>
                    </a:cubicBezTo>
                    <a:cubicBezTo>
                      <a:pt x="91" y="19"/>
                      <a:pt x="91" y="19"/>
                      <a:pt x="91" y="19"/>
                    </a:cubicBezTo>
                    <a:cubicBezTo>
                      <a:pt x="92" y="21"/>
                      <a:pt x="92" y="21"/>
                      <a:pt x="92" y="21"/>
                    </a:cubicBezTo>
                    <a:cubicBezTo>
                      <a:pt x="92" y="24"/>
                      <a:pt x="92" y="24"/>
                      <a:pt x="92" y="24"/>
                    </a:cubicBezTo>
                    <a:cubicBezTo>
                      <a:pt x="89" y="26"/>
                      <a:pt x="89" y="26"/>
                      <a:pt x="89" y="26"/>
                    </a:cubicBezTo>
                    <a:cubicBezTo>
                      <a:pt x="84" y="29"/>
                      <a:pt x="84" y="29"/>
                      <a:pt x="84" y="29"/>
                    </a:cubicBezTo>
                    <a:cubicBezTo>
                      <a:pt x="82" y="30"/>
                      <a:pt x="82" y="30"/>
                      <a:pt x="82" y="30"/>
                    </a:cubicBezTo>
                    <a:cubicBezTo>
                      <a:pt x="77" y="32"/>
                      <a:pt x="77" y="32"/>
                      <a:pt x="77" y="32"/>
                    </a:cubicBezTo>
                    <a:cubicBezTo>
                      <a:pt x="73" y="35"/>
                      <a:pt x="73" y="35"/>
                      <a:pt x="73" y="35"/>
                    </a:cubicBezTo>
                    <a:cubicBezTo>
                      <a:pt x="71" y="39"/>
                      <a:pt x="71" y="39"/>
                      <a:pt x="71" y="39"/>
                    </a:cubicBezTo>
                    <a:cubicBezTo>
                      <a:pt x="68" y="43"/>
                      <a:pt x="68" y="43"/>
                      <a:pt x="68" y="43"/>
                    </a:cubicBezTo>
                    <a:cubicBezTo>
                      <a:pt x="67" y="46"/>
                      <a:pt x="67" y="46"/>
                      <a:pt x="67" y="46"/>
                    </a:cubicBezTo>
                    <a:cubicBezTo>
                      <a:pt x="67" y="49"/>
                      <a:pt x="67" y="49"/>
                      <a:pt x="67" y="49"/>
                    </a:cubicBezTo>
                    <a:cubicBezTo>
                      <a:pt x="61" y="50"/>
                      <a:pt x="61" y="50"/>
                      <a:pt x="61" y="50"/>
                    </a:cubicBezTo>
                    <a:cubicBezTo>
                      <a:pt x="61" y="50"/>
                      <a:pt x="52" y="50"/>
                      <a:pt x="51" y="50"/>
                    </a:cubicBezTo>
                    <a:cubicBezTo>
                      <a:pt x="50" y="50"/>
                      <a:pt x="43" y="50"/>
                      <a:pt x="43" y="50"/>
                    </a:cubicBezTo>
                    <a:cubicBezTo>
                      <a:pt x="41" y="47"/>
                      <a:pt x="41" y="47"/>
                      <a:pt x="41" y="47"/>
                    </a:cubicBezTo>
                    <a:cubicBezTo>
                      <a:pt x="41" y="44"/>
                      <a:pt x="41" y="44"/>
                      <a:pt x="41" y="44"/>
                    </a:cubicBezTo>
                    <a:cubicBezTo>
                      <a:pt x="36" y="44"/>
                      <a:pt x="36" y="44"/>
                      <a:pt x="36" y="44"/>
                    </a:cubicBezTo>
                    <a:cubicBezTo>
                      <a:pt x="33" y="45"/>
                      <a:pt x="33" y="45"/>
                      <a:pt x="33" y="45"/>
                    </a:cubicBezTo>
                    <a:cubicBezTo>
                      <a:pt x="33" y="50"/>
                      <a:pt x="33" y="50"/>
                      <a:pt x="33" y="50"/>
                    </a:cubicBezTo>
                    <a:cubicBezTo>
                      <a:pt x="31" y="52"/>
                      <a:pt x="31" y="52"/>
                      <a:pt x="31" y="52"/>
                    </a:cubicBezTo>
                    <a:cubicBezTo>
                      <a:pt x="31" y="52"/>
                      <a:pt x="23" y="52"/>
                      <a:pt x="22" y="52"/>
                    </a:cubicBezTo>
                    <a:cubicBezTo>
                      <a:pt x="21" y="52"/>
                      <a:pt x="18" y="51"/>
                      <a:pt x="18" y="51"/>
                    </a:cubicBezTo>
                    <a:cubicBezTo>
                      <a:pt x="13" y="49"/>
                      <a:pt x="13" y="49"/>
                      <a:pt x="13" y="49"/>
                    </a:cubicBezTo>
                    <a:cubicBezTo>
                      <a:pt x="10" y="52"/>
                      <a:pt x="10" y="52"/>
                      <a:pt x="10" y="52"/>
                    </a:cubicBezTo>
                    <a:cubicBezTo>
                      <a:pt x="8" y="53"/>
                      <a:pt x="8" y="53"/>
                      <a:pt x="8" y="53"/>
                    </a:cubicBezTo>
                    <a:cubicBezTo>
                      <a:pt x="6" y="50"/>
                      <a:pt x="6" y="50"/>
                      <a:pt x="6" y="50"/>
                    </a:cubicBezTo>
                    <a:cubicBezTo>
                      <a:pt x="8" y="46"/>
                      <a:pt x="8" y="46"/>
                      <a:pt x="8" y="46"/>
                    </a:cubicBezTo>
                    <a:cubicBezTo>
                      <a:pt x="7" y="42"/>
                      <a:pt x="7" y="42"/>
                      <a:pt x="7" y="42"/>
                    </a:cubicBezTo>
                    <a:cubicBezTo>
                      <a:pt x="4" y="41"/>
                      <a:pt x="4" y="41"/>
                      <a:pt x="4" y="41"/>
                    </a:cubicBezTo>
                    <a:lnTo>
                      <a:pt x="0" y="39"/>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6" name="Freeform 22"/>
              <p:cNvSpPr>
                <a:spLocks/>
              </p:cNvSpPr>
              <p:nvPr/>
            </p:nvSpPr>
            <p:spPr bwMode="auto">
              <a:xfrm>
                <a:off x="10325100" y="3405188"/>
                <a:ext cx="195262" cy="311150"/>
              </a:xfrm>
              <a:custGeom>
                <a:avLst/>
                <a:gdLst>
                  <a:gd name="T0" fmla="*/ 2 w 52"/>
                  <a:gd name="T1" fmla="*/ 80 h 83"/>
                  <a:gd name="T2" fmla="*/ 6 w 52"/>
                  <a:gd name="T3" fmla="*/ 82 h 83"/>
                  <a:gd name="T4" fmla="*/ 9 w 52"/>
                  <a:gd name="T5" fmla="*/ 83 h 83"/>
                  <a:gd name="T6" fmla="*/ 19 w 52"/>
                  <a:gd name="T7" fmla="*/ 82 h 83"/>
                  <a:gd name="T8" fmla="*/ 22 w 52"/>
                  <a:gd name="T9" fmla="*/ 79 h 83"/>
                  <a:gd name="T10" fmla="*/ 25 w 52"/>
                  <a:gd name="T11" fmla="*/ 76 h 83"/>
                  <a:gd name="T12" fmla="*/ 28 w 52"/>
                  <a:gd name="T13" fmla="*/ 72 h 83"/>
                  <a:gd name="T14" fmla="*/ 32 w 52"/>
                  <a:gd name="T15" fmla="*/ 67 h 83"/>
                  <a:gd name="T16" fmla="*/ 35 w 52"/>
                  <a:gd name="T17" fmla="*/ 62 h 83"/>
                  <a:gd name="T18" fmla="*/ 37 w 52"/>
                  <a:gd name="T19" fmla="*/ 59 h 83"/>
                  <a:gd name="T20" fmla="*/ 40 w 52"/>
                  <a:gd name="T21" fmla="*/ 52 h 83"/>
                  <a:gd name="T22" fmla="*/ 41 w 52"/>
                  <a:gd name="T23" fmla="*/ 46 h 83"/>
                  <a:gd name="T24" fmla="*/ 48 w 52"/>
                  <a:gd name="T25" fmla="*/ 43 h 83"/>
                  <a:gd name="T26" fmla="*/ 50 w 52"/>
                  <a:gd name="T27" fmla="*/ 40 h 83"/>
                  <a:gd name="T28" fmla="*/ 51 w 52"/>
                  <a:gd name="T29" fmla="*/ 32 h 83"/>
                  <a:gd name="T30" fmla="*/ 52 w 52"/>
                  <a:gd name="T31" fmla="*/ 21 h 83"/>
                  <a:gd name="T32" fmla="*/ 52 w 52"/>
                  <a:gd name="T33" fmla="*/ 13 h 83"/>
                  <a:gd name="T34" fmla="*/ 49 w 52"/>
                  <a:gd name="T35" fmla="*/ 7 h 83"/>
                  <a:gd name="T36" fmla="*/ 45 w 52"/>
                  <a:gd name="T37" fmla="*/ 4 h 83"/>
                  <a:gd name="T38" fmla="*/ 41 w 52"/>
                  <a:gd name="T39" fmla="*/ 1 h 83"/>
                  <a:gd name="T40" fmla="*/ 37 w 52"/>
                  <a:gd name="T41" fmla="*/ 0 h 83"/>
                  <a:gd name="T42" fmla="*/ 29 w 52"/>
                  <a:gd name="T43" fmla="*/ 0 h 83"/>
                  <a:gd name="T44" fmla="*/ 26 w 52"/>
                  <a:gd name="T45" fmla="*/ 1 h 83"/>
                  <a:gd name="T46" fmla="*/ 23 w 52"/>
                  <a:gd name="T47" fmla="*/ 3 h 83"/>
                  <a:gd name="T48" fmla="*/ 21 w 52"/>
                  <a:gd name="T49" fmla="*/ 5 h 83"/>
                  <a:gd name="T50" fmla="*/ 21 w 52"/>
                  <a:gd name="T51" fmla="*/ 9 h 83"/>
                  <a:gd name="T52" fmla="*/ 21 w 52"/>
                  <a:gd name="T53" fmla="*/ 13 h 83"/>
                  <a:gd name="T54" fmla="*/ 22 w 52"/>
                  <a:gd name="T55" fmla="*/ 17 h 83"/>
                  <a:gd name="T56" fmla="*/ 23 w 52"/>
                  <a:gd name="T57" fmla="*/ 21 h 83"/>
                  <a:gd name="T58" fmla="*/ 22 w 52"/>
                  <a:gd name="T59" fmla="*/ 24 h 83"/>
                  <a:gd name="T60" fmla="*/ 21 w 52"/>
                  <a:gd name="T61" fmla="*/ 27 h 83"/>
                  <a:gd name="T62" fmla="*/ 21 w 52"/>
                  <a:gd name="T63" fmla="*/ 32 h 83"/>
                  <a:gd name="T64" fmla="*/ 20 w 52"/>
                  <a:gd name="T65" fmla="*/ 38 h 83"/>
                  <a:gd name="T66" fmla="*/ 18 w 52"/>
                  <a:gd name="T67" fmla="*/ 45 h 83"/>
                  <a:gd name="T68" fmla="*/ 16 w 52"/>
                  <a:gd name="T69" fmla="*/ 49 h 83"/>
                  <a:gd name="T70" fmla="*/ 13 w 52"/>
                  <a:gd name="T71" fmla="*/ 53 h 83"/>
                  <a:gd name="T72" fmla="*/ 12 w 52"/>
                  <a:gd name="T73" fmla="*/ 57 h 83"/>
                  <a:gd name="T74" fmla="*/ 10 w 52"/>
                  <a:gd name="T75" fmla="*/ 60 h 83"/>
                  <a:gd name="T76" fmla="*/ 5 w 52"/>
                  <a:gd name="T77" fmla="*/ 61 h 83"/>
                  <a:gd name="T78" fmla="*/ 1 w 52"/>
                  <a:gd name="T79" fmla="*/ 63 h 83"/>
                  <a:gd name="T80" fmla="*/ 1 w 52"/>
                  <a:gd name="T81" fmla="*/ 68 h 83"/>
                  <a:gd name="T82" fmla="*/ 1 w 52"/>
                  <a:gd name="T83" fmla="*/ 73 h 83"/>
                  <a:gd name="T84" fmla="*/ 0 w 52"/>
                  <a:gd name="T85" fmla="*/ 79 h 83"/>
                  <a:gd name="T86" fmla="*/ 2 w 52"/>
                  <a:gd name="T87" fmla="*/ 8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3">
                    <a:moveTo>
                      <a:pt x="2" y="80"/>
                    </a:moveTo>
                    <a:cubicBezTo>
                      <a:pt x="6" y="82"/>
                      <a:pt x="6" y="82"/>
                      <a:pt x="6" y="82"/>
                    </a:cubicBezTo>
                    <a:cubicBezTo>
                      <a:pt x="9" y="83"/>
                      <a:pt x="9" y="83"/>
                      <a:pt x="9" y="83"/>
                    </a:cubicBezTo>
                    <a:cubicBezTo>
                      <a:pt x="19" y="82"/>
                      <a:pt x="19" y="82"/>
                      <a:pt x="19" y="82"/>
                    </a:cubicBezTo>
                    <a:cubicBezTo>
                      <a:pt x="22" y="79"/>
                      <a:pt x="22" y="79"/>
                      <a:pt x="22" y="79"/>
                    </a:cubicBezTo>
                    <a:cubicBezTo>
                      <a:pt x="25" y="76"/>
                      <a:pt x="25" y="76"/>
                      <a:pt x="25" y="76"/>
                    </a:cubicBezTo>
                    <a:cubicBezTo>
                      <a:pt x="28" y="72"/>
                      <a:pt x="28" y="72"/>
                      <a:pt x="28" y="72"/>
                    </a:cubicBezTo>
                    <a:cubicBezTo>
                      <a:pt x="32" y="67"/>
                      <a:pt x="32" y="67"/>
                      <a:pt x="32" y="67"/>
                    </a:cubicBezTo>
                    <a:cubicBezTo>
                      <a:pt x="35" y="62"/>
                      <a:pt x="35" y="62"/>
                      <a:pt x="35" y="62"/>
                    </a:cubicBezTo>
                    <a:cubicBezTo>
                      <a:pt x="37" y="59"/>
                      <a:pt x="37" y="59"/>
                      <a:pt x="37" y="59"/>
                    </a:cubicBezTo>
                    <a:cubicBezTo>
                      <a:pt x="40" y="52"/>
                      <a:pt x="40" y="52"/>
                      <a:pt x="40" y="52"/>
                    </a:cubicBezTo>
                    <a:cubicBezTo>
                      <a:pt x="41" y="46"/>
                      <a:pt x="41" y="46"/>
                      <a:pt x="41" y="46"/>
                    </a:cubicBezTo>
                    <a:cubicBezTo>
                      <a:pt x="48" y="43"/>
                      <a:pt x="48" y="43"/>
                      <a:pt x="48" y="43"/>
                    </a:cubicBezTo>
                    <a:cubicBezTo>
                      <a:pt x="48" y="43"/>
                      <a:pt x="50" y="41"/>
                      <a:pt x="50" y="40"/>
                    </a:cubicBezTo>
                    <a:cubicBezTo>
                      <a:pt x="50" y="39"/>
                      <a:pt x="51" y="32"/>
                      <a:pt x="51" y="32"/>
                    </a:cubicBezTo>
                    <a:cubicBezTo>
                      <a:pt x="52" y="21"/>
                      <a:pt x="52" y="21"/>
                      <a:pt x="52" y="21"/>
                    </a:cubicBezTo>
                    <a:cubicBezTo>
                      <a:pt x="52" y="13"/>
                      <a:pt x="52" y="13"/>
                      <a:pt x="52" y="13"/>
                    </a:cubicBezTo>
                    <a:cubicBezTo>
                      <a:pt x="49" y="7"/>
                      <a:pt x="49" y="7"/>
                      <a:pt x="49" y="7"/>
                    </a:cubicBezTo>
                    <a:cubicBezTo>
                      <a:pt x="45" y="4"/>
                      <a:pt x="45" y="4"/>
                      <a:pt x="45" y="4"/>
                    </a:cubicBezTo>
                    <a:cubicBezTo>
                      <a:pt x="41" y="1"/>
                      <a:pt x="41" y="1"/>
                      <a:pt x="41" y="1"/>
                    </a:cubicBezTo>
                    <a:cubicBezTo>
                      <a:pt x="37" y="0"/>
                      <a:pt x="37" y="0"/>
                      <a:pt x="37" y="0"/>
                    </a:cubicBezTo>
                    <a:cubicBezTo>
                      <a:pt x="29" y="0"/>
                      <a:pt x="29" y="0"/>
                      <a:pt x="29" y="0"/>
                    </a:cubicBezTo>
                    <a:cubicBezTo>
                      <a:pt x="26" y="1"/>
                      <a:pt x="26" y="1"/>
                      <a:pt x="26" y="1"/>
                    </a:cubicBezTo>
                    <a:cubicBezTo>
                      <a:pt x="23" y="3"/>
                      <a:pt x="23" y="3"/>
                      <a:pt x="23" y="3"/>
                    </a:cubicBezTo>
                    <a:cubicBezTo>
                      <a:pt x="21" y="5"/>
                      <a:pt x="21" y="5"/>
                      <a:pt x="21" y="5"/>
                    </a:cubicBezTo>
                    <a:cubicBezTo>
                      <a:pt x="21" y="9"/>
                      <a:pt x="21" y="9"/>
                      <a:pt x="21" y="9"/>
                    </a:cubicBezTo>
                    <a:cubicBezTo>
                      <a:pt x="21" y="13"/>
                      <a:pt x="21" y="13"/>
                      <a:pt x="21" y="13"/>
                    </a:cubicBezTo>
                    <a:cubicBezTo>
                      <a:pt x="22" y="17"/>
                      <a:pt x="22" y="17"/>
                      <a:pt x="22" y="17"/>
                    </a:cubicBezTo>
                    <a:cubicBezTo>
                      <a:pt x="23" y="21"/>
                      <a:pt x="23" y="21"/>
                      <a:pt x="23" y="21"/>
                    </a:cubicBezTo>
                    <a:cubicBezTo>
                      <a:pt x="22" y="24"/>
                      <a:pt x="22" y="24"/>
                      <a:pt x="22" y="24"/>
                    </a:cubicBezTo>
                    <a:cubicBezTo>
                      <a:pt x="21" y="27"/>
                      <a:pt x="21" y="27"/>
                      <a:pt x="21" y="27"/>
                    </a:cubicBezTo>
                    <a:cubicBezTo>
                      <a:pt x="21" y="32"/>
                      <a:pt x="21" y="32"/>
                      <a:pt x="21" y="32"/>
                    </a:cubicBezTo>
                    <a:cubicBezTo>
                      <a:pt x="20" y="38"/>
                      <a:pt x="20" y="38"/>
                      <a:pt x="20" y="38"/>
                    </a:cubicBezTo>
                    <a:cubicBezTo>
                      <a:pt x="18" y="45"/>
                      <a:pt x="18" y="45"/>
                      <a:pt x="18" y="45"/>
                    </a:cubicBezTo>
                    <a:cubicBezTo>
                      <a:pt x="16" y="49"/>
                      <a:pt x="16" y="49"/>
                      <a:pt x="16" y="49"/>
                    </a:cubicBezTo>
                    <a:cubicBezTo>
                      <a:pt x="13" y="53"/>
                      <a:pt x="13" y="53"/>
                      <a:pt x="13" y="53"/>
                    </a:cubicBezTo>
                    <a:cubicBezTo>
                      <a:pt x="12" y="57"/>
                      <a:pt x="12" y="57"/>
                      <a:pt x="12" y="57"/>
                    </a:cubicBezTo>
                    <a:cubicBezTo>
                      <a:pt x="10" y="60"/>
                      <a:pt x="10" y="60"/>
                      <a:pt x="10" y="60"/>
                    </a:cubicBezTo>
                    <a:cubicBezTo>
                      <a:pt x="5" y="61"/>
                      <a:pt x="5" y="61"/>
                      <a:pt x="5" y="61"/>
                    </a:cubicBezTo>
                    <a:cubicBezTo>
                      <a:pt x="1" y="63"/>
                      <a:pt x="1" y="63"/>
                      <a:pt x="1" y="63"/>
                    </a:cubicBezTo>
                    <a:cubicBezTo>
                      <a:pt x="1" y="68"/>
                      <a:pt x="1" y="68"/>
                      <a:pt x="1" y="68"/>
                    </a:cubicBezTo>
                    <a:cubicBezTo>
                      <a:pt x="1" y="73"/>
                      <a:pt x="1" y="73"/>
                      <a:pt x="1" y="73"/>
                    </a:cubicBezTo>
                    <a:cubicBezTo>
                      <a:pt x="0" y="79"/>
                      <a:pt x="0" y="79"/>
                      <a:pt x="0" y="79"/>
                    </a:cubicBezTo>
                    <a:lnTo>
                      <a:pt x="2" y="80"/>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7" name="Freeform 23"/>
              <p:cNvSpPr>
                <a:spLocks/>
              </p:cNvSpPr>
              <p:nvPr/>
            </p:nvSpPr>
            <p:spPr bwMode="auto">
              <a:xfrm>
                <a:off x="9402763" y="3032125"/>
                <a:ext cx="1087437" cy="854075"/>
              </a:xfrm>
              <a:custGeom>
                <a:avLst/>
                <a:gdLst>
                  <a:gd name="T0" fmla="*/ 9 w 289"/>
                  <a:gd name="T1" fmla="*/ 146 h 227"/>
                  <a:gd name="T2" fmla="*/ 37 w 289"/>
                  <a:gd name="T3" fmla="*/ 147 h 227"/>
                  <a:gd name="T4" fmla="*/ 48 w 289"/>
                  <a:gd name="T5" fmla="*/ 155 h 227"/>
                  <a:gd name="T6" fmla="*/ 57 w 289"/>
                  <a:gd name="T7" fmla="*/ 152 h 227"/>
                  <a:gd name="T8" fmla="*/ 76 w 289"/>
                  <a:gd name="T9" fmla="*/ 150 h 227"/>
                  <a:gd name="T10" fmla="*/ 93 w 289"/>
                  <a:gd name="T11" fmla="*/ 150 h 227"/>
                  <a:gd name="T12" fmla="*/ 99 w 289"/>
                  <a:gd name="T13" fmla="*/ 160 h 227"/>
                  <a:gd name="T14" fmla="*/ 101 w 289"/>
                  <a:gd name="T15" fmla="*/ 175 h 227"/>
                  <a:gd name="T16" fmla="*/ 107 w 289"/>
                  <a:gd name="T17" fmla="*/ 184 h 227"/>
                  <a:gd name="T18" fmla="*/ 117 w 289"/>
                  <a:gd name="T19" fmla="*/ 189 h 227"/>
                  <a:gd name="T20" fmla="*/ 117 w 289"/>
                  <a:gd name="T21" fmla="*/ 200 h 227"/>
                  <a:gd name="T22" fmla="*/ 116 w 289"/>
                  <a:gd name="T23" fmla="*/ 212 h 227"/>
                  <a:gd name="T24" fmla="*/ 121 w 289"/>
                  <a:gd name="T25" fmla="*/ 222 h 227"/>
                  <a:gd name="T26" fmla="*/ 125 w 289"/>
                  <a:gd name="T27" fmla="*/ 227 h 227"/>
                  <a:gd name="T28" fmla="*/ 135 w 289"/>
                  <a:gd name="T29" fmla="*/ 221 h 227"/>
                  <a:gd name="T30" fmla="*/ 145 w 289"/>
                  <a:gd name="T31" fmla="*/ 220 h 227"/>
                  <a:gd name="T32" fmla="*/ 157 w 289"/>
                  <a:gd name="T33" fmla="*/ 215 h 227"/>
                  <a:gd name="T34" fmla="*/ 171 w 289"/>
                  <a:gd name="T35" fmla="*/ 211 h 227"/>
                  <a:gd name="T36" fmla="*/ 184 w 289"/>
                  <a:gd name="T37" fmla="*/ 207 h 227"/>
                  <a:gd name="T38" fmla="*/ 197 w 289"/>
                  <a:gd name="T39" fmla="*/ 205 h 227"/>
                  <a:gd name="T40" fmla="*/ 214 w 289"/>
                  <a:gd name="T41" fmla="*/ 203 h 227"/>
                  <a:gd name="T42" fmla="*/ 228 w 289"/>
                  <a:gd name="T43" fmla="*/ 192 h 227"/>
                  <a:gd name="T44" fmla="*/ 234 w 289"/>
                  <a:gd name="T45" fmla="*/ 176 h 227"/>
                  <a:gd name="T46" fmla="*/ 241 w 289"/>
                  <a:gd name="T47" fmla="*/ 164 h 227"/>
                  <a:gd name="T48" fmla="*/ 252 w 289"/>
                  <a:gd name="T49" fmla="*/ 155 h 227"/>
                  <a:gd name="T50" fmla="*/ 260 w 289"/>
                  <a:gd name="T51" fmla="*/ 142 h 227"/>
                  <a:gd name="T52" fmla="*/ 261 w 289"/>
                  <a:gd name="T53" fmla="*/ 125 h 227"/>
                  <a:gd name="T54" fmla="*/ 262 w 289"/>
                  <a:gd name="T55" fmla="*/ 117 h 227"/>
                  <a:gd name="T56" fmla="*/ 260 w 289"/>
                  <a:gd name="T57" fmla="*/ 106 h 227"/>
                  <a:gd name="T58" fmla="*/ 265 w 289"/>
                  <a:gd name="T59" fmla="*/ 95 h 227"/>
                  <a:gd name="T60" fmla="*/ 272 w 289"/>
                  <a:gd name="T61" fmla="*/ 94 h 227"/>
                  <a:gd name="T62" fmla="*/ 282 w 289"/>
                  <a:gd name="T63" fmla="*/ 92 h 227"/>
                  <a:gd name="T64" fmla="*/ 274 w 289"/>
                  <a:gd name="T65" fmla="*/ 74 h 227"/>
                  <a:gd name="T66" fmla="*/ 282 w 289"/>
                  <a:gd name="T67" fmla="*/ 66 h 227"/>
                  <a:gd name="T68" fmla="*/ 287 w 289"/>
                  <a:gd name="T69" fmla="*/ 54 h 227"/>
                  <a:gd name="T70" fmla="*/ 283 w 289"/>
                  <a:gd name="T71" fmla="*/ 43 h 227"/>
                  <a:gd name="T72" fmla="*/ 270 w 289"/>
                  <a:gd name="T73" fmla="*/ 39 h 227"/>
                  <a:gd name="T74" fmla="*/ 258 w 289"/>
                  <a:gd name="T75" fmla="*/ 40 h 227"/>
                  <a:gd name="T76" fmla="*/ 253 w 289"/>
                  <a:gd name="T77" fmla="*/ 32 h 227"/>
                  <a:gd name="T78" fmla="*/ 244 w 289"/>
                  <a:gd name="T79" fmla="*/ 25 h 227"/>
                  <a:gd name="T80" fmla="*/ 232 w 289"/>
                  <a:gd name="T81" fmla="*/ 24 h 227"/>
                  <a:gd name="T82" fmla="*/ 214 w 289"/>
                  <a:gd name="T83" fmla="*/ 13 h 227"/>
                  <a:gd name="T84" fmla="*/ 202 w 289"/>
                  <a:gd name="T85" fmla="*/ 10 h 227"/>
                  <a:gd name="T86" fmla="*/ 192 w 289"/>
                  <a:gd name="T87" fmla="*/ 13 h 227"/>
                  <a:gd name="T88" fmla="*/ 186 w 289"/>
                  <a:gd name="T89" fmla="*/ 3 h 227"/>
                  <a:gd name="T90" fmla="*/ 174 w 289"/>
                  <a:gd name="T91" fmla="*/ 0 h 227"/>
                  <a:gd name="T92" fmla="*/ 138 w 289"/>
                  <a:gd name="T93" fmla="*/ 22 h 227"/>
                  <a:gd name="T94" fmla="*/ 128 w 289"/>
                  <a:gd name="T95" fmla="*/ 19 h 227"/>
                  <a:gd name="T96" fmla="*/ 117 w 289"/>
                  <a:gd name="T97" fmla="*/ 19 h 227"/>
                  <a:gd name="T98" fmla="*/ 111 w 289"/>
                  <a:gd name="T99" fmla="*/ 28 h 227"/>
                  <a:gd name="T100" fmla="*/ 111 w 289"/>
                  <a:gd name="T101" fmla="*/ 43 h 227"/>
                  <a:gd name="T102" fmla="*/ 99 w 289"/>
                  <a:gd name="T103" fmla="*/ 47 h 227"/>
                  <a:gd name="T104" fmla="*/ 100 w 289"/>
                  <a:gd name="T105" fmla="*/ 61 h 227"/>
                  <a:gd name="T106" fmla="*/ 101 w 289"/>
                  <a:gd name="T107" fmla="*/ 74 h 227"/>
                  <a:gd name="T108" fmla="*/ 96 w 289"/>
                  <a:gd name="T109" fmla="*/ 83 h 227"/>
                  <a:gd name="T110" fmla="*/ 98 w 289"/>
                  <a:gd name="T111" fmla="*/ 94 h 227"/>
                  <a:gd name="T112" fmla="*/ 92 w 289"/>
                  <a:gd name="T113" fmla="*/ 106 h 227"/>
                  <a:gd name="T114" fmla="*/ 79 w 289"/>
                  <a:gd name="T115" fmla="*/ 116 h 227"/>
                  <a:gd name="T116" fmla="*/ 67 w 289"/>
                  <a:gd name="T117" fmla="*/ 110 h 227"/>
                  <a:gd name="T118" fmla="*/ 49 w 289"/>
                  <a:gd name="T119" fmla="*/ 110 h 227"/>
                  <a:gd name="T120" fmla="*/ 37 w 289"/>
                  <a:gd name="T121" fmla="*/ 115 h 227"/>
                  <a:gd name="T122" fmla="*/ 21 w 289"/>
                  <a:gd name="T123" fmla="*/ 117 h 227"/>
                  <a:gd name="T124" fmla="*/ 6 w 289"/>
                  <a:gd name="T125" fmla="*/ 1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 h="227">
                    <a:moveTo>
                      <a:pt x="0" y="144"/>
                    </a:moveTo>
                    <a:cubicBezTo>
                      <a:pt x="1" y="146"/>
                      <a:pt x="1" y="146"/>
                      <a:pt x="1" y="146"/>
                    </a:cubicBezTo>
                    <a:cubicBezTo>
                      <a:pt x="9" y="146"/>
                      <a:pt x="9" y="146"/>
                      <a:pt x="9" y="146"/>
                    </a:cubicBezTo>
                    <a:cubicBezTo>
                      <a:pt x="17" y="146"/>
                      <a:pt x="17" y="146"/>
                      <a:pt x="17" y="146"/>
                    </a:cubicBezTo>
                    <a:cubicBezTo>
                      <a:pt x="26" y="147"/>
                      <a:pt x="26" y="147"/>
                      <a:pt x="26" y="147"/>
                    </a:cubicBezTo>
                    <a:cubicBezTo>
                      <a:pt x="37" y="147"/>
                      <a:pt x="37" y="147"/>
                      <a:pt x="37" y="147"/>
                    </a:cubicBezTo>
                    <a:cubicBezTo>
                      <a:pt x="43" y="150"/>
                      <a:pt x="43" y="150"/>
                      <a:pt x="43" y="150"/>
                    </a:cubicBezTo>
                    <a:cubicBezTo>
                      <a:pt x="45" y="153"/>
                      <a:pt x="45" y="153"/>
                      <a:pt x="45" y="153"/>
                    </a:cubicBezTo>
                    <a:cubicBezTo>
                      <a:pt x="48" y="155"/>
                      <a:pt x="48" y="155"/>
                      <a:pt x="48" y="155"/>
                    </a:cubicBezTo>
                    <a:cubicBezTo>
                      <a:pt x="52" y="155"/>
                      <a:pt x="52" y="155"/>
                      <a:pt x="52" y="155"/>
                    </a:cubicBezTo>
                    <a:cubicBezTo>
                      <a:pt x="54" y="154"/>
                      <a:pt x="54" y="154"/>
                      <a:pt x="54" y="154"/>
                    </a:cubicBezTo>
                    <a:cubicBezTo>
                      <a:pt x="54" y="154"/>
                      <a:pt x="55" y="152"/>
                      <a:pt x="57" y="152"/>
                    </a:cubicBezTo>
                    <a:cubicBezTo>
                      <a:pt x="58" y="152"/>
                      <a:pt x="63" y="152"/>
                      <a:pt x="64" y="152"/>
                    </a:cubicBezTo>
                    <a:cubicBezTo>
                      <a:pt x="66" y="152"/>
                      <a:pt x="68" y="150"/>
                      <a:pt x="69" y="150"/>
                    </a:cubicBezTo>
                    <a:cubicBezTo>
                      <a:pt x="70" y="150"/>
                      <a:pt x="76" y="150"/>
                      <a:pt x="76" y="150"/>
                    </a:cubicBezTo>
                    <a:cubicBezTo>
                      <a:pt x="76" y="150"/>
                      <a:pt x="81" y="149"/>
                      <a:pt x="82" y="149"/>
                    </a:cubicBezTo>
                    <a:cubicBezTo>
                      <a:pt x="83" y="149"/>
                      <a:pt x="88" y="149"/>
                      <a:pt x="88" y="149"/>
                    </a:cubicBezTo>
                    <a:cubicBezTo>
                      <a:pt x="93" y="150"/>
                      <a:pt x="93" y="150"/>
                      <a:pt x="93" y="150"/>
                    </a:cubicBezTo>
                    <a:cubicBezTo>
                      <a:pt x="95" y="153"/>
                      <a:pt x="95" y="153"/>
                      <a:pt x="95" y="153"/>
                    </a:cubicBezTo>
                    <a:cubicBezTo>
                      <a:pt x="97" y="155"/>
                      <a:pt x="97" y="155"/>
                      <a:pt x="97" y="155"/>
                    </a:cubicBezTo>
                    <a:cubicBezTo>
                      <a:pt x="99" y="160"/>
                      <a:pt x="99" y="160"/>
                      <a:pt x="99" y="160"/>
                    </a:cubicBezTo>
                    <a:cubicBezTo>
                      <a:pt x="100" y="166"/>
                      <a:pt x="100" y="166"/>
                      <a:pt x="100" y="166"/>
                    </a:cubicBezTo>
                    <a:cubicBezTo>
                      <a:pt x="100" y="171"/>
                      <a:pt x="100" y="171"/>
                      <a:pt x="100" y="171"/>
                    </a:cubicBezTo>
                    <a:cubicBezTo>
                      <a:pt x="101" y="175"/>
                      <a:pt x="101" y="175"/>
                      <a:pt x="101" y="175"/>
                    </a:cubicBezTo>
                    <a:cubicBezTo>
                      <a:pt x="102" y="178"/>
                      <a:pt x="102" y="178"/>
                      <a:pt x="102" y="178"/>
                    </a:cubicBezTo>
                    <a:cubicBezTo>
                      <a:pt x="104" y="181"/>
                      <a:pt x="104" y="181"/>
                      <a:pt x="104" y="181"/>
                    </a:cubicBezTo>
                    <a:cubicBezTo>
                      <a:pt x="107" y="184"/>
                      <a:pt x="107" y="184"/>
                      <a:pt x="107" y="184"/>
                    </a:cubicBezTo>
                    <a:cubicBezTo>
                      <a:pt x="110" y="186"/>
                      <a:pt x="110" y="186"/>
                      <a:pt x="110" y="186"/>
                    </a:cubicBezTo>
                    <a:cubicBezTo>
                      <a:pt x="113" y="187"/>
                      <a:pt x="113" y="187"/>
                      <a:pt x="113" y="187"/>
                    </a:cubicBezTo>
                    <a:cubicBezTo>
                      <a:pt x="117" y="189"/>
                      <a:pt x="117" y="189"/>
                      <a:pt x="117" y="189"/>
                    </a:cubicBezTo>
                    <a:cubicBezTo>
                      <a:pt x="118" y="192"/>
                      <a:pt x="118" y="192"/>
                      <a:pt x="118" y="192"/>
                    </a:cubicBezTo>
                    <a:cubicBezTo>
                      <a:pt x="117" y="196"/>
                      <a:pt x="117" y="196"/>
                      <a:pt x="117" y="196"/>
                    </a:cubicBezTo>
                    <a:cubicBezTo>
                      <a:pt x="117" y="200"/>
                      <a:pt x="117" y="200"/>
                      <a:pt x="117" y="200"/>
                    </a:cubicBezTo>
                    <a:cubicBezTo>
                      <a:pt x="116" y="203"/>
                      <a:pt x="116" y="203"/>
                      <a:pt x="116" y="203"/>
                    </a:cubicBezTo>
                    <a:cubicBezTo>
                      <a:pt x="116" y="208"/>
                      <a:pt x="116" y="208"/>
                      <a:pt x="116" y="208"/>
                    </a:cubicBezTo>
                    <a:cubicBezTo>
                      <a:pt x="116" y="212"/>
                      <a:pt x="116" y="212"/>
                      <a:pt x="116" y="212"/>
                    </a:cubicBezTo>
                    <a:cubicBezTo>
                      <a:pt x="117" y="216"/>
                      <a:pt x="117" y="216"/>
                      <a:pt x="117" y="216"/>
                    </a:cubicBezTo>
                    <a:cubicBezTo>
                      <a:pt x="118" y="218"/>
                      <a:pt x="118" y="218"/>
                      <a:pt x="118" y="218"/>
                    </a:cubicBezTo>
                    <a:cubicBezTo>
                      <a:pt x="121" y="222"/>
                      <a:pt x="121" y="222"/>
                      <a:pt x="121" y="222"/>
                    </a:cubicBezTo>
                    <a:cubicBezTo>
                      <a:pt x="121" y="225"/>
                      <a:pt x="121" y="225"/>
                      <a:pt x="121" y="225"/>
                    </a:cubicBezTo>
                    <a:cubicBezTo>
                      <a:pt x="121" y="227"/>
                      <a:pt x="121" y="227"/>
                      <a:pt x="121" y="227"/>
                    </a:cubicBezTo>
                    <a:cubicBezTo>
                      <a:pt x="125" y="227"/>
                      <a:pt x="125" y="227"/>
                      <a:pt x="125" y="227"/>
                    </a:cubicBezTo>
                    <a:cubicBezTo>
                      <a:pt x="131" y="227"/>
                      <a:pt x="131" y="227"/>
                      <a:pt x="131" y="227"/>
                    </a:cubicBezTo>
                    <a:cubicBezTo>
                      <a:pt x="132" y="224"/>
                      <a:pt x="132" y="224"/>
                      <a:pt x="132" y="224"/>
                    </a:cubicBezTo>
                    <a:cubicBezTo>
                      <a:pt x="135" y="221"/>
                      <a:pt x="135" y="221"/>
                      <a:pt x="135" y="221"/>
                    </a:cubicBezTo>
                    <a:cubicBezTo>
                      <a:pt x="139" y="219"/>
                      <a:pt x="139" y="219"/>
                      <a:pt x="139" y="219"/>
                    </a:cubicBezTo>
                    <a:cubicBezTo>
                      <a:pt x="141" y="221"/>
                      <a:pt x="141" y="221"/>
                      <a:pt x="141" y="221"/>
                    </a:cubicBezTo>
                    <a:cubicBezTo>
                      <a:pt x="141" y="221"/>
                      <a:pt x="144" y="221"/>
                      <a:pt x="145" y="220"/>
                    </a:cubicBezTo>
                    <a:cubicBezTo>
                      <a:pt x="145" y="220"/>
                      <a:pt x="147" y="219"/>
                      <a:pt x="147" y="219"/>
                    </a:cubicBezTo>
                    <a:cubicBezTo>
                      <a:pt x="153" y="217"/>
                      <a:pt x="153" y="217"/>
                      <a:pt x="153" y="217"/>
                    </a:cubicBezTo>
                    <a:cubicBezTo>
                      <a:pt x="157" y="215"/>
                      <a:pt x="157" y="215"/>
                      <a:pt x="157" y="215"/>
                    </a:cubicBezTo>
                    <a:cubicBezTo>
                      <a:pt x="160" y="213"/>
                      <a:pt x="160" y="213"/>
                      <a:pt x="160" y="213"/>
                    </a:cubicBezTo>
                    <a:cubicBezTo>
                      <a:pt x="166" y="212"/>
                      <a:pt x="166" y="212"/>
                      <a:pt x="166" y="212"/>
                    </a:cubicBezTo>
                    <a:cubicBezTo>
                      <a:pt x="171" y="211"/>
                      <a:pt x="171" y="211"/>
                      <a:pt x="171" y="211"/>
                    </a:cubicBezTo>
                    <a:cubicBezTo>
                      <a:pt x="175" y="209"/>
                      <a:pt x="175" y="209"/>
                      <a:pt x="175" y="209"/>
                    </a:cubicBezTo>
                    <a:cubicBezTo>
                      <a:pt x="178" y="208"/>
                      <a:pt x="178" y="208"/>
                      <a:pt x="178" y="208"/>
                    </a:cubicBezTo>
                    <a:cubicBezTo>
                      <a:pt x="184" y="207"/>
                      <a:pt x="184" y="207"/>
                      <a:pt x="184" y="207"/>
                    </a:cubicBezTo>
                    <a:cubicBezTo>
                      <a:pt x="189" y="206"/>
                      <a:pt x="189" y="206"/>
                      <a:pt x="189" y="206"/>
                    </a:cubicBezTo>
                    <a:cubicBezTo>
                      <a:pt x="193" y="205"/>
                      <a:pt x="193" y="205"/>
                      <a:pt x="193" y="205"/>
                    </a:cubicBezTo>
                    <a:cubicBezTo>
                      <a:pt x="197" y="205"/>
                      <a:pt x="197" y="205"/>
                      <a:pt x="197" y="205"/>
                    </a:cubicBezTo>
                    <a:cubicBezTo>
                      <a:pt x="204" y="205"/>
                      <a:pt x="204" y="205"/>
                      <a:pt x="204" y="205"/>
                    </a:cubicBezTo>
                    <a:cubicBezTo>
                      <a:pt x="209" y="205"/>
                      <a:pt x="209" y="205"/>
                      <a:pt x="209" y="205"/>
                    </a:cubicBezTo>
                    <a:cubicBezTo>
                      <a:pt x="214" y="203"/>
                      <a:pt x="214" y="203"/>
                      <a:pt x="214" y="203"/>
                    </a:cubicBezTo>
                    <a:cubicBezTo>
                      <a:pt x="214" y="203"/>
                      <a:pt x="220" y="200"/>
                      <a:pt x="220" y="200"/>
                    </a:cubicBezTo>
                    <a:cubicBezTo>
                      <a:pt x="220" y="199"/>
                      <a:pt x="225" y="196"/>
                      <a:pt x="225" y="196"/>
                    </a:cubicBezTo>
                    <a:cubicBezTo>
                      <a:pt x="228" y="192"/>
                      <a:pt x="228" y="192"/>
                      <a:pt x="228" y="192"/>
                    </a:cubicBezTo>
                    <a:cubicBezTo>
                      <a:pt x="230" y="186"/>
                      <a:pt x="230" y="186"/>
                      <a:pt x="230" y="186"/>
                    </a:cubicBezTo>
                    <a:cubicBezTo>
                      <a:pt x="232" y="180"/>
                      <a:pt x="232" y="180"/>
                      <a:pt x="232" y="180"/>
                    </a:cubicBezTo>
                    <a:cubicBezTo>
                      <a:pt x="234" y="176"/>
                      <a:pt x="234" y="176"/>
                      <a:pt x="234" y="176"/>
                    </a:cubicBezTo>
                    <a:cubicBezTo>
                      <a:pt x="236" y="172"/>
                      <a:pt x="236" y="172"/>
                      <a:pt x="236" y="172"/>
                    </a:cubicBezTo>
                    <a:cubicBezTo>
                      <a:pt x="239" y="169"/>
                      <a:pt x="239" y="169"/>
                      <a:pt x="239" y="169"/>
                    </a:cubicBezTo>
                    <a:cubicBezTo>
                      <a:pt x="241" y="164"/>
                      <a:pt x="241" y="164"/>
                      <a:pt x="241" y="164"/>
                    </a:cubicBezTo>
                    <a:cubicBezTo>
                      <a:pt x="242" y="159"/>
                      <a:pt x="242" y="159"/>
                      <a:pt x="242" y="159"/>
                    </a:cubicBezTo>
                    <a:cubicBezTo>
                      <a:pt x="245" y="155"/>
                      <a:pt x="245" y="155"/>
                      <a:pt x="245" y="155"/>
                    </a:cubicBezTo>
                    <a:cubicBezTo>
                      <a:pt x="252" y="155"/>
                      <a:pt x="252" y="155"/>
                      <a:pt x="252" y="155"/>
                    </a:cubicBezTo>
                    <a:cubicBezTo>
                      <a:pt x="254" y="151"/>
                      <a:pt x="254" y="151"/>
                      <a:pt x="254" y="151"/>
                    </a:cubicBezTo>
                    <a:cubicBezTo>
                      <a:pt x="257" y="146"/>
                      <a:pt x="257" y="146"/>
                      <a:pt x="257" y="146"/>
                    </a:cubicBezTo>
                    <a:cubicBezTo>
                      <a:pt x="260" y="142"/>
                      <a:pt x="260" y="142"/>
                      <a:pt x="260" y="142"/>
                    </a:cubicBezTo>
                    <a:cubicBezTo>
                      <a:pt x="260" y="142"/>
                      <a:pt x="260" y="139"/>
                      <a:pt x="260" y="137"/>
                    </a:cubicBezTo>
                    <a:cubicBezTo>
                      <a:pt x="260" y="136"/>
                      <a:pt x="262" y="129"/>
                      <a:pt x="262" y="129"/>
                    </a:cubicBezTo>
                    <a:cubicBezTo>
                      <a:pt x="261" y="125"/>
                      <a:pt x="261" y="125"/>
                      <a:pt x="261" y="125"/>
                    </a:cubicBezTo>
                    <a:cubicBezTo>
                      <a:pt x="259" y="123"/>
                      <a:pt x="259" y="123"/>
                      <a:pt x="259" y="123"/>
                    </a:cubicBezTo>
                    <a:cubicBezTo>
                      <a:pt x="260" y="118"/>
                      <a:pt x="260" y="118"/>
                      <a:pt x="260" y="118"/>
                    </a:cubicBezTo>
                    <a:cubicBezTo>
                      <a:pt x="262" y="117"/>
                      <a:pt x="262" y="117"/>
                      <a:pt x="262" y="117"/>
                    </a:cubicBezTo>
                    <a:cubicBezTo>
                      <a:pt x="262" y="112"/>
                      <a:pt x="262" y="112"/>
                      <a:pt x="262" y="112"/>
                    </a:cubicBezTo>
                    <a:cubicBezTo>
                      <a:pt x="259" y="111"/>
                      <a:pt x="259" y="111"/>
                      <a:pt x="259" y="111"/>
                    </a:cubicBezTo>
                    <a:cubicBezTo>
                      <a:pt x="259" y="111"/>
                      <a:pt x="260" y="107"/>
                      <a:pt x="260" y="106"/>
                    </a:cubicBezTo>
                    <a:cubicBezTo>
                      <a:pt x="260" y="105"/>
                      <a:pt x="262" y="101"/>
                      <a:pt x="262" y="101"/>
                    </a:cubicBezTo>
                    <a:cubicBezTo>
                      <a:pt x="263" y="100"/>
                      <a:pt x="263" y="100"/>
                      <a:pt x="263" y="100"/>
                    </a:cubicBezTo>
                    <a:cubicBezTo>
                      <a:pt x="263" y="100"/>
                      <a:pt x="263" y="96"/>
                      <a:pt x="265" y="95"/>
                    </a:cubicBezTo>
                    <a:cubicBezTo>
                      <a:pt x="266" y="94"/>
                      <a:pt x="268" y="94"/>
                      <a:pt x="268" y="94"/>
                    </a:cubicBezTo>
                    <a:cubicBezTo>
                      <a:pt x="270" y="94"/>
                      <a:pt x="270" y="94"/>
                      <a:pt x="270" y="94"/>
                    </a:cubicBezTo>
                    <a:cubicBezTo>
                      <a:pt x="272" y="94"/>
                      <a:pt x="272" y="94"/>
                      <a:pt x="272" y="94"/>
                    </a:cubicBezTo>
                    <a:cubicBezTo>
                      <a:pt x="278" y="94"/>
                      <a:pt x="278" y="94"/>
                      <a:pt x="278" y="94"/>
                    </a:cubicBezTo>
                    <a:cubicBezTo>
                      <a:pt x="281" y="94"/>
                      <a:pt x="281" y="94"/>
                      <a:pt x="281" y="94"/>
                    </a:cubicBezTo>
                    <a:cubicBezTo>
                      <a:pt x="282" y="92"/>
                      <a:pt x="282" y="92"/>
                      <a:pt x="282" y="92"/>
                    </a:cubicBezTo>
                    <a:cubicBezTo>
                      <a:pt x="277" y="87"/>
                      <a:pt x="277" y="87"/>
                      <a:pt x="277" y="87"/>
                    </a:cubicBezTo>
                    <a:cubicBezTo>
                      <a:pt x="277" y="87"/>
                      <a:pt x="274" y="83"/>
                      <a:pt x="273" y="82"/>
                    </a:cubicBezTo>
                    <a:cubicBezTo>
                      <a:pt x="273" y="81"/>
                      <a:pt x="274" y="74"/>
                      <a:pt x="274" y="74"/>
                    </a:cubicBezTo>
                    <a:cubicBezTo>
                      <a:pt x="275" y="67"/>
                      <a:pt x="275" y="67"/>
                      <a:pt x="275" y="67"/>
                    </a:cubicBezTo>
                    <a:cubicBezTo>
                      <a:pt x="278" y="66"/>
                      <a:pt x="278" y="66"/>
                      <a:pt x="278" y="66"/>
                    </a:cubicBezTo>
                    <a:cubicBezTo>
                      <a:pt x="282" y="66"/>
                      <a:pt x="282" y="66"/>
                      <a:pt x="282" y="66"/>
                    </a:cubicBezTo>
                    <a:cubicBezTo>
                      <a:pt x="282" y="62"/>
                      <a:pt x="282" y="62"/>
                      <a:pt x="282" y="62"/>
                    </a:cubicBezTo>
                    <a:cubicBezTo>
                      <a:pt x="284" y="57"/>
                      <a:pt x="284" y="57"/>
                      <a:pt x="284" y="57"/>
                    </a:cubicBezTo>
                    <a:cubicBezTo>
                      <a:pt x="287" y="54"/>
                      <a:pt x="287" y="54"/>
                      <a:pt x="287" y="54"/>
                    </a:cubicBezTo>
                    <a:cubicBezTo>
                      <a:pt x="289" y="51"/>
                      <a:pt x="289" y="51"/>
                      <a:pt x="289" y="51"/>
                    </a:cubicBezTo>
                    <a:cubicBezTo>
                      <a:pt x="289" y="46"/>
                      <a:pt x="289" y="46"/>
                      <a:pt x="289" y="46"/>
                    </a:cubicBezTo>
                    <a:cubicBezTo>
                      <a:pt x="283" y="43"/>
                      <a:pt x="283" y="43"/>
                      <a:pt x="283" y="43"/>
                    </a:cubicBezTo>
                    <a:cubicBezTo>
                      <a:pt x="279" y="41"/>
                      <a:pt x="279" y="41"/>
                      <a:pt x="279" y="41"/>
                    </a:cubicBezTo>
                    <a:cubicBezTo>
                      <a:pt x="274" y="39"/>
                      <a:pt x="274" y="39"/>
                      <a:pt x="274" y="39"/>
                    </a:cubicBezTo>
                    <a:cubicBezTo>
                      <a:pt x="274" y="39"/>
                      <a:pt x="271" y="39"/>
                      <a:pt x="270" y="39"/>
                    </a:cubicBezTo>
                    <a:cubicBezTo>
                      <a:pt x="270" y="39"/>
                      <a:pt x="265" y="39"/>
                      <a:pt x="265" y="39"/>
                    </a:cubicBezTo>
                    <a:cubicBezTo>
                      <a:pt x="262" y="39"/>
                      <a:pt x="262" y="39"/>
                      <a:pt x="262" y="39"/>
                    </a:cubicBezTo>
                    <a:cubicBezTo>
                      <a:pt x="258" y="40"/>
                      <a:pt x="258" y="40"/>
                      <a:pt x="258" y="40"/>
                    </a:cubicBezTo>
                    <a:cubicBezTo>
                      <a:pt x="255" y="40"/>
                      <a:pt x="255" y="40"/>
                      <a:pt x="255" y="40"/>
                    </a:cubicBezTo>
                    <a:cubicBezTo>
                      <a:pt x="254" y="37"/>
                      <a:pt x="254" y="37"/>
                      <a:pt x="254" y="37"/>
                    </a:cubicBezTo>
                    <a:cubicBezTo>
                      <a:pt x="253" y="32"/>
                      <a:pt x="253" y="32"/>
                      <a:pt x="253" y="32"/>
                    </a:cubicBezTo>
                    <a:cubicBezTo>
                      <a:pt x="249" y="29"/>
                      <a:pt x="249" y="29"/>
                      <a:pt x="249" y="29"/>
                    </a:cubicBezTo>
                    <a:cubicBezTo>
                      <a:pt x="247" y="26"/>
                      <a:pt x="247" y="26"/>
                      <a:pt x="247" y="26"/>
                    </a:cubicBezTo>
                    <a:cubicBezTo>
                      <a:pt x="244" y="25"/>
                      <a:pt x="244" y="25"/>
                      <a:pt x="244" y="25"/>
                    </a:cubicBezTo>
                    <a:cubicBezTo>
                      <a:pt x="244" y="25"/>
                      <a:pt x="241" y="24"/>
                      <a:pt x="240" y="24"/>
                    </a:cubicBezTo>
                    <a:cubicBezTo>
                      <a:pt x="239" y="24"/>
                      <a:pt x="235" y="24"/>
                      <a:pt x="235" y="24"/>
                    </a:cubicBezTo>
                    <a:cubicBezTo>
                      <a:pt x="232" y="24"/>
                      <a:pt x="232" y="24"/>
                      <a:pt x="232" y="24"/>
                    </a:cubicBezTo>
                    <a:cubicBezTo>
                      <a:pt x="228" y="22"/>
                      <a:pt x="228" y="22"/>
                      <a:pt x="228" y="22"/>
                    </a:cubicBezTo>
                    <a:cubicBezTo>
                      <a:pt x="220" y="18"/>
                      <a:pt x="220" y="18"/>
                      <a:pt x="220" y="18"/>
                    </a:cubicBezTo>
                    <a:cubicBezTo>
                      <a:pt x="214" y="13"/>
                      <a:pt x="214" y="13"/>
                      <a:pt x="214" y="13"/>
                    </a:cubicBezTo>
                    <a:cubicBezTo>
                      <a:pt x="210" y="10"/>
                      <a:pt x="210" y="10"/>
                      <a:pt x="210" y="10"/>
                    </a:cubicBezTo>
                    <a:cubicBezTo>
                      <a:pt x="210" y="10"/>
                      <a:pt x="207" y="10"/>
                      <a:pt x="206" y="10"/>
                    </a:cubicBezTo>
                    <a:cubicBezTo>
                      <a:pt x="206" y="10"/>
                      <a:pt x="202" y="10"/>
                      <a:pt x="202" y="10"/>
                    </a:cubicBezTo>
                    <a:cubicBezTo>
                      <a:pt x="201" y="13"/>
                      <a:pt x="201" y="13"/>
                      <a:pt x="201" y="13"/>
                    </a:cubicBezTo>
                    <a:cubicBezTo>
                      <a:pt x="198" y="13"/>
                      <a:pt x="198" y="13"/>
                      <a:pt x="198" y="13"/>
                    </a:cubicBezTo>
                    <a:cubicBezTo>
                      <a:pt x="192" y="13"/>
                      <a:pt x="192" y="13"/>
                      <a:pt x="192" y="13"/>
                    </a:cubicBezTo>
                    <a:cubicBezTo>
                      <a:pt x="188" y="8"/>
                      <a:pt x="188" y="8"/>
                      <a:pt x="188" y="8"/>
                    </a:cubicBezTo>
                    <a:cubicBezTo>
                      <a:pt x="187" y="6"/>
                      <a:pt x="187" y="6"/>
                      <a:pt x="187" y="6"/>
                    </a:cubicBezTo>
                    <a:cubicBezTo>
                      <a:pt x="186" y="3"/>
                      <a:pt x="186" y="3"/>
                      <a:pt x="186" y="3"/>
                    </a:cubicBezTo>
                    <a:cubicBezTo>
                      <a:pt x="183" y="1"/>
                      <a:pt x="183" y="1"/>
                      <a:pt x="183" y="1"/>
                    </a:cubicBezTo>
                    <a:cubicBezTo>
                      <a:pt x="178" y="0"/>
                      <a:pt x="178" y="0"/>
                      <a:pt x="178" y="0"/>
                    </a:cubicBezTo>
                    <a:cubicBezTo>
                      <a:pt x="174" y="0"/>
                      <a:pt x="174" y="0"/>
                      <a:pt x="174" y="0"/>
                    </a:cubicBezTo>
                    <a:cubicBezTo>
                      <a:pt x="166" y="6"/>
                      <a:pt x="166" y="6"/>
                      <a:pt x="166" y="6"/>
                    </a:cubicBezTo>
                    <a:cubicBezTo>
                      <a:pt x="151" y="16"/>
                      <a:pt x="151" y="16"/>
                      <a:pt x="151" y="16"/>
                    </a:cubicBezTo>
                    <a:cubicBezTo>
                      <a:pt x="138" y="22"/>
                      <a:pt x="138" y="22"/>
                      <a:pt x="138" y="22"/>
                    </a:cubicBezTo>
                    <a:cubicBezTo>
                      <a:pt x="132" y="24"/>
                      <a:pt x="132" y="24"/>
                      <a:pt x="132" y="24"/>
                    </a:cubicBezTo>
                    <a:cubicBezTo>
                      <a:pt x="128" y="26"/>
                      <a:pt x="128" y="26"/>
                      <a:pt x="128" y="26"/>
                    </a:cubicBezTo>
                    <a:cubicBezTo>
                      <a:pt x="128" y="19"/>
                      <a:pt x="128" y="19"/>
                      <a:pt x="128" y="19"/>
                    </a:cubicBezTo>
                    <a:cubicBezTo>
                      <a:pt x="128" y="19"/>
                      <a:pt x="125" y="16"/>
                      <a:pt x="124" y="16"/>
                    </a:cubicBezTo>
                    <a:cubicBezTo>
                      <a:pt x="123" y="16"/>
                      <a:pt x="120" y="16"/>
                      <a:pt x="120" y="16"/>
                    </a:cubicBezTo>
                    <a:cubicBezTo>
                      <a:pt x="117" y="19"/>
                      <a:pt x="117" y="19"/>
                      <a:pt x="117" y="19"/>
                    </a:cubicBezTo>
                    <a:cubicBezTo>
                      <a:pt x="113" y="21"/>
                      <a:pt x="113" y="21"/>
                      <a:pt x="113" y="21"/>
                    </a:cubicBezTo>
                    <a:cubicBezTo>
                      <a:pt x="110" y="22"/>
                      <a:pt x="110" y="22"/>
                      <a:pt x="110" y="22"/>
                    </a:cubicBezTo>
                    <a:cubicBezTo>
                      <a:pt x="111" y="28"/>
                      <a:pt x="111" y="28"/>
                      <a:pt x="111" y="28"/>
                    </a:cubicBezTo>
                    <a:cubicBezTo>
                      <a:pt x="112" y="33"/>
                      <a:pt x="112" y="33"/>
                      <a:pt x="112" y="33"/>
                    </a:cubicBezTo>
                    <a:cubicBezTo>
                      <a:pt x="112" y="39"/>
                      <a:pt x="112" y="39"/>
                      <a:pt x="112" y="39"/>
                    </a:cubicBezTo>
                    <a:cubicBezTo>
                      <a:pt x="111" y="43"/>
                      <a:pt x="111" y="43"/>
                      <a:pt x="111" y="43"/>
                    </a:cubicBezTo>
                    <a:cubicBezTo>
                      <a:pt x="107" y="45"/>
                      <a:pt x="107" y="45"/>
                      <a:pt x="107" y="45"/>
                    </a:cubicBezTo>
                    <a:cubicBezTo>
                      <a:pt x="103" y="45"/>
                      <a:pt x="103" y="45"/>
                      <a:pt x="103" y="45"/>
                    </a:cubicBezTo>
                    <a:cubicBezTo>
                      <a:pt x="99" y="47"/>
                      <a:pt x="99" y="47"/>
                      <a:pt x="99" y="47"/>
                    </a:cubicBezTo>
                    <a:cubicBezTo>
                      <a:pt x="98" y="51"/>
                      <a:pt x="98" y="51"/>
                      <a:pt x="98" y="51"/>
                    </a:cubicBezTo>
                    <a:cubicBezTo>
                      <a:pt x="98" y="58"/>
                      <a:pt x="98" y="58"/>
                      <a:pt x="98" y="58"/>
                    </a:cubicBezTo>
                    <a:cubicBezTo>
                      <a:pt x="100" y="61"/>
                      <a:pt x="100" y="61"/>
                      <a:pt x="100" y="61"/>
                    </a:cubicBezTo>
                    <a:cubicBezTo>
                      <a:pt x="101" y="66"/>
                      <a:pt x="101" y="66"/>
                      <a:pt x="101" y="66"/>
                    </a:cubicBezTo>
                    <a:cubicBezTo>
                      <a:pt x="101" y="70"/>
                      <a:pt x="101" y="70"/>
                      <a:pt x="101" y="70"/>
                    </a:cubicBezTo>
                    <a:cubicBezTo>
                      <a:pt x="101" y="74"/>
                      <a:pt x="101" y="74"/>
                      <a:pt x="101" y="74"/>
                    </a:cubicBezTo>
                    <a:cubicBezTo>
                      <a:pt x="97" y="76"/>
                      <a:pt x="97" y="76"/>
                      <a:pt x="97" y="76"/>
                    </a:cubicBezTo>
                    <a:cubicBezTo>
                      <a:pt x="95" y="80"/>
                      <a:pt x="95" y="80"/>
                      <a:pt x="95" y="80"/>
                    </a:cubicBezTo>
                    <a:cubicBezTo>
                      <a:pt x="96" y="83"/>
                      <a:pt x="96" y="83"/>
                      <a:pt x="96" y="83"/>
                    </a:cubicBezTo>
                    <a:cubicBezTo>
                      <a:pt x="98" y="84"/>
                      <a:pt x="98" y="84"/>
                      <a:pt x="98" y="84"/>
                    </a:cubicBezTo>
                    <a:cubicBezTo>
                      <a:pt x="99" y="88"/>
                      <a:pt x="99" y="88"/>
                      <a:pt x="99" y="88"/>
                    </a:cubicBezTo>
                    <a:cubicBezTo>
                      <a:pt x="98" y="94"/>
                      <a:pt x="98" y="94"/>
                      <a:pt x="98" y="94"/>
                    </a:cubicBezTo>
                    <a:cubicBezTo>
                      <a:pt x="98" y="98"/>
                      <a:pt x="98" y="98"/>
                      <a:pt x="98" y="98"/>
                    </a:cubicBezTo>
                    <a:cubicBezTo>
                      <a:pt x="98" y="98"/>
                      <a:pt x="97" y="100"/>
                      <a:pt x="97" y="101"/>
                    </a:cubicBezTo>
                    <a:cubicBezTo>
                      <a:pt x="96" y="103"/>
                      <a:pt x="92" y="106"/>
                      <a:pt x="92" y="106"/>
                    </a:cubicBezTo>
                    <a:cubicBezTo>
                      <a:pt x="87" y="109"/>
                      <a:pt x="87" y="109"/>
                      <a:pt x="87" y="109"/>
                    </a:cubicBezTo>
                    <a:cubicBezTo>
                      <a:pt x="82" y="113"/>
                      <a:pt x="82" y="113"/>
                      <a:pt x="82" y="113"/>
                    </a:cubicBezTo>
                    <a:cubicBezTo>
                      <a:pt x="79" y="116"/>
                      <a:pt x="79" y="116"/>
                      <a:pt x="79" y="116"/>
                    </a:cubicBezTo>
                    <a:cubicBezTo>
                      <a:pt x="76" y="112"/>
                      <a:pt x="76" y="112"/>
                      <a:pt x="76" y="112"/>
                    </a:cubicBezTo>
                    <a:cubicBezTo>
                      <a:pt x="76" y="112"/>
                      <a:pt x="73" y="110"/>
                      <a:pt x="71" y="110"/>
                    </a:cubicBezTo>
                    <a:cubicBezTo>
                      <a:pt x="70" y="110"/>
                      <a:pt x="67" y="110"/>
                      <a:pt x="67" y="110"/>
                    </a:cubicBezTo>
                    <a:cubicBezTo>
                      <a:pt x="59" y="110"/>
                      <a:pt x="59" y="110"/>
                      <a:pt x="59" y="110"/>
                    </a:cubicBezTo>
                    <a:cubicBezTo>
                      <a:pt x="53" y="109"/>
                      <a:pt x="53" y="109"/>
                      <a:pt x="53" y="109"/>
                    </a:cubicBezTo>
                    <a:cubicBezTo>
                      <a:pt x="49" y="110"/>
                      <a:pt x="49" y="110"/>
                      <a:pt x="49" y="110"/>
                    </a:cubicBezTo>
                    <a:cubicBezTo>
                      <a:pt x="47" y="113"/>
                      <a:pt x="47" y="113"/>
                      <a:pt x="47" y="113"/>
                    </a:cubicBezTo>
                    <a:cubicBezTo>
                      <a:pt x="43" y="115"/>
                      <a:pt x="43" y="115"/>
                      <a:pt x="43" y="115"/>
                    </a:cubicBezTo>
                    <a:cubicBezTo>
                      <a:pt x="37" y="115"/>
                      <a:pt x="37" y="115"/>
                      <a:pt x="37" y="115"/>
                    </a:cubicBezTo>
                    <a:cubicBezTo>
                      <a:pt x="32" y="116"/>
                      <a:pt x="32" y="116"/>
                      <a:pt x="32" y="116"/>
                    </a:cubicBezTo>
                    <a:cubicBezTo>
                      <a:pt x="26" y="117"/>
                      <a:pt x="26" y="117"/>
                      <a:pt x="26" y="117"/>
                    </a:cubicBezTo>
                    <a:cubicBezTo>
                      <a:pt x="21" y="117"/>
                      <a:pt x="21" y="117"/>
                      <a:pt x="21" y="117"/>
                    </a:cubicBezTo>
                    <a:cubicBezTo>
                      <a:pt x="21" y="117"/>
                      <a:pt x="18" y="117"/>
                      <a:pt x="18" y="118"/>
                    </a:cubicBezTo>
                    <a:cubicBezTo>
                      <a:pt x="17" y="119"/>
                      <a:pt x="14" y="120"/>
                      <a:pt x="13" y="122"/>
                    </a:cubicBezTo>
                    <a:cubicBezTo>
                      <a:pt x="13" y="125"/>
                      <a:pt x="6" y="132"/>
                      <a:pt x="6" y="132"/>
                    </a:cubicBezTo>
                    <a:cubicBezTo>
                      <a:pt x="6" y="132"/>
                      <a:pt x="2" y="137"/>
                      <a:pt x="1" y="139"/>
                    </a:cubicBezTo>
                    <a:cubicBezTo>
                      <a:pt x="0" y="140"/>
                      <a:pt x="0" y="144"/>
                      <a:pt x="0" y="144"/>
                    </a:cubicBez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4" name="Grupo 17"/>
            <p:cNvGrpSpPr/>
            <p:nvPr/>
          </p:nvGrpSpPr>
          <p:grpSpPr>
            <a:xfrm>
              <a:off x="8905878" y="4635726"/>
              <a:ext cx="931862" cy="1101725"/>
              <a:chOff x="8737600" y="3878263"/>
              <a:chExt cx="931862" cy="1101725"/>
            </a:xfrm>
            <a:solidFill>
              <a:srgbClr val="0060AA"/>
            </a:solidFill>
          </p:grpSpPr>
          <p:sp>
            <p:nvSpPr>
              <p:cNvPr id="101" name="Freeform 19"/>
              <p:cNvSpPr>
                <a:spLocks/>
              </p:cNvSpPr>
              <p:nvPr/>
            </p:nvSpPr>
            <p:spPr bwMode="auto">
              <a:xfrm>
                <a:off x="9048750" y="3878263"/>
                <a:ext cx="620712" cy="384175"/>
              </a:xfrm>
              <a:custGeom>
                <a:avLst/>
                <a:gdLst>
                  <a:gd name="T0" fmla="*/ 17 w 391"/>
                  <a:gd name="T1" fmla="*/ 109 h 242"/>
                  <a:gd name="T2" fmla="*/ 15 w 391"/>
                  <a:gd name="T3" fmla="*/ 156 h 242"/>
                  <a:gd name="T4" fmla="*/ 0 w 391"/>
                  <a:gd name="T5" fmla="*/ 171 h 242"/>
                  <a:gd name="T6" fmla="*/ 12 w 391"/>
                  <a:gd name="T7" fmla="*/ 173 h 242"/>
                  <a:gd name="T8" fmla="*/ 22 w 391"/>
                  <a:gd name="T9" fmla="*/ 171 h 242"/>
                  <a:gd name="T10" fmla="*/ 36 w 391"/>
                  <a:gd name="T11" fmla="*/ 197 h 242"/>
                  <a:gd name="T12" fmla="*/ 55 w 391"/>
                  <a:gd name="T13" fmla="*/ 218 h 242"/>
                  <a:gd name="T14" fmla="*/ 88 w 391"/>
                  <a:gd name="T15" fmla="*/ 223 h 242"/>
                  <a:gd name="T16" fmla="*/ 124 w 391"/>
                  <a:gd name="T17" fmla="*/ 225 h 242"/>
                  <a:gd name="T18" fmla="*/ 147 w 391"/>
                  <a:gd name="T19" fmla="*/ 235 h 242"/>
                  <a:gd name="T20" fmla="*/ 190 w 391"/>
                  <a:gd name="T21" fmla="*/ 242 h 242"/>
                  <a:gd name="T22" fmla="*/ 195 w 391"/>
                  <a:gd name="T23" fmla="*/ 227 h 242"/>
                  <a:gd name="T24" fmla="*/ 218 w 391"/>
                  <a:gd name="T25" fmla="*/ 216 h 242"/>
                  <a:gd name="T26" fmla="*/ 235 w 391"/>
                  <a:gd name="T27" fmla="*/ 206 h 242"/>
                  <a:gd name="T28" fmla="*/ 259 w 391"/>
                  <a:gd name="T29" fmla="*/ 201 h 242"/>
                  <a:gd name="T30" fmla="*/ 294 w 391"/>
                  <a:gd name="T31" fmla="*/ 201 h 242"/>
                  <a:gd name="T32" fmla="*/ 306 w 391"/>
                  <a:gd name="T33" fmla="*/ 213 h 242"/>
                  <a:gd name="T34" fmla="*/ 325 w 391"/>
                  <a:gd name="T35" fmla="*/ 206 h 242"/>
                  <a:gd name="T36" fmla="*/ 344 w 391"/>
                  <a:gd name="T37" fmla="*/ 204 h 242"/>
                  <a:gd name="T38" fmla="*/ 363 w 391"/>
                  <a:gd name="T39" fmla="*/ 208 h 242"/>
                  <a:gd name="T40" fmla="*/ 372 w 391"/>
                  <a:gd name="T41" fmla="*/ 199 h 242"/>
                  <a:gd name="T42" fmla="*/ 384 w 391"/>
                  <a:gd name="T43" fmla="*/ 182 h 242"/>
                  <a:gd name="T44" fmla="*/ 391 w 391"/>
                  <a:gd name="T45" fmla="*/ 171 h 242"/>
                  <a:gd name="T46" fmla="*/ 384 w 391"/>
                  <a:gd name="T47" fmla="*/ 154 h 242"/>
                  <a:gd name="T48" fmla="*/ 365 w 391"/>
                  <a:gd name="T49" fmla="*/ 154 h 242"/>
                  <a:gd name="T50" fmla="*/ 363 w 391"/>
                  <a:gd name="T51" fmla="*/ 140 h 242"/>
                  <a:gd name="T52" fmla="*/ 320 w 391"/>
                  <a:gd name="T53" fmla="*/ 130 h 242"/>
                  <a:gd name="T54" fmla="*/ 316 w 391"/>
                  <a:gd name="T55" fmla="*/ 97 h 242"/>
                  <a:gd name="T56" fmla="*/ 299 w 391"/>
                  <a:gd name="T57" fmla="*/ 78 h 242"/>
                  <a:gd name="T58" fmla="*/ 294 w 391"/>
                  <a:gd name="T59" fmla="*/ 47 h 242"/>
                  <a:gd name="T60" fmla="*/ 285 w 391"/>
                  <a:gd name="T61" fmla="*/ 21 h 242"/>
                  <a:gd name="T62" fmla="*/ 226 w 391"/>
                  <a:gd name="T63" fmla="*/ 19 h 242"/>
                  <a:gd name="T64" fmla="*/ 207 w 391"/>
                  <a:gd name="T65" fmla="*/ 7 h 242"/>
                  <a:gd name="T66" fmla="*/ 190 w 391"/>
                  <a:gd name="T67" fmla="*/ 2 h 242"/>
                  <a:gd name="T68" fmla="*/ 145 w 391"/>
                  <a:gd name="T69" fmla="*/ 0 h 242"/>
                  <a:gd name="T70" fmla="*/ 119 w 391"/>
                  <a:gd name="T71" fmla="*/ 0 h 242"/>
                  <a:gd name="T72" fmla="*/ 93 w 391"/>
                  <a:gd name="T73" fmla="*/ 0 h 242"/>
                  <a:gd name="T74" fmla="*/ 72 w 391"/>
                  <a:gd name="T75" fmla="*/ 7 h 242"/>
                  <a:gd name="T76" fmla="*/ 45 w 391"/>
                  <a:gd name="T77" fmla="*/ 28 h 242"/>
                  <a:gd name="T78" fmla="*/ 27 w 391"/>
                  <a:gd name="T79" fmla="*/ 57 h 242"/>
                  <a:gd name="T80" fmla="*/ 17 w 391"/>
                  <a:gd name="T81" fmla="*/ 8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1" h="242">
                    <a:moveTo>
                      <a:pt x="17" y="81"/>
                    </a:moveTo>
                    <a:lnTo>
                      <a:pt x="17" y="109"/>
                    </a:lnTo>
                    <a:lnTo>
                      <a:pt x="15" y="133"/>
                    </a:lnTo>
                    <a:lnTo>
                      <a:pt x="15" y="156"/>
                    </a:lnTo>
                    <a:lnTo>
                      <a:pt x="5" y="168"/>
                    </a:lnTo>
                    <a:lnTo>
                      <a:pt x="0" y="171"/>
                    </a:lnTo>
                    <a:lnTo>
                      <a:pt x="5" y="173"/>
                    </a:lnTo>
                    <a:lnTo>
                      <a:pt x="12" y="173"/>
                    </a:lnTo>
                    <a:lnTo>
                      <a:pt x="17" y="168"/>
                    </a:lnTo>
                    <a:lnTo>
                      <a:pt x="22" y="171"/>
                    </a:lnTo>
                    <a:lnTo>
                      <a:pt x="31" y="185"/>
                    </a:lnTo>
                    <a:lnTo>
                      <a:pt x="36" y="197"/>
                    </a:lnTo>
                    <a:lnTo>
                      <a:pt x="41" y="211"/>
                    </a:lnTo>
                    <a:lnTo>
                      <a:pt x="55" y="218"/>
                    </a:lnTo>
                    <a:lnTo>
                      <a:pt x="72" y="220"/>
                    </a:lnTo>
                    <a:lnTo>
                      <a:pt x="88" y="223"/>
                    </a:lnTo>
                    <a:lnTo>
                      <a:pt x="107" y="223"/>
                    </a:lnTo>
                    <a:lnTo>
                      <a:pt x="124" y="225"/>
                    </a:lnTo>
                    <a:lnTo>
                      <a:pt x="131" y="230"/>
                    </a:lnTo>
                    <a:lnTo>
                      <a:pt x="147" y="235"/>
                    </a:lnTo>
                    <a:lnTo>
                      <a:pt x="171" y="239"/>
                    </a:lnTo>
                    <a:lnTo>
                      <a:pt x="190" y="242"/>
                    </a:lnTo>
                    <a:lnTo>
                      <a:pt x="195" y="235"/>
                    </a:lnTo>
                    <a:lnTo>
                      <a:pt x="195" y="227"/>
                    </a:lnTo>
                    <a:lnTo>
                      <a:pt x="199" y="218"/>
                    </a:lnTo>
                    <a:lnTo>
                      <a:pt x="218" y="216"/>
                    </a:lnTo>
                    <a:lnTo>
                      <a:pt x="228" y="216"/>
                    </a:lnTo>
                    <a:lnTo>
                      <a:pt x="235" y="206"/>
                    </a:lnTo>
                    <a:lnTo>
                      <a:pt x="242" y="201"/>
                    </a:lnTo>
                    <a:lnTo>
                      <a:pt x="259" y="201"/>
                    </a:lnTo>
                    <a:lnTo>
                      <a:pt x="280" y="201"/>
                    </a:lnTo>
                    <a:lnTo>
                      <a:pt x="294" y="201"/>
                    </a:lnTo>
                    <a:lnTo>
                      <a:pt x="299" y="211"/>
                    </a:lnTo>
                    <a:lnTo>
                      <a:pt x="306" y="213"/>
                    </a:lnTo>
                    <a:lnTo>
                      <a:pt x="313" y="213"/>
                    </a:lnTo>
                    <a:lnTo>
                      <a:pt x="325" y="206"/>
                    </a:lnTo>
                    <a:lnTo>
                      <a:pt x="334" y="204"/>
                    </a:lnTo>
                    <a:lnTo>
                      <a:pt x="344" y="204"/>
                    </a:lnTo>
                    <a:lnTo>
                      <a:pt x="356" y="204"/>
                    </a:lnTo>
                    <a:lnTo>
                      <a:pt x="363" y="208"/>
                    </a:lnTo>
                    <a:lnTo>
                      <a:pt x="370" y="208"/>
                    </a:lnTo>
                    <a:lnTo>
                      <a:pt x="372" y="199"/>
                    </a:lnTo>
                    <a:lnTo>
                      <a:pt x="377" y="190"/>
                    </a:lnTo>
                    <a:lnTo>
                      <a:pt x="384" y="182"/>
                    </a:lnTo>
                    <a:lnTo>
                      <a:pt x="387" y="175"/>
                    </a:lnTo>
                    <a:lnTo>
                      <a:pt x="391" y="171"/>
                    </a:lnTo>
                    <a:lnTo>
                      <a:pt x="391" y="159"/>
                    </a:lnTo>
                    <a:lnTo>
                      <a:pt x="384" y="154"/>
                    </a:lnTo>
                    <a:lnTo>
                      <a:pt x="375" y="154"/>
                    </a:lnTo>
                    <a:lnTo>
                      <a:pt x="365" y="154"/>
                    </a:lnTo>
                    <a:lnTo>
                      <a:pt x="361" y="152"/>
                    </a:lnTo>
                    <a:lnTo>
                      <a:pt x="363" y="140"/>
                    </a:lnTo>
                    <a:lnTo>
                      <a:pt x="363" y="130"/>
                    </a:lnTo>
                    <a:lnTo>
                      <a:pt x="320" y="130"/>
                    </a:lnTo>
                    <a:lnTo>
                      <a:pt x="316" y="114"/>
                    </a:lnTo>
                    <a:lnTo>
                      <a:pt x="316" y="97"/>
                    </a:lnTo>
                    <a:lnTo>
                      <a:pt x="308" y="85"/>
                    </a:lnTo>
                    <a:lnTo>
                      <a:pt x="299" y="78"/>
                    </a:lnTo>
                    <a:lnTo>
                      <a:pt x="297" y="69"/>
                    </a:lnTo>
                    <a:lnTo>
                      <a:pt x="294" y="47"/>
                    </a:lnTo>
                    <a:lnTo>
                      <a:pt x="294" y="31"/>
                    </a:lnTo>
                    <a:lnTo>
                      <a:pt x="285" y="21"/>
                    </a:lnTo>
                    <a:lnTo>
                      <a:pt x="271" y="19"/>
                    </a:lnTo>
                    <a:lnTo>
                      <a:pt x="226" y="19"/>
                    </a:lnTo>
                    <a:lnTo>
                      <a:pt x="214" y="12"/>
                    </a:lnTo>
                    <a:lnTo>
                      <a:pt x="207" y="7"/>
                    </a:lnTo>
                    <a:lnTo>
                      <a:pt x="197" y="5"/>
                    </a:lnTo>
                    <a:lnTo>
                      <a:pt x="190" y="2"/>
                    </a:lnTo>
                    <a:lnTo>
                      <a:pt x="169" y="0"/>
                    </a:lnTo>
                    <a:lnTo>
                      <a:pt x="145" y="0"/>
                    </a:lnTo>
                    <a:lnTo>
                      <a:pt x="135" y="0"/>
                    </a:lnTo>
                    <a:lnTo>
                      <a:pt x="119" y="0"/>
                    </a:lnTo>
                    <a:lnTo>
                      <a:pt x="107" y="0"/>
                    </a:lnTo>
                    <a:lnTo>
                      <a:pt x="93" y="0"/>
                    </a:lnTo>
                    <a:lnTo>
                      <a:pt x="86" y="0"/>
                    </a:lnTo>
                    <a:lnTo>
                      <a:pt x="72" y="7"/>
                    </a:lnTo>
                    <a:lnTo>
                      <a:pt x="60" y="17"/>
                    </a:lnTo>
                    <a:lnTo>
                      <a:pt x="45" y="28"/>
                    </a:lnTo>
                    <a:lnTo>
                      <a:pt x="43" y="40"/>
                    </a:lnTo>
                    <a:lnTo>
                      <a:pt x="27" y="57"/>
                    </a:lnTo>
                    <a:lnTo>
                      <a:pt x="22" y="66"/>
                    </a:lnTo>
                    <a:lnTo>
                      <a:pt x="17" y="81"/>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2" name="Freeform 24"/>
              <p:cNvSpPr>
                <a:spLocks/>
              </p:cNvSpPr>
              <p:nvPr/>
            </p:nvSpPr>
            <p:spPr bwMode="auto">
              <a:xfrm>
                <a:off x="9124950" y="4213225"/>
                <a:ext cx="508000" cy="315913"/>
              </a:xfrm>
              <a:custGeom>
                <a:avLst/>
                <a:gdLst>
                  <a:gd name="T0" fmla="*/ 0 w 135"/>
                  <a:gd name="T1" fmla="*/ 15 h 84"/>
                  <a:gd name="T2" fmla="*/ 1 w 135"/>
                  <a:gd name="T3" fmla="*/ 26 h 84"/>
                  <a:gd name="T4" fmla="*/ 13 w 135"/>
                  <a:gd name="T5" fmla="*/ 27 h 84"/>
                  <a:gd name="T6" fmla="*/ 27 w 135"/>
                  <a:gd name="T7" fmla="*/ 28 h 84"/>
                  <a:gd name="T8" fmla="*/ 42 w 135"/>
                  <a:gd name="T9" fmla="*/ 33 h 84"/>
                  <a:gd name="T10" fmla="*/ 52 w 135"/>
                  <a:gd name="T11" fmla="*/ 36 h 84"/>
                  <a:gd name="T12" fmla="*/ 61 w 135"/>
                  <a:gd name="T13" fmla="*/ 39 h 84"/>
                  <a:gd name="T14" fmla="*/ 88 w 135"/>
                  <a:gd name="T15" fmla="*/ 62 h 84"/>
                  <a:gd name="T16" fmla="*/ 102 w 135"/>
                  <a:gd name="T17" fmla="*/ 62 h 84"/>
                  <a:gd name="T18" fmla="*/ 106 w 135"/>
                  <a:gd name="T19" fmla="*/ 67 h 84"/>
                  <a:gd name="T20" fmla="*/ 104 w 135"/>
                  <a:gd name="T21" fmla="*/ 74 h 84"/>
                  <a:gd name="T22" fmla="*/ 98 w 135"/>
                  <a:gd name="T23" fmla="*/ 82 h 84"/>
                  <a:gd name="T24" fmla="*/ 106 w 135"/>
                  <a:gd name="T25" fmla="*/ 84 h 84"/>
                  <a:gd name="T26" fmla="*/ 114 w 135"/>
                  <a:gd name="T27" fmla="*/ 76 h 84"/>
                  <a:gd name="T28" fmla="*/ 127 w 135"/>
                  <a:gd name="T29" fmla="*/ 67 h 84"/>
                  <a:gd name="T30" fmla="*/ 132 w 135"/>
                  <a:gd name="T31" fmla="*/ 55 h 84"/>
                  <a:gd name="T32" fmla="*/ 135 w 135"/>
                  <a:gd name="T33" fmla="*/ 40 h 84"/>
                  <a:gd name="T34" fmla="*/ 135 w 135"/>
                  <a:gd name="T35" fmla="*/ 24 h 84"/>
                  <a:gd name="T36" fmla="*/ 134 w 135"/>
                  <a:gd name="T37" fmla="*/ 9 h 84"/>
                  <a:gd name="T38" fmla="*/ 128 w 135"/>
                  <a:gd name="T39" fmla="*/ 0 h 84"/>
                  <a:gd name="T40" fmla="*/ 118 w 135"/>
                  <a:gd name="T41" fmla="*/ 2 h 84"/>
                  <a:gd name="T42" fmla="*/ 113 w 135"/>
                  <a:gd name="T43" fmla="*/ 5 h 84"/>
                  <a:gd name="T44" fmla="*/ 105 w 135"/>
                  <a:gd name="T45" fmla="*/ 5 h 84"/>
                  <a:gd name="T46" fmla="*/ 101 w 135"/>
                  <a:gd name="T47" fmla="*/ 1 h 84"/>
                  <a:gd name="T48" fmla="*/ 92 w 135"/>
                  <a:gd name="T49" fmla="*/ 1 h 84"/>
                  <a:gd name="T50" fmla="*/ 82 w 135"/>
                  <a:gd name="T51" fmla="*/ 2 h 84"/>
                  <a:gd name="T52" fmla="*/ 75 w 135"/>
                  <a:gd name="T53" fmla="*/ 8 h 84"/>
                  <a:gd name="T54" fmla="*/ 68 w 135"/>
                  <a:gd name="T55" fmla="*/ 10 h 84"/>
                  <a:gd name="T56" fmla="*/ 64 w 135"/>
                  <a:gd name="T57" fmla="*/ 17 h 84"/>
                  <a:gd name="T58" fmla="*/ 55 w 135"/>
                  <a:gd name="T59" fmla="*/ 17 h 84"/>
                  <a:gd name="T60" fmla="*/ 44 w 135"/>
                  <a:gd name="T61" fmla="*/ 16 h 84"/>
                  <a:gd name="T62" fmla="*/ 32 w 135"/>
                  <a:gd name="T63" fmla="*/ 12 h 84"/>
                  <a:gd name="T64" fmla="*/ 22 w 135"/>
                  <a:gd name="T65" fmla="*/ 10 h 84"/>
                  <a:gd name="T66" fmla="*/ 11 w 135"/>
                  <a:gd name="T67" fmla="*/ 9 h 84"/>
                  <a:gd name="T68" fmla="*/ 0 w 135"/>
                  <a:gd name="T69"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84">
                    <a:moveTo>
                      <a:pt x="0" y="9"/>
                    </a:moveTo>
                    <a:cubicBezTo>
                      <a:pt x="0" y="15"/>
                      <a:pt x="0" y="15"/>
                      <a:pt x="0" y="15"/>
                    </a:cubicBezTo>
                    <a:cubicBezTo>
                      <a:pt x="0" y="22"/>
                      <a:pt x="0" y="22"/>
                      <a:pt x="0" y="22"/>
                    </a:cubicBezTo>
                    <a:cubicBezTo>
                      <a:pt x="1" y="26"/>
                      <a:pt x="1" y="26"/>
                      <a:pt x="1" y="26"/>
                    </a:cubicBezTo>
                    <a:cubicBezTo>
                      <a:pt x="6" y="27"/>
                      <a:pt x="6" y="27"/>
                      <a:pt x="6" y="27"/>
                    </a:cubicBezTo>
                    <a:cubicBezTo>
                      <a:pt x="13" y="27"/>
                      <a:pt x="13" y="27"/>
                      <a:pt x="13" y="27"/>
                    </a:cubicBezTo>
                    <a:cubicBezTo>
                      <a:pt x="20" y="27"/>
                      <a:pt x="20" y="27"/>
                      <a:pt x="20" y="27"/>
                    </a:cubicBezTo>
                    <a:cubicBezTo>
                      <a:pt x="27" y="28"/>
                      <a:pt x="27" y="28"/>
                      <a:pt x="27" y="28"/>
                    </a:cubicBezTo>
                    <a:cubicBezTo>
                      <a:pt x="36" y="30"/>
                      <a:pt x="36" y="30"/>
                      <a:pt x="36" y="30"/>
                    </a:cubicBezTo>
                    <a:cubicBezTo>
                      <a:pt x="42" y="33"/>
                      <a:pt x="42" y="33"/>
                      <a:pt x="42" y="33"/>
                    </a:cubicBezTo>
                    <a:cubicBezTo>
                      <a:pt x="46" y="34"/>
                      <a:pt x="46" y="34"/>
                      <a:pt x="46" y="34"/>
                    </a:cubicBezTo>
                    <a:cubicBezTo>
                      <a:pt x="52" y="36"/>
                      <a:pt x="52" y="36"/>
                      <a:pt x="52" y="36"/>
                    </a:cubicBezTo>
                    <a:cubicBezTo>
                      <a:pt x="57" y="37"/>
                      <a:pt x="57" y="37"/>
                      <a:pt x="57" y="37"/>
                    </a:cubicBezTo>
                    <a:cubicBezTo>
                      <a:pt x="61" y="39"/>
                      <a:pt x="61" y="39"/>
                      <a:pt x="61" y="39"/>
                    </a:cubicBezTo>
                    <a:cubicBezTo>
                      <a:pt x="84" y="61"/>
                      <a:pt x="84" y="61"/>
                      <a:pt x="84" y="61"/>
                    </a:cubicBezTo>
                    <a:cubicBezTo>
                      <a:pt x="88" y="62"/>
                      <a:pt x="88" y="62"/>
                      <a:pt x="88" y="62"/>
                    </a:cubicBezTo>
                    <a:cubicBezTo>
                      <a:pt x="95" y="62"/>
                      <a:pt x="95" y="62"/>
                      <a:pt x="95" y="62"/>
                    </a:cubicBezTo>
                    <a:cubicBezTo>
                      <a:pt x="102" y="62"/>
                      <a:pt x="102" y="62"/>
                      <a:pt x="102" y="62"/>
                    </a:cubicBezTo>
                    <a:cubicBezTo>
                      <a:pt x="102" y="62"/>
                      <a:pt x="104" y="61"/>
                      <a:pt x="104" y="63"/>
                    </a:cubicBezTo>
                    <a:cubicBezTo>
                      <a:pt x="105" y="65"/>
                      <a:pt x="106" y="67"/>
                      <a:pt x="106" y="67"/>
                    </a:cubicBezTo>
                    <a:cubicBezTo>
                      <a:pt x="105" y="71"/>
                      <a:pt x="105" y="71"/>
                      <a:pt x="105" y="71"/>
                    </a:cubicBezTo>
                    <a:cubicBezTo>
                      <a:pt x="104" y="74"/>
                      <a:pt x="104" y="74"/>
                      <a:pt x="104" y="74"/>
                    </a:cubicBezTo>
                    <a:cubicBezTo>
                      <a:pt x="100" y="78"/>
                      <a:pt x="100" y="78"/>
                      <a:pt x="100" y="78"/>
                    </a:cubicBezTo>
                    <a:cubicBezTo>
                      <a:pt x="98" y="82"/>
                      <a:pt x="98" y="82"/>
                      <a:pt x="98" y="82"/>
                    </a:cubicBezTo>
                    <a:cubicBezTo>
                      <a:pt x="102" y="83"/>
                      <a:pt x="102" y="83"/>
                      <a:pt x="102" y="83"/>
                    </a:cubicBezTo>
                    <a:cubicBezTo>
                      <a:pt x="106" y="84"/>
                      <a:pt x="106" y="84"/>
                      <a:pt x="106" y="84"/>
                    </a:cubicBezTo>
                    <a:cubicBezTo>
                      <a:pt x="109" y="81"/>
                      <a:pt x="109" y="81"/>
                      <a:pt x="109" y="81"/>
                    </a:cubicBezTo>
                    <a:cubicBezTo>
                      <a:pt x="114" y="76"/>
                      <a:pt x="114" y="76"/>
                      <a:pt x="114" y="76"/>
                    </a:cubicBezTo>
                    <a:cubicBezTo>
                      <a:pt x="119" y="72"/>
                      <a:pt x="119" y="72"/>
                      <a:pt x="119" y="72"/>
                    </a:cubicBezTo>
                    <a:cubicBezTo>
                      <a:pt x="127" y="67"/>
                      <a:pt x="127" y="67"/>
                      <a:pt x="127" y="67"/>
                    </a:cubicBezTo>
                    <a:cubicBezTo>
                      <a:pt x="127" y="67"/>
                      <a:pt x="130" y="65"/>
                      <a:pt x="130" y="64"/>
                    </a:cubicBezTo>
                    <a:cubicBezTo>
                      <a:pt x="130" y="63"/>
                      <a:pt x="132" y="55"/>
                      <a:pt x="132" y="55"/>
                    </a:cubicBezTo>
                    <a:cubicBezTo>
                      <a:pt x="134" y="48"/>
                      <a:pt x="134" y="48"/>
                      <a:pt x="134" y="48"/>
                    </a:cubicBezTo>
                    <a:cubicBezTo>
                      <a:pt x="135" y="40"/>
                      <a:pt x="135" y="40"/>
                      <a:pt x="135" y="40"/>
                    </a:cubicBezTo>
                    <a:cubicBezTo>
                      <a:pt x="135" y="33"/>
                      <a:pt x="135" y="33"/>
                      <a:pt x="135" y="33"/>
                    </a:cubicBezTo>
                    <a:cubicBezTo>
                      <a:pt x="135" y="24"/>
                      <a:pt x="135" y="24"/>
                      <a:pt x="135" y="24"/>
                    </a:cubicBezTo>
                    <a:cubicBezTo>
                      <a:pt x="135" y="24"/>
                      <a:pt x="135" y="18"/>
                      <a:pt x="135" y="17"/>
                    </a:cubicBezTo>
                    <a:cubicBezTo>
                      <a:pt x="135" y="16"/>
                      <a:pt x="134" y="9"/>
                      <a:pt x="134" y="9"/>
                    </a:cubicBezTo>
                    <a:cubicBezTo>
                      <a:pt x="133" y="5"/>
                      <a:pt x="133" y="5"/>
                      <a:pt x="133" y="5"/>
                    </a:cubicBezTo>
                    <a:cubicBezTo>
                      <a:pt x="128" y="0"/>
                      <a:pt x="128" y="0"/>
                      <a:pt x="128" y="0"/>
                    </a:cubicBezTo>
                    <a:cubicBezTo>
                      <a:pt x="123" y="0"/>
                      <a:pt x="123" y="0"/>
                      <a:pt x="123" y="0"/>
                    </a:cubicBezTo>
                    <a:cubicBezTo>
                      <a:pt x="118" y="2"/>
                      <a:pt x="118" y="2"/>
                      <a:pt x="118" y="2"/>
                    </a:cubicBezTo>
                    <a:cubicBezTo>
                      <a:pt x="116" y="4"/>
                      <a:pt x="116" y="4"/>
                      <a:pt x="116" y="4"/>
                    </a:cubicBezTo>
                    <a:cubicBezTo>
                      <a:pt x="113" y="5"/>
                      <a:pt x="113" y="5"/>
                      <a:pt x="113" y="5"/>
                    </a:cubicBezTo>
                    <a:cubicBezTo>
                      <a:pt x="108" y="6"/>
                      <a:pt x="108" y="6"/>
                      <a:pt x="108" y="6"/>
                    </a:cubicBezTo>
                    <a:cubicBezTo>
                      <a:pt x="105" y="5"/>
                      <a:pt x="105" y="5"/>
                      <a:pt x="105" y="5"/>
                    </a:cubicBezTo>
                    <a:cubicBezTo>
                      <a:pt x="103" y="3"/>
                      <a:pt x="103" y="3"/>
                      <a:pt x="103" y="3"/>
                    </a:cubicBezTo>
                    <a:cubicBezTo>
                      <a:pt x="101" y="1"/>
                      <a:pt x="101" y="1"/>
                      <a:pt x="101" y="1"/>
                    </a:cubicBezTo>
                    <a:cubicBezTo>
                      <a:pt x="96" y="1"/>
                      <a:pt x="96" y="1"/>
                      <a:pt x="96" y="1"/>
                    </a:cubicBezTo>
                    <a:cubicBezTo>
                      <a:pt x="92" y="1"/>
                      <a:pt x="92" y="1"/>
                      <a:pt x="92" y="1"/>
                    </a:cubicBezTo>
                    <a:cubicBezTo>
                      <a:pt x="86" y="2"/>
                      <a:pt x="86" y="2"/>
                      <a:pt x="86" y="2"/>
                    </a:cubicBezTo>
                    <a:cubicBezTo>
                      <a:pt x="82" y="2"/>
                      <a:pt x="82" y="2"/>
                      <a:pt x="82" y="2"/>
                    </a:cubicBezTo>
                    <a:cubicBezTo>
                      <a:pt x="78" y="6"/>
                      <a:pt x="78" y="6"/>
                      <a:pt x="78" y="6"/>
                    </a:cubicBezTo>
                    <a:cubicBezTo>
                      <a:pt x="75" y="8"/>
                      <a:pt x="75" y="8"/>
                      <a:pt x="75" y="8"/>
                    </a:cubicBezTo>
                    <a:cubicBezTo>
                      <a:pt x="70" y="8"/>
                      <a:pt x="70" y="8"/>
                      <a:pt x="70" y="8"/>
                    </a:cubicBezTo>
                    <a:cubicBezTo>
                      <a:pt x="68" y="10"/>
                      <a:pt x="68" y="10"/>
                      <a:pt x="68" y="10"/>
                    </a:cubicBezTo>
                    <a:cubicBezTo>
                      <a:pt x="65" y="14"/>
                      <a:pt x="65" y="14"/>
                      <a:pt x="65" y="14"/>
                    </a:cubicBezTo>
                    <a:cubicBezTo>
                      <a:pt x="64" y="17"/>
                      <a:pt x="64" y="17"/>
                      <a:pt x="64" y="17"/>
                    </a:cubicBezTo>
                    <a:cubicBezTo>
                      <a:pt x="60" y="17"/>
                      <a:pt x="60" y="17"/>
                      <a:pt x="60" y="17"/>
                    </a:cubicBezTo>
                    <a:cubicBezTo>
                      <a:pt x="55" y="17"/>
                      <a:pt x="55" y="17"/>
                      <a:pt x="55" y="17"/>
                    </a:cubicBezTo>
                    <a:cubicBezTo>
                      <a:pt x="51" y="16"/>
                      <a:pt x="51" y="16"/>
                      <a:pt x="51" y="16"/>
                    </a:cubicBezTo>
                    <a:cubicBezTo>
                      <a:pt x="44" y="16"/>
                      <a:pt x="44" y="16"/>
                      <a:pt x="44" y="16"/>
                    </a:cubicBezTo>
                    <a:cubicBezTo>
                      <a:pt x="38" y="14"/>
                      <a:pt x="38" y="14"/>
                      <a:pt x="38" y="14"/>
                    </a:cubicBezTo>
                    <a:cubicBezTo>
                      <a:pt x="32" y="12"/>
                      <a:pt x="32" y="12"/>
                      <a:pt x="32" y="12"/>
                    </a:cubicBezTo>
                    <a:cubicBezTo>
                      <a:pt x="27" y="11"/>
                      <a:pt x="27" y="11"/>
                      <a:pt x="27" y="11"/>
                    </a:cubicBezTo>
                    <a:cubicBezTo>
                      <a:pt x="22" y="10"/>
                      <a:pt x="22" y="10"/>
                      <a:pt x="22" y="10"/>
                    </a:cubicBezTo>
                    <a:cubicBezTo>
                      <a:pt x="19" y="10"/>
                      <a:pt x="19" y="10"/>
                      <a:pt x="19" y="10"/>
                    </a:cubicBezTo>
                    <a:cubicBezTo>
                      <a:pt x="11" y="9"/>
                      <a:pt x="11" y="9"/>
                      <a:pt x="11" y="9"/>
                    </a:cubicBezTo>
                    <a:cubicBezTo>
                      <a:pt x="5" y="8"/>
                      <a:pt x="5" y="8"/>
                      <a:pt x="5" y="8"/>
                    </a:cubicBezTo>
                    <a:lnTo>
                      <a:pt x="0" y="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3" name="Freeform 25"/>
              <p:cNvSpPr>
                <a:spLocks/>
              </p:cNvSpPr>
              <p:nvPr/>
            </p:nvSpPr>
            <p:spPr bwMode="auto">
              <a:xfrm>
                <a:off x="8737600" y="4333875"/>
                <a:ext cx="769937" cy="646113"/>
              </a:xfrm>
              <a:custGeom>
                <a:avLst/>
                <a:gdLst>
                  <a:gd name="T0" fmla="*/ 7 w 205"/>
                  <a:gd name="T1" fmla="*/ 78 h 172"/>
                  <a:gd name="T2" fmla="*/ 16 w 205"/>
                  <a:gd name="T3" fmla="*/ 73 h 172"/>
                  <a:gd name="T4" fmla="*/ 25 w 205"/>
                  <a:gd name="T5" fmla="*/ 79 h 172"/>
                  <a:gd name="T6" fmla="*/ 39 w 205"/>
                  <a:gd name="T7" fmla="*/ 92 h 172"/>
                  <a:gd name="T8" fmla="*/ 41 w 205"/>
                  <a:gd name="T9" fmla="*/ 99 h 172"/>
                  <a:gd name="T10" fmla="*/ 49 w 205"/>
                  <a:gd name="T11" fmla="*/ 96 h 172"/>
                  <a:gd name="T12" fmla="*/ 55 w 205"/>
                  <a:gd name="T13" fmla="*/ 97 h 172"/>
                  <a:gd name="T14" fmla="*/ 60 w 205"/>
                  <a:gd name="T15" fmla="*/ 103 h 172"/>
                  <a:gd name="T16" fmla="*/ 69 w 205"/>
                  <a:gd name="T17" fmla="*/ 106 h 172"/>
                  <a:gd name="T18" fmla="*/ 77 w 205"/>
                  <a:gd name="T19" fmla="*/ 112 h 172"/>
                  <a:gd name="T20" fmla="*/ 85 w 205"/>
                  <a:gd name="T21" fmla="*/ 119 h 172"/>
                  <a:gd name="T22" fmla="*/ 93 w 205"/>
                  <a:gd name="T23" fmla="*/ 123 h 172"/>
                  <a:gd name="T24" fmla="*/ 99 w 205"/>
                  <a:gd name="T25" fmla="*/ 130 h 172"/>
                  <a:gd name="T26" fmla="*/ 106 w 205"/>
                  <a:gd name="T27" fmla="*/ 138 h 172"/>
                  <a:gd name="T28" fmla="*/ 113 w 205"/>
                  <a:gd name="T29" fmla="*/ 142 h 172"/>
                  <a:gd name="T30" fmla="*/ 115 w 205"/>
                  <a:gd name="T31" fmla="*/ 152 h 172"/>
                  <a:gd name="T32" fmla="*/ 109 w 205"/>
                  <a:gd name="T33" fmla="*/ 159 h 172"/>
                  <a:gd name="T34" fmla="*/ 111 w 205"/>
                  <a:gd name="T35" fmla="*/ 169 h 172"/>
                  <a:gd name="T36" fmla="*/ 123 w 205"/>
                  <a:gd name="T37" fmla="*/ 162 h 172"/>
                  <a:gd name="T38" fmla="*/ 131 w 205"/>
                  <a:gd name="T39" fmla="*/ 151 h 172"/>
                  <a:gd name="T40" fmla="*/ 136 w 205"/>
                  <a:gd name="T41" fmla="*/ 135 h 172"/>
                  <a:gd name="T42" fmla="*/ 139 w 205"/>
                  <a:gd name="T43" fmla="*/ 122 h 172"/>
                  <a:gd name="T44" fmla="*/ 145 w 205"/>
                  <a:gd name="T45" fmla="*/ 114 h 172"/>
                  <a:gd name="T46" fmla="*/ 153 w 205"/>
                  <a:gd name="T47" fmla="*/ 105 h 172"/>
                  <a:gd name="T48" fmla="*/ 157 w 205"/>
                  <a:gd name="T49" fmla="*/ 95 h 172"/>
                  <a:gd name="T50" fmla="*/ 165 w 205"/>
                  <a:gd name="T51" fmla="*/ 79 h 172"/>
                  <a:gd name="T52" fmla="*/ 172 w 205"/>
                  <a:gd name="T53" fmla="*/ 78 h 172"/>
                  <a:gd name="T54" fmla="*/ 176 w 205"/>
                  <a:gd name="T55" fmla="*/ 82 h 172"/>
                  <a:gd name="T56" fmla="*/ 182 w 205"/>
                  <a:gd name="T57" fmla="*/ 78 h 172"/>
                  <a:gd name="T58" fmla="*/ 186 w 205"/>
                  <a:gd name="T59" fmla="*/ 86 h 172"/>
                  <a:gd name="T60" fmla="*/ 179 w 205"/>
                  <a:gd name="T61" fmla="*/ 94 h 172"/>
                  <a:gd name="T62" fmla="*/ 169 w 205"/>
                  <a:gd name="T63" fmla="*/ 106 h 172"/>
                  <a:gd name="T64" fmla="*/ 160 w 205"/>
                  <a:gd name="T65" fmla="*/ 115 h 172"/>
                  <a:gd name="T66" fmla="*/ 148 w 205"/>
                  <a:gd name="T67" fmla="*/ 121 h 172"/>
                  <a:gd name="T68" fmla="*/ 145 w 205"/>
                  <a:gd name="T69" fmla="*/ 128 h 172"/>
                  <a:gd name="T70" fmla="*/ 151 w 205"/>
                  <a:gd name="T71" fmla="*/ 127 h 172"/>
                  <a:gd name="T72" fmla="*/ 163 w 205"/>
                  <a:gd name="T73" fmla="*/ 120 h 172"/>
                  <a:gd name="T74" fmla="*/ 175 w 205"/>
                  <a:gd name="T75" fmla="*/ 108 h 172"/>
                  <a:gd name="T76" fmla="*/ 189 w 205"/>
                  <a:gd name="T77" fmla="*/ 90 h 172"/>
                  <a:gd name="T78" fmla="*/ 199 w 205"/>
                  <a:gd name="T79" fmla="*/ 70 h 172"/>
                  <a:gd name="T80" fmla="*/ 205 w 205"/>
                  <a:gd name="T81" fmla="*/ 57 h 172"/>
                  <a:gd name="T82" fmla="*/ 198 w 205"/>
                  <a:gd name="T83" fmla="*/ 54 h 172"/>
                  <a:gd name="T84" fmla="*/ 200 w 205"/>
                  <a:gd name="T85" fmla="*/ 42 h 172"/>
                  <a:gd name="T86" fmla="*/ 203 w 205"/>
                  <a:gd name="T87" fmla="*/ 34 h 172"/>
                  <a:gd name="T88" fmla="*/ 188 w 205"/>
                  <a:gd name="T89" fmla="*/ 33 h 172"/>
                  <a:gd name="T90" fmla="*/ 176 w 205"/>
                  <a:gd name="T91" fmla="*/ 25 h 172"/>
                  <a:gd name="T92" fmla="*/ 167 w 205"/>
                  <a:gd name="T93" fmla="*/ 16 h 172"/>
                  <a:gd name="T94" fmla="*/ 153 w 205"/>
                  <a:gd name="T95" fmla="*/ 9 h 172"/>
                  <a:gd name="T96" fmla="*/ 135 w 205"/>
                  <a:gd name="T97" fmla="*/ 5 h 172"/>
                  <a:gd name="T98" fmla="*/ 112 w 205"/>
                  <a:gd name="T99" fmla="*/ 0 h 172"/>
                  <a:gd name="T100" fmla="*/ 89 w 205"/>
                  <a:gd name="T101" fmla="*/ 0 h 172"/>
                  <a:gd name="T102" fmla="*/ 79 w 205"/>
                  <a:gd name="T103" fmla="*/ 8 h 172"/>
                  <a:gd name="T104" fmla="*/ 66 w 205"/>
                  <a:gd name="T105" fmla="*/ 15 h 172"/>
                  <a:gd name="T106" fmla="*/ 56 w 205"/>
                  <a:gd name="T107" fmla="*/ 21 h 172"/>
                  <a:gd name="T108" fmla="*/ 2 w 205"/>
                  <a:gd name="T109"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172">
                    <a:moveTo>
                      <a:pt x="2" y="79"/>
                    </a:moveTo>
                    <a:cubicBezTo>
                      <a:pt x="7" y="78"/>
                      <a:pt x="7" y="78"/>
                      <a:pt x="7" y="78"/>
                    </a:cubicBezTo>
                    <a:cubicBezTo>
                      <a:pt x="11" y="75"/>
                      <a:pt x="11" y="75"/>
                      <a:pt x="11" y="75"/>
                    </a:cubicBezTo>
                    <a:cubicBezTo>
                      <a:pt x="16" y="73"/>
                      <a:pt x="16" y="73"/>
                      <a:pt x="16" y="73"/>
                    </a:cubicBezTo>
                    <a:cubicBezTo>
                      <a:pt x="21" y="74"/>
                      <a:pt x="21" y="74"/>
                      <a:pt x="21" y="74"/>
                    </a:cubicBezTo>
                    <a:cubicBezTo>
                      <a:pt x="25" y="79"/>
                      <a:pt x="25" y="79"/>
                      <a:pt x="25" y="79"/>
                    </a:cubicBezTo>
                    <a:cubicBezTo>
                      <a:pt x="33" y="85"/>
                      <a:pt x="33" y="85"/>
                      <a:pt x="33" y="85"/>
                    </a:cubicBezTo>
                    <a:cubicBezTo>
                      <a:pt x="39" y="92"/>
                      <a:pt x="39" y="92"/>
                      <a:pt x="39" y="92"/>
                    </a:cubicBezTo>
                    <a:cubicBezTo>
                      <a:pt x="39" y="96"/>
                      <a:pt x="39" y="96"/>
                      <a:pt x="39" y="96"/>
                    </a:cubicBezTo>
                    <a:cubicBezTo>
                      <a:pt x="41" y="99"/>
                      <a:pt x="41" y="99"/>
                      <a:pt x="41" y="99"/>
                    </a:cubicBezTo>
                    <a:cubicBezTo>
                      <a:pt x="45" y="98"/>
                      <a:pt x="45" y="98"/>
                      <a:pt x="45" y="98"/>
                    </a:cubicBezTo>
                    <a:cubicBezTo>
                      <a:pt x="49" y="96"/>
                      <a:pt x="49" y="96"/>
                      <a:pt x="49" y="96"/>
                    </a:cubicBezTo>
                    <a:cubicBezTo>
                      <a:pt x="52" y="94"/>
                      <a:pt x="52" y="94"/>
                      <a:pt x="52" y="94"/>
                    </a:cubicBezTo>
                    <a:cubicBezTo>
                      <a:pt x="55" y="97"/>
                      <a:pt x="55" y="97"/>
                      <a:pt x="55" y="97"/>
                    </a:cubicBezTo>
                    <a:cubicBezTo>
                      <a:pt x="57" y="99"/>
                      <a:pt x="57" y="99"/>
                      <a:pt x="57" y="99"/>
                    </a:cubicBezTo>
                    <a:cubicBezTo>
                      <a:pt x="60" y="103"/>
                      <a:pt x="60" y="103"/>
                      <a:pt x="60" y="103"/>
                    </a:cubicBezTo>
                    <a:cubicBezTo>
                      <a:pt x="64" y="107"/>
                      <a:pt x="64" y="107"/>
                      <a:pt x="64" y="107"/>
                    </a:cubicBezTo>
                    <a:cubicBezTo>
                      <a:pt x="69" y="106"/>
                      <a:pt x="69" y="106"/>
                      <a:pt x="69" y="106"/>
                    </a:cubicBezTo>
                    <a:cubicBezTo>
                      <a:pt x="73" y="110"/>
                      <a:pt x="73" y="110"/>
                      <a:pt x="73" y="110"/>
                    </a:cubicBezTo>
                    <a:cubicBezTo>
                      <a:pt x="77" y="112"/>
                      <a:pt x="77" y="112"/>
                      <a:pt x="77" y="112"/>
                    </a:cubicBezTo>
                    <a:cubicBezTo>
                      <a:pt x="81" y="115"/>
                      <a:pt x="81" y="115"/>
                      <a:pt x="81" y="115"/>
                    </a:cubicBezTo>
                    <a:cubicBezTo>
                      <a:pt x="85" y="119"/>
                      <a:pt x="85" y="119"/>
                      <a:pt x="85" y="119"/>
                    </a:cubicBezTo>
                    <a:cubicBezTo>
                      <a:pt x="88" y="123"/>
                      <a:pt x="88" y="123"/>
                      <a:pt x="88" y="123"/>
                    </a:cubicBezTo>
                    <a:cubicBezTo>
                      <a:pt x="93" y="123"/>
                      <a:pt x="93" y="123"/>
                      <a:pt x="93" y="123"/>
                    </a:cubicBezTo>
                    <a:cubicBezTo>
                      <a:pt x="98" y="127"/>
                      <a:pt x="98" y="127"/>
                      <a:pt x="98" y="127"/>
                    </a:cubicBezTo>
                    <a:cubicBezTo>
                      <a:pt x="99" y="130"/>
                      <a:pt x="99" y="130"/>
                      <a:pt x="99" y="130"/>
                    </a:cubicBezTo>
                    <a:cubicBezTo>
                      <a:pt x="102" y="133"/>
                      <a:pt x="102" y="133"/>
                      <a:pt x="102" y="133"/>
                    </a:cubicBezTo>
                    <a:cubicBezTo>
                      <a:pt x="106" y="138"/>
                      <a:pt x="106" y="138"/>
                      <a:pt x="106" y="138"/>
                    </a:cubicBezTo>
                    <a:cubicBezTo>
                      <a:pt x="106" y="138"/>
                      <a:pt x="107" y="138"/>
                      <a:pt x="108" y="139"/>
                    </a:cubicBezTo>
                    <a:cubicBezTo>
                      <a:pt x="109" y="139"/>
                      <a:pt x="113" y="142"/>
                      <a:pt x="113" y="142"/>
                    </a:cubicBezTo>
                    <a:cubicBezTo>
                      <a:pt x="115" y="145"/>
                      <a:pt x="115" y="145"/>
                      <a:pt x="115" y="145"/>
                    </a:cubicBezTo>
                    <a:cubicBezTo>
                      <a:pt x="115" y="152"/>
                      <a:pt x="115" y="152"/>
                      <a:pt x="115" y="152"/>
                    </a:cubicBezTo>
                    <a:cubicBezTo>
                      <a:pt x="113" y="155"/>
                      <a:pt x="113" y="155"/>
                      <a:pt x="113" y="155"/>
                    </a:cubicBezTo>
                    <a:cubicBezTo>
                      <a:pt x="113" y="155"/>
                      <a:pt x="109" y="158"/>
                      <a:pt x="109" y="159"/>
                    </a:cubicBezTo>
                    <a:cubicBezTo>
                      <a:pt x="109" y="160"/>
                      <a:pt x="108" y="172"/>
                      <a:pt x="108" y="172"/>
                    </a:cubicBezTo>
                    <a:cubicBezTo>
                      <a:pt x="111" y="169"/>
                      <a:pt x="111" y="169"/>
                      <a:pt x="111" y="169"/>
                    </a:cubicBezTo>
                    <a:cubicBezTo>
                      <a:pt x="116" y="166"/>
                      <a:pt x="116" y="166"/>
                      <a:pt x="116" y="166"/>
                    </a:cubicBezTo>
                    <a:cubicBezTo>
                      <a:pt x="123" y="162"/>
                      <a:pt x="123" y="162"/>
                      <a:pt x="123" y="162"/>
                    </a:cubicBezTo>
                    <a:cubicBezTo>
                      <a:pt x="126" y="157"/>
                      <a:pt x="126" y="157"/>
                      <a:pt x="126" y="157"/>
                    </a:cubicBezTo>
                    <a:cubicBezTo>
                      <a:pt x="131" y="151"/>
                      <a:pt x="131" y="151"/>
                      <a:pt x="131" y="151"/>
                    </a:cubicBezTo>
                    <a:cubicBezTo>
                      <a:pt x="133" y="143"/>
                      <a:pt x="133" y="143"/>
                      <a:pt x="133" y="143"/>
                    </a:cubicBezTo>
                    <a:cubicBezTo>
                      <a:pt x="136" y="135"/>
                      <a:pt x="136" y="135"/>
                      <a:pt x="136" y="135"/>
                    </a:cubicBezTo>
                    <a:cubicBezTo>
                      <a:pt x="139" y="130"/>
                      <a:pt x="139" y="130"/>
                      <a:pt x="139" y="130"/>
                    </a:cubicBezTo>
                    <a:cubicBezTo>
                      <a:pt x="139" y="122"/>
                      <a:pt x="139" y="122"/>
                      <a:pt x="139" y="122"/>
                    </a:cubicBezTo>
                    <a:cubicBezTo>
                      <a:pt x="142" y="117"/>
                      <a:pt x="142" y="117"/>
                      <a:pt x="142" y="117"/>
                    </a:cubicBezTo>
                    <a:cubicBezTo>
                      <a:pt x="145" y="114"/>
                      <a:pt x="145" y="114"/>
                      <a:pt x="145" y="114"/>
                    </a:cubicBezTo>
                    <a:cubicBezTo>
                      <a:pt x="146" y="107"/>
                      <a:pt x="146" y="107"/>
                      <a:pt x="146" y="107"/>
                    </a:cubicBezTo>
                    <a:cubicBezTo>
                      <a:pt x="153" y="105"/>
                      <a:pt x="153" y="105"/>
                      <a:pt x="153" y="105"/>
                    </a:cubicBezTo>
                    <a:cubicBezTo>
                      <a:pt x="156" y="103"/>
                      <a:pt x="156" y="103"/>
                      <a:pt x="156" y="103"/>
                    </a:cubicBezTo>
                    <a:cubicBezTo>
                      <a:pt x="157" y="95"/>
                      <a:pt x="157" y="95"/>
                      <a:pt x="157" y="95"/>
                    </a:cubicBezTo>
                    <a:cubicBezTo>
                      <a:pt x="161" y="92"/>
                      <a:pt x="161" y="92"/>
                      <a:pt x="161" y="92"/>
                    </a:cubicBezTo>
                    <a:cubicBezTo>
                      <a:pt x="165" y="79"/>
                      <a:pt x="165" y="79"/>
                      <a:pt x="165" y="79"/>
                    </a:cubicBezTo>
                    <a:cubicBezTo>
                      <a:pt x="168" y="77"/>
                      <a:pt x="168" y="77"/>
                      <a:pt x="168" y="77"/>
                    </a:cubicBezTo>
                    <a:cubicBezTo>
                      <a:pt x="172" y="78"/>
                      <a:pt x="172" y="78"/>
                      <a:pt x="172" y="78"/>
                    </a:cubicBezTo>
                    <a:cubicBezTo>
                      <a:pt x="172" y="81"/>
                      <a:pt x="172" y="81"/>
                      <a:pt x="172" y="81"/>
                    </a:cubicBezTo>
                    <a:cubicBezTo>
                      <a:pt x="176" y="82"/>
                      <a:pt x="176" y="82"/>
                      <a:pt x="176" y="82"/>
                    </a:cubicBezTo>
                    <a:cubicBezTo>
                      <a:pt x="178" y="79"/>
                      <a:pt x="178" y="79"/>
                      <a:pt x="178" y="79"/>
                    </a:cubicBezTo>
                    <a:cubicBezTo>
                      <a:pt x="182" y="78"/>
                      <a:pt x="182" y="78"/>
                      <a:pt x="182" y="78"/>
                    </a:cubicBezTo>
                    <a:cubicBezTo>
                      <a:pt x="187" y="78"/>
                      <a:pt x="187" y="78"/>
                      <a:pt x="187" y="78"/>
                    </a:cubicBezTo>
                    <a:cubicBezTo>
                      <a:pt x="186" y="86"/>
                      <a:pt x="186" y="86"/>
                      <a:pt x="186" y="86"/>
                    </a:cubicBezTo>
                    <a:cubicBezTo>
                      <a:pt x="183" y="89"/>
                      <a:pt x="183" y="89"/>
                      <a:pt x="183" y="89"/>
                    </a:cubicBezTo>
                    <a:cubicBezTo>
                      <a:pt x="179" y="94"/>
                      <a:pt x="179" y="94"/>
                      <a:pt x="179" y="94"/>
                    </a:cubicBezTo>
                    <a:cubicBezTo>
                      <a:pt x="173" y="100"/>
                      <a:pt x="173" y="100"/>
                      <a:pt x="173" y="100"/>
                    </a:cubicBezTo>
                    <a:cubicBezTo>
                      <a:pt x="169" y="106"/>
                      <a:pt x="169" y="106"/>
                      <a:pt x="169" y="106"/>
                    </a:cubicBezTo>
                    <a:cubicBezTo>
                      <a:pt x="167" y="110"/>
                      <a:pt x="167" y="110"/>
                      <a:pt x="167" y="110"/>
                    </a:cubicBezTo>
                    <a:cubicBezTo>
                      <a:pt x="160" y="115"/>
                      <a:pt x="160" y="115"/>
                      <a:pt x="160" y="115"/>
                    </a:cubicBezTo>
                    <a:cubicBezTo>
                      <a:pt x="153" y="119"/>
                      <a:pt x="153" y="119"/>
                      <a:pt x="153" y="119"/>
                    </a:cubicBezTo>
                    <a:cubicBezTo>
                      <a:pt x="153" y="119"/>
                      <a:pt x="149" y="121"/>
                      <a:pt x="148" y="121"/>
                    </a:cubicBezTo>
                    <a:cubicBezTo>
                      <a:pt x="147" y="122"/>
                      <a:pt x="145" y="124"/>
                      <a:pt x="145" y="124"/>
                    </a:cubicBezTo>
                    <a:cubicBezTo>
                      <a:pt x="145" y="128"/>
                      <a:pt x="145" y="128"/>
                      <a:pt x="145" y="128"/>
                    </a:cubicBezTo>
                    <a:cubicBezTo>
                      <a:pt x="148" y="127"/>
                      <a:pt x="148" y="127"/>
                      <a:pt x="148" y="127"/>
                    </a:cubicBezTo>
                    <a:cubicBezTo>
                      <a:pt x="151" y="127"/>
                      <a:pt x="151" y="127"/>
                      <a:pt x="151" y="127"/>
                    </a:cubicBezTo>
                    <a:cubicBezTo>
                      <a:pt x="156" y="124"/>
                      <a:pt x="156" y="124"/>
                      <a:pt x="156" y="124"/>
                    </a:cubicBezTo>
                    <a:cubicBezTo>
                      <a:pt x="163" y="120"/>
                      <a:pt x="163" y="120"/>
                      <a:pt x="163" y="120"/>
                    </a:cubicBezTo>
                    <a:cubicBezTo>
                      <a:pt x="169" y="114"/>
                      <a:pt x="169" y="114"/>
                      <a:pt x="169" y="114"/>
                    </a:cubicBezTo>
                    <a:cubicBezTo>
                      <a:pt x="175" y="108"/>
                      <a:pt x="175" y="108"/>
                      <a:pt x="175" y="108"/>
                    </a:cubicBezTo>
                    <a:cubicBezTo>
                      <a:pt x="181" y="101"/>
                      <a:pt x="181" y="101"/>
                      <a:pt x="181" y="101"/>
                    </a:cubicBezTo>
                    <a:cubicBezTo>
                      <a:pt x="189" y="90"/>
                      <a:pt x="189" y="90"/>
                      <a:pt x="189" y="90"/>
                    </a:cubicBezTo>
                    <a:cubicBezTo>
                      <a:pt x="194" y="81"/>
                      <a:pt x="194" y="81"/>
                      <a:pt x="194" y="81"/>
                    </a:cubicBezTo>
                    <a:cubicBezTo>
                      <a:pt x="199" y="70"/>
                      <a:pt x="199" y="70"/>
                      <a:pt x="199" y="70"/>
                    </a:cubicBezTo>
                    <a:cubicBezTo>
                      <a:pt x="201" y="64"/>
                      <a:pt x="201" y="64"/>
                      <a:pt x="201" y="64"/>
                    </a:cubicBezTo>
                    <a:cubicBezTo>
                      <a:pt x="205" y="57"/>
                      <a:pt x="205" y="57"/>
                      <a:pt x="205" y="57"/>
                    </a:cubicBezTo>
                    <a:cubicBezTo>
                      <a:pt x="202" y="55"/>
                      <a:pt x="202" y="55"/>
                      <a:pt x="202" y="55"/>
                    </a:cubicBezTo>
                    <a:cubicBezTo>
                      <a:pt x="198" y="54"/>
                      <a:pt x="198" y="54"/>
                      <a:pt x="198" y="54"/>
                    </a:cubicBezTo>
                    <a:cubicBezTo>
                      <a:pt x="197" y="48"/>
                      <a:pt x="197" y="48"/>
                      <a:pt x="197" y="48"/>
                    </a:cubicBezTo>
                    <a:cubicBezTo>
                      <a:pt x="200" y="42"/>
                      <a:pt x="200" y="42"/>
                      <a:pt x="200" y="42"/>
                    </a:cubicBezTo>
                    <a:cubicBezTo>
                      <a:pt x="203" y="36"/>
                      <a:pt x="203" y="36"/>
                      <a:pt x="203" y="36"/>
                    </a:cubicBezTo>
                    <a:cubicBezTo>
                      <a:pt x="203" y="34"/>
                      <a:pt x="203" y="34"/>
                      <a:pt x="203" y="34"/>
                    </a:cubicBezTo>
                    <a:cubicBezTo>
                      <a:pt x="194" y="34"/>
                      <a:pt x="194" y="34"/>
                      <a:pt x="194" y="34"/>
                    </a:cubicBezTo>
                    <a:cubicBezTo>
                      <a:pt x="188" y="33"/>
                      <a:pt x="188" y="33"/>
                      <a:pt x="188" y="33"/>
                    </a:cubicBezTo>
                    <a:cubicBezTo>
                      <a:pt x="182" y="31"/>
                      <a:pt x="182" y="31"/>
                      <a:pt x="182" y="31"/>
                    </a:cubicBezTo>
                    <a:cubicBezTo>
                      <a:pt x="176" y="25"/>
                      <a:pt x="176" y="25"/>
                      <a:pt x="176" y="25"/>
                    </a:cubicBezTo>
                    <a:cubicBezTo>
                      <a:pt x="172" y="20"/>
                      <a:pt x="172" y="20"/>
                      <a:pt x="172" y="20"/>
                    </a:cubicBezTo>
                    <a:cubicBezTo>
                      <a:pt x="167" y="16"/>
                      <a:pt x="167" y="16"/>
                      <a:pt x="167" y="16"/>
                    </a:cubicBezTo>
                    <a:cubicBezTo>
                      <a:pt x="167" y="16"/>
                      <a:pt x="161" y="12"/>
                      <a:pt x="160" y="11"/>
                    </a:cubicBezTo>
                    <a:cubicBezTo>
                      <a:pt x="159" y="10"/>
                      <a:pt x="153" y="9"/>
                      <a:pt x="153" y="9"/>
                    </a:cubicBezTo>
                    <a:cubicBezTo>
                      <a:pt x="153" y="9"/>
                      <a:pt x="146" y="6"/>
                      <a:pt x="144" y="6"/>
                    </a:cubicBezTo>
                    <a:cubicBezTo>
                      <a:pt x="142" y="6"/>
                      <a:pt x="137" y="6"/>
                      <a:pt x="135" y="5"/>
                    </a:cubicBezTo>
                    <a:cubicBezTo>
                      <a:pt x="133" y="4"/>
                      <a:pt x="125" y="3"/>
                      <a:pt x="124" y="2"/>
                    </a:cubicBezTo>
                    <a:cubicBezTo>
                      <a:pt x="123" y="2"/>
                      <a:pt x="118" y="0"/>
                      <a:pt x="112" y="0"/>
                    </a:cubicBezTo>
                    <a:cubicBezTo>
                      <a:pt x="106" y="0"/>
                      <a:pt x="99" y="0"/>
                      <a:pt x="96" y="0"/>
                    </a:cubicBezTo>
                    <a:cubicBezTo>
                      <a:pt x="94" y="0"/>
                      <a:pt x="89" y="0"/>
                      <a:pt x="89" y="0"/>
                    </a:cubicBezTo>
                    <a:cubicBezTo>
                      <a:pt x="85" y="4"/>
                      <a:pt x="85" y="4"/>
                      <a:pt x="85" y="4"/>
                    </a:cubicBezTo>
                    <a:cubicBezTo>
                      <a:pt x="79" y="8"/>
                      <a:pt x="79" y="8"/>
                      <a:pt x="79" y="8"/>
                    </a:cubicBezTo>
                    <a:cubicBezTo>
                      <a:pt x="72" y="11"/>
                      <a:pt x="72" y="11"/>
                      <a:pt x="72" y="11"/>
                    </a:cubicBezTo>
                    <a:cubicBezTo>
                      <a:pt x="66" y="15"/>
                      <a:pt x="66" y="15"/>
                      <a:pt x="66" y="15"/>
                    </a:cubicBezTo>
                    <a:cubicBezTo>
                      <a:pt x="61" y="18"/>
                      <a:pt x="61" y="18"/>
                      <a:pt x="61" y="18"/>
                    </a:cubicBezTo>
                    <a:cubicBezTo>
                      <a:pt x="56" y="21"/>
                      <a:pt x="56" y="21"/>
                      <a:pt x="56" y="21"/>
                    </a:cubicBezTo>
                    <a:cubicBezTo>
                      <a:pt x="0" y="78"/>
                      <a:pt x="0" y="78"/>
                      <a:pt x="0" y="78"/>
                    </a:cubicBezTo>
                    <a:lnTo>
                      <a:pt x="2" y="7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5" name="Grupo 18"/>
            <p:cNvGrpSpPr/>
            <p:nvPr/>
          </p:nvGrpSpPr>
          <p:grpSpPr>
            <a:xfrm>
              <a:off x="9842502" y="2476726"/>
              <a:ext cx="1330325" cy="1692275"/>
              <a:chOff x="9674225" y="1719263"/>
              <a:chExt cx="1330325" cy="1692275"/>
            </a:xfrm>
            <a:solidFill>
              <a:srgbClr val="0099FF"/>
            </a:solidFill>
          </p:grpSpPr>
          <p:sp>
            <p:nvSpPr>
              <p:cNvPr id="92" name="Freeform 14"/>
              <p:cNvSpPr>
                <a:spLocks/>
              </p:cNvSpPr>
              <p:nvPr/>
            </p:nvSpPr>
            <p:spPr bwMode="auto">
              <a:xfrm>
                <a:off x="9674225" y="1719263"/>
                <a:ext cx="631825" cy="892175"/>
              </a:xfrm>
              <a:custGeom>
                <a:avLst/>
                <a:gdLst>
                  <a:gd name="T0" fmla="*/ 65 w 168"/>
                  <a:gd name="T1" fmla="*/ 0 h 237"/>
                  <a:gd name="T2" fmla="*/ 74 w 168"/>
                  <a:gd name="T3" fmla="*/ 5 h 237"/>
                  <a:gd name="T4" fmla="*/ 85 w 168"/>
                  <a:gd name="T5" fmla="*/ 7 h 237"/>
                  <a:gd name="T6" fmla="*/ 95 w 168"/>
                  <a:gd name="T7" fmla="*/ 16 h 237"/>
                  <a:gd name="T8" fmla="*/ 100 w 168"/>
                  <a:gd name="T9" fmla="*/ 27 h 237"/>
                  <a:gd name="T10" fmla="*/ 94 w 168"/>
                  <a:gd name="T11" fmla="*/ 37 h 237"/>
                  <a:gd name="T12" fmla="*/ 93 w 168"/>
                  <a:gd name="T13" fmla="*/ 47 h 237"/>
                  <a:gd name="T14" fmla="*/ 100 w 168"/>
                  <a:gd name="T15" fmla="*/ 49 h 237"/>
                  <a:gd name="T16" fmla="*/ 108 w 168"/>
                  <a:gd name="T17" fmla="*/ 41 h 237"/>
                  <a:gd name="T18" fmla="*/ 114 w 168"/>
                  <a:gd name="T19" fmla="*/ 38 h 237"/>
                  <a:gd name="T20" fmla="*/ 127 w 168"/>
                  <a:gd name="T21" fmla="*/ 35 h 237"/>
                  <a:gd name="T22" fmla="*/ 134 w 168"/>
                  <a:gd name="T23" fmla="*/ 32 h 237"/>
                  <a:gd name="T24" fmla="*/ 145 w 168"/>
                  <a:gd name="T25" fmla="*/ 36 h 237"/>
                  <a:gd name="T26" fmla="*/ 155 w 168"/>
                  <a:gd name="T27" fmla="*/ 41 h 237"/>
                  <a:gd name="T28" fmla="*/ 168 w 168"/>
                  <a:gd name="T29" fmla="*/ 44 h 237"/>
                  <a:gd name="T30" fmla="*/ 164 w 168"/>
                  <a:gd name="T31" fmla="*/ 52 h 237"/>
                  <a:gd name="T32" fmla="*/ 157 w 168"/>
                  <a:gd name="T33" fmla="*/ 56 h 237"/>
                  <a:gd name="T34" fmla="*/ 146 w 168"/>
                  <a:gd name="T35" fmla="*/ 64 h 237"/>
                  <a:gd name="T36" fmla="*/ 139 w 168"/>
                  <a:gd name="T37" fmla="*/ 76 h 237"/>
                  <a:gd name="T38" fmla="*/ 141 w 168"/>
                  <a:gd name="T39" fmla="*/ 99 h 237"/>
                  <a:gd name="T40" fmla="*/ 136 w 168"/>
                  <a:gd name="T41" fmla="*/ 116 h 237"/>
                  <a:gd name="T42" fmla="*/ 135 w 168"/>
                  <a:gd name="T43" fmla="*/ 128 h 237"/>
                  <a:gd name="T44" fmla="*/ 139 w 168"/>
                  <a:gd name="T45" fmla="*/ 140 h 237"/>
                  <a:gd name="T46" fmla="*/ 130 w 168"/>
                  <a:gd name="T47" fmla="*/ 144 h 237"/>
                  <a:gd name="T48" fmla="*/ 119 w 168"/>
                  <a:gd name="T49" fmla="*/ 143 h 237"/>
                  <a:gd name="T50" fmla="*/ 110 w 168"/>
                  <a:gd name="T51" fmla="*/ 145 h 237"/>
                  <a:gd name="T52" fmla="*/ 100 w 168"/>
                  <a:gd name="T53" fmla="*/ 155 h 237"/>
                  <a:gd name="T54" fmla="*/ 88 w 168"/>
                  <a:gd name="T55" fmla="*/ 163 h 237"/>
                  <a:gd name="T56" fmla="*/ 71 w 168"/>
                  <a:gd name="T57" fmla="*/ 172 h 237"/>
                  <a:gd name="T58" fmla="*/ 67 w 168"/>
                  <a:gd name="T59" fmla="*/ 184 h 237"/>
                  <a:gd name="T60" fmla="*/ 61 w 168"/>
                  <a:gd name="T61" fmla="*/ 197 h 237"/>
                  <a:gd name="T62" fmla="*/ 59 w 168"/>
                  <a:gd name="T63" fmla="*/ 215 h 237"/>
                  <a:gd name="T64" fmla="*/ 62 w 168"/>
                  <a:gd name="T65" fmla="*/ 223 h 237"/>
                  <a:gd name="T66" fmla="*/ 58 w 168"/>
                  <a:gd name="T67" fmla="*/ 237 h 237"/>
                  <a:gd name="T68" fmla="*/ 49 w 168"/>
                  <a:gd name="T69" fmla="*/ 233 h 237"/>
                  <a:gd name="T70" fmla="*/ 45 w 168"/>
                  <a:gd name="T71" fmla="*/ 218 h 237"/>
                  <a:gd name="T72" fmla="*/ 36 w 168"/>
                  <a:gd name="T73" fmla="*/ 207 h 237"/>
                  <a:gd name="T74" fmla="*/ 40 w 168"/>
                  <a:gd name="T75" fmla="*/ 194 h 237"/>
                  <a:gd name="T76" fmla="*/ 48 w 168"/>
                  <a:gd name="T77" fmla="*/ 184 h 237"/>
                  <a:gd name="T78" fmla="*/ 46 w 168"/>
                  <a:gd name="T79" fmla="*/ 175 h 237"/>
                  <a:gd name="T80" fmla="*/ 28 w 168"/>
                  <a:gd name="T81" fmla="*/ 171 h 237"/>
                  <a:gd name="T82" fmla="*/ 19 w 168"/>
                  <a:gd name="T83" fmla="*/ 158 h 237"/>
                  <a:gd name="T84" fmla="*/ 23 w 168"/>
                  <a:gd name="T85" fmla="*/ 125 h 237"/>
                  <a:gd name="T86" fmla="*/ 20 w 168"/>
                  <a:gd name="T87" fmla="*/ 112 h 237"/>
                  <a:gd name="T88" fmla="*/ 1 w 168"/>
                  <a:gd name="T89" fmla="*/ 104 h 237"/>
                  <a:gd name="T90" fmla="*/ 7 w 168"/>
                  <a:gd name="T91" fmla="*/ 92 h 237"/>
                  <a:gd name="T92" fmla="*/ 21 w 168"/>
                  <a:gd name="T93" fmla="*/ 83 h 237"/>
                  <a:gd name="T94" fmla="*/ 33 w 168"/>
                  <a:gd name="T95" fmla="*/ 63 h 237"/>
                  <a:gd name="T96" fmla="*/ 44 w 168"/>
                  <a:gd name="T97" fmla="*/ 47 h 237"/>
                  <a:gd name="T98" fmla="*/ 47 w 168"/>
                  <a:gd name="T99" fmla="*/ 38 h 237"/>
                  <a:gd name="T100" fmla="*/ 49 w 168"/>
                  <a:gd name="T101" fmla="*/ 30 h 237"/>
                  <a:gd name="T102" fmla="*/ 54 w 168"/>
                  <a:gd name="T103" fmla="*/ 16 h 237"/>
                  <a:gd name="T104" fmla="*/ 58 w 168"/>
                  <a:gd name="T105" fmla="*/ 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237">
                    <a:moveTo>
                      <a:pt x="59" y="0"/>
                    </a:moveTo>
                    <a:cubicBezTo>
                      <a:pt x="65" y="0"/>
                      <a:pt x="65" y="0"/>
                      <a:pt x="65" y="0"/>
                    </a:cubicBezTo>
                    <a:cubicBezTo>
                      <a:pt x="70" y="4"/>
                      <a:pt x="70" y="4"/>
                      <a:pt x="70" y="4"/>
                    </a:cubicBezTo>
                    <a:cubicBezTo>
                      <a:pt x="74" y="5"/>
                      <a:pt x="74" y="5"/>
                      <a:pt x="74" y="5"/>
                    </a:cubicBezTo>
                    <a:cubicBezTo>
                      <a:pt x="80" y="5"/>
                      <a:pt x="80" y="5"/>
                      <a:pt x="80" y="5"/>
                    </a:cubicBezTo>
                    <a:cubicBezTo>
                      <a:pt x="85" y="7"/>
                      <a:pt x="85" y="7"/>
                      <a:pt x="85" y="7"/>
                    </a:cubicBezTo>
                    <a:cubicBezTo>
                      <a:pt x="89" y="11"/>
                      <a:pt x="89" y="11"/>
                      <a:pt x="89" y="11"/>
                    </a:cubicBezTo>
                    <a:cubicBezTo>
                      <a:pt x="95" y="16"/>
                      <a:pt x="95" y="16"/>
                      <a:pt x="95" y="16"/>
                    </a:cubicBezTo>
                    <a:cubicBezTo>
                      <a:pt x="95" y="16"/>
                      <a:pt x="99" y="21"/>
                      <a:pt x="99" y="22"/>
                    </a:cubicBezTo>
                    <a:cubicBezTo>
                      <a:pt x="99" y="22"/>
                      <a:pt x="100" y="26"/>
                      <a:pt x="100" y="27"/>
                    </a:cubicBezTo>
                    <a:cubicBezTo>
                      <a:pt x="100" y="28"/>
                      <a:pt x="100" y="32"/>
                      <a:pt x="99" y="32"/>
                    </a:cubicBezTo>
                    <a:cubicBezTo>
                      <a:pt x="98" y="32"/>
                      <a:pt x="94" y="37"/>
                      <a:pt x="94" y="37"/>
                    </a:cubicBezTo>
                    <a:cubicBezTo>
                      <a:pt x="92" y="41"/>
                      <a:pt x="92" y="41"/>
                      <a:pt x="92" y="41"/>
                    </a:cubicBezTo>
                    <a:cubicBezTo>
                      <a:pt x="93" y="47"/>
                      <a:pt x="93" y="47"/>
                      <a:pt x="93" y="47"/>
                    </a:cubicBezTo>
                    <a:cubicBezTo>
                      <a:pt x="96" y="50"/>
                      <a:pt x="96" y="50"/>
                      <a:pt x="96" y="50"/>
                    </a:cubicBezTo>
                    <a:cubicBezTo>
                      <a:pt x="100" y="49"/>
                      <a:pt x="100" y="49"/>
                      <a:pt x="100" y="49"/>
                    </a:cubicBezTo>
                    <a:cubicBezTo>
                      <a:pt x="103" y="44"/>
                      <a:pt x="103" y="44"/>
                      <a:pt x="103" y="44"/>
                    </a:cubicBezTo>
                    <a:cubicBezTo>
                      <a:pt x="108" y="41"/>
                      <a:pt x="108" y="41"/>
                      <a:pt x="108" y="41"/>
                    </a:cubicBezTo>
                    <a:cubicBezTo>
                      <a:pt x="112" y="41"/>
                      <a:pt x="112" y="41"/>
                      <a:pt x="112" y="41"/>
                    </a:cubicBezTo>
                    <a:cubicBezTo>
                      <a:pt x="114" y="38"/>
                      <a:pt x="114" y="38"/>
                      <a:pt x="114" y="38"/>
                    </a:cubicBezTo>
                    <a:cubicBezTo>
                      <a:pt x="114" y="38"/>
                      <a:pt x="116" y="36"/>
                      <a:pt x="118" y="36"/>
                    </a:cubicBezTo>
                    <a:cubicBezTo>
                      <a:pt x="120" y="36"/>
                      <a:pt x="127" y="35"/>
                      <a:pt x="127" y="35"/>
                    </a:cubicBezTo>
                    <a:cubicBezTo>
                      <a:pt x="131" y="33"/>
                      <a:pt x="131" y="33"/>
                      <a:pt x="131" y="33"/>
                    </a:cubicBezTo>
                    <a:cubicBezTo>
                      <a:pt x="134" y="32"/>
                      <a:pt x="134" y="32"/>
                      <a:pt x="134" y="32"/>
                    </a:cubicBezTo>
                    <a:cubicBezTo>
                      <a:pt x="140" y="33"/>
                      <a:pt x="140" y="33"/>
                      <a:pt x="140" y="33"/>
                    </a:cubicBezTo>
                    <a:cubicBezTo>
                      <a:pt x="145" y="36"/>
                      <a:pt x="145" y="36"/>
                      <a:pt x="145" y="36"/>
                    </a:cubicBezTo>
                    <a:cubicBezTo>
                      <a:pt x="151" y="39"/>
                      <a:pt x="151" y="39"/>
                      <a:pt x="151" y="39"/>
                    </a:cubicBezTo>
                    <a:cubicBezTo>
                      <a:pt x="155" y="41"/>
                      <a:pt x="155" y="41"/>
                      <a:pt x="155" y="41"/>
                    </a:cubicBezTo>
                    <a:cubicBezTo>
                      <a:pt x="163" y="42"/>
                      <a:pt x="163" y="42"/>
                      <a:pt x="163" y="42"/>
                    </a:cubicBezTo>
                    <a:cubicBezTo>
                      <a:pt x="168" y="44"/>
                      <a:pt x="168" y="44"/>
                      <a:pt x="168" y="44"/>
                    </a:cubicBezTo>
                    <a:cubicBezTo>
                      <a:pt x="167" y="48"/>
                      <a:pt x="167" y="48"/>
                      <a:pt x="167" y="48"/>
                    </a:cubicBezTo>
                    <a:cubicBezTo>
                      <a:pt x="164" y="52"/>
                      <a:pt x="164" y="52"/>
                      <a:pt x="164" y="52"/>
                    </a:cubicBezTo>
                    <a:cubicBezTo>
                      <a:pt x="159" y="55"/>
                      <a:pt x="159" y="55"/>
                      <a:pt x="159" y="55"/>
                    </a:cubicBezTo>
                    <a:cubicBezTo>
                      <a:pt x="157" y="56"/>
                      <a:pt x="157" y="56"/>
                      <a:pt x="157" y="56"/>
                    </a:cubicBezTo>
                    <a:cubicBezTo>
                      <a:pt x="149" y="58"/>
                      <a:pt x="149" y="58"/>
                      <a:pt x="149" y="58"/>
                    </a:cubicBezTo>
                    <a:cubicBezTo>
                      <a:pt x="146" y="64"/>
                      <a:pt x="146" y="64"/>
                      <a:pt x="146" y="64"/>
                    </a:cubicBezTo>
                    <a:cubicBezTo>
                      <a:pt x="142" y="71"/>
                      <a:pt x="142" y="71"/>
                      <a:pt x="142" y="71"/>
                    </a:cubicBezTo>
                    <a:cubicBezTo>
                      <a:pt x="139" y="76"/>
                      <a:pt x="139" y="76"/>
                      <a:pt x="139" y="76"/>
                    </a:cubicBezTo>
                    <a:cubicBezTo>
                      <a:pt x="139" y="76"/>
                      <a:pt x="139" y="85"/>
                      <a:pt x="139" y="89"/>
                    </a:cubicBezTo>
                    <a:cubicBezTo>
                      <a:pt x="139" y="93"/>
                      <a:pt x="141" y="97"/>
                      <a:pt x="141" y="99"/>
                    </a:cubicBezTo>
                    <a:cubicBezTo>
                      <a:pt x="141" y="100"/>
                      <a:pt x="142" y="105"/>
                      <a:pt x="141" y="107"/>
                    </a:cubicBezTo>
                    <a:cubicBezTo>
                      <a:pt x="139" y="109"/>
                      <a:pt x="138" y="115"/>
                      <a:pt x="136" y="116"/>
                    </a:cubicBezTo>
                    <a:cubicBezTo>
                      <a:pt x="134" y="118"/>
                      <a:pt x="135" y="124"/>
                      <a:pt x="135" y="124"/>
                    </a:cubicBezTo>
                    <a:cubicBezTo>
                      <a:pt x="135" y="128"/>
                      <a:pt x="135" y="128"/>
                      <a:pt x="135" y="128"/>
                    </a:cubicBezTo>
                    <a:cubicBezTo>
                      <a:pt x="140" y="133"/>
                      <a:pt x="140" y="133"/>
                      <a:pt x="140" y="133"/>
                    </a:cubicBezTo>
                    <a:cubicBezTo>
                      <a:pt x="139" y="140"/>
                      <a:pt x="139" y="140"/>
                      <a:pt x="139" y="140"/>
                    </a:cubicBezTo>
                    <a:cubicBezTo>
                      <a:pt x="136" y="144"/>
                      <a:pt x="136" y="144"/>
                      <a:pt x="136" y="144"/>
                    </a:cubicBezTo>
                    <a:cubicBezTo>
                      <a:pt x="130" y="144"/>
                      <a:pt x="130" y="144"/>
                      <a:pt x="130" y="144"/>
                    </a:cubicBezTo>
                    <a:cubicBezTo>
                      <a:pt x="130" y="144"/>
                      <a:pt x="126" y="143"/>
                      <a:pt x="125" y="143"/>
                    </a:cubicBezTo>
                    <a:cubicBezTo>
                      <a:pt x="124" y="143"/>
                      <a:pt x="119" y="143"/>
                      <a:pt x="119" y="143"/>
                    </a:cubicBezTo>
                    <a:cubicBezTo>
                      <a:pt x="114" y="144"/>
                      <a:pt x="114" y="144"/>
                      <a:pt x="114" y="144"/>
                    </a:cubicBezTo>
                    <a:cubicBezTo>
                      <a:pt x="110" y="145"/>
                      <a:pt x="110" y="145"/>
                      <a:pt x="110" y="145"/>
                    </a:cubicBezTo>
                    <a:cubicBezTo>
                      <a:pt x="105" y="150"/>
                      <a:pt x="105" y="150"/>
                      <a:pt x="105" y="150"/>
                    </a:cubicBezTo>
                    <a:cubicBezTo>
                      <a:pt x="100" y="155"/>
                      <a:pt x="100" y="155"/>
                      <a:pt x="100" y="155"/>
                    </a:cubicBezTo>
                    <a:cubicBezTo>
                      <a:pt x="94" y="161"/>
                      <a:pt x="94" y="161"/>
                      <a:pt x="94" y="161"/>
                    </a:cubicBezTo>
                    <a:cubicBezTo>
                      <a:pt x="88" y="163"/>
                      <a:pt x="88" y="163"/>
                      <a:pt x="88" y="163"/>
                    </a:cubicBezTo>
                    <a:cubicBezTo>
                      <a:pt x="78" y="166"/>
                      <a:pt x="78" y="166"/>
                      <a:pt x="78" y="166"/>
                    </a:cubicBezTo>
                    <a:cubicBezTo>
                      <a:pt x="71" y="172"/>
                      <a:pt x="71" y="172"/>
                      <a:pt x="71" y="172"/>
                    </a:cubicBezTo>
                    <a:cubicBezTo>
                      <a:pt x="68" y="179"/>
                      <a:pt x="68" y="179"/>
                      <a:pt x="68" y="179"/>
                    </a:cubicBezTo>
                    <a:cubicBezTo>
                      <a:pt x="67" y="184"/>
                      <a:pt x="67" y="184"/>
                      <a:pt x="67" y="184"/>
                    </a:cubicBezTo>
                    <a:cubicBezTo>
                      <a:pt x="67" y="184"/>
                      <a:pt x="66" y="189"/>
                      <a:pt x="66" y="190"/>
                    </a:cubicBezTo>
                    <a:cubicBezTo>
                      <a:pt x="65" y="191"/>
                      <a:pt x="62" y="197"/>
                      <a:pt x="61" y="197"/>
                    </a:cubicBezTo>
                    <a:cubicBezTo>
                      <a:pt x="61" y="198"/>
                      <a:pt x="59" y="206"/>
                      <a:pt x="59" y="206"/>
                    </a:cubicBezTo>
                    <a:cubicBezTo>
                      <a:pt x="59" y="207"/>
                      <a:pt x="59" y="215"/>
                      <a:pt x="59" y="215"/>
                    </a:cubicBezTo>
                    <a:cubicBezTo>
                      <a:pt x="61" y="219"/>
                      <a:pt x="61" y="219"/>
                      <a:pt x="61" y="219"/>
                    </a:cubicBezTo>
                    <a:cubicBezTo>
                      <a:pt x="61" y="219"/>
                      <a:pt x="62" y="223"/>
                      <a:pt x="62" y="223"/>
                    </a:cubicBezTo>
                    <a:cubicBezTo>
                      <a:pt x="61" y="224"/>
                      <a:pt x="61" y="233"/>
                      <a:pt x="61" y="233"/>
                    </a:cubicBezTo>
                    <a:cubicBezTo>
                      <a:pt x="58" y="237"/>
                      <a:pt x="58" y="237"/>
                      <a:pt x="58" y="237"/>
                    </a:cubicBezTo>
                    <a:cubicBezTo>
                      <a:pt x="58" y="237"/>
                      <a:pt x="54" y="236"/>
                      <a:pt x="53" y="236"/>
                    </a:cubicBezTo>
                    <a:cubicBezTo>
                      <a:pt x="52" y="235"/>
                      <a:pt x="49" y="233"/>
                      <a:pt x="49" y="233"/>
                    </a:cubicBezTo>
                    <a:cubicBezTo>
                      <a:pt x="49" y="233"/>
                      <a:pt x="47" y="227"/>
                      <a:pt x="47" y="226"/>
                    </a:cubicBezTo>
                    <a:cubicBezTo>
                      <a:pt x="46" y="224"/>
                      <a:pt x="46" y="219"/>
                      <a:pt x="45" y="218"/>
                    </a:cubicBezTo>
                    <a:cubicBezTo>
                      <a:pt x="44" y="216"/>
                      <a:pt x="42" y="215"/>
                      <a:pt x="41" y="213"/>
                    </a:cubicBezTo>
                    <a:cubicBezTo>
                      <a:pt x="40" y="212"/>
                      <a:pt x="36" y="208"/>
                      <a:pt x="36" y="207"/>
                    </a:cubicBezTo>
                    <a:cubicBezTo>
                      <a:pt x="36" y="206"/>
                      <a:pt x="37" y="202"/>
                      <a:pt x="37" y="201"/>
                    </a:cubicBezTo>
                    <a:cubicBezTo>
                      <a:pt x="37" y="200"/>
                      <a:pt x="40" y="194"/>
                      <a:pt x="40" y="194"/>
                    </a:cubicBezTo>
                    <a:cubicBezTo>
                      <a:pt x="40" y="194"/>
                      <a:pt x="45" y="192"/>
                      <a:pt x="46" y="192"/>
                    </a:cubicBezTo>
                    <a:cubicBezTo>
                      <a:pt x="47" y="191"/>
                      <a:pt x="48" y="184"/>
                      <a:pt x="48" y="184"/>
                    </a:cubicBezTo>
                    <a:cubicBezTo>
                      <a:pt x="48" y="178"/>
                      <a:pt x="48" y="178"/>
                      <a:pt x="48" y="178"/>
                    </a:cubicBezTo>
                    <a:cubicBezTo>
                      <a:pt x="48" y="178"/>
                      <a:pt x="48" y="177"/>
                      <a:pt x="46" y="175"/>
                    </a:cubicBezTo>
                    <a:cubicBezTo>
                      <a:pt x="44" y="174"/>
                      <a:pt x="34" y="174"/>
                      <a:pt x="34" y="174"/>
                    </a:cubicBezTo>
                    <a:cubicBezTo>
                      <a:pt x="28" y="171"/>
                      <a:pt x="28" y="171"/>
                      <a:pt x="28" y="171"/>
                    </a:cubicBezTo>
                    <a:cubicBezTo>
                      <a:pt x="22" y="163"/>
                      <a:pt x="22" y="163"/>
                      <a:pt x="22" y="163"/>
                    </a:cubicBezTo>
                    <a:cubicBezTo>
                      <a:pt x="22" y="163"/>
                      <a:pt x="19" y="159"/>
                      <a:pt x="19" y="158"/>
                    </a:cubicBezTo>
                    <a:cubicBezTo>
                      <a:pt x="19" y="157"/>
                      <a:pt x="21" y="148"/>
                      <a:pt x="21" y="148"/>
                    </a:cubicBezTo>
                    <a:cubicBezTo>
                      <a:pt x="23" y="125"/>
                      <a:pt x="23" y="125"/>
                      <a:pt x="23" y="125"/>
                    </a:cubicBezTo>
                    <a:cubicBezTo>
                      <a:pt x="22" y="117"/>
                      <a:pt x="22" y="117"/>
                      <a:pt x="22" y="117"/>
                    </a:cubicBezTo>
                    <a:cubicBezTo>
                      <a:pt x="20" y="112"/>
                      <a:pt x="20" y="112"/>
                      <a:pt x="20" y="112"/>
                    </a:cubicBezTo>
                    <a:cubicBezTo>
                      <a:pt x="20" y="112"/>
                      <a:pt x="9" y="105"/>
                      <a:pt x="8" y="105"/>
                    </a:cubicBezTo>
                    <a:cubicBezTo>
                      <a:pt x="7" y="105"/>
                      <a:pt x="1" y="104"/>
                      <a:pt x="1" y="104"/>
                    </a:cubicBezTo>
                    <a:cubicBezTo>
                      <a:pt x="0" y="101"/>
                      <a:pt x="0" y="101"/>
                      <a:pt x="0" y="101"/>
                    </a:cubicBezTo>
                    <a:cubicBezTo>
                      <a:pt x="7" y="92"/>
                      <a:pt x="7" y="92"/>
                      <a:pt x="7" y="92"/>
                    </a:cubicBezTo>
                    <a:cubicBezTo>
                      <a:pt x="15" y="88"/>
                      <a:pt x="15" y="88"/>
                      <a:pt x="15" y="88"/>
                    </a:cubicBezTo>
                    <a:cubicBezTo>
                      <a:pt x="21" y="83"/>
                      <a:pt x="21" y="83"/>
                      <a:pt x="21" y="83"/>
                    </a:cubicBezTo>
                    <a:cubicBezTo>
                      <a:pt x="26" y="74"/>
                      <a:pt x="26" y="74"/>
                      <a:pt x="26" y="74"/>
                    </a:cubicBezTo>
                    <a:cubicBezTo>
                      <a:pt x="33" y="63"/>
                      <a:pt x="33" y="63"/>
                      <a:pt x="33" y="63"/>
                    </a:cubicBezTo>
                    <a:cubicBezTo>
                      <a:pt x="39" y="55"/>
                      <a:pt x="39" y="55"/>
                      <a:pt x="39" y="55"/>
                    </a:cubicBezTo>
                    <a:cubicBezTo>
                      <a:pt x="44" y="47"/>
                      <a:pt x="44" y="47"/>
                      <a:pt x="44" y="47"/>
                    </a:cubicBezTo>
                    <a:cubicBezTo>
                      <a:pt x="45" y="42"/>
                      <a:pt x="45" y="42"/>
                      <a:pt x="45" y="42"/>
                    </a:cubicBezTo>
                    <a:cubicBezTo>
                      <a:pt x="47" y="38"/>
                      <a:pt x="47" y="38"/>
                      <a:pt x="47" y="38"/>
                    </a:cubicBezTo>
                    <a:cubicBezTo>
                      <a:pt x="48" y="33"/>
                      <a:pt x="48" y="33"/>
                      <a:pt x="48" y="33"/>
                    </a:cubicBezTo>
                    <a:cubicBezTo>
                      <a:pt x="48" y="33"/>
                      <a:pt x="49" y="30"/>
                      <a:pt x="49" y="30"/>
                    </a:cubicBezTo>
                    <a:cubicBezTo>
                      <a:pt x="50" y="29"/>
                      <a:pt x="53" y="24"/>
                      <a:pt x="53" y="24"/>
                    </a:cubicBezTo>
                    <a:cubicBezTo>
                      <a:pt x="53" y="24"/>
                      <a:pt x="54" y="16"/>
                      <a:pt x="54" y="16"/>
                    </a:cubicBezTo>
                    <a:cubicBezTo>
                      <a:pt x="54" y="15"/>
                      <a:pt x="55" y="10"/>
                      <a:pt x="55" y="9"/>
                    </a:cubicBezTo>
                    <a:cubicBezTo>
                      <a:pt x="55" y="8"/>
                      <a:pt x="58" y="1"/>
                      <a:pt x="58" y="1"/>
                    </a:cubicBezTo>
                    <a:lnTo>
                      <a:pt x="59"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3" name="Freeform 27"/>
              <p:cNvSpPr>
                <a:spLocks/>
              </p:cNvSpPr>
              <p:nvPr/>
            </p:nvSpPr>
            <p:spPr bwMode="auto">
              <a:xfrm>
                <a:off x="9866313" y="2460625"/>
                <a:ext cx="871537" cy="950913"/>
              </a:xfrm>
              <a:custGeom>
                <a:avLst/>
                <a:gdLst>
                  <a:gd name="T0" fmla="*/ 4 w 232"/>
                  <a:gd name="T1" fmla="*/ 58 h 253"/>
                  <a:gd name="T2" fmla="*/ 17 w 232"/>
                  <a:gd name="T3" fmla="*/ 47 h 253"/>
                  <a:gd name="T4" fmla="*/ 27 w 232"/>
                  <a:gd name="T5" fmla="*/ 56 h 253"/>
                  <a:gd name="T6" fmla="*/ 41 w 232"/>
                  <a:gd name="T7" fmla="*/ 60 h 253"/>
                  <a:gd name="T8" fmla="*/ 58 w 232"/>
                  <a:gd name="T9" fmla="*/ 55 h 253"/>
                  <a:gd name="T10" fmla="*/ 72 w 232"/>
                  <a:gd name="T11" fmla="*/ 39 h 253"/>
                  <a:gd name="T12" fmla="*/ 73 w 232"/>
                  <a:gd name="T13" fmla="*/ 28 h 253"/>
                  <a:gd name="T14" fmla="*/ 79 w 232"/>
                  <a:gd name="T15" fmla="*/ 19 h 253"/>
                  <a:gd name="T16" fmla="*/ 92 w 232"/>
                  <a:gd name="T17" fmla="*/ 24 h 253"/>
                  <a:gd name="T18" fmla="*/ 111 w 232"/>
                  <a:gd name="T19" fmla="*/ 20 h 253"/>
                  <a:gd name="T20" fmla="*/ 129 w 232"/>
                  <a:gd name="T21" fmla="*/ 9 h 253"/>
                  <a:gd name="T22" fmla="*/ 143 w 232"/>
                  <a:gd name="T23" fmla="*/ 5 h 253"/>
                  <a:gd name="T24" fmla="*/ 146 w 232"/>
                  <a:gd name="T25" fmla="*/ 19 h 253"/>
                  <a:gd name="T26" fmla="*/ 163 w 232"/>
                  <a:gd name="T27" fmla="*/ 18 h 253"/>
                  <a:gd name="T28" fmla="*/ 177 w 232"/>
                  <a:gd name="T29" fmla="*/ 5 h 253"/>
                  <a:gd name="T30" fmla="*/ 188 w 232"/>
                  <a:gd name="T31" fmla="*/ 0 h 253"/>
                  <a:gd name="T32" fmla="*/ 200 w 232"/>
                  <a:gd name="T33" fmla="*/ 5 h 253"/>
                  <a:gd name="T34" fmla="*/ 213 w 232"/>
                  <a:gd name="T35" fmla="*/ 15 h 253"/>
                  <a:gd name="T36" fmla="*/ 218 w 232"/>
                  <a:gd name="T37" fmla="*/ 29 h 253"/>
                  <a:gd name="T38" fmla="*/ 224 w 232"/>
                  <a:gd name="T39" fmla="*/ 37 h 253"/>
                  <a:gd name="T40" fmla="*/ 216 w 232"/>
                  <a:gd name="T41" fmla="*/ 55 h 253"/>
                  <a:gd name="T42" fmla="*/ 219 w 232"/>
                  <a:gd name="T43" fmla="*/ 69 h 253"/>
                  <a:gd name="T44" fmla="*/ 232 w 232"/>
                  <a:gd name="T45" fmla="*/ 81 h 253"/>
                  <a:gd name="T46" fmla="*/ 216 w 232"/>
                  <a:gd name="T47" fmla="*/ 104 h 253"/>
                  <a:gd name="T48" fmla="*/ 206 w 232"/>
                  <a:gd name="T49" fmla="*/ 105 h 253"/>
                  <a:gd name="T50" fmla="*/ 195 w 232"/>
                  <a:gd name="T51" fmla="*/ 110 h 253"/>
                  <a:gd name="T52" fmla="*/ 193 w 232"/>
                  <a:gd name="T53" fmla="*/ 125 h 253"/>
                  <a:gd name="T54" fmla="*/ 191 w 232"/>
                  <a:gd name="T55" fmla="*/ 145 h 253"/>
                  <a:gd name="T56" fmla="*/ 191 w 232"/>
                  <a:gd name="T57" fmla="*/ 156 h 253"/>
                  <a:gd name="T58" fmla="*/ 192 w 232"/>
                  <a:gd name="T59" fmla="*/ 184 h 253"/>
                  <a:gd name="T60" fmla="*/ 193 w 232"/>
                  <a:gd name="T61" fmla="*/ 201 h 253"/>
                  <a:gd name="T62" fmla="*/ 188 w 232"/>
                  <a:gd name="T63" fmla="*/ 221 h 253"/>
                  <a:gd name="T64" fmla="*/ 187 w 232"/>
                  <a:gd name="T65" fmla="*/ 235 h 253"/>
                  <a:gd name="T66" fmla="*/ 175 w 232"/>
                  <a:gd name="T67" fmla="*/ 252 h 253"/>
                  <a:gd name="T68" fmla="*/ 164 w 232"/>
                  <a:gd name="T69" fmla="*/ 246 h 253"/>
                  <a:gd name="T70" fmla="*/ 157 w 232"/>
                  <a:gd name="T71" fmla="*/ 234 h 253"/>
                  <a:gd name="T72" fmla="*/ 161 w 232"/>
                  <a:gd name="T73" fmla="*/ 220 h 253"/>
                  <a:gd name="T74" fmla="*/ 172 w 232"/>
                  <a:gd name="T75" fmla="*/ 203 h 253"/>
                  <a:gd name="T76" fmla="*/ 157 w 232"/>
                  <a:gd name="T77" fmla="*/ 188 h 253"/>
                  <a:gd name="T78" fmla="*/ 137 w 232"/>
                  <a:gd name="T79" fmla="*/ 185 h 253"/>
                  <a:gd name="T80" fmla="*/ 127 w 232"/>
                  <a:gd name="T81" fmla="*/ 174 h 253"/>
                  <a:gd name="T82" fmla="*/ 111 w 232"/>
                  <a:gd name="T83" fmla="*/ 169 h 253"/>
                  <a:gd name="T84" fmla="*/ 92 w 232"/>
                  <a:gd name="T85" fmla="*/ 159 h 253"/>
                  <a:gd name="T86" fmla="*/ 77 w 232"/>
                  <a:gd name="T87" fmla="*/ 159 h 253"/>
                  <a:gd name="T88" fmla="*/ 69 w 232"/>
                  <a:gd name="T89" fmla="*/ 151 h 253"/>
                  <a:gd name="T90" fmla="*/ 54 w 232"/>
                  <a:gd name="T91" fmla="*/ 147 h 253"/>
                  <a:gd name="T92" fmla="*/ 31 w 232"/>
                  <a:gd name="T93" fmla="*/ 158 h 253"/>
                  <a:gd name="T94" fmla="*/ 13 w 232"/>
                  <a:gd name="T95" fmla="*/ 170 h 253"/>
                  <a:gd name="T96" fmla="*/ 9 w 232"/>
                  <a:gd name="T97" fmla="*/ 148 h 253"/>
                  <a:gd name="T98" fmla="*/ 6 w 232"/>
                  <a:gd name="T99" fmla="*/ 129 h 253"/>
                  <a:gd name="T100" fmla="*/ 5 w 232"/>
                  <a:gd name="T101" fmla="*/ 104 h 253"/>
                  <a:gd name="T102" fmla="*/ 8 w 232"/>
                  <a:gd name="T103" fmla="*/ 8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53">
                    <a:moveTo>
                      <a:pt x="0" y="73"/>
                    </a:moveTo>
                    <a:cubicBezTo>
                      <a:pt x="0" y="65"/>
                      <a:pt x="0" y="65"/>
                      <a:pt x="0" y="65"/>
                    </a:cubicBezTo>
                    <a:cubicBezTo>
                      <a:pt x="4" y="58"/>
                      <a:pt x="4" y="58"/>
                      <a:pt x="4" y="58"/>
                    </a:cubicBezTo>
                    <a:cubicBezTo>
                      <a:pt x="9" y="55"/>
                      <a:pt x="9" y="55"/>
                      <a:pt x="9" y="55"/>
                    </a:cubicBezTo>
                    <a:cubicBezTo>
                      <a:pt x="12" y="52"/>
                      <a:pt x="12" y="52"/>
                      <a:pt x="12" y="52"/>
                    </a:cubicBezTo>
                    <a:cubicBezTo>
                      <a:pt x="17" y="47"/>
                      <a:pt x="17" y="47"/>
                      <a:pt x="17" y="47"/>
                    </a:cubicBezTo>
                    <a:cubicBezTo>
                      <a:pt x="21" y="48"/>
                      <a:pt x="21" y="48"/>
                      <a:pt x="21" y="48"/>
                    </a:cubicBezTo>
                    <a:cubicBezTo>
                      <a:pt x="24" y="52"/>
                      <a:pt x="24" y="52"/>
                      <a:pt x="24" y="52"/>
                    </a:cubicBezTo>
                    <a:cubicBezTo>
                      <a:pt x="27" y="56"/>
                      <a:pt x="27" y="56"/>
                      <a:pt x="27" y="56"/>
                    </a:cubicBezTo>
                    <a:cubicBezTo>
                      <a:pt x="31" y="58"/>
                      <a:pt x="31" y="58"/>
                      <a:pt x="31" y="58"/>
                    </a:cubicBezTo>
                    <a:cubicBezTo>
                      <a:pt x="37" y="61"/>
                      <a:pt x="37" y="61"/>
                      <a:pt x="37" y="61"/>
                    </a:cubicBezTo>
                    <a:cubicBezTo>
                      <a:pt x="41" y="60"/>
                      <a:pt x="41" y="60"/>
                      <a:pt x="41" y="60"/>
                    </a:cubicBezTo>
                    <a:cubicBezTo>
                      <a:pt x="47" y="57"/>
                      <a:pt x="47" y="57"/>
                      <a:pt x="47" y="57"/>
                    </a:cubicBezTo>
                    <a:cubicBezTo>
                      <a:pt x="51" y="55"/>
                      <a:pt x="51" y="55"/>
                      <a:pt x="51" y="55"/>
                    </a:cubicBezTo>
                    <a:cubicBezTo>
                      <a:pt x="58" y="55"/>
                      <a:pt x="58" y="55"/>
                      <a:pt x="58" y="55"/>
                    </a:cubicBezTo>
                    <a:cubicBezTo>
                      <a:pt x="61" y="51"/>
                      <a:pt x="61" y="51"/>
                      <a:pt x="61" y="51"/>
                    </a:cubicBezTo>
                    <a:cubicBezTo>
                      <a:pt x="68" y="46"/>
                      <a:pt x="68" y="46"/>
                      <a:pt x="68" y="46"/>
                    </a:cubicBezTo>
                    <a:cubicBezTo>
                      <a:pt x="72" y="39"/>
                      <a:pt x="72" y="39"/>
                      <a:pt x="72" y="39"/>
                    </a:cubicBezTo>
                    <a:cubicBezTo>
                      <a:pt x="74" y="35"/>
                      <a:pt x="74" y="35"/>
                      <a:pt x="74" y="35"/>
                    </a:cubicBezTo>
                    <a:cubicBezTo>
                      <a:pt x="74" y="30"/>
                      <a:pt x="74" y="30"/>
                      <a:pt x="74" y="30"/>
                    </a:cubicBezTo>
                    <a:cubicBezTo>
                      <a:pt x="73" y="28"/>
                      <a:pt x="73" y="28"/>
                      <a:pt x="73" y="28"/>
                    </a:cubicBezTo>
                    <a:cubicBezTo>
                      <a:pt x="72" y="22"/>
                      <a:pt x="72" y="22"/>
                      <a:pt x="72" y="22"/>
                    </a:cubicBezTo>
                    <a:cubicBezTo>
                      <a:pt x="75" y="19"/>
                      <a:pt x="75" y="19"/>
                      <a:pt x="75" y="19"/>
                    </a:cubicBezTo>
                    <a:cubicBezTo>
                      <a:pt x="79" y="19"/>
                      <a:pt x="79" y="19"/>
                      <a:pt x="79" y="19"/>
                    </a:cubicBezTo>
                    <a:cubicBezTo>
                      <a:pt x="82" y="21"/>
                      <a:pt x="82" y="21"/>
                      <a:pt x="82" y="21"/>
                    </a:cubicBezTo>
                    <a:cubicBezTo>
                      <a:pt x="82" y="21"/>
                      <a:pt x="87" y="21"/>
                      <a:pt x="89" y="21"/>
                    </a:cubicBezTo>
                    <a:cubicBezTo>
                      <a:pt x="91" y="21"/>
                      <a:pt x="92" y="24"/>
                      <a:pt x="92" y="24"/>
                    </a:cubicBezTo>
                    <a:cubicBezTo>
                      <a:pt x="99" y="24"/>
                      <a:pt x="99" y="24"/>
                      <a:pt x="99" y="24"/>
                    </a:cubicBezTo>
                    <a:cubicBezTo>
                      <a:pt x="104" y="22"/>
                      <a:pt x="104" y="22"/>
                      <a:pt x="104" y="22"/>
                    </a:cubicBezTo>
                    <a:cubicBezTo>
                      <a:pt x="111" y="20"/>
                      <a:pt x="111" y="20"/>
                      <a:pt x="111" y="20"/>
                    </a:cubicBezTo>
                    <a:cubicBezTo>
                      <a:pt x="119" y="18"/>
                      <a:pt x="119" y="18"/>
                      <a:pt x="119" y="18"/>
                    </a:cubicBezTo>
                    <a:cubicBezTo>
                      <a:pt x="125" y="15"/>
                      <a:pt x="125" y="15"/>
                      <a:pt x="125" y="15"/>
                    </a:cubicBezTo>
                    <a:cubicBezTo>
                      <a:pt x="129" y="9"/>
                      <a:pt x="129" y="9"/>
                      <a:pt x="129" y="9"/>
                    </a:cubicBezTo>
                    <a:cubicBezTo>
                      <a:pt x="133" y="6"/>
                      <a:pt x="133" y="6"/>
                      <a:pt x="133" y="6"/>
                    </a:cubicBezTo>
                    <a:cubicBezTo>
                      <a:pt x="139" y="3"/>
                      <a:pt x="139" y="3"/>
                      <a:pt x="139" y="3"/>
                    </a:cubicBezTo>
                    <a:cubicBezTo>
                      <a:pt x="143" y="5"/>
                      <a:pt x="143" y="5"/>
                      <a:pt x="143" y="5"/>
                    </a:cubicBezTo>
                    <a:cubicBezTo>
                      <a:pt x="144" y="8"/>
                      <a:pt x="144" y="8"/>
                      <a:pt x="144" y="8"/>
                    </a:cubicBezTo>
                    <a:cubicBezTo>
                      <a:pt x="145" y="12"/>
                      <a:pt x="145" y="12"/>
                      <a:pt x="145" y="12"/>
                    </a:cubicBezTo>
                    <a:cubicBezTo>
                      <a:pt x="146" y="19"/>
                      <a:pt x="146" y="19"/>
                      <a:pt x="146" y="19"/>
                    </a:cubicBezTo>
                    <a:cubicBezTo>
                      <a:pt x="150" y="22"/>
                      <a:pt x="150" y="22"/>
                      <a:pt x="150" y="22"/>
                    </a:cubicBezTo>
                    <a:cubicBezTo>
                      <a:pt x="155" y="23"/>
                      <a:pt x="155" y="23"/>
                      <a:pt x="155" y="23"/>
                    </a:cubicBezTo>
                    <a:cubicBezTo>
                      <a:pt x="163" y="18"/>
                      <a:pt x="163" y="18"/>
                      <a:pt x="163" y="18"/>
                    </a:cubicBezTo>
                    <a:cubicBezTo>
                      <a:pt x="168" y="12"/>
                      <a:pt x="168" y="12"/>
                      <a:pt x="168" y="12"/>
                    </a:cubicBezTo>
                    <a:cubicBezTo>
                      <a:pt x="174" y="11"/>
                      <a:pt x="174" y="11"/>
                      <a:pt x="174" y="11"/>
                    </a:cubicBezTo>
                    <a:cubicBezTo>
                      <a:pt x="177" y="5"/>
                      <a:pt x="177" y="5"/>
                      <a:pt x="177" y="5"/>
                    </a:cubicBezTo>
                    <a:cubicBezTo>
                      <a:pt x="181" y="2"/>
                      <a:pt x="181" y="2"/>
                      <a:pt x="181" y="2"/>
                    </a:cubicBezTo>
                    <a:cubicBezTo>
                      <a:pt x="185" y="0"/>
                      <a:pt x="185" y="0"/>
                      <a:pt x="185" y="0"/>
                    </a:cubicBezTo>
                    <a:cubicBezTo>
                      <a:pt x="188" y="0"/>
                      <a:pt x="188" y="0"/>
                      <a:pt x="188" y="0"/>
                    </a:cubicBezTo>
                    <a:cubicBezTo>
                      <a:pt x="191" y="2"/>
                      <a:pt x="191" y="2"/>
                      <a:pt x="191" y="2"/>
                    </a:cubicBezTo>
                    <a:cubicBezTo>
                      <a:pt x="196" y="3"/>
                      <a:pt x="196" y="3"/>
                      <a:pt x="196" y="3"/>
                    </a:cubicBezTo>
                    <a:cubicBezTo>
                      <a:pt x="200" y="5"/>
                      <a:pt x="200" y="5"/>
                      <a:pt x="200" y="5"/>
                    </a:cubicBezTo>
                    <a:cubicBezTo>
                      <a:pt x="206" y="9"/>
                      <a:pt x="206" y="9"/>
                      <a:pt x="206" y="9"/>
                    </a:cubicBezTo>
                    <a:cubicBezTo>
                      <a:pt x="209" y="12"/>
                      <a:pt x="209" y="12"/>
                      <a:pt x="209" y="12"/>
                    </a:cubicBezTo>
                    <a:cubicBezTo>
                      <a:pt x="213" y="15"/>
                      <a:pt x="213" y="15"/>
                      <a:pt x="213" y="15"/>
                    </a:cubicBezTo>
                    <a:cubicBezTo>
                      <a:pt x="217" y="18"/>
                      <a:pt x="217" y="18"/>
                      <a:pt x="217" y="18"/>
                    </a:cubicBezTo>
                    <a:cubicBezTo>
                      <a:pt x="219" y="24"/>
                      <a:pt x="219" y="24"/>
                      <a:pt x="219" y="24"/>
                    </a:cubicBezTo>
                    <a:cubicBezTo>
                      <a:pt x="218" y="29"/>
                      <a:pt x="218" y="29"/>
                      <a:pt x="218" y="29"/>
                    </a:cubicBezTo>
                    <a:cubicBezTo>
                      <a:pt x="219" y="32"/>
                      <a:pt x="219" y="32"/>
                      <a:pt x="219" y="32"/>
                    </a:cubicBezTo>
                    <a:cubicBezTo>
                      <a:pt x="224" y="34"/>
                      <a:pt x="224" y="34"/>
                      <a:pt x="224" y="34"/>
                    </a:cubicBezTo>
                    <a:cubicBezTo>
                      <a:pt x="224" y="37"/>
                      <a:pt x="224" y="37"/>
                      <a:pt x="224" y="37"/>
                    </a:cubicBezTo>
                    <a:cubicBezTo>
                      <a:pt x="223" y="51"/>
                      <a:pt x="223" y="51"/>
                      <a:pt x="223" y="51"/>
                    </a:cubicBezTo>
                    <a:cubicBezTo>
                      <a:pt x="219" y="53"/>
                      <a:pt x="219" y="53"/>
                      <a:pt x="219" y="53"/>
                    </a:cubicBezTo>
                    <a:cubicBezTo>
                      <a:pt x="216" y="55"/>
                      <a:pt x="216" y="55"/>
                      <a:pt x="216" y="55"/>
                    </a:cubicBezTo>
                    <a:cubicBezTo>
                      <a:pt x="216" y="61"/>
                      <a:pt x="216" y="61"/>
                      <a:pt x="216" y="61"/>
                    </a:cubicBezTo>
                    <a:cubicBezTo>
                      <a:pt x="216" y="64"/>
                      <a:pt x="216" y="64"/>
                      <a:pt x="216" y="64"/>
                    </a:cubicBezTo>
                    <a:cubicBezTo>
                      <a:pt x="219" y="69"/>
                      <a:pt x="219" y="69"/>
                      <a:pt x="219" y="69"/>
                    </a:cubicBezTo>
                    <a:cubicBezTo>
                      <a:pt x="222" y="74"/>
                      <a:pt x="222" y="74"/>
                      <a:pt x="222" y="74"/>
                    </a:cubicBezTo>
                    <a:cubicBezTo>
                      <a:pt x="227" y="79"/>
                      <a:pt x="227" y="79"/>
                      <a:pt x="227" y="79"/>
                    </a:cubicBezTo>
                    <a:cubicBezTo>
                      <a:pt x="232" y="81"/>
                      <a:pt x="232" y="81"/>
                      <a:pt x="232" y="81"/>
                    </a:cubicBezTo>
                    <a:cubicBezTo>
                      <a:pt x="230" y="89"/>
                      <a:pt x="230" y="89"/>
                      <a:pt x="230" y="89"/>
                    </a:cubicBezTo>
                    <a:cubicBezTo>
                      <a:pt x="223" y="97"/>
                      <a:pt x="223" y="97"/>
                      <a:pt x="223" y="97"/>
                    </a:cubicBezTo>
                    <a:cubicBezTo>
                      <a:pt x="216" y="104"/>
                      <a:pt x="216" y="104"/>
                      <a:pt x="216" y="104"/>
                    </a:cubicBezTo>
                    <a:cubicBezTo>
                      <a:pt x="211" y="110"/>
                      <a:pt x="211" y="110"/>
                      <a:pt x="211" y="110"/>
                    </a:cubicBezTo>
                    <a:cubicBezTo>
                      <a:pt x="211" y="108"/>
                      <a:pt x="211" y="108"/>
                      <a:pt x="211" y="108"/>
                    </a:cubicBezTo>
                    <a:cubicBezTo>
                      <a:pt x="206" y="105"/>
                      <a:pt x="206" y="105"/>
                      <a:pt x="206" y="105"/>
                    </a:cubicBezTo>
                    <a:cubicBezTo>
                      <a:pt x="201" y="104"/>
                      <a:pt x="201" y="104"/>
                      <a:pt x="201" y="104"/>
                    </a:cubicBezTo>
                    <a:cubicBezTo>
                      <a:pt x="196" y="106"/>
                      <a:pt x="196" y="106"/>
                      <a:pt x="196" y="106"/>
                    </a:cubicBezTo>
                    <a:cubicBezTo>
                      <a:pt x="196" y="106"/>
                      <a:pt x="195" y="109"/>
                      <a:pt x="195" y="110"/>
                    </a:cubicBezTo>
                    <a:cubicBezTo>
                      <a:pt x="195" y="111"/>
                      <a:pt x="195" y="114"/>
                      <a:pt x="195" y="114"/>
                    </a:cubicBezTo>
                    <a:cubicBezTo>
                      <a:pt x="195" y="120"/>
                      <a:pt x="195" y="120"/>
                      <a:pt x="195" y="120"/>
                    </a:cubicBezTo>
                    <a:cubicBezTo>
                      <a:pt x="193" y="125"/>
                      <a:pt x="193" y="125"/>
                      <a:pt x="193" y="125"/>
                    </a:cubicBezTo>
                    <a:cubicBezTo>
                      <a:pt x="189" y="131"/>
                      <a:pt x="189" y="131"/>
                      <a:pt x="189" y="131"/>
                    </a:cubicBezTo>
                    <a:cubicBezTo>
                      <a:pt x="190" y="140"/>
                      <a:pt x="190" y="140"/>
                      <a:pt x="190" y="140"/>
                    </a:cubicBezTo>
                    <a:cubicBezTo>
                      <a:pt x="191" y="145"/>
                      <a:pt x="191" y="145"/>
                      <a:pt x="191" y="145"/>
                    </a:cubicBezTo>
                    <a:cubicBezTo>
                      <a:pt x="193" y="149"/>
                      <a:pt x="193" y="149"/>
                      <a:pt x="193" y="149"/>
                    </a:cubicBezTo>
                    <a:cubicBezTo>
                      <a:pt x="192" y="153"/>
                      <a:pt x="192" y="153"/>
                      <a:pt x="192" y="153"/>
                    </a:cubicBezTo>
                    <a:cubicBezTo>
                      <a:pt x="191" y="156"/>
                      <a:pt x="191" y="156"/>
                      <a:pt x="191" y="156"/>
                    </a:cubicBezTo>
                    <a:cubicBezTo>
                      <a:pt x="192" y="169"/>
                      <a:pt x="192" y="169"/>
                      <a:pt x="192" y="169"/>
                    </a:cubicBezTo>
                    <a:cubicBezTo>
                      <a:pt x="193" y="179"/>
                      <a:pt x="193" y="179"/>
                      <a:pt x="193" y="179"/>
                    </a:cubicBezTo>
                    <a:cubicBezTo>
                      <a:pt x="192" y="184"/>
                      <a:pt x="192" y="184"/>
                      <a:pt x="192" y="184"/>
                    </a:cubicBezTo>
                    <a:cubicBezTo>
                      <a:pt x="194" y="188"/>
                      <a:pt x="194" y="188"/>
                      <a:pt x="194" y="188"/>
                    </a:cubicBezTo>
                    <a:cubicBezTo>
                      <a:pt x="194" y="193"/>
                      <a:pt x="194" y="193"/>
                      <a:pt x="194" y="193"/>
                    </a:cubicBezTo>
                    <a:cubicBezTo>
                      <a:pt x="193" y="201"/>
                      <a:pt x="193" y="201"/>
                      <a:pt x="193" y="201"/>
                    </a:cubicBezTo>
                    <a:cubicBezTo>
                      <a:pt x="191" y="207"/>
                      <a:pt x="191" y="207"/>
                      <a:pt x="191" y="207"/>
                    </a:cubicBezTo>
                    <a:cubicBezTo>
                      <a:pt x="190" y="214"/>
                      <a:pt x="190" y="214"/>
                      <a:pt x="190" y="214"/>
                    </a:cubicBezTo>
                    <a:cubicBezTo>
                      <a:pt x="188" y="221"/>
                      <a:pt x="188" y="221"/>
                      <a:pt x="188" y="221"/>
                    </a:cubicBezTo>
                    <a:cubicBezTo>
                      <a:pt x="186" y="225"/>
                      <a:pt x="186" y="225"/>
                      <a:pt x="186" y="225"/>
                    </a:cubicBezTo>
                    <a:cubicBezTo>
                      <a:pt x="186" y="233"/>
                      <a:pt x="186" y="233"/>
                      <a:pt x="186" y="233"/>
                    </a:cubicBezTo>
                    <a:cubicBezTo>
                      <a:pt x="187" y="235"/>
                      <a:pt x="187" y="235"/>
                      <a:pt x="187" y="235"/>
                    </a:cubicBezTo>
                    <a:cubicBezTo>
                      <a:pt x="187" y="238"/>
                      <a:pt x="187" y="238"/>
                      <a:pt x="187" y="238"/>
                    </a:cubicBezTo>
                    <a:cubicBezTo>
                      <a:pt x="181" y="245"/>
                      <a:pt x="181" y="245"/>
                      <a:pt x="181" y="245"/>
                    </a:cubicBezTo>
                    <a:cubicBezTo>
                      <a:pt x="175" y="252"/>
                      <a:pt x="175" y="252"/>
                      <a:pt x="175" y="252"/>
                    </a:cubicBezTo>
                    <a:cubicBezTo>
                      <a:pt x="171" y="253"/>
                      <a:pt x="171" y="253"/>
                      <a:pt x="171" y="253"/>
                    </a:cubicBezTo>
                    <a:cubicBezTo>
                      <a:pt x="167" y="250"/>
                      <a:pt x="167" y="250"/>
                      <a:pt x="167" y="250"/>
                    </a:cubicBezTo>
                    <a:cubicBezTo>
                      <a:pt x="164" y="246"/>
                      <a:pt x="164" y="246"/>
                      <a:pt x="164" y="246"/>
                    </a:cubicBezTo>
                    <a:cubicBezTo>
                      <a:pt x="163" y="241"/>
                      <a:pt x="163" y="241"/>
                      <a:pt x="163" y="241"/>
                    </a:cubicBezTo>
                    <a:cubicBezTo>
                      <a:pt x="159" y="238"/>
                      <a:pt x="159" y="238"/>
                      <a:pt x="159" y="238"/>
                    </a:cubicBezTo>
                    <a:cubicBezTo>
                      <a:pt x="157" y="234"/>
                      <a:pt x="157" y="234"/>
                      <a:pt x="157" y="234"/>
                    </a:cubicBezTo>
                    <a:cubicBezTo>
                      <a:pt x="156" y="229"/>
                      <a:pt x="156" y="229"/>
                      <a:pt x="156" y="229"/>
                    </a:cubicBezTo>
                    <a:cubicBezTo>
                      <a:pt x="157" y="225"/>
                      <a:pt x="157" y="225"/>
                      <a:pt x="157" y="225"/>
                    </a:cubicBezTo>
                    <a:cubicBezTo>
                      <a:pt x="161" y="220"/>
                      <a:pt x="161" y="220"/>
                      <a:pt x="161" y="220"/>
                    </a:cubicBezTo>
                    <a:cubicBezTo>
                      <a:pt x="164" y="214"/>
                      <a:pt x="164" y="214"/>
                      <a:pt x="164" y="214"/>
                    </a:cubicBezTo>
                    <a:cubicBezTo>
                      <a:pt x="169" y="209"/>
                      <a:pt x="169" y="209"/>
                      <a:pt x="169" y="209"/>
                    </a:cubicBezTo>
                    <a:cubicBezTo>
                      <a:pt x="172" y="203"/>
                      <a:pt x="172" y="203"/>
                      <a:pt x="172" y="203"/>
                    </a:cubicBezTo>
                    <a:cubicBezTo>
                      <a:pt x="172" y="196"/>
                      <a:pt x="172" y="196"/>
                      <a:pt x="172" y="196"/>
                    </a:cubicBezTo>
                    <a:cubicBezTo>
                      <a:pt x="164" y="190"/>
                      <a:pt x="164" y="190"/>
                      <a:pt x="164" y="190"/>
                    </a:cubicBezTo>
                    <a:cubicBezTo>
                      <a:pt x="157" y="188"/>
                      <a:pt x="157" y="188"/>
                      <a:pt x="157" y="188"/>
                    </a:cubicBezTo>
                    <a:cubicBezTo>
                      <a:pt x="151" y="185"/>
                      <a:pt x="151" y="185"/>
                      <a:pt x="151" y="185"/>
                    </a:cubicBezTo>
                    <a:cubicBezTo>
                      <a:pt x="144" y="185"/>
                      <a:pt x="144" y="185"/>
                      <a:pt x="144" y="185"/>
                    </a:cubicBezTo>
                    <a:cubicBezTo>
                      <a:pt x="137" y="185"/>
                      <a:pt x="137" y="185"/>
                      <a:pt x="137" y="185"/>
                    </a:cubicBezTo>
                    <a:cubicBezTo>
                      <a:pt x="134" y="183"/>
                      <a:pt x="134" y="183"/>
                      <a:pt x="134" y="183"/>
                    </a:cubicBezTo>
                    <a:cubicBezTo>
                      <a:pt x="133" y="179"/>
                      <a:pt x="133" y="179"/>
                      <a:pt x="133" y="179"/>
                    </a:cubicBezTo>
                    <a:cubicBezTo>
                      <a:pt x="127" y="174"/>
                      <a:pt x="127" y="174"/>
                      <a:pt x="127" y="174"/>
                    </a:cubicBezTo>
                    <a:cubicBezTo>
                      <a:pt x="123" y="172"/>
                      <a:pt x="123" y="172"/>
                      <a:pt x="123" y="172"/>
                    </a:cubicBezTo>
                    <a:cubicBezTo>
                      <a:pt x="123" y="172"/>
                      <a:pt x="118" y="171"/>
                      <a:pt x="116" y="171"/>
                    </a:cubicBezTo>
                    <a:cubicBezTo>
                      <a:pt x="114" y="171"/>
                      <a:pt x="111" y="169"/>
                      <a:pt x="111" y="169"/>
                    </a:cubicBezTo>
                    <a:cubicBezTo>
                      <a:pt x="104" y="167"/>
                      <a:pt x="104" y="167"/>
                      <a:pt x="104" y="167"/>
                    </a:cubicBezTo>
                    <a:cubicBezTo>
                      <a:pt x="98" y="162"/>
                      <a:pt x="98" y="162"/>
                      <a:pt x="98" y="162"/>
                    </a:cubicBezTo>
                    <a:cubicBezTo>
                      <a:pt x="92" y="159"/>
                      <a:pt x="92" y="159"/>
                      <a:pt x="92" y="159"/>
                    </a:cubicBezTo>
                    <a:cubicBezTo>
                      <a:pt x="89" y="158"/>
                      <a:pt x="89" y="158"/>
                      <a:pt x="89" y="158"/>
                    </a:cubicBezTo>
                    <a:cubicBezTo>
                      <a:pt x="82" y="158"/>
                      <a:pt x="82" y="158"/>
                      <a:pt x="82" y="158"/>
                    </a:cubicBezTo>
                    <a:cubicBezTo>
                      <a:pt x="77" y="159"/>
                      <a:pt x="77" y="159"/>
                      <a:pt x="77" y="159"/>
                    </a:cubicBezTo>
                    <a:cubicBezTo>
                      <a:pt x="73" y="160"/>
                      <a:pt x="73" y="160"/>
                      <a:pt x="73" y="160"/>
                    </a:cubicBezTo>
                    <a:cubicBezTo>
                      <a:pt x="71" y="156"/>
                      <a:pt x="71" y="156"/>
                      <a:pt x="71" y="156"/>
                    </a:cubicBezTo>
                    <a:cubicBezTo>
                      <a:pt x="69" y="151"/>
                      <a:pt x="69" y="151"/>
                      <a:pt x="69" y="151"/>
                    </a:cubicBezTo>
                    <a:cubicBezTo>
                      <a:pt x="67" y="148"/>
                      <a:pt x="67" y="148"/>
                      <a:pt x="67" y="148"/>
                    </a:cubicBezTo>
                    <a:cubicBezTo>
                      <a:pt x="58" y="146"/>
                      <a:pt x="58" y="146"/>
                      <a:pt x="58" y="146"/>
                    </a:cubicBezTo>
                    <a:cubicBezTo>
                      <a:pt x="54" y="147"/>
                      <a:pt x="54" y="147"/>
                      <a:pt x="54" y="147"/>
                    </a:cubicBezTo>
                    <a:cubicBezTo>
                      <a:pt x="47" y="149"/>
                      <a:pt x="47" y="149"/>
                      <a:pt x="47" y="149"/>
                    </a:cubicBezTo>
                    <a:cubicBezTo>
                      <a:pt x="40" y="154"/>
                      <a:pt x="40" y="154"/>
                      <a:pt x="40" y="154"/>
                    </a:cubicBezTo>
                    <a:cubicBezTo>
                      <a:pt x="31" y="158"/>
                      <a:pt x="31" y="158"/>
                      <a:pt x="31" y="158"/>
                    </a:cubicBezTo>
                    <a:cubicBezTo>
                      <a:pt x="24" y="163"/>
                      <a:pt x="24" y="163"/>
                      <a:pt x="24" y="163"/>
                    </a:cubicBezTo>
                    <a:cubicBezTo>
                      <a:pt x="18" y="166"/>
                      <a:pt x="18" y="166"/>
                      <a:pt x="18" y="166"/>
                    </a:cubicBezTo>
                    <a:cubicBezTo>
                      <a:pt x="13" y="170"/>
                      <a:pt x="13" y="170"/>
                      <a:pt x="13" y="170"/>
                    </a:cubicBezTo>
                    <a:cubicBezTo>
                      <a:pt x="13" y="163"/>
                      <a:pt x="13" y="163"/>
                      <a:pt x="13" y="163"/>
                    </a:cubicBezTo>
                    <a:cubicBezTo>
                      <a:pt x="13" y="163"/>
                      <a:pt x="14" y="156"/>
                      <a:pt x="13" y="155"/>
                    </a:cubicBezTo>
                    <a:cubicBezTo>
                      <a:pt x="11" y="153"/>
                      <a:pt x="9" y="148"/>
                      <a:pt x="9" y="148"/>
                    </a:cubicBezTo>
                    <a:cubicBezTo>
                      <a:pt x="6" y="142"/>
                      <a:pt x="6" y="142"/>
                      <a:pt x="6" y="142"/>
                    </a:cubicBezTo>
                    <a:cubicBezTo>
                      <a:pt x="5" y="133"/>
                      <a:pt x="5" y="133"/>
                      <a:pt x="5" y="133"/>
                    </a:cubicBezTo>
                    <a:cubicBezTo>
                      <a:pt x="6" y="129"/>
                      <a:pt x="6" y="129"/>
                      <a:pt x="6" y="129"/>
                    </a:cubicBezTo>
                    <a:cubicBezTo>
                      <a:pt x="7" y="120"/>
                      <a:pt x="7" y="120"/>
                      <a:pt x="7" y="120"/>
                    </a:cubicBezTo>
                    <a:cubicBezTo>
                      <a:pt x="7" y="110"/>
                      <a:pt x="7" y="110"/>
                      <a:pt x="7" y="110"/>
                    </a:cubicBezTo>
                    <a:cubicBezTo>
                      <a:pt x="5" y="104"/>
                      <a:pt x="5" y="104"/>
                      <a:pt x="5" y="104"/>
                    </a:cubicBezTo>
                    <a:cubicBezTo>
                      <a:pt x="4" y="95"/>
                      <a:pt x="4" y="95"/>
                      <a:pt x="4" y="95"/>
                    </a:cubicBezTo>
                    <a:cubicBezTo>
                      <a:pt x="6" y="90"/>
                      <a:pt x="6" y="90"/>
                      <a:pt x="6" y="90"/>
                    </a:cubicBezTo>
                    <a:cubicBezTo>
                      <a:pt x="8" y="84"/>
                      <a:pt x="8" y="84"/>
                      <a:pt x="8" y="84"/>
                    </a:cubicBezTo>
                    <a:cubicBezTo>
                      <a:pt x="5" y="76"/>
                      <a:pt x="5" y="76"/>
                      <a:pt x="5" y="76"/>
                    </a:cubicBezTo>
                    <a:lnTo>
                      <a:pt x="0" y="73"/>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4" name="Freeform 28"/>
              <p:cNvSpPr>
                <a:spLocks/>
              </p:cNvSpPr>
              <p:nvPr/>
            </p:nvSpPr>
            <p:spPr bwMode="auto">
              <a:xfrm>
                <a:off x="10696575" y="2551113"/>
                <a:ext cx="134937" cy="187325"/>
              </a:xfrm>
              <a:custGeom>
                <a:avLst/>
                <a:gdLst>
                  <a:gd name="T0" fmla="*/ 10 w 85"/>
                  <a:gd name="T1" fmla="*/ 2 h 118"/>
                  <a:gd name="T2" fmla="*/ 19 w 85"/>
                  <a:gd name="T3" fmla="*/ 9 h 118"/>
                  <a:gd name="T4" fmla="*/ 33 w 85"/>
                  <a:gd name="T5" fmla="*/ 14 h 118"/>
                  <a:gd name="T6" fmla="*/ 47 w 85"/>
                  <a:gd name="T7" fmla="*/ 21 h 118"/>
                  <a:gd name="T8" fmla="*/ 64 w 85"/>
                  <a:gd name="T9" fmla="*/ 31 h 118"/>
                  <a:gd name="T10" fmla="*/ 83 w 85"/>
                  <a:gd name="T11" fmla="*/ 50 h 118"/>
                  <a:gd name="T12" fmla="*/ 85 w 85"/>
                  <a:gd name="T13" fmla="*/ 52 h 118"/>
                  <a:gd name="T14" fmla="*/ 81 w 85"/>
                  <a:gd name="T15" fmla="*/ 61 h 118"/>
                  <a:gd name="T16" fmla="*/ 62 w 85"/>
                  <a:gd name="T17" fmla="*/ 85 h 118"/>
                  <a:gd name="T18" fmla="*/ 50 w 85"/>
                  <a:gd name="T19" fmla="*/ 99 h 118"/>
                  <a:gd name="T20" fmla="*/ 38 w 85"/>
                  <a:gd name="T21" fmla="*/ 116 h 118"/>
                  <a:gd name="T22" fmla="*/ 28 w 85"/>
                  <a:gd name="T23" fmla="*/ 118 h 118"/>
                  <a:gd name="T24" fmla="*/ 17 w 85"/>
                  <a:gd name="T25" fmla="*/ 116 h 118"/>
                  <a:gd name="T26" fmla="*/ 12 w 85"/>
                  <a:gd name="T27" fmla="*/ 109 h 118"/>
                  <a:gd name="T28" fmla="*/ 5 w 85"/>
                  <a:gd name="T29" fmla="*/ 99 h 118"/>
                  <a:gd name="T30" fmla="*/ 0 w 85"/>
                  <a:gd name="T31" fmla="*/ 90 h 118"/>
                  <a:gd name="T32" fmla="*/ 0 w 85"/>
                  <a:gd name="T33" fmla="*/ 80 h 118"/>
                  <a:gd name="T34" fmla="*/ 12 w 85"/>
                  <a:gd name="T35" fmla="*/ 78 h 118"/>
                  <a:gd name="T36" fmla="*/ 17 w 85"/>
                  <a:gd name="T37" fmla="*/ 64 h 118"/>
                  <a:gd name="T38" fmla="*/ 17 w 85"/>
                  <a:gd name="T39" fmla="*/ 43 h 118"/>
                  <a:gd name="T40" fmla="*/ 17 w 85"/>
                  <a:gd name="T41" fmla="*/ 26 h 118"/>
                  <a:gd name="T42" fmla="*/ 12 w 85"/>
                  <a:gd name="T43" fmla="*/ 16 h 118"/>
                  <a:gd name="T44" fmla="*/ 5 w 85"/>
                  <a:gd name="T45" fmla="*/ 9 h 118"/>
                  <a:gd name="T46" fmla="*/ 5 w 85"/>
                  <a:gd name="T47" fmla="*/ 0 h 118"/>
                  <a:gd name="T48" fmla="*/ 10 w 85"/>
                  <a:gd name="T4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118">
                    <a:moveTo>
                      <a:pt x="10" y="2"/>
                    </a:moveTo>
                    <a:lnTo>
                      <a:pt x="19" y="9"/>
                    </a:lnTo>
                    <a:lnTo>
                      <a:pt x="33" y="14"/>
                    </a:lnTo>
                    <a:lnTo>
                      <a:pt x="47" y="21"/>
                    </a:lnTo>
                    <a:lnTo>
                      <a:pt x="64" y="31"/>
                    </a:lnTo>
                    <a:lnTo>
                      <a:pt x="83" y="50"/>
                    </a:lnTo>
                    <a:lnTo>
                      <a:pt x="85" y="52"/>
                    </a:lnTo>
                    <a:lnTo>
                      <a:pt x="81" y="61"/>
                    </a:lnTo>
                    <a:lnTo>
                      <a:pt x="62" y="85"/>
                    </a:lnTo>
                    <a:lnTo>
                      <a:pt x="50" y="99"/>
                    </a:lnTo>
                    <a:lnTo>
                      <a:pt x="38" y="116"/>
                    </a:lnTo>
                    <a:lnTo>
                      <a:pt x="28" y="118"/>
                    </a:lnTo>
                    <a:lnTo>
                      <a:pt x="17" y="116"/>
                    </a:lnTo>
                    <a:lnTo>
                      <a:pt x="12" y="109"/>
                    </a:lnTo>
                    <a:lnTo>
                      <a:pt x="5" y="99"/>
                    </a:lnTo>
                    <a:lnTo>
                      <a:pt x="0" y="90"/>
                    </a:lnTo>
                    <a:lnTo>
                      <a:pt x="0" y="80"/>
                    </a:lnTo>
                    <a:lnTo>
                      <a:pt x="12" y="78"/>
                    </a:lnTo>
                    <a:lnTo>
                      <a:pt x="17" y="64"/>
                    </a:lnTo>
                    <a:lnTo>
                      <a:pt x="17" y="43"/>
                    </a:lnTo>
                    <a:lnTo>
                      <a:pt x="17" y="26"/>
                    </a:lnTo>
                    <a:lnTo>
                      <a:pt x="12" y="16"/>
                    </a:lnTo>
                    <a:lnTo>
                      <a:pt x="5" y="9"/>
                    </a:lnTo>
                    <a:lnTo>
                      <a:pt x="5" y="0"/>
                    </a:lnTo>
                    <a:lnTo>
                      <a:pt x="10"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5" name="Freeform 29"/>
              <p:cNvSpPr>
                <a:spLocks/>
              </p:cNvSpPr>
              <p:nvPr/>
            </p:nvSpPr>
            <p:spPr bwMode="auto">
              <a:xfrm>
                <a:off x="10696575" y="2474913"/>
                <a:ext cx="263525" cy="139700"/>
              </a:xfrm>
              <a:custGeom>
                <a:avLst/>
                <a:gdLst>
                  <a:gd name="T0" fmla="*/ 0 w 166"/>
                  <a:gd name="T1" fmla="*/ 34 h 88"/>
                  <a:gd name="T2" fmla="*/ 10 w 166"/>
                  <a:gd name="T3" fmla="*/ 41 h 88"/>
                  <a:gd name="T4" fmla="*/ 21 w 166"/>
                  <a:gd name="T5" fmla="*/ 48 h 88"/>
                  <a:gd name="T6" fmla="*/ 36 w 166"/>
                  <a:gd name="T7" fmla="*/ 53 h 88"/>
                  <a:gd name="T8" fmla="*/ 47 w 166"/>
                  <a:gd name="T9" fmla="*/ 60 h 88"/>
                  <a:gd name="T10" fmla="*/ 57 w 166"/>
                  <a:gd name="T11" fmla="*/ 64 h 88"/>
                  <a:gd name="T12" fmla="*/ 66 w 166"/>
                  <a:gd name="T13" fmla="*/ 69 h 88"/>
                  <a:gd name="T14" fmla="*/ 78 w 166"/>
                  <a:gd name="T15" fmla="*/ 79 h 88"/>
                  <a:gd name="T16" fmla="*/ 88 w 166"/>
                  <a:gd name="T17" fmla="*/ 86 h 88"/>
                  <a:gd name="T18" fmla="*/ 100 w 166"/>
                  <a:gd name="T19" fmla="*/ 88 h 88"/>
                  <a:gd name="T20" fmla="*/ 109 w 166"/>
                  <a:gd name="T21" fmla="*/ 81 h 88"/>
                  <a:gd name="T22" fmla="*/ 126 w 166"/>
                  <a:gd name="T23" fmla="*/ 67 h 88"/>
                  <a:gd name="T24" fmla="*/ 140 w 166"/>
                  <a:gd name="T25" fmla="*/ 48 h 88"/>
                  <a:gd name="T26" fmla="*/ 152 w 166"/>
                  <a:gd name="T27" fmla="*/ 36 h 88"/>
                  <a:gd name="T28" fmla="*/ 159 w 166"/>
                  <a:gd name="T29" fmla="*/ 27 h 88"/>
                  <a:gd name="T30" fmla="*/ 163 w 166"/>
                  <a:gd name="T31" fmla="*/ 15 h 88"/>
                  <a:gd name="T32" fmla="*/ 166 w 166"/>
                  <a:gd name="T33" fmla="*/ 5 h 88"/>
                  <a:gd name="T34" fmla="*/ 149 w 166"/>
                  <a:gd name="T35" fmla="*/ 0 h 88"/>
                  <a:gd name="T36" fmla="*/ 135 w 166"/>
                  <a:gd name="T37" fmla="*/ 3 h 88"/>
                  <a:gd name="T38" fmla="*/ 126 w 166"/>
                  <a:gd name="T39" fmla="*/ 5 h 88"/>
                  <a:gd name="T40" fmla="*/ 118 w 166"/>
                  <a:gd name="T41" fmla="*/ 22 h 88"/>
                  <a:gd name="T42" fmla="*/ 107 w 166"/>
                  <a:gd name="T43" fmla="*/ 29 h 88"/>
                  <a:gd name="T44" fmla="*/ 90 w 166"/>
                  <a:gd name="T45" fmla="*/ 31 h 88"/>
                  <a:gd name="T46" fmla="*/ 73 w 166"/>
                  <a:gd name="T47" fmla="*/ 31 h 88"/>
                  <a:gd name="T48" fmla="*/ 57 w 166"/>
                  <a:gd name="T49" fmla="*/ 31 h 88"/>
                  <a:gd name="T50" fmla="*/ 45 w 166"/>
                  <a:gd name="T51" fmla="*/ 27 h 88"/>
                  <a:gd name="T52" fmla="*/ 36 w 166"/>
                  <a:gd name="T53" fmla="*/ 19 h 88"/>
                  <a:gd name="T54" fmla="*/ 28 w 166"/>
                  <a:gd name="T55" fmla="*/ 15 h 88"/>
                  <a:gd name="T56" fmla="*/ 19 w 166"/>
                  <a:gd name="T57" fmla="*/ 15 h 88"/>
                  <a:gd name="T58" fmla="*/ 10 w 166"/>
                  <a:gd name="T59" fmla="*/ 19 h 88"/>
                  <a:gd name="T60" fmla="*/ 2 w 166"/>
                  <a:gd name="T61" fmla="*/ 27 h 88"/>
                  <a:gd name="T62" fmla="*/ 0 w 166"/>
                  <a:gd name="T63"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88">
                    <a:moveTo>
                      <a:pt x="0" y="34"/>
                    </a:moveTo>
                    <a:lnTo>
                      <a:pt x="10" y="41"/>
                    </a:lnTo>
                    <a:lnTo>
                      <a:pt x="21" y="48"/>
                    </a:lnTo>
                    <a:lnTo>
                      <a:pt x="36" y="53"/>
                    </a:lnTo>
                    <a:lnTo>
                      <a:pt x="47" y="60"/>
                    </a:lnTo>
                    <a:lnTo>
                      <a:pt x="57" y="64"/>
                    </a:lnTo>
                    <a:lnTo>
                      <a:pt x="66" y="69"/>
                    </a:lnTo>
                    <a:lnTo>
                      <a:pt x="78" y="79"/>
                    </a:lnTo>
                    <a:lnTo>
                      <a:pt x="88" y="86"/>
                    </a:lnTo>
                    <a:lnTo>
                      <a:pt x="100" y="88"/>
                    </a:lnTo>
                    <a:lnTo>
                      <a:pt x="109" y="81"/>
                    </a:lnTo>
                    <a:lnTo>
                      <a:pt x="126" y="67"/>
                    </a:lnTo>
                    <a:lnTo>
                      <a:pt x="140" y="48"/>
                    </a:lnTo>
                    <a:lnTo>
                      <a:pt x="152" y="36"/>
                    </a:lnTo>
                    <a:lnTo>
                      <a:pt x="159" y="27"/>
                    </a:lnTo>
                    <a:lnTo>
                      <a:pt x="163" y="15"/>
                    </a:lnTo>
                    <a:lnTo>
                      <a:pt x="166" y="5"/>
                    </a:lnTo>
                    <a:lnTo>
                      <a:pt x="149" y="0"/>
                    </a:lnTo>
                    <a:lnTo>
                      <a:pt x="135" y="3"/>
                    </a:lnTo>
                    <a:lnTo>
                      <a:pt x="126" y="5"/>
                    </a:lnTo>
                    <a:lnTo>
                      <a:pt x="118" y="22"/>
                    </a:lnTo>
                    <a:lnTo>
                      <a:pt x="107" y="29"/>
                    </a:lnTo>
                    <a:lnTo>
                      <a:pt x="90" y="31"/>
                    </a:lnTo>
                    <a:lnTo>
                      <a:pt x="73" y="31"/>
                    </a:lnTo>
                    <a:lnTo>
                      <a:pt x="57" y="31"/>
                    </a:lnTo>
                    <a:lnTo>
                      <a:pt x="45" y="27"/>
                    </a:lnTo>
                    <a:lnTo>
                      <a:pt x="36" y="19"/>
                    </a:lnTo>
                    <a:lnTo>
                      <a:pt x="28" y="15"/>
                    </a:lnTo>
                    <a:lnTo>
                      <a:pt x="19" y="15"/>
                    </a:lnTo>
                    <a:lnTo>
                      <a:pt x="10" y="19"/>
                    </a:lnTo>
                    <a:lnTo>
                      <a:pt x="2" y="27"/>
                    </a:lnTo>
                    <a:lnTo>
                      <a:pt x="0" y="34"/>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6" name="Freeform 30"/>
              <p:cNvSpPr>
                <a:spLocks/>
              </p:cNvSpPr>
              <p:nvPr/>
            </p:nvSpPr>
            <p:spPr bwMode="auto">
              <a:xfrm>
                <a:off x="9910763" y="1885950"/>
                <a:ext cx="533400" cy="777875"/>
              </a:xfrm>
              <a:custGeom>
                <a:avLst/>
                <a:gdLst>
                  <a:gd name="T0" fmla="*/ 113 w 142"/>
                  <a:gd name="T1" fmla="*/ 0 h 207"/>
                  <a:gd name="T2" fmla="*/ 120 w 142"/>
                  <a:gd name="T3" fmla="*/ 4 h 207"/>
                  <a:gd name="T4" fmla="*/ 116 w 142"/>
                  <a:gd name="T5" fmla="*/ 11 h 207"/>
                  <a:gd name="T6" fmla="*/ 120 w 142"/>
                  <a:gd name="T7" fmla="*/ 20 h 207"/>
                  <a:gd name="T8" fmla="*/ 125 w 142"/>
                  <a:gd name="T9" fmla="*/ 31 h 207"/>
                  <a:gd name="T10" fmla="*/ 127 w 142"/>
                  <a:gd name="T11" fmla="*/ 42 h 207"/>
                  <a:gd name="T12" fmla="*/ 129 w 142"/>
                  <a:gd name="T13" fmla="*/ 70 h 207"/>
                  <a:gd name="T14" fmla="*/ 130 w 142"/>
                  <a:gd name="T15" fmla="*/ 82 h 207"/>
                  <a:gd name="T16" fmla="*/ 134 w 142"/>
                  <a:gd name="T17" fmla="*/ 97 h 207"/>
                  <a:gd name="T18" fmla="*/ 140 w 142"/>
                  <a:gd name="T19" fmla="*/ 104 h 207"/>
                  <a:gd name="T20" fmla="*/ 139 w 142"/>
                  <a:gd name="T21" fmla="*/ 112 h 207"/>
                  <a:gd name="T22" fmla="*/ 136 w 142"/>
                  <a:gd name="T23" fmla="*/ 124 h 207"/>
                  <a:gd name="T24" fmla="*/ 139 w 142"/>
                  <a:gd name="T25" fmla="*/ 134 h 207"/>
                  <a:gd name="T26" fmla="*/ 129 w 142"/>
                  <a:gd name="T27" fmla="*/ 144 h 207"/>
                  <a:gd name="T28" fmla="*/ 115 w 142"/>
                  <a:gd name="T29" fmla="*/ 155 h 207"/>
                  <a:gd name="T30" fmla="*/ 103 w 142"/>
                  <a:gd name="T31" fmla="*/ 166 h 207"/>
                  <a:gd name="T32" fmla="*/ 92 w 142"/>
                  <a:gd name="T33" fmla="*/ 169 h 207"/>
                  <a:gd name="T34" fmla="*/ 81 w 142"/>
                  <a:gd name="T35" fmla="*/ 171 h 207"/>
                  <a:gd name="T36" fmla="*/ 72 w 142"/>
                  <a:gd name="T37" fmla="*/ 168 h 207"/>
                  <a:gd name="T38" fmla="*/ 61 w 142"/>
                  <a:gd name="T39" fmla="*/ 167 h 207"/>
                  <a:gd name="T40" fmla="*/ 55 w 142"/>
                  <a:gd name="T41" fmla="*/ 174 h 207"/>
                  <a:gd name="T42" fmla="*/ 55 w 142"/>
                  <a:gd name="T43" fmla="*/ 184 h 207"/>
                  <a:gd name="T44" fmla="*/ 50 w 142"/>
                  <a:gd name="T45" fmla="*/ 194 h 207"/>
                  <a:gd name="T46" fmla="*/ 41 w 142"/>
                  <a:gd name="T47" fmla="*/ 199 h 207"/>
                  <a:gd name="T48" fmla="*/ 31 w 142"/>
                  <a:gd name="T49" fmla="*/ 205 h 207"/>
                  <a:gd name="T50" fmla="*/ 21 w 142"/>
                  <a:gd name="T51" fmla="*/ 205 h 207"/>
                  <a:gd name="T52" fmla="*/ 15 w 142"/>
                  <a:gd name="T53" fmla="*/ 200 h 207"/>
                  <a:gd name="T54" fmla="*/ 10 w 142"/>
                  <a:gd name="T55" fmla="*/ 195 h 207"/>
                  <a:gd name="T56" fmla="*/ 3 w 142"/>
                  <a:gd name="T57" fmla="*/ 188 h 207"/>
                  <a:gd name="T58" fmla="*/ 3 w 142"/>
                  <a:gd name="T59" fmla="*/ 175 h 207"/>
                  <a:gd name="T60" fmla="*/ 0 w 142"/>
                  <a:gd name="T61" fmla="*/ 162 h 207"/>
                  <a:gd name="T62" fmla="*/ 6 w 142"/>
                  <a:gd name="T63" fmla="*/ 151 h 207"/>
                  <a:gd name="T64" fmla="*/ 11 w 142"/>
                  <a:gd name="T65" fmla="*/ 135 h 207"/>
                  <a:gd name="T66" fmla="*/ 15 w 142"/>
                  <a:gd name="T67" fmla="*/ 127 h 207"/>
                  <a:gd name="T68" fmla="*/ 23 w 142"/>
                  <a:gd name="T69" fmla="*/ 123 h 207"/>
                  <a:gd name="T70" fmla="*/ 35 w 142"/>
                  <a:gd name="T71" fmla="*/ 119 h 207"/>
                  <a:gd name="T72" fmla="*/ 46 w 142"/>
                  <a:gd name="T73" fmla="*/ 108 h 207"/>
                  <a:gd name="T74" fmla="*/ 56 w 142"/>
                  <a:gd name="T75" fmla="*/ 104 h 207"/>
                  <a:gd name="T76" fmla="*/ 66 w 142"/>
                  <a:gd name="T77" fmla="*/ 104 h 207"/>
                  <a:gd name="T78" fmla="*/ 77 w 142"/>
                  <a:gd name="T79" fmla="*/ 102 h 207"/>
                  <a:gd name="T80" fmla="*/ 81 w 142"/>
                  <a:gd name="T81" fmla="*/ 89 h 207"/>
                  <a:gd name="T82" fmla="*/ 77 w 142"/>
                  <a:gd name="T83" fmla="*/ 81 h 207"/>
                  <a:gd name="T84" fmla="*/ 79 w 142"/>
                  <a:gd name="T85" fmla="*/ 70 h 207"/>
                  <a:gd name="T86" fmla="*/ 84 w 142"/>
                  <a:gd name="T87" fmla="*/ 62 h 207"/>
                  <a:gd name="T88" fmla="*/ 82 w 142"/>
                  <a:gd name="T89" fmla="*/ 50 h 207"/>
                  <a:gd name="T90" fmla="*/ 81 w 142"/>
                  <a:gd name="T91" fmla="*/ 36 h 207"/>
                  <a:gd name="T92" fmla="*/ 85 w 142"/>
                  <a:gd name="T93" fmla="*/ 25 h 207"/>
                  <a:gd name="T94" fmla="*/ 93 w 142"/>
                  <a:gd name="T95" fmla="*/ 17 h 207"/>
                  <a:gd name="T96" fmla="*/ 107 w 142"/>
                  <a:gd name="T97" fmla="*/ 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207">
                    <a:moveTo>
                      <a:pt x="109" y="0"/>
                    </a:moveTo>
                    <a:cubicBezTo>
                      <a:pt x="113" y="0"/>
                      <a:pt x="113" y="0"/>
                      <a:pt x="113" y="0"/>
                    </a:cubicBezTo>
                    <a:cubicBezTo>
                      <a:pt x="118" y="2"/>
                      <a:pt x="118" y="2"/>
                      <a:pt x="118" y="2"/>
                    </a:cubicBezTo>
                    <a:cubicBezTo>
                      <a:pt x="120" y="4"/>
                      <a:pt x="120" y="4"/>
                      <a:pt x="120" y="4"/>
                    </a:cubicBezTo>
                    <a:cubicBezTo>
                      <a:pt x="117" y="7"/>
                      <a:pt x="117" y="7"/>
                      <a:pt x="117" y="7"/>
                    </a:cubicBezTo>
                    <a:cubicBezTo>
                      <a:pt x="116" y="11"/>
                      <a:pt x="116" y="11"/>
                      <a:pt x="116" y="11"/>
                    </a:cubicBezTo>
                    <a:cubicBezTo>
                      <a:pt x="117" y="15"/>
                      <a:pt x="117" y="15"/>
                      <a:pt x="117" y="15"/>
                    </a:cubicBezTo>
                    <a:cubicBezTo>
                      <a:pt x="120" y="20"/>
                      <a:pt x="120" y="20"/>
                      <a:pt x="120" y="20"/>
                    </a:cubicBezTo>
                    <a:cubicBezTo>
                      <a:pt x="123" y="26"/>
                      <a:pt x="123" y="26"/>
                      <a:pt x="123" y="26"/>
                    </a:cubicBezTo>
                    <a:cubicBezTo>
                      <a:pt x="125" y="31"/>
                      <a:pt x="125" y="31"/>
                      <a:pt x="125" y="31"/>
                    </a:cubicBezTo>
                    <a:cubicBezTo>
                      <a:pt x="125" y="36"/>
                      <a:pt x="125" y="36"/>
                      <a:pt x="125" y="36"/>
                    </a:cubicBezTo>
                    <a:cubicBezTo>
                      <a:pt x="127" y="42"/>
                      <a:pt x="127" y="42"/>
                      <a:pt x="127" y="42"/>
                    </a:cubicBezTo>
                    <a:cubicBezTo>
                      <a:pt x="127" y="53"/>
                      <a:pt x="127" y="53"/>
                      <a:pt x="127" y="53"/>
                    </a:cubicBezTo>
                    <a:cubicBezTo>
                      <a:pt x="129" y="70"/>
                      <a:pt x="129" y="70"/>
                      <a:pt x="129" y="70"/>
                    </a:cubicBezTo>
                    <a:cubicBezTo>
                      <a:pt x="129" y="77"/>
                      <a:pt x="129" y="77"/>
                      <a:pt x="129" y="77"/>
                    </a:cubicBezTo>
                    <a:cubicBezTo>
                      <a:pt x="130" y="82"/>
                      <a:pt x="130" y="82"/>
                      <a:pt x="130" y="82"/>
                    </a:cubicBezTo>
                    <a:cubicBezTo>
                      <a:pt x="132" y="92"/>
                      <a:pt x="132" y="92"/>
                      <a:pt x="132" y="92"/>
                    </a:cubicBezTo>
                    <a:cubicBezTo>
                      <a:pt x="134" y="97"/>
                      <a:pt x="134" y="97"/>
                      <a:pt x="134" y="97"/>
                    </a:cubicBezTo>
                    <a:cubicBezTo>
                      <a:pt x="135" y="101"/>
                      <a:pt x="135" y="101"/>
                      <a:pt x="135" y="101"/>
                    </a:cubicBezTo>
                    <a:cubicBezTo>
                      <a:pt x="140" y="104"/>
                      <a:pt x="140" y="104"/>
                      <a:pt x="140" y="104"/>
                    </a:cubicBezTo>
                    <a:cubicBezTo>
                      <a:pt x="142" y="108"/>
                      <a:pt x="142" y="108"/>
                      <a:pt x="142" y="108"/>
                    </a:cubicBezTo>
                    <a:cubicBezTo>
                      <a:pt x="142" y="108"/>
                      <a:pt x="141" y="111"/>
                      <a:pt x="139" y="112"/>
                    </a:cubicBezTo>
                    <a:cubicBezTo>
                      <a:pt x="138" y="112"/>
                      <a:pt x="136" y="117"/>
                      <a:pt x="136" y="117"/>
                    </a:cubicBezTo>
                    <a:cubicBezTo>
                      <a:pt x="136" y="124"/>
                      <a:pt x="136" y="124"/>
                      <a:pt x="136" y="124"/>
                    </a:cubicBezTo>
                    <a:cubicBezTo>
                      <a:pt x="138" y="129"/>
                      <a:pt x="138" y="129"/>
                      <a:pt x="138" y="129"/>
                    </a:cubicBezTo>
                    <a:cubicBezTo>
                      <a:pt x="139" y="134"/>
                      <a:pt x="139" y="134"/>
                      <a:pt x="139" y="134"/>
                    </a:cubicBezTo>
                    <a:cubicBezTo>
                      <a:pt x="137" y="139"/>
                      <a:pt x="137" y="139"/>
                      <a:pt x="137" y="139"/>
                    </a:cubicBezTo>
                    <a:cubicBezTo>
                      <a:pt x="129" y="144"/>
                      <a:pt x="129" y="144"/>
                      <a:pt x="129" y="144"/>
                    </a:cubicBezTo>
                    <a:cubicBezTo>
                      <a:pt x="121" y="150"/>
                      <a:pt x="121" y="150"/>
                      <a:pt x="121" y="150"/>
                    </a:cubicBezTo>
                    <a:cubicBezTo>
                      <a:pt x="115" y="155"/>
                      <a:pt x="115" y="155"/>
                      <a:pt x="115" y="155"/>
                    </a:cubicBezTo>
                    <a:cubicBezTo>
                      <a:pt x="109" y="162"/>
                      <a:pt x="109" y="162"/>
                      <a:pt x="109" y="162"/>
                    </a:cubicBezTo>
                    <a:cubicBezTo>
                      <a:pt x="103" y="166"/>
                      <a:pt x="103" y="166"/>
                      <a:pt x="103" y="166"/>
                    </a:cubicBezTo>
                    <a:cubicBezTo>
                      <a:pt x="96" y="166"/>
                      <a:pt x="96" y="166"/>
                      <a:pt x="96" y="166"/>
                    </a:cubicBezTo>
                    <a:cubicBezTo>
                      <a:pt x="92" y="169"/>
                      <a:pt x="92" y="169"/>
                      <a:pt x="92" y="169"/>
                    </a:cubicBezTo>
                    <a:cubicBezTo>
                      <a:pt x="87" y="171"/>
                      <a:pt x="87" y="171"/>
                      <a:pt x="87" y="171"/>
                    </a:cubicBezTo>
                    <a:cubicBezTo>
                      <a:pt x="81" y="171"/>
                      <a:pt x="81" y="171"/>
                      <a:pt x="81" y="171"/>
                    </a:cubicBezTo>
                    <a:cubicBezTo>
                      <a:pt x="77" y="170"/>
                      <a:pt x="77" y="170"/>
                      <a:pt x="77" y="170"/>
                    </a:cubicBezTo>
                    <a:cubicBezTo>
                      <a:pt x="72" y="168"/>
                      <a:pt x="72" y="168"/>
                      <a:pt x="72" y="168"/>
                    </a:cubicBezTo>
                    <a:cubicBezTo>
                      <a:pt x="65" y="167"/>
                      <a:pt x="65" y="167"/>
                      <a:pt x="65" y="167"/>
                    </a:cubicBezTo>
                    <a:cubicBezTo>
                      <a:pt x="61" y="167"/>
                      <a:pt x="61" y="167"/>
                      <a:pt x="61" y="167"/>
                    </a:cubicBezTo>
                    <a:cubicBezTo>
                      <a:pt x="58" y="170"/>
                      <a:pt x="58" y="170"/>
                      <a:pt x="58" y="170"/>
                    </a:cubicBezTo>
                    <a:cubicBezTo>
                      <a:pt x="55" y="174"/>
                      <a:pt x="55" y="174"/>
                      <a:pt x="55" y="174"/>
                    </a:cubicBezTo>
                    <a:cubicBezTo>
                      <a:pt x="55" y="180"/>
                      <a:pt x="55" y="180"/>
                      <a:pt x="55" y="180"/>
                    </a:cubicBezTo>
                    <a:cubicBezTo>
                      <a:pt x="55" y="184"/>
                      <a:pt x="55" y="184"/>
                      <a:pt x="55" y="184"/>
                    </a:cubicBezTo>
                    <a:cubicBezTo>
                      <a:pt x="53" y="190"/>
                      <a:pt x="53" y="190"/>
                      <a:pt x="53" y="190"/>
                    </a:cubicBezTo>
                    <a:cubicBezTo>
                      <a:pt x="50" y="194"/>
                      <a:pt x="50" y="194"/>
                      <a:pt x="50" y="194"/>
                    </a:cubicBezTo>
                    <a:cubicBezTo>
                      <a:pt x="46" y="198"/>
                      <a:pt x="46" y="198"/>
                      <a:pt x="46" y="198"/>
                    </a:cubicBezTo>
                    <a:cubicBezTo>
                      <a:pt x="41" y="199"/>
                      <a:pt x="41" y="199"/>
                      <a:pt x="41" y="199"/>
                    </a:cubicBezTo>
                    <a:cubicBezTo>
                      <a:pt x="36" y="202"/>
                      <a:pt x="36" y="202"/>
                      <a:pt x="36" y="202"/>
                    </a:cubicBezTo>
                    <a:cubicBezTo>
                      <a:pt x="31" y="205"/>
                      <a:pt x="31" y="205"/>
                      <a:pt x="31" y="205"/>
                    </a:cubicBezTo>
                    <a:cubicBezTo>
                      <a:pt x="26" y="207"/>
                      <a:pt x="26" y="207"/>
                      <a:pt x="26" y="207"/>
                    </a:cubicBezTo>
                    <a:cubicBezTo>
                      <a:pt x="26" y="207"/>
                      <a:pt x="24" y="205"/>
                      <a:pt x="21" y="205"/>
                    </a:cubicBezTo>
                    <a:cubicBezTo>
                      <a:pt x="18" y="204"/>
                      <a:pt x="18" y="204"/>
                      <a:pt x="18" y="204"/>
                    </a:cubicBezTo>
                    <a:cubicBezTo>
                      <a:pt x="15" y="200"/>
                      <a:pt x="15" y="200"/>
                      <a:pt x="15" y="200"/>
                    </a:cubicBezTo>
                    <a:cubicBezTo>
                      <a:pt x="13" y="197"/>
                      <a:pt x="13" y="197"/>
                      <a:pt x="13" y="197"/>
                    </a:cubicBezTo>
                    <a:cubicBezTo>
                      <a:pt x="10" y="195"/>
                      <a:pt x="10" y="195"/>
                      <a:pt x="10" y="195"/>
                    </a:cubicBezTo>
                    <a:cubicBezTo>
                      <a:pt x="4" y="195"/>
                      <a:pt x="4" y="195"/>
                      <a:pt x="4" y="195"/>
                    </a:cubicBezTo>
                    <a:cubicBezTo>
                      <a:pt x="3" y="188"/>
                      <a:pt x="3" y="188"/>
                      <a:pt x="3" y="188"/>
                    </a:cubicBezTo>
                    <a:cubicBezTo>
                      <a:pt x="3" y="182"/>
                      <a:pt x="3" y="182"/>
                      <a:pt x="3" y="182"/>
                    </a:cubicBezTo>
                    <a:cubicBezTo>
                      <a:pt x="3" y="175"/>
                      <a:pt x="3" y="175"/>
                      <a:pt x="3" y="175"/>
                    </a:cubicBezTo>
                    <a:cubicBezTo>
                      <a:pt x="1" y="170"/>
                      <a:pt x="1" y="170"/>
                      <a:pt x="1" y="170"/>
                    </a:cubicBezTo>
                    <a:cubicBezTo>
                      <a:pt x="0" y="162"/>
                      <a:pt x="0" y="162"/>
                      <a:pt x="0" y="162"/>
                    </a:cubicBezTo>
                    <a:cubicBezTo>
                      <a:pt x="3" y="156"/>
                      <a:pt x="3" y="156"/>
                      <a:pt x="3" y="156"/>
                    </a:cubicBezTo>
                    <a:cubicBezTo>
                      <a:pt x="6" y="151"/>
                      <a:pt x="6" y="151"/>
                      <a:pt x="6" y="151"/>
                    </a:cubicBezTo>
                    <a:cubicBezTo>
                      <a:pt x="9" y="143"/>
                      <a:pt x="9" y="143"/>
                      <a:pt x="9" y="143"/>
                    </a:cubicBezTo>
                    <a:cubicBezTo>
                      <a:pt x="11" y="135"/>
                      <a:pt x="11" y="135"/>
                      <a:pt x="11" y="135"/>
                    </a:cubicBezTo>
                    <a:cubicBezTo>
                      <a:pt x="12" y="130"/>
                      <a:pt x="12" y="130"/>
                      <a:pt x="12" y="130"/>
                    </a:cubicBezTo>
                    <a:cubicBezTo>
                      <a:pt x="15" y="127"/>
                      <a:pt x="15" y="127"/>
                      <a:pt x="15" y="127"/>
                    </a:cubicBezTo>
                    <a:cubicBezTo>
                      <a:pt x="19" y="125"/>
                      <a:pt x="19" y="125"/>
                      <a:pt x="19" y="125"/>
                    </a:cubicBezTo>
                    <a:cubicBezTo>
                      <a:pt x="23" y="123"/>
                      <a:pt x="23" y="123"/>
                      <a:pt x="23" y="123"/>
                    </a:cubicBezTo>
                    <a:cubicBezTo>
                      <a:pt x="28" y="121"/>
                      <a:pt x="28" y="121"/>
                      <a:pt x="28" y="121"/>
                    </a:cubicBezTo>
                    <a:cubicBezTo>
                      <a:pt x="35" y="119"/>
                      <a:pt x="35" y="119"/>
                      <a:pt x="35" y="119"/>
                    </a:cubicBezTo>
                    <a:cubicBezTo>
                      <a:pt x="41" y="113"/>
                      <a:pt x="41" y="113"/>
                      <a:pt x="41" y="113"/>
                    </a:cubicBezTo>
                    <a:cubicBezTo>
                      <a:pt x="46" y="108"/>
                      <a:pt x="46" y="108"/>
                      <a:pt x="46" y="108"/>
                    </a:cubicBezTo>
                    <a:cubicBezTo>
                      <a:pt x="50" y="105"/>
                      <a:pt x="50" y="105"/>
                      <a:pt x="50" y="105"/>
                    </a:cubicBezTo>
                    <a:cubicBezTo>
                      <a:pt x="56" y="104"/>
                      <a:pt x="56" y="104"/>
                      <a:pt x="56" y="104"/>
                    </a:cubicBezTo>
                    <a:cubicBezTo>
                      <a:pt x="61" y="103"/>
                      <a:pt x="61" y="103"/>
                      <a:pt x="61" y="103"/>
                    </a:cubicBezTo>
                    <a:cubicBezTo>
                      <a:pt x="66" y="104"/>
                      <a:pt x="66" y="104"/>
                      <a:pt x="66" y="104"/>
                    </a:cubicBezTo>
                    <a:cubicBezTo>
                      <a:pt x="71" y="104"/>
                      <a:pt x="71" y="104"/>
                      <a:pt x="71" y="104"/>
                    </a:cubicBezTo>
                    <a:cubicBezTo>
                      <a:pt x="77" y="102"/>
                      <a:pt x="77" y="102"/>
                      <a:pt x="77" y="102"/>
                    </a:cubicBezTo>
                    <a:cubicBezTo>
                      <a:pt x="80" y="96"/>
                      <a:pt x="80" y="96"/>
                      <a:pt x="80" y="96"/>
                    </a:cubicBezTo>
                    <a:cubicBezTo>
                      <a:pt x="81" y="89"/>
                      <a:pt x="81" y="89"/>
                      <a:pt x="81" y="89"/>
                    </a:cubicBezTo>
                    <a:cubicBezTo>
                      <a:pt x="79" y="85"/>
                      <a:pt x="79" y="85"/>
                      <a:pt x="79" y="85"/>
                    </a:cubicBezTo>
                    <a:cubicBezTo>
                      <a:pt x="77" y="81"/>
                      <a:pt x="77" y="81"/>
                      <a:pt x="77" y="81"/>
                    </a:cubicBezTo>
                    <a:cubicBezTo>
                      <a:pt x="78" y="75"/>
                      <a:pt x="78" y="75"/>
                      <a:pt x="78" y="75"/>
                    </a:cubicBezTo>
                    <a:cubicBezTo>
                      <a:pt x="79" y="70"/>
                      <a:pt x="79" y="70"/>
                      <a:pt x="79" y="70"/>
                    </a:cubicBezTo>
                    <a:cubicBezTo>
                      <a:pt x="81" y="66"/>
                      <a:pt x="81" y="66"/>
                      <a:pt x="81" y="66"/>
                    </a:cubicBezTo>
                    <a:cubicBezTo>
                      <a:pt x="84" y="62"/>
                      <a:pt x="84" y="62"/>
                      <a:pt x="84" y="62"/>
                    </a:cubicBezTo>
                    <a:cubicBezTo>
                      <a:pt x="82" y="57"/>
                      <a:pt x="82" y="57"/>
                      <a:pt x="82" y="57"/>
                    </a:cubicBezTo>
                    <a:cubicBezTo>
                      <a:pt x="82" y="50"/>
                      <a:pt x="82" y="50"/>
                      <a:pt x="82" y="50"/>
                    </a:cubicBezTo>
                    <a:cubicBezTo>
                      <a:pt x="81" y="42"/>
                      <a:pt x="81" y="42"/>
                      <a:pt x="81" y="42"/>
                    </a:cubicBezTo>
                    <a:cubicBezTo>
                      <a:pt x="81" y="36"/>
                      <a:pt x="81" y="36"/>
                      <a:pt x="81" y="36"/>
                    </a:cubicBezTo>
                    <a:cubicBezTo>
                      <a:pt x="82" y="30"/>
                      <a:pt x="82" y="30"/>
                      <a:pt x="82" y="30"/>
                    </a:cubicBezTo>
                    <a:cubicBezTo>
                      <a:pt x="85" y="25"/>
                      <a:pt x="85" y="25"/>
                      <a:pt x="85" y="25"/>
                    </a:cubicBezTo>
                    <a:cubicBezTo>
                      <a:pt x="88" y="18"/>
                      <a:pt x="88" y="18"/>
                      <a:pt x="88" y="18"/>
                    </a:cubicBezTo>
                    <a:cubicBezTo>
                      <a:pt x="93" y="17"/>
                      <a:pt x="93" y="17"/>
                      <a:pt x="93" y="17"/>
                    </a:cubicBezTo>
                    <a:cubicBezTo>
                      <a:pt x="103" y="11"/>
                      <a:pt x="103" y="11"/>
                      <a:pt x="103" y="11"/>
                    </a:cubicBezTo>
                    <a:cubicBezTo>
                      <a:pt x="107" y="6"/>
                      <a:pt x="107" y="6"/>
                      <a:pt x="107" y="6"/>
                    </a:cubicBezTo>
                    <a:lnTo>
                      <a:pt x="109"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7" name="Freeform 31"/>
              <p:cNvSpPr>
                <a:spLocks/>
              </p:cNvSpPr>
              <p:nvPr/>
            </p:nvSpPr>
            <p:spPr bwMode="auto">
              <a:xfrm>
                <a:off x="10372725" y="1885950"/>
                <a:ext cx="381000" cy="473075"/>
              </a:xfrm>
              <a:custGeom>
                <a:avLst/>
                <a:gdLst>
                  <a:gd name="T0" fmla="*/ 3 w 101"/>
                  <a:gd name="T1" fmla="*/ 0 h 126"/>
                  <a:gd name="T2" fmla="*/ 2 w 101"/>
                  <a:gd name="T3" fmla="*/ 5 h 126"/>
                  <a:gd name="T4" fmla="*/ 0 w 101"/>
                  <a:gd name="T5" fmla="*/ 8 h 126"/>
                  <a:gd name="T6" fmla="*/ 1 w 101"/>
                  <a:gd name="T7" fmla="*/ 14 h 126"/>
                  <a:gd name="T8" fmla="*/ 1 w 101"/>
                  <a:gd name="T9" fmla="*/ 16 h 126"/>
                  <a:gd name="T10" fmla="*/ 3 w 101"/>
                  <a:gd name="T11" fmla="*/ 19 h 126"/>
                  <a:gd name="T12" fmla="*/ 5 w 101"/>
                  <a:gd name="T13" fmla="*/ 23 h 126"/>
                  <a:gd name="T14" fmla="*/ 6 w 101"/>
                  <a:gd name="T15" fmla="*/ 26 h 126"/>
                  <a:gd name="T16" fmla="*/ 6 w 101"/>
                  <a:gd name="T17" fmla="*/ 31 h 126"/>
                  <a:gd name="T18" fmla="*/ 9 w 101"/>
                  <a:gd name="T19" fmla="*/ 36 h 126"/>
                  <a:gd name="T20" fmla="*/ 9 w 101"/>
                  <a:gd name="T21" fmla="*/ 41 h 126"/>
                  <a:gd name="T22" fmla="*/ 9 w 101"/>
                  <a:gd name="T23" fmla="*/ 48 h 126"/>
                  <a:gd name="T24" fmla="*/ 10 w 101"/>
                  <a:gd name="T25" fmla="*/ 54 h 126"/>
                  <a:gd name="T26" fmla="*/ 10 w 101"/>
                  <a:gd name="T27" fmla="*/ 62 h 126"/>
                  <a:gd name="T28" fmla="*/ 11 w 101"/>
                  <a:gd name="T29" fmla="*/ 70 h 126"/>
                  <a:gd name="T30" fmla="*/ 12 w 101"/>
                  <a:gd name="T31" fmla="*/ 78 h 126"/>
                  <a:gd name="T32" fmla="*/ 12 w 101"/>
                  <a:gd name="T33" fmla="*/ 84 h 126"/>
                  <a:gd name="T34" fmla="*/ 13 w 101"/>
                  <a:gd name="T35" fmla="*/ 89 h 126"/>
                  <a:gd name="T36" fmla="*/ 17 w 101"/>
                  <a:gd name="T37" fmla="*/ 97 h 126"/>
                  <a:gd name="T38" fmla="*/ 22 w 101"/>
                  <a:gd name="T39" fmla="*/ 99 h 126"/>
                  <a:gd name="T40" fmla="*/ 23 w 101"/>
                  <a:gd name="T41" fmla="*/ 103 h 126"/>
                  <a:gd name="T42" fmla="*/ 22 w 101"/>
                  <a:gd name="T43" fmla="*/ 108 h 126"/>
                  <a:gd name="T44" fmla="*/ 22 w 101"/>
                  <a:gd name="T45" fmla="*/ 112 h 126"/>
                  <a:gd name="T46" fmla="*/ 21 w 101"/>
                  <a:gd name="T47" fmla="*/ 116 h 126"/>
                  <a:gd name="T48" fmla="*/ 26 w 101"/>
                  <a:gd name="T49" fmla="*/ 117 h 126"/>
                  <a:gd name="T50" fmla="*/ 32 w 101"/>
                  <a:gd name="T51" fmla="*/ 116 h 126"/>
                  <a:gd name="T52" fmla="*/ 39 w 101"/>
                  <a:gd name="T53" fmla="*/ 116 h 126"/>
                  <a:gd name="T54" fmla="*/ 44 w 101"/>
                  <a:gd name="T55" fmla="*/ 116 h 126"/>
                  <a:gd name="T56" fmla="*/ 48 w 101"/>
                  <a:gd name="T57" fmla="*/ 117 h 126"/>
                  <a:gd name="T58" fmla="*/ 53 w 101"/>
                  <a:gd name="T59" fmla="*/ 121 h 126"/>
                  <a:gd name="T60" fmla="*/ 58 w 101"/>
                  <a:gd name="T61" fmla="*/ 126 h 126"/>
                  <a:gd name="T62" fmla="*/ 61 w 101"/>
                  <a:gd name="T63" fmla="*/ 125 h 126"/>
                  <a:gd name="T64" fmla="*/ 66 w 101"/>
                  <a:gd name="T65" fmla="*/ 121 h 126"/>
                  <a:gd name="T66" fmla="*/ 69 w 101"/>
                  <a:gd name="T67" fmla="*/ 117 h 126"/>
                  <a:gd name="T68" fmla="*/ 68 w 101"/>
                  <a:gd name="T69" fmla="*/ 113 h 126"/>
                  <a:gd name="T70" fmla="*/ 66 w 101"/>
                  <a:gd name="T71" fmla="*/ 110 h 126"/>
                  <a:gd name="T72" fmla="*/ 66 w 101"/>
                  <a:gd name="T73" fmla="*/ 104 h 126"/>
                  <a:gd name="T74" fmla="*/ 69 w 101"/>
                  <a:gd name="T75" fmla="*/ 97 h 126"/>
                  <a:gd name="T76" fmla="*/ 70 w 101"/>
                  <a:gd name="T77" fmla="*/ 90 h 126"/>
                  <a:gd name="T78" fmla="*/ 75 w 101"/>
                  <a:gd name="T79" fmla="*/ 82 h 126"/>
                  <a:gd name="T80" fmla="*/ 81 w 101"/>
                  <a:gd name="T81" fmla="*/ 74 h 126"/>
                  <a:gd name="T82" fmla="*/ 86 w 101"/>
                  <a:gd name="T83" fmla="*/ 66 h 126"/>
                  <a:gd name="T84" fmla="*/ 91 w 101"/>
                  <a:gd name="T85" fmla="*/ 58 h 126"/>
                  <a:gd name="T86" fmla="*/ 94 w 101"/>
                  <a:gd name="T87" fmla="*/ 51 h 126"/>
                  <a:gd name="T88" fmla="*/ 101 w 101"/>
                  <a:gd name="T89" fmla="*/ 47 h 126"/>
                  <a:gd name="T90" fmla="*/ 89 w 101"/>
                  <a:gd name="T91" fmla="*/ 36 h 126"/>
                  <a:gd name="T92" fmla="*/ 78 w 101"/>
                  <a:gd name="T93" fmla="*/ 28 h 126"/>
                  <a:gd name="T94" fmla="*/ 75 w 101"/>
                  <a:gd name="T95" fmla="*/ 24 h 126"/>
                  <a:gd name="T96" fmla="*/ 70 w 101"/>
                  <a:gd name="T97" fmla="*/ 21 h 126"/>
                  <a:gd name="T98" fmla="*/ 63 w 101"/>
                  <a:gd name="T99" fmla="*/ 18 h 126"/>
                  <a:gd name="T100" fmla="*/ 57 w 101"/>
                  <a:gd name="T101" fmla="*/ 13 h 126"/>
                  <a:gd name="T102" fmla="*/ 50 w 101"/>
                  <a:gd name="T103" fmla="*/ 8 h 126"/>
                  <a:gd name="T104" fmla="*/ 42 w 101"/>
                  <a:gd name="T105" fmla="*/ 5 h 126"/>
                  <a:gd name="T106" fmla="*/ 35 w 101"/>
                  <a:gd name="T107" fmla="*/ 1 h 126"/>
                  <a:gd name="T108" fmla="*/ 28 w 101"/>
                  <a:gd name="T109" fmla="*/ 1 h 126"/>
                  <a:gd name="T110" fmla="*/ 18 w 101"/>
                  <a:gd name="T111" fmla="*/ 1 h 126"/>
                  <a:gd name="T112" fmla="*/ 13 w 101"/>
                  <a:gd name="T113" fmla="*/ 1 h 126"/>
                  <a:gd name="T114" fmla="*/ 3 w 101"/>
                  <a:gd name="T11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126">
                    <a:moveTo>
                      <a:pt x="3" y="0"/>
                    </a:moveTo>
                    <a:cubicBezTo>
                      <a:pt x="2" y="5"/>
                      <a:pt x="2" y="5"/>
                      <a:pt x="2" y="5"/>
                    </a:cubicBezTo>
                    <a:cubicBezTo>
                      <a:pt x="0" y="8"/>
                      <a:pt x="0" y="8"/>
                      <a:pt x="0" y="8"/>
                    </a:cubicBezTo>
                    <a:cubicBezTo>
                      <a:pt x="1" y="14"/>
                      <a:pt x="1" y="14"/>
                      <a:pt x="1" y="14"/>
                    </a:cubicBezTo>
                    <a:cubicBezTo>
                      <a:pt x="1" y="16"/>
                      <a:pt x="1" y="16"/>
                      <a:pt x="1" y="16"/>
                    </a:cubicBezTo>
                    <a:cubicBezTo>
                      <a:pt x="3" y="19"/>
                      <a:pt x="3" y="19"/>
                      <a:pt x="3" y="19"/>
                    </a:cubicBezTo>
                    <a:cubicBezTo>
                      <a:pt x="5" y="23"/>
                      <a:pt x="5" y="23"/>
                      <a:pt x="5" y="23"/>
                    </a:cubicBezTo>
                    <a:cubicBezTo>
                      <a:pt x="6" y="26"/>
                      <a:pt x="6" y="26"/>
                      <a:pt x="6" y="26"/>
                    </a:cubicBezTo>
                    <a:cubicBezTo>
                      <a:pt x="6" y="31"/>
                      <a:pt x="6" y="31"/>
                      <a:pt x="6" y="31"/>
                    </a:cubicBezTo>
                    <a:cubicBezTo>
                      <a:pt x="9" y="36"/>
                      <a:pt x="9" y="36"/>
                      <a:pt x="9" y="36"/>
                    </a:cubicBezTo>
                    <a:cubicBezTo>
                      <a:pt x="9" y="41"/>
                      <a:pt x="9" y="41"/>
                      <a:pt x="9" y="41"/>
                    </a:cubicBezTo>
                    <a:cubicBezTo>
                      <a:pt x="9" y="48"/>
                      <a:pt x="9" y="48"/>
                      <a:pt x="9" y="48"/>
                    </a:cubicBezTo>
                    <a:cubicBezTo>
                      <a:pt x="10" y="54"/>
                      <a:pt x="10" y="54"/>
                      <a:pt x="10" y="54"/>
                    </a:cubicBezTo>
                    <a:cubicBezTo>
                      <a:pt x="10" y="62"/>
                      <a:pt x="10" y="62"/>
                      <a:pt x="10" y="62"/>
                    </a:cubicBezTo>
                    <a:cubicBezTo>
                      <a:pt x="11" y="70"/>
                      <a:pt x="11" y="70"/>
                      <a:pt x="11" y="70"/>
                    </a:cubicBezTo>
                    <a:cubicBezTo>
                      <a:pt x="12" y="78"/>
                      <a:pt x="12" y="78"/>
                      <a:pt x="12" y="78"/>
                    </a:cubicBezTo>
                    <a:cubicBezTo>
                      <a:pt x="12" y="84"/>
                      <a:pt x="12" y="84"/>
                      <a:pt x="12" y="84"/>
                    </a:cubicBezTo>
                    <a:cubicBezTo>
                      <a:pt x="12" y="84"/>
                      <a:pt x="13" y="87"/>
                      <a:pt x="13" y="89"/>
                    </a:cubicBezTo>
                    <a:cubicBezTo>
                      <a:pt x="14" y="92"/>
                      <a:pt x="17" y="97"/>
                      <a:pt x="17" y="97"/>
                    </a:cubicBezTo>
                    <a:cubicBezTo>
                      <a:pt x="22" y="99"/>
                      <a:pt x="22" y="99"/>
                      <a:pt x="22" y="99"/>
                    </a:cubicBezTo>
                    <a:cubicBezTo>
                      <a:pt x="23" y="103"/>
                      <a:pt x="23" y="103"/>
                      <a:pt x="23" y="103"/>
                    </a:cubicBezTo>
                    <a:cubicBezTo>
                      <a:pt x="22" y="108"/>
                      <a:pt x="22" y="108"/>
                      <a:pt x="22" y="108"/>
                    </a:cubicBezTo>
                    <a:cubicBezTo>
                      <a:pt x="22" y="108"/>
                      <a:pt x="23" y="110"/>
                      <a:pt x="22" y="112"/>
                    </a:cubicBezTo>
                    <a:cubicBezTo>
                      <a:pt x="20" y="113"/>
                      <a:pt x="21" y="116"/>
                      <a:pt x="21" y="116"/>
                    </a:cubicBezTo>
                    <a:cubicBezTo>
                      <a:pt x="26" y="117"/>
                      <a:pt x="26" y="117"/>
                      <a:pt x="26" y="117"/>
                    </a:cubicBezTo>
                    <a:cubicBezTo>
                      <a:pt x="32" y="116"/>
                      <a:pt x="32" y="116"/>
                      <a:pt x="32" y="116"/>
                    </a:cubicBezTo>
                    <a:cubicBezTo>
                      <a:pt x="39" y="116"/>
                      <a:pt x="39" y="116"/>
                      <a:pt x="39" y="116"/>
                    </a:cubicBezTo>
                    <a:cubicBezTo>
                      <a:pt x="44" y="116"/>
                      <a:pt x="44" y="116"/>
                      <a:pt x="44" y="116"/>
                    </a:cubicBezTo>
                    <a:cubicBezTo>
                      <a:pt x="48" y="117"/>
                      <a:pt x="48" y="117"/>
                      <a:pt x="48" y="117"/>
                    </a:cubicBezTo>
                    <a:cubicBezTo>
                      <a:pt x="53" y="121"/>
                      <a:pt x="53" y="121"/>
                      <a:pt x="53" y="121"/>
                    </a:cubicBezTo>
                    <a:cubicBezTo>
                      <a:pt x="58" y="126"/>
                      <a:pt x="58" y="126"/>
                      <a:pt x="58" y="126"/>
                    </a:cubicBezTo>
                    <a:cubicBezTo>
                      <a:pt x="61" y="125"/>
                      <a:pt x="61" y="125"/>
                      <a:pt x="61" y="125"/>
                    </a:cubicBezTo>
                    <a:cubicBezTo>
                      <a:pt x="66" y="121"/>
                      <a:pt x="66" y="121"/>
                      <a:pt x="66" y="121"/>
                    </a:cubicBezTo>
                    <a:cubicBezTo>
                      <a:pt x="69" y="117"/>
                      <a:pt x="69" y="117"/>
                      <a:pt x="69" y="117"/>
                    </a:cubicBezTo>
                    <a:cubicBezTo>
                      <a:pt x="68" y="113"/>
                      <a:pt x="68" y="113"/>
                      <a:pt x="68" y="113"/>
                    </a:cubicBezTo>
                    <a:cubicBezTo>
                      <a:pt x="66" y="110"/>
                      <a:pt x="66" y="110"/>
                      <a:pt x="66" y="110"/>
                    </a:cubicBezTo>
                    <a:cubicBezTo>
                      <a:pt x="66" y="104"/>
                      <a:pt x="66" y="104"/>
                      <a:pt x="66" y="104"/>
                    </a:cubicBezTo>
                    <a:cubicBezTo>
                      <a:pt x="69" y="97"/>
                      <a:pt x="69" y="97"/>
                      <a:pt x="69" y="97"/>
                    </a:cubicBezTo>
                    <a:cubicBezTo>
                      <a:pt x="70" y="90"/>
                      <a:pt x="70" y="90"/>
                      <a:pt x="70" y="90"/>
                    </a:cubicBezTo>
                    <a:cubicBezTo>
                      <a:pt x="75" y="82"/>
                      <a:pt x="75" y="82"/>
                      <a:pt x="75" y="82"/>
                    </a:cubicBezTo>
                    <a:cubicBezTo>
                      <a:pt x="81" y="74"/>
                      <a:pt x="81" y="74"/>
                      <a:pt x="81" y="74"/>
                    </a:cubicBezTo>
                    <a:cubicBezTo>
                      <a:pt x="86" y="66"/>
                      <a:pt x="86" y="66"/>
                      <a:pt x="86" y="66"/>
                    </a:cubicBezTo>
                    <a:cubicBezTo>
                      <a:pt x="91" y="58"/>
                      <a:pt x="91" y="58"/>
                      <a:pt x="91" y="58"/>
                    </a:cubicBezTo>
                    <a:cubicBezTo>
                      <a:pt x="94" y="51"/>
                      <a:pt x="94" y="51"/>
                      <a:pt x="94" y="51"/>
                    </a:cubicBezTo>
                    <a:cubicBezTo>
                      <a:pt x="101" y="47"/>
                      <a:pt x="101" y="47"/>
                      <a:pt x="101" y="47"/>
                    </a:cubicBezTo>
                    <a:cubicBezTo>
                      <a:pt x="89" y="36"/>
                      <a:pt x="89" y="36"/>
                      <a:pt x="89" y="36"/>
                    </a:cubicBezTo>
                    <a:cubicBezTo>
                      <a:pt x="78" y="28"/>
                      <a:pt x="78" y="28"/>
                      <a:pt x="78" y="28"/>
                    </a:cubicBezTo>
                    <a:cubicBezTo>
                      <a:pt x="75" y="24"/>
                      <a:pt x="75" y="24"/>
                      <a:pt x="75" y="24"/>
                    </a:cubicBezTo>
                    <a:cubicBezTo>
                      <a:pt x="75" y="24"/>
                      <a:pt x="71" y="21"/>
                      <a:pt x="70" y="21"/>
                    </a:cubicBezTo>
                    <a:cubicBezTo>
                      <a:pt x="68" y="21"/>
                      <a:pt x="63" y="18"/>
                      <a:pt x="63" y="18"/>
                    </a:cubicBezTo>
                    <a:cubicBezTo>
                      <a:pt x="57" y="13"/>
                      <a:pt x="57" y="13"/>
                      <a:pt x="57" y="13"/>
                    </a:cubicBezTo>
                    <a:cubicBezTo>
                      <a:pt x="50" y="8"/>
                      <a:pt x="50" y="8"/>
                      <a:pt x="50" y="8"/>
                    </a:cubicBezTo>
                    <a:cubicBezTo>
                      <a:pt x="42" y="5"/>
                      <a:pt x="42" y="5"/>
                      <a:pt x="42" y="5"/>
                    </a:cubicBezTo>
                    <a:cubicBezTo>
                      <a:pt x="35" y="1"/>
                      <a:pt x="35" y="1"/>
                      <a:pt x="35" y="1"/>
                    </a:cubicBezTo>
                    <a:cubicBezTo>
                      <a:pt x="28" y="1"/>
                      <a:pt x="28" y="1"/>
                      <a:pt x="28" y="1"/>
                    </a:cubicBezTo>
                    <a:cubicBezTo>
                      <a:pt x="18" y="1"/>
                      <a:pt x="18" y="1"/>
                      <a:pt x="18" y="1"/>
                    </a:cubicBezTo>
                    <a:cubicBezTo>
                      <a:pt x="13" y="1"/>
                      <a:pt x="13" y="1"/>
                      <a:pt x="13" y="1"/>
                    </a:cubicBezTo>
                    <a:lnTo>
                      <a:pt x="3"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8" name="Freeform 32"/>
              <p:cNvSpPr>
                <a:spLocks/>
              </p:cNvSpPr>
              <p:nvPr/>
            </p:nvSpPr>
            <p:spPr bwMode="auto">
              <a:xfrm>
                <a:off x="10658475" y="2084388"/>
                <a:ext cx="315912" cy="184150"/>
              </a:xfrm>
              <a:custGeom>
                <a:avLst/>
                <a:gdLst>
                  <a:gd name="T0" fmla="*/ 25 w 84"/>
                  <a:gd name="T1" fmla="*/ 0 h 49"/>
                  <a:gd name="T2" fmla="*/ 29 w 84"/>
                  <a:gd name="T3" fmla="*/ 0 h 49"/>
                  <a:gd name="T4" fmla="*/ 35 w 84"/>
                  <a:gd name="T5" fmla="*/ 2 h 49"/>
                  <a:gd name="T6" fmla="*/ 41 w 84"/>
                  <a:gd name="T7" fmla="*/ 5 h 49"/>
                  <a:gd name="T8" fmla="*/ 49 w 84"/>
                  <a:gd name="T9" fmla="*/ 5 h 49"/>
                  <a:gd name="T10" fmla="*/ 58 w 84"/>
                  <a:gd name="T11" fmla="*/ 5 h 49"/>
                  <a:gd name="T12" fmla="*/ 65 w 84"/>
                  <a:gd name="T13" fmla="*/ 5 h 49"/>
                  <a:gd name="T14" fmla="*/ 72 w 84"/>
                  <a:gd name="T15" fmla="*/ 6 h 49"/>
                  <a:gd name="T16" fmla="*/ 77 w 84"/>
                  <a:gd name="T17" fmla="*/ 9 h 49"/>
                  <a:gd name="T18" fmla="*/ 81 w 84"/>
                  <a:gd name="T19" fmla="*/ 13 h 49"/>
                  <a:gd name="T20" fmla="*/ 81 w 84"/>
                  <a:gd name="T21" fmla="*/ 17 h 49"/>
                  <a:gd name="T22" fmla="*/ 84 w 84"/>
                  <a:gd name="T23" fmla="*/ 24 h 49"/>
                  <a:gd name="T24" fmla="*/ 84 w 84"/>
                  <a:gd name="T25" fmla="*/ 29 h 49"/>
                  <a:gd name="T26" fmla="*/ 84 w 84"/>
                  <a:gd name="T27" fmla="*/ 37 h 49"/>
                  <a:gd name="T28" fmla="*/ 83 w 84"/>
                  <a:gd name="T29" fmla="*/ 40 h 49"/>
                  <a:gd name="T30" fmla="*/ 75 w 84"/>
                  <a:gd name="T31" fmla="*/ 40 h 49"/>
                  <a:gd name="T32" fmla="*/ 65 w 84"/>
                  <a:gd name="T33" fmla="*/ 40 h 49"/>
                  <a:gd name="T34" fmla="*/ 59 w 84"/>
                  <a:gd name="T35" fmla="*/ 37 h 49"/>
                  <a:gd name="T36" fmla="*/ 55 w 84"/>
                  <a:gd name="T37" fmla="*/ 36 h 49"/>
                  <a:gd name="T38" fmla="*/ 52 w 84"/>
                  <a:gd name="T39" fmla="*/ 37 h 49"/>
                  <a:gd name="T40" fmla="*/ 49 w 84"/>
                  <a:gd name="T41" fmla="*/ 41 h 49"/>
                  <a:gd name="T42" fmla="*/ 48 w 84"/>
                  <a:gd name="T43" fmla="*/ 44 h 49"/>
                  <a:gd name="T44" fmla="*/ 47 w 84"/>
                  <a:gd name="T45" fmla="*/ 49 h 49"/>
                  <a:gd name="T46" fmla="*/ 43 w 84"/>
                  <a:gd name="T47" fmla="*/ 49 h 49"/>
                  <a:gd name="T48" fmla="*/ 40 w 84"/>
                  <a:gd name="T49" fmla="*/ 45 h 49"/>
                  <a:gd name="T50" fmla="*/ 34 w 84"/>
                  <a:gd name="T51" fmla="*/ 46 h 49"/>
                  <a:gd name="T52" fmla="*/ 32 w 84"/>
                  <a:gd name="T53" fmla="*/ 46 h 49"/>
                  <a:gd name="T54" fmla="*/ 30 w 84"/>
                  <a:gd name="T55" fmla="*/ 43 h 49"/>
                  <a:gd name="T56" fmla="*/ 34 w 84"/>
                  <a:gd name="T57" fmla="*/ 36 h 49"/>
                  <a:gd name="T58" fmla="*/ 34 w 84"/>
                  <a:gd name="T59" fmla="*/ 31 h 49"/>
                  <a:gd name="T60" fmla="*/ 27 w 84"/>
                  <a:gd name="T61" fmla="*/ 30 h 49"/>
                  <a:gd name="T62" fmla="*/ 20 w 84"/>
                  <a:gd name="T63" fmla="*/ 31 h 49"/>
                  <a:gd name="T64" fmla="*/ 16 w 84"/>
                  <a:gd name="T65" fmla="*/ 34 h 49"/>
                  <a:gd name="T66" fmla="*/ 10 w 84"/>
                  <a:gd name="T67" fmla="*/ 38 h 49"/>
                  <a:gd name="T68" fmla="*/ 5 w 84"/>
                  <a:gd name="T69" fmla="*/ 39 h 49"/>
                  <a:gd name="T70" fmla="*/ 0 w 84"/>
                  <a:gd name="T71" fmla="*/ 38 h 49"/>
                  <a:gd name="T72" fmla="*/ 5 w 84"/>
                  <a:gd name="T73" fmla="*/ 31 h 49"/>
                  <a:gd name="T74" fmla="*/ 8 w 84"/>
                  <a:gd name="T75" fmla="*/ 25 h 49"/>
                  <a:gd name="T76" fmla="*/ 15 w 84"/>
                  <a:gd name="T77" fmla="*/ 14 h 49"/>
                  <a:gd name="T78" fmla="*/ 25 w 84"/>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49">
                    <a:moveTo>
                      <a:pt x="25" y="0"/>
                    </a:moveTo>
                    <a:cubicBezTo>
                      <a:pt x="29" y="0"/>
                      <a:pt x="29" y="0"/>
                      <a:pt x="29" y="0"/>
                    </a:cubicBezTo>
                    <a:cubicBezTo>
                      <a:pt x="35" y="2"/>
                      <a:pt x="35" y="2"/>
                      <a:pt x="35" y="2"/>
                    </a:cubicBezTo>
                    <a:cubicBezTo>
                      <a:pt x="41" y="5"/>
                      <a:pt x="41" y="5"/>
                      <a:pt x="41" y="5"/>
                    </a:cubicBezTo>
                    <a:cubicBezTo>
                      <a:pt x="49" y="5"/>
                      <a:pt x="49" y="5"/>
                      <a:pt x="49" y="5"/>
                    </a:cubicBezTo>
                    <a:cubicBezTo>
                      <a:pt x="58" y="5"/>
                      <a:pt x="58" y="5"/>
                      <a:pt x="58" y="5"/>
                    </a:cubicBezTo>
                    <a:cubicBezTo>
                      <a:pt x="65" y="5"/>
                      <a:pt x="65" y="5"/>
                      <a:pt x="65" y="5"/>
                    </a:cubicBezTo>
                    <a:cubicBezTo>
                      <a:pt x="72" y="6"/>
                      <a:pt x="72" y="6"/>
                      <a:pt x="72" y="6"/>
                    </a:cubicBezTo>
                    <a:cubicBezTo>
                      <a:pt x="77" y="9"/>
                      <a:pt x="77" y="9"/>
                      <a:pt x="77" y="9"/>
                    </a:cubicBezTo>
                    <a:cubicBezTo>
                      <a:pt x="81" y="13"/>
                      <a:pt x="81" y="13"/>
                      <a:pt x="81" y="13"/>
                    </a:cubicBezTo>
                    <a:cubicBezTo>
                      <a:pt x="81" y="17"/>
                      <a:pt x="81" y="17"/>
                      <a:pt x="81" y="17"/>
                    </a:cubicBezTo>
                    <a:cubicBezTo>
                      <a:pt x="84" y="24"/>
                      <a:pt x="84" y="24"/>
                      <a:pt x="84" y="24"/>
                    </a:cubicBezTo>
                    <a:cubicBezTo>
                      <a:pt x="84" y="29"/>
                      <a:pt x="84" y="29"/>
                      <a:pt x="84" y="29"/>
                    </a:cubicBezTo>
                    <a:cubicBezTo>
                      <a:pt x="84" y="37"/>
                      <a:pt x="84" y="37"/>
                      <a:pt x="84" y="37"/>
                    </a:cubicBezTo>
                    <a:cubicBezTo>
                      <a:pt x="83" y="40"/>
                      <a:pt x="83" y="40"/>
                      <a:pt x="83" y="40"/>
                    </a:cubicBezTo>
                    <a:cubicBezTo>
                      <a:pt x="75" y="40"/>
                      <a:pt x="75" y="40"/>
                      <a:pt x="75" y="40"/>
                    </a:cubicBezTo>
                    <a:cubicBezTo>
                      <a:pt x="65" y="40"/>
                      <a:pt x="65" y="40"/>
                      <a:pt x="65" y="40"/>
                    </a:cubicBezTo>
                    <a:cubicBezTo>
                      <a:pt x="59" y="37"/>
                      <a:pt x="59" y="37"/>
                      <a:pt x="59" y="37"/>
                    </a:cubicBezTo>
                    <a:cubicBezTo>
                      <a:pt x="55" y="36"/>
                      <a:pt x="55" y="36"/>
                      <a:pt x="55" y="36"/>
                    </a:cubicBezTo>
                    <a:cubicBezTo>
                      <a:pt x="52" y="37"/>
                      <a:pt x="52" y="37"/>
                      <a:pt x="52" y="37"/>
                    </a:cubicBezTo>
                    <a:cubicBezTo>
                      <a:pt x="49" y="41"/>
                      <a:pt x="49" y="41"/>
                      <a:pt x="49" y="41"/>
                    </a:cubicBezTo>
                    <a:cubicBezTo>
                      <a:pt x="48" y="44"/>
                      <a:pt x="48" y="44"/>
                      <a:pt x="48" y="44"/>
                    </a:cubicBezTo>
                    <a:cubicBezTo>
                      <a:pt x="47" y="49"/>
                      <a:pt x="47" y="49"/>
                      <a:pt x="47" y="49"/>
                    </a:cubicBezTo>
                    <a:cubicBezTo>
                      <a:pt x="43" y="49"/>
                      <a:pt x="43" y="49"/>
                      <a:pt x="43" y="49"/>
                    </a:cubicBezTo>
                    <a:cubicBezTo>
                      <a:pt x="40" y="45"/>
                      <a:pt x="40" y="45"/>
                      <a:pt x="40" y="45"/>
                    </a:cubicBezTo>
                    <a:cubicBezTo>
                      <a:pt x="34" y="46"/>
                      <a:pt x="34" y="46"/>
                      <a:pt x="34" y="46"/>
                    </a:cubicBezTo>
                    <a:cubicBezTo>
                      <a:pt x="32" y="46"/>
                      <a:pt x="32" y="46"/>
                      <a:pt x="32" y="46"/>
                    </a:cubicBezTo>
                    <a:cubicBezTo>
                      <a:pt x="30" y="43"/>
                      <a:pt x="30" y="43"/>
                      <a:pt x="30" y="43"/>
                    </a:cubicBezTo>
                    <a:cubicBezTo>
                      <a:pt x="34" y="36"/>
                      <a:pt x="34" y="36"/>
                      <a:pt x="34" y="36"/>
                    </a:cubicBezTo>
                    <a:cubicBezTo>
                      <a:pt x="34" y="31"/>
                      <a:pt x="34" y="31"/>
                      <a:pt x="34" y="31"/>
                    </a:cubicBezTo>
                    <a:cubicBezTo>
                      <a:pt x="27" y="30"/>
                      <a:pt x="27" y="30"/>
                      <a:pt x="27" y="30"/>
                    </a:cubicBezTo>
                    <a:cubicBezTo>
                      <a:pt x="20" y="31"/>
                      <a:pt x="20" y="31"/>
                      <a:pt x="20" y="31"/>
                    </a:cubicBezTo>
                    <a:cubicBezTo>
                      <a:pt x="16" y="34"/>
                      <a:pt x="16" y="34"/>
                      <a:pt x="16" y="34"/>
                    </a:cubicBezTo>
                    <a:cubicBezTo>
                      <a:pt x="10" y="38"/>
                      <a:pt x="10" y="38"/>
                      <a:pt x="10" y="38"/>
                    </a:cubicBezTo>
                    <a:cubicBezTo>
                      <a:pt x="10" y="38"/>
                      <a:pt x="6" y="39"/>
                      <a:pt x="5" y="39"/>
                    </a:cubicBezTo>
                    <a:cubicBezTo>
                      <a:pt x="4" y="39"/>
                      <a:pt x="0" y="40"/>
                      <a:pt x="0" y="38"/>
                    </a:cubicBezTo>
                    <a:cubicBezTo>
                      <a:pt x="0" y="37"/>
                      <a:pt x="5" y="31"/>
                      <a:pt x="5" y="31"/>
                    </a:cubicBezTo>
                    <a:cubicBezTo>
                      <a:pt x="8" y="25"/>
                      <a:pt x="8" y="25"/>
                      <a:pt x="8" y="25"/>
                    </a:cubicBezTo>
                    <a:cubicBezTo>
                      <a:pt x="15" y="14"/>
                      <a:pt x="15" y="14"/>
                      <a:pt x="15" y="14"/>
                    </a:cubicBezTo>
                    <a:lnTo>
                      <a:pt x="25"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9" name="Freeform 33"/>
              <p:cNvSpPr>
                <a:spLocks/>
              </p:cNvSpPr>
              <p:nvPr/>
            </p:nvSpPr>
            <p:spPr bwMode="auto">
              <a:xfrm>
                <a:off x="10641013" y="2208213"/>
                <a:ext cx="363537" cy="192088"/>
              </a:xfrm>
              <a:custGeom>
                <a:avLst/>
                <a:gdLst>
                  <a:gd name="T0" fmla="*/ 2 w 97"/>
                  <a:gd name="T1" fmla="*/ 13 h 51"/>
                  <a:gd name="T2" fmla="*/ 0 w 97"/>
                  <a:gd name="T3" fmla="*/ 19 h 51"/>
                  <a:gd name="T4" fmla="*/ 1 w 97"/>
                  <a:gd name="T5" fmla="*/ 23 h 51"/>
                  <a:gd name="T6" fmla="*/ 3 w 97"/>
                  <a:gd name="T7" fmla="*/ 27 h 51"/>
                  <a:gd name="T8" fmla="*/ 2 w 97"/>
                  <a:gd name="T9" fmla="*/ 33 h 51"/>
                  <a:gd name="T10" fmla="*/ 1 w 97"/>
                  <a:gd name="T11" fmla="*/ 37 h 51"/>
                  <a:gd name="T12" fmla="*/ 4 w 97"/>
                  <a:gd name="T13" fmla="*/ 39 h 51"/>
                  <a:gd name="T14" fmla="*/ 10 w 97"/>
                  <a:gd name="T15" fmla="*/ 39 h 51"/>
                  <a:gd name="T16" fmla="*/ 18 w 97"/>
                  <a:gd name="T17" fmla="*/ 38 h 51"/>
                  <a:gd name="T18" fmla="*/ 24 w 97"/>
                  <a:gd name="T19" fmla="*/ 33 h 51"/>
                  <a:gd name="T20" fmla="*/ 31 w 97"/>
                  <a:gd name="T21" fmla="*/ 29 h 51"/>
                  <a:gd name="T22" fmla="*/ 34 w 97"/>
                  <a:gd name="T23" fmla="*/ 28 h 51"/>
                  <a:gd name="T24" fmla="*/ 42 w 97"/>
                  <a:gd name="T25" fmla="*/ 29 h 51"/>
                  <a:gd name="T26" fmla="*/ 43 w 97"/>
                  <a:gd name="T27" fmla="*/ 34 h 51"/>
                  <a:gd name="T28" fmla="*/ 41 w 97"/>
                  <a:gd name="T29" fmla="*/ 37 h 51"/>
                  <a:gd name="T30" fmla="*/ 39 w 97"/>
                  <a:gd name="T31" fmla="*/ 45 h 51"/>
                  <a:gd name="T32" fmla="*/ 39 w 97"/>
                  <a:gd name="T33" fmla="*/ 48 h 51"/>
                  <a:gd name="T34" fmla="*/ 40 w 97"/>
                  <a:gd name="T35" fmla="*/ 50 h 51"/>
                  <a:gd name="T36" fmla="*/ 44 w 97"/>
                  <a:gd name="T37" fmla="*/ 51 h 51"/>
                  <a:gd name="T38" fmla="*/ 48 w 97"/>
                  <a:gd name="T39" fmla="*/ 47 h 51"/>
                  <a:gd name="T40" fmla="*/ 54 w 97"/>
                  <a:gd name="T41" fmla="*/ 42 h 51"/>
                  <a:gd name="T42" fmla="*/ 58 w 97"/>
                  <a:gd name="T43" fmla="*/ 42 h 51"/>
                  <a:gd name="T44" fmla="*/ 67 w 97"/>
                  <a:gd name="T45" fmla="*/ 41 h 51"/>
                  <a:gd name="T46" fmla="*/ 75 w 97"/>
                  <a:gd name="T47" fmla="*/ 39 h 51"/>
                  <a:gd name="T48" fmla="*/ 80 w 97"/>
                  <a:gd name="T49" fmla="*/ 34 h 51"/>
                  <a:gd name="T50" fmla="*/ 84 w 97"/>
                  <a:gd name="T51" fmla="*/ 31 h 51"/>
                  <a:gd name="T52" fmla="*/ 89 w 97"/>
                  <a:gd name="T53" fmla="*/ 30 h 51"/>
                  <a:gd name="T54" fmla="*/ 97 w 97"/>
                  <a:gd name="T55" fmla="*/ 30 h 51"/>
                  <a:gd name="T56" fmla="*/ 97 w 97"/>
                  <a:gd name="T57" fmla="*/ 25 h 51"/>
                  <a:gd name="T58" fmla="*/ 96 w 97"/>
                  <a:gd name="T59" fmla="*/ 19 h 51"/>
                  <a:gd name="T60" fmla="*/ 93 w 97"/>
                  <a:gd name="T61" fmla="*/ 14 h 51"/>
                  <a:gd name="T62" fmla="*/ 90 w 97"/>
                  <a:gd name="T63" fmla="*/ 12 h 51"/>
                  <a:gd name="T64" fmla="*/ 79 w 97"/>
                  <a:gd name="T65" fmla="*/ 10 h 51"/>
                  <a:gd name="T66" fmla="*/ 71 w 97"/>
                  <a:gd name="T67" fmla="*/ 10 h 51"/>
                  <a:gd name="T68" fmla="*/ 65 w 97"/>
                  <a:gd name="T69" fmla="*/ 10 h 51"/>
                  <a:gd name="T70" fmla="*/ 59 w 97"/>
                  <a:gd name="T71" fmla="*/ 10 h 51"/>
                  <a:gd name="T72" fmla="*/ 57 w 97"/>
                  <a:gd name="T73" fmla="*/ 14 h 51"/>
                  <a:gd name="T74" fmla="*/ 53 w 97"/>
                  <a:gd name="T75" fmla="*/ 19 h 51"/>
                  <a:gd name="T76" fmla="*/ 47 w 97"/>
                  <a:gd name="T77" fmla="*/ 20 h 51"/>
                  <a:gd name="T78" fmla="*/ 43 w 97"/>
                  <a:gd name="T79" fmla="*/ 17 h 51"/>
                  <a:gd name="T80" fmla="*/ 38 w 97"/>
                  <a:gd name="T81" fmla="*/ 18 h 51"/>
                  <a:gd name="T82" fmla="*/ 35 w 97"/>
                  <a:gd name="T83" fmla="*/ 19 h 51"/>
                  <a:gd name="T84" fmla="*/ 31 w 97"/>
                  <a:gd name="T85" fmla="*/ 17 h 51"/>
                  <a:gd name="T86" fmla="*/ 28 w 97"/>
                  <a:gd name="T87" fmla="*/ 12 h 51"/>
                  <a:gd name="T88" fmla="*/ 30 w 97"/>
                  <a:gd name="T89" fmla="*/ 5 h 51"/>
                  <a:gd name="T90" fmla="*/ 34 w 97"/>
                  <a:gd name="T91" fmla="*/ 0 h 51"/>
                  <a:gd name="T92" fmla="*/ 30 w 97"/>
                  <a:gd name="T93" fmla="*/ 0 h 51"/>
                  <a:gd name="T94" fmla="*/ 24 w 97"/>
                  <a:gd name="T95" fmla="*/ 3 h 51"/>
                  <a:gd name="T96" fmla="*/ 22 w 97"/>
                  <a:gd name="T97" fmla="*/ 7 h 51"/>
                  <a:gd name="T98" fmla="*/ 18 w 97"/>
                  <a:gd name="T99" fmla="*/ 9 h 51"/>
                  <a:gd name="T100" fmla="*/ 15 w 97"/>
                  <a:gd name="T101" fmla="*/ 9 h 51"/>
                  <a:gd name="T102" fmla="*/ 8 w 97"/>
                  <a:gd name="T103" fmla="*/ 10 h 51"/>
                  <a:gd name="T104" fmla="*/ 2 w 97"/>
                  <a:gd name="T10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51">
                    <a:moveTo>
                      <a:pt x="2" y="13"/>
                    </a:moveTo>
                    <a:cubicBezTo>
                      <a:pt x="0" y="19"/>
                      <a:pt x="0" y="19"/>
                      <a:pt x="0" y="19"/>
                    </a:cubicBezTo>
                    <a:cubicBezTo>
                      <a:pt x="1" y="23"/>
                      <a:pt x="1" y="23"/>
                      <a:pt x="1" y="23"/>
                    </a:cubicBezTo>
                    <a:cubicBezTo>
                      <a:pt x="3" y="27"/>
                      <a:pt x="3" y="27"/>
                      <a:pt x="3" y="27"/>
                    </a:cubicBezTo>
                    <a:cubicBezTo>
                      <a:pt x="2" y="33"/>
                      <a:pt x="2" y="33"/>
                      <a:pt x="2" y="33"/>
                    </a:cubicBezTo>
                    <a:cubicBezTo>
                      <a:pt x="1" y="37"/>
                      <a:pt x="1" y="37"/>
                      <a:pt x="1" y="37"/>
                    </a:cubicBezTo>
                    <a:cubicBezTo>
                      <a:pt x="4" y="39"/>
                      <a:pt x="4" y="39"/>
                      <a:pt x="4" y="39"/>
                    </a:cubicBezTo>
                    <a:cubicBezTo>
                      <a:pt x="10" y="39"/>
                      <a:pt x="10" y="39"/>
                      <a:pt x="10" y="39"/>
                    </a:cubicBezTo>
                    <a:cubicBezTo>
                      <a:pt x="18" y="38"/>
                      <a:pt x="18" y="38"/>
                      <a:pt x="18" y="38"/>
                    </a:cubicBezTo>
                    <a:cubicBezTo>
                      <a:pt x="24" y="33"/>
                      <a:pt x="24" y="33"/>
                      <a:pt x="24" y="33"/>
                    </a:cubicBezTo>
                    <a:cubicBezTo>
                      <a:pt x="31" y="29"/>
                      <a:pt x="31" y="29"/>
                      <a:pt x="31" y="29"/>
                    </a:cubicBezTo>
                    <a:cubicBezTo>
                      <a:pt x="34" y="28"/>
                      <a:pt x="34" y="28"/>
                      <a:pt x="34" y="28"/>
                    </a:cubicBezTo>
                    <a:cubicBezTo>
                      <a:pt x="42" y="29"/>
                      <a:pt x="42" y="29"/>
                      <a:pt x="42" y="29"/>
                    </a:cubicBezTo>
                    <a:cubicBezTo>
                      <a:pt x="43" y="34"/>
                      <a:pt x="43" y="34"/>
                      <a:pt x="43" y="34"/>
                    </a:cubicBezTo>
                    <a:cubicBezTo>
                      <a:pt x="41" y="37"/>
                      <a:pt x="41" y="37"/>
                      <a:pt x="41" y="37"/>
                    </a:cubicBezTo>
                    <a:cubicBezTo>
                      <a:pt x="39" y="45"/>
                      <a:pt x="39" y="45"/>
                      <a:pt x="39" y="45"/>
                    </a:cubicBezTo>
                    <a:cubicBezTo>
                      <a:pt x="39" y="48"/>
                      <a:pt x="39" y="48"/>
                      <a:pt x="39" y="48"/>
                    </a:cubicBezTo>
                    <a:cubicBezTo>
                      <a:pt x="40" y="50"/>
                      <a:pt x="40" y="50"/>
                      <a:pt x="40" y="50"/>
                    </a:cubicBezTo>
                    <a:cubicBezTo>
                      <a:pt x="44" y="51"/>
                      <a:pt x="44" y="51"/>
                      <a:pt x="44" y="51"/>
                    </a:cubicBezTo>
                    <a:cubicBezTo>
                      <a:pt x="48" y="47"/>
                      <a:pt x="48" y="47"/>
                      <a:pt x="48" y="47"/>
                    </a:cubicBezTo>
                    <a:cubicBezTo>
                      <a:pt x="54" y="42"/>
                      <a:pt x="54" y="42"/>
                      <a:pt x="54" y="42"/>
                    </a:cubicBezTo>
                    <a:cubicBezTo>
                      <a:pt x="58" y="42"/>
                      <a:pt x="58" y="42"/>
                      <a:pt x="58" y="42"/>
                    </a:cubicBezTo>
                    <a:cubicBezTo>
                      <a:pt x="67" y="41"/>
                      <a:pt x="67" y="41"/>
                      <a:pt x="67" y="41"/>
                    </a:cubicBezTo>
                    <a:cubicBezTo>
                      <a:pt x="75" y="39"/>
                      <a:pt x="75" y="39"/>
                      <a:pt x="75" y="39"/>
                    </a:cubicBezTo>
                    <a:cubicBezTo>
                      <a:pt x="80" y="34"/>
                      <a:pt x="80" y="34"/>
                      <a:pt x="80" y="34"/>
                    </a:cubicBezTo>
                    <a:cubicBezTo>
                      <a:pt x="84" y="31"/>
                      <a:pt x="84" y="31"/>
                      <a:pt x="84" y="31"/>
                    </a:cubicBezTo>
                    <a:cubicBezTo>
                      <a:pt x="89" y="30"/>
                      <a:pt x="89" y="30"/>
                      <a:pt x="89" y="30"/>
                    </a:cubicBezTo>
                    <a:cubicBezTo>
                      <a:pt x="97" y="30"/>
                      <a:pt x="97" y="30"/>
                      <a:pt x="97" y="30"/>
                    </a:cubicBezTo>
                    <a:cubicBezTo>
                      <a:pt x="97" y="25"/>
                      <a:pt x="97" y="25"/>
                      <a:pt x="97" y="25"/>
                    </a:cubicBezTo>
                    <a:cubicBezTo>
                      <a:pt x="97" y="25"/>
                      <a:pt x="97" y="19"/>
                      <a:pt x="96" y="19"/>
                    </a:cubicBezTo>
                    <a:cubicBezTo>
                      <a:pt x="94" y="19"/>
                      <a:pt x="93" y="14"/>
                      <a:pt x="93" y="14"/>
                    </a:cubicBezTo>
                    <a:cubicBezTo>
                      <a:pt x="90" y="12"/>
                      <a:pt x="90" y="12"/>
                      <a:pt x="90" y="12"/>
                    </a:cubicBezTo>
                    <a:cubicBezTo>
                      <a:pt x="79" y="10"/>
                      <a:pt x="79" y="10"/>
                      <a:pt x="79" y="10"/>
                    </a:cubicBezTo>
                    <a:cubicBezTo>
                      <a:pt x="71" y="10"/>
                      <a:pt x="71" y="10"/>
                      <a:pt x="71" y="10"/>
                    </a:cubicBezTo>
                    <a:cubicBezTo>
                      <a:pt x="65" y="10"/>
                      <a:pt x="65" y="10"/>
                      <a:pt x="65" y="10"/>
                    </a:cubicBezTo>
                    <a:cubicBezTo>
                      <a:pt x="59" y="10"/>
                      <a:pt x="59" y="10"/>
                      <a:pt x="59" y="10"/>
                    </a:cubicBezTo>
                    <a:cubicBezTo>
                      <a:pt x="57" y="14"/>
                      <a:pt x="57" y="14"/>
                      <a:pt x="57" y="14"/>
                    </a:cubicBezTo>
                    <a:cubicBezTo>
                      <a:pt x="53" y="19"/>
                      <a:pt x="53" y="19"/>
                      <a:pt x="53" y="19"/>
                    </a:cubicBezTo>
                    <a:cubicBezTo>
                      <a:pt x="47" y="20"/>
                      <a:pt x="47" y="20"/>
                      <a:pt x="47" y="20"/>
                    </a:cubicBezTo>
                    <a:cubicBezTo>
                      <a:pt x="43" y="17"/>
                      <a:pt x="43" y="17"/>
                      <a:pt x="43" y="17"/>
                    </a:cubicBezTo>
                    <a:cubicBezTo>
                      <a:pt x="38" y="18"/>
                      <a:pt x="38" y="18"/>
                      <a:pt x="38" y="18"/>
                    </a:cubicBezTo>
                    <a:cubicBezTo>
                      <a:pt x="35" y="19"/>
                      <a:pt x="35" y="19"/>
                      <a:pt x="35" y="19"/>
                    </a:cubicBezTo>
                    <a:cubicBezTo>
                      <a:pt x="31" y="17"/>
                      <a:pt x="31" y="17"/>
                      <a:pt x="31" y="17"/>
                    </a:cubicBezTo>
                    <a:cubicBezTo>
                      <a:pt x="28" y="12"/>
                      <a:pt x="28" y="12"/>
                      <a:pt x="28" y="12"/>
                    </a:cubicBezTo>
                    <a:cubicBezTo>
                      <a:pt x="30" y="5"/>
                      <a:pt x="30" y="5"/>
                      <a:pt x="30" y="5"/>
                    </a:cubicBezTo>
                    <a:cubicBezTo>
                      <a:pt x="34" y="0"/>
                      <a:pt x="34" y="0"/>
                      <a:pt x="34" y="0"/>
                    </a:cubicBezTo>
                    <a:cubicBezTo>
                      <a:pt x="30" y="0"/>
                      <a:pt x="30" y="0"/>
                      <a:pt x="30" y="0"/>
                    </a:cubicBezTo>
                    <a:cubicBezTo>
                      <a:pt x="24" y="3"/>
                      <a:pt x="24" y="3"/>
                      <a:pt x="24" y="3"/>
                    </a:cubicBezTo>
                    <a:cubicBezTo>
                      <a:pt x="22" y="7"/>
                      <a:pt x="22" y="7"/>
                      <a:pt x="22" y="7"/>
                    </a:cubicBezTo>
                    <a:cubicBezTo>
                      <a:pt x="18" y="9"/>
                      <a:pt x="18" y="9"/>
                      <a:pt x="18" y="9"/>
                    </a:cubicBezTo>
                    <a:cubicBezTo>
                      <a:pt x="15" y="9"/>
                      <a:pt x="15" y="9"/>
                      <a:pt x="15" y="9"/>
                    </a:cubicBezTo>
                    <a:cubicBezTo>
                      <a:pt x="8" y="10"/>
                      <a:pt x="8" y="10"/>
                      <a:pt x="8" y="10"/>
                    </a:cubicBezTo>
                    <a:lnTo>
                      <a:pt x="2" y="13"/>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0" name="Freeform 34"/>
              <p:cNvSpPr>
                <a:spLocks/>
              </p:cNvSpPr>
              <p:nvPr/>
            </p:nvSpPr>
            <p:spPr bwMode="auto">
              <a:xfrm>
                <a:off x="10399713" y="2332038"/>
                <a:ext cx="604837" cy="196850"/>
              </a:xfrm>
              <a:custGeom>
                <a:avLst/>
                <a:gdLst>
                  <a:gd name="T0" fmla="*/ 12 w 381"/>
                  <a:gd name="T1" fmla="*/ 88 h 124"/>
                  <a:gd name="T2" fmla="*/ 16 w 381"/>
                  <a:gd name="T3" fmla="*/ 105 h 124"/>
                  <a:gd name="T4" fmla="*/ 24 w 381"/>
                  <a:gd name="T5" fmla="*/ 119 h 124"/>
                  <a:gd name="T6" fmla="*/ 35 w 381"/>
                  <a:gd name="T7" fmla="*/ 119 h 124"/>
                  <a:gd name="T8" fmla="*/ 47 w 381"/>
                  <a:gd name="T9" fmla="*/ 100 h 124"/>
                  <a:gd name="T10" fmla="*/ 66 w 381"/>
                  <a:gd name="T11" fmla="*/ 90 h 124"/>
                  <a:gd name="T12" fmla="*/ 90 w 381"/>
                  <a:gd name="T13" fmla="*/ 72 h 124"/>
                  <a:gd name="T14" fmla="*/ 114 w 381"/>
                  <a:gd name="T15" fmla="*/ 72 h 124"/>
                  <a:gd name="T16" fmla="*/ 137 w 381"/>
                  <a:gd name="T17" fmla="*/ 79 h 124"/>
                  <a:gd name="T18" fmla="*/ 163 w 381"/>
                  <a:gd name="T19" fmla="*/ 95 h 124"/>
                  <a:gd name="T20" fmla="*/ 185 w 381"/>
                  <a:gd name="T21" fmla="*/ 105 h 124"/>
                  <a:gd name="T22" fmla="*/ 206 w 381"/>
                  <a:gd name="T23" fmla="*/ 88 h 124"/>
                  <a:gd name="T24" fmla="*/ 227 w 381"/>
                  <a:gd name="T25" fmla="*/ 105 h 124"/>
                  <a:gd name="T26" fmla="*/ 253 w 381"/>
                  <a:gd name="T27" fmla="*/ 112 h 124"/>
                  <a:gd name="T28" fmla="*/ 291 w 381"/>
                  <a:gd name="T29" fmla="*/ 109 h 124"/>
                  <a:gd name="T30" fmla="*/ 303 w 381"/>
                  <a:gd name="T31" fmla="*/ 90 h 124"/>
                  <a:gd name="T32" fmla="*/ 322 w 381"/>
                  <a:gd name="T33" fmla="*/ 83 h 124"/>
                  <a:gd name="T34" fmla="*/ 348 w 381"/>
                  <a:gd name="T35" fmla="*/ 83 h 124"/>
                  <a:gd name="T36" fmla="*/ 365 w 381"/>
                  <a:gd name="T37" fmla="*/ 74 h 124"/>
                  <a:gd name="T38" fmla="*/ 374 w 381"/>
                  <a:gd name="T39" fmla="*/ 48 h 124"/>
                  <a:gd name="T40" fmla="*/ 381 w 381"/>
                  <a:gd name="T41" fmla="*/ 10 h 124"/>
                  <a:gd name="T42" fmla="*/ 358 w 381"/>
                  <a:gd name="T43" fmla="*/ 3 h 124"/>
                  <a:gd name="T44" fmla="*/ 341 w 381"/>
                  <a:gd name="T45" fmla="*/ 15 h 124"/>
                  <a:gd name="T46" fmla="*/ 322 w 381"/>
                  <a:gd name="T47" fmla="*/ 27 h 124"/>
                  <a:gd name="T48" fmla="*/ 296 w 381"/>
                  <a:gd name="T49" fmla="*/ 29 h 124"/>
                  <a:gd name="T50" fmla="*/ 272 w 381"/>
                  <a:gd name="T51" fmla="*/ 38 h 124"/>
                  <a:gd name="T52" fmla="*/ 260 w 381"/>
                  <a:gd name="T53" fmla="*/ 55 h 124"/>
                  <a:gd name="T54" fmla="*/ 239 w 381"/>
                  <a:gd name="T55" fmla="*/ 50 h 124"/>
                  <a:gd name="T56" fmla="*/ 234 w 381"/>
                  <a:gd name="T57" fmla="*/ 24 h 124"/>
                  <a:gd name="T58" fmla="*/ 239 w 381"/>
                  <a:gd name="T59" fmla="*/ 3 h 124"/>
                  <a:gd name="T60" fmla="*/ 223 w 381"/>
                  <a:gd name="T61" fmla="*/ 3 h 124"/>
                  <a:gd name="T62" fmla="*/ 199 w 381"/>
                  <a:gd name="T63" fmla="*/ 19 h 124"/>
                  <a:gd name="T64" fmla="*/ 170 w 381"/>
                  <a:gd name="T65" fmla="*/ 24 h 124"/>
                  <a:gd name="T66" fmla="*/ 152 w 381"/>
                  <a:gd name="T67" fmla="*/ 24 h 124"/>
                  <a:gd name="T68" fmla="*/ 123 w 381"/>
                  <a:gd name="T69" fmla="*/ 27 h 124"/>
                  <a:gd name="T70" fmla="*/ 99 w 381"/>
                  <a:gd name="T71" fmla="*/ 12 h 124"/>
                  <a:gd name="T72" fmla="*/ 78 w 381"/>
                  <a:gd name="T73" fmla="*/ 5 h 124"/>
                  <a:gd name="T74" fmla="*/ 26 w 381"/>
                  <a:gd name="T75" fmla="*/ 3 h 124"/>
                  <a:gd name="T76" fmla="*/ 31 w 381"/>
                  <a:gd name="T77" fmla="*/ 19 h 124"/>
                  <a:gd name="T78" fmla="*/ 35 w 381"/>
                  <a:gd name="T79" fmla="*/ 38 h 124"/>
                  <a:gd name="T80" fmla="*/ 21 w 381"/>
                  <a:gd name="T81" fmla="*/ 57 h 124"/>
                  <a:gd name="T82" fmla="*/ 0 w 381"/>
                  <a:gd name="T8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 h="124">
                    <a:moveTo>
                      <a:pt x="0" y="79"/>
                    </a:moveTo>
                    <a:lnTo>
                      <a:pt x="12" y="88"/>
                    </a:lnTo>
                    <a:lnTo>
                      <a:pt x="16" y="98"/>
                    </a:lnTo>
                    <a:lnTo>
                      <a:pt x="16" y="105"/>
                    </a:lnTo>
                    <a:lnTo>
                      <a:pt x="24" y="114"/>
                    </a:lnTo>
                    <a:lnTo>
                      <a:pt x="24" y="119"/>
                    </a:lnTo>
                    <a:lnTo>
                      <a:pt x="26" y="124"/>
                    </a:lnTo>
                    <a:lnTo>
                      <a:pt x="35" y="119"/>
                    </a:lnTo>
                    <a:lnTo>
                      <a:pt x="40" y="112"/>
                    </a:lnTo>
                    <a:lnTo>
                      <a:pt x="47" y="100"/>
                    </a:lnTo>
                    <a:lnTo>
                      <a:pt x="59" y="100"/>
                    </a:lnTo>
                    <a:lnTo>
                      <a:pt x="66" y="90"/>
                    </a:lnTo>
                    <a:lnTo>
                      <a:pt x="76" y="81"/>
                    </a:lnTo>
                    <a:lnTo>
                      <a:pt x="90" y="72"/>
                    </a:lnTo>
                    <a:lnTo>
                      <a:pt x="102" y="69"/>
                    </a:lnTo>
                    <a:lnTo>
                      <a:pt x="114" y="72"/>
                    </a:lnTo>
                    <a:lnTo>
                      <a:pt x="125" y="76"/>
                    </a:lnTo>
                    <a:lnTo>
                      <a:pt x="137" y="79"/>
                    </a:lnTo>
                    <a:lnTo>
                      <a:pt x="149" y="86"/>
                    </a:lnTo>
                    <a:lnTo>
                      <a:pt x="163" y="95"/>
                    </a:lnTo>
                    <a:lnTo>
                      <a:pt x="173" y="105"/>
                    </a:lnTo>
                    <a:lnTo>
                      <a:pt x="185" y="105"/>
                    </a:lnTo>
                    <a:lnTo>
                      <a:pt x="197" y="95"/>
                    </a:lnTo>
                    <a:lnTo>
                      <a:pt x="206" y="88"/>
                    </a:lnTo>
                    <a:lnTo>
                      <a:pt x="215" y="95"/>
                    </a:lnTo>
                    <a:lnTo>
                      <a:pt x="227" y="105"/>
                    </a:lnTo>
                    <a:lnTo>
                      <a:pt x="239" y="107"/>
                    </a:lnTo>
                    <a:lnTo>
                      <a:pt x="253" y="112"/>
                    </a:lnTo>
                    <a:lnTo>
                      <a:pt x="275" y="112"/>
                    </a:lnTo>
                    <a:lnTo>
                      <a:pt x="291" y="109"/>
                    </a:lnTo>
                    <a:lnTo>
                      <a:pt x="296" y="105"/>
                    </a:lnTo>
                    <a:lnTo>
                      <a:pt x="303" y="90"/>
                    </a:lnTo>
                    <a:lnTo>
                      <a:pt x="313" y="86"/>
                    </a:lnTo>
                    <a:lnTo>
                      <a:pt x="322" y="83"/>
                    </a:lnTo>
                    <a:lnTo>
                      <a:pt x="336" y="83"/>
                    </a:lnTo>
                    <a:lnTo>
                      <a:pt x="348" y="83"/>
                    </a:lnTo>
                    <a:lnTo>
                      <a:pt x="360" y="83"/>
                    </a:lnTo>
                    <a:lnTo>
                      <a:pt x="365" y="74"/>
                    </a:lnTo>
                    <a:lnTo>
                      <a:pt x="369" y="62"/>
                    </a:lnTo>
                    <a:lnTo>
                      <a:pt x="374" y="48"/>
                    </a:lnTo>
                    <a:lnTo>
                      <a:pt x="381" y="27"/>
                    </a:lnTo>
                    <a:lnTo>
                      <a:pt x="381" y="10"/>
                    </a:lnTo>
                    <a:lnTo>
                      <a:pt x="372" y="5"/>
                    </a:lnTo>
                    <a:lnTo>
                      <a:pt x="358" y="3"/>
                    </a:lnTo>
                    <a:lnTo>
                      <a:pt x="348" y="10"/>
                    </a:lnTo>
                    <a:lnTo>
                      <a:pt x="341" y="15"/>
                    </a:lnTo>
                    <a:lnTo>
                      <a:pt x="332" y="22"/>
                    </a:lnTo>
                    <a:lnTo>
                      <a:pt x="322" y="27"/>
                    </a:lnTo>
                    <a:lnTo>
                      <a:pt x="308" y="29"/>
                    </a:lnTo>
                    <a:lnTo>
                      <a:pt x="296" y="29"/>
                    </a:lnTo>
                    <a:lnTo>
                      <a:pt x="287" y="34"/>
                    </a:lnTo>
                    <a:lnTo>
                      <a:pt x="272" y="38"/>
                    </a:lnTo>
                    <a:lnTo>
                      <a:pt x="268" y="45"/>
                    </a:lnTo>
                    <a:lnTo>
                      <a:pt x="260" y="55"/>
                    </a:lnTo>
                    <a:lnTo>
                      <a:pt x="246" y="57"/>
                    </a:lnTo>
                    <a:lnTo>
                      <a:pt x="239" y="50"/>
                    </a:lnTo>
                    <a:lnTo>
                      <a:pt x="234" y="38"/>
                    </a:lnTo>
                    <a:lnTo>
                      <a:pt x="234" y="24"/>
                    </a:lnTo>
                    <a:lnTo>
                      <a:pt x="237" y="10"/>
                    </a:lnTo>
                    <a:lnTo>
                      <a:pt x="239" y="3"/>
                    </a:lnTo>
                    <a:lnTo>
                      <a:pt x="232" y="0"/>
                    </a:lnTo>
                    <a:lnTo>
                      <a:pt x="223" y="3"/>
                    </a:lnTo>
                    <a:lnTo>
                      <a:pt x="213" y="10"/>
                    </a:lnTo>
                    <a:lnTo>
                      <a:pt x="199" y="19"/>
                    </a:lnTo>
                    <a:lnTo>
                      <a:pt x="189" y="27"/>
                    </a:lnTo>
                    <a:lnTo>
                      <a:pt x="170" y="24"/>
                    </a:lnTo>
                    <a:lnTo>
                      <a:pt x="163" y="24"/>
                    </a:lnTo>
                    <a:lnTo>
                      <a:pt x="152" y="24"/>
                    </a:lnTo>
                    <a:lnTo>
                      <a:pt x="137" y="24"/>
                    </a:lnTo>
                    <a:lnTo>
                      <a:pt x="123" y="27"/>
                    </a:lnTo>
                    <a:lnTo>
                      <a:pt x="109" y="24"/>
                    </a:lnTo>
                    <a:lnTo>
                      <a:pt x="99" y="12"/>
                    </a:lnTo>
                    <a:lnTo>
                      <a:pt x="88" y="5"/>
                    </a:lnTo>
                    <a:lnTo>
                      <a:pt x="78" y="5"/>
                    </a:lnTo>
                    <a:lnTo>
                      <a:pt x="57" y="3"/>
                    </a:lnTo>
                    <a:lnTo>
                      <a:pt x="26" y="3"/>
                    </a:lnTo>
                    <a:lnTo>
                      <a:pt x="28" y="12"/>
                    </a:lnTo>
                    <a:lnTo>
                      <a:pt x="31" y="19"/>
                    </a:lnTo>
                    <a:lnTo>
                      <a:pt x="35" y="31"/>
                    </a:lnTo>
                    <a:lnTo>
                      <a:pt x="35" y="38"/>
                    </a:lnTo>
                    <a:lnTo>
                      <a:pt x="28" y="48"/>
                    </a:lnTo>
                    <a:lnTo>
                      <a:pt x="21" y="57"/>
                    </a:lnTo>
                    <a:lnTo>
                      <a:pt x="12" y="64"/>
                    </a:lnTo>
                    <a:lnTo>
                      <a:pt x="0" y="7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6" name="Grupo 19"/>
            <p:cNvGrpSpPr/>
            <p:nvPr/>
          </p:nvGrpSpPr>
          <p:grpSpPr>
            <a:xfrm>
              <a:off x="7269163" y="1814738"/>
              <a:ext cx="2798762" cy="1889125"/>
              <a:chOff x="7100888" y="1057275"/>
              <a:chExt cx="2798762" cy="1889125"/>
            </a:xfrm>
            <a:solidFill>
              <a:srgbClr val="FFC000"/>
            </a:solidFill>
          </p:grpSpPr>
          <p:sp>
            <p:nvSpPr>
              <p:cNvPr id="77" name="Freeform 9"/>
              <p:cNvSpPr>
                <a:spLocks/>
              </p:cNvSpPr>
              <p:nvPr/>
            </p:nvSpPr>
            <p:spPr bwMode="auto">
              <a:xfrm>
                <a:off x="7100888" y="2325688"/>
                <a:ext cx="673100" cy="376238"/>
              </a:xfrm>
              <a:custGeom>
                <a:avLst/>
                <a:gdLst>
                  <a:gd name="T0" fmla="*/ 5 w 179"/>
                  <a:gd name="T1" fmla="*/ 0 h 100"/>
                  <a:gd name="T2" fmla="*/ 85 w 179"/>
                  <a:gd name="T3" fmla="*/ 21 h 100"/>
                  <a:gd name="T4" fmla="*/ 100 w 179"/>
                  <a:gd name="T5" fmla="*/ 30 h 100"/>
                  <a:gd name="T6" fmla="*/ 179 w 179"/>
                  <a:gd name="T7" fmla="*/ 69 h 100"/>
                  <a:gd name="T8" fmla="*/ 178 w 179"/>
                  <a:gd name="T9" fmla="*/ 73 h 100"/>
                  <a:gd name="T10" fmla="*/ 170 w 179"/>
                  <a:gd name="T11" fmla="*/ 78 h 100"/>
                  <a:gd name="T12" fmla="*/ 162 w 179"/>
                  <a:gd name="T13" fmla="*/ 82 h 100"/>
                  <a:gd name="T14" fmla="*/ 158 w 179"/>
                  <a:gd name="T15" fmla="*/ 87 h 100"/>
                  <a:gd name="T16" fmla="*/ 150 w 179"/>
                  <a:gd name="T17" fmla="*/ 88 h 100"/>
                  <a:gd name="T18" fmla="*/ 143 w 179"/>
                  <a:gd name="T19" fmla="*/ 91 h 100"/>
                  <a:gd name="T20" fmla="*/ 138 w 179"/>
                  <a:gd name="T21" fmla="*/ 98 h 100"/>
                  <a:gd name="T22" fmla="*/ 134 w 179"/>
                  <a:gd name="T23" fmla="*/ 100 h 100"/>
                  <a:gd name="T24" fmla="*/ 129 w 179"/>
                  <a:gd name="T25" fmla="*/ 99 h 100"/>
                  <a:gd name="T26" fmla="*/ 122 w 179"/>
                  <a:gd name="T27" fmla="*/ 96 h 100"/>
                  <a:gd name="T28" fmla="*/ 111 w 179"/>
                  <a:gd name="T29" fmla="*/ 96 h 100"/>
                  <a:gd name="T30" fmla="*/ 94 w 179"/>
                  <a:gd name="T31" fmla="*/ 96 h 100"/>
                  <a:gd name="T32" fmla="*/ 85 w 179"/>
                  <a:gd name="T33" fmla="*/ 95 h 100"/>
                  <a:gd name="T34" fmla="*/ 84 w 179"/>
                  <a:gd name="T35" fmla="*/ 89 h 100"/>
                  <a:gd name="T36" fmla="*/ 83 w 179"/>
                  <a:gd name="T37" fmla="*/ 77 h 100"/>
                  <a:gd name="T38" fmla="*/ 85 w 179"/>
                  <a:gd name="T39" fmla="*/ 69 h 100"/>
                  <a:gd name="T40" fmla="*/ 85 w 179"/>
                  <a:gd name="T41" fmla="*/ 60 h 100"/>
                  <a:gd name="T42" fmla="*/ 84 w 179"/>
                  <a:gd name="T43" fmla="*/ 54 h 100"/>
                  <a:gd name="T44" fmla="*/ 76 w 179"/>
                  <a:gd name="T45" fmla="*/ 60 h 100"/>
                  <a:gd name="T46" fmla="*/ 66 w 179"/>
                  <a:gd name="T47" fmla="*/ 67 h 100"/>
                  <a:gd name="T48" fmla="*/ 59 w 179"/>
                  <a:gd name="T49" fmla="*/ 70 h 100"/>
                  <a:gd name="T50" fmla="*/ 42 w 179"/>
                  <a:gd name="T51" fmla="*/ 68 h 100"/>
                  <a:gd name="T52" fmla="*/ 41 w 179"/>
                  <a:gd name="T53" fmla="*/ 60 h 100"/>
                  <a:gd name="T54" fmla="*/ 33 w 179"/>
                  <a:gd name="T55" fmla="*/ 55 h 100"/>
                  <a:gd name="T56" fmla="*/ 28 w 179"/>
                  <a:gd name="T57" fmla="*/ 52 h 100"/>
                  <a:gd name="T58" fmla="*/ 21 w 179"/>
                  <a:gd name="T59" fmla="*/ 52 h 100"/>
                  <a:gd name="T60" fmla="*/ 23 w 179"/>
                  <a:gd name="T61" fmla="*/ 48 h 100"/>
                  <a:gd name="T62" fmla="*/ 23 w 179"/>
                  <a:gd name="T63" fmla="*/ 40 h 100"/>
                  <a:gd name="T64" fmla="*/ 18 w 179"/>
                  <a:gd name="T65" fmla="*/ 35 h 100"/>
                  <a:gd name="T66" fmla="*/ 11 w 179"/>
                  <a:gd name="T67" fmla="*/ 27 h 100"/>
                  <a:gd name="T68" fmla="*/ 5 w 179"/>
                  <a:gd name="T69" fmla="*/ 15 h 100"/>
                  <a:gd name="T70" fmla="*/ 0 w 179"/>
                  <a:gd name="T71" fmla="*/ 6 h 100"/>
                  <a:gd name="T72" fmla="*/ 0 w 179"/>
                  <a:gd name="T73" fmla="*/ 1 h 100"/>
                  <a:gd name="T74" fmla="*/ 5 w 179"/>
                  <a:gd name="T7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9" h="100">
                    <a:moveTo>
                      <a:pt x="5" y="0"/>
                    </a:moveTo>
                    <a:cubicBezTo>
                      <a:pt x="5" y="0"/>
                      <a:pt x="45" y="18"/>
                      <a:pt x="85" y="21"/>
                    </a:cubicBezTo>
                    <a:cubicBezTo>
                      <a:pt x="93" y="27"/>
                      <a:pt x="100" y="30"/>
                      <a:pt x="100" y="30"/>
                    </a:cubicBezTo>
                    <a:cubicBezTo>
                      <a:pt x="100" y="30"/>
                      <a:pt x="164" y="65"/>
                      <a:pt x="179" y="69"/>
                    </a:cubicBezTo>
                    <a:cubicBezTo>
                      <a:pt x="178" y="73"/>
                      <a:pt x="178" y="73"/>
                      <a:pt x="178" y="73"/>
                    </a:cubicBezTo>
                    <a:cubicBezTo>
                      <a:pt x="170" y="78"/>
                      <a:pt x="170" y="78"/>
                      <a:pt x="170" y="78"/>
                    </a:cubicBezTo>
                    <a:cubicBezTo>
                      <a:pt x="162" y="82"/>
                      <a:pt x="162" y="82"/>
                      <a:pt x="162" y="82"/>
                    </a:cubicBezTo>
                    <a:cubicBezTo>
                      <a:pt x="158" y="87"/>
                      <a:pt x="158" y="87"/>
                      <a:pt x="158" y="87"/>
                    </a:cubicBezTo>
                    <a:cubicBezTo>
                      <a:pt x="150" y="88"/>
                      <a:pt x="150" y="88"/>
                      <a:pt x="150" y="88"/>
                    </a:cubicBezTo>
                    <a:cubicBezTo>
                      <a:pt x="143" y="91"/>
                      <a:pt x="143" y="91"/>
                      <a:pt x="143" y="91"/>
                    </a:cubicBezTo>
                    <a:cubicBezTo>
                      <a:pt x="138" y="98"/>
                      <a:pt x="138" y="98"/>
                      <a:pt x="138" y="98"/>
                    </a:cubicBezTo>
                    <a:cubicBezTo>
                      <a:pt x="134" y="100"/>
                      <a:pt x="134" y="100"/>
                      <a:pt x="134" y="100"/>
                    </a:cubicBezTo>
                    <a:cubicBezTo>
                      <a:pt x="129" y="99"/>
                      <a:pt x="129" y="99"/>
                      <a:pt x="129" y="99"/>
                    </a:cubicBezTo>
                    <a:cubicBezTo>
                      <a:pt x="122" y="96"/>
                      <a:pt x="122" y="96"/>
                      <a:pt x="122" y="96"/>
                    </a:cubicBezTo>
                    <a:cubicBezTo>
                      <a:pt x="111" y="96"/>
                      <a:pt x="111" y="96"/>
                      <a:pt x="111" y="96"/>
                    </a:cubicBezTo>
                    <a:cubicBezTo>
                      <a:pt x="94" y="96"/>
                      <a:pt x="94" y="96"/>
                      <a:pt x="94" y="96"/>
                    </a:cubicBezTo>
                    <a:cubicBezTo>
                      <a:pt x="85" y="95"/>
                      <a:pt x="85" y="95"/>
                      <a:pt x="85" y="95"/>
                    </a:cubicBezTo>
                    <a:cubicBezTo>
                      <a:pt x="84" y="89"/>
                      <a:pt x="84" y="89"/>
                      <a:pt x="84" y="89"/>
                    </a:cubicBezTo>
                    <a:cubicBezTo>
                      <a:pt x="83" y="77"/>
                      <a:pt x="83" y="77"/>
                      <a:pt x="83" y="77"/>
                    </a:cubicBezTo>
                    <a:cubicBezTo>
                      <a:pt x="85" y="69"/>
                      <a:pt x="85" y="69"/>
                      <a:pt x="85" y="69"/>
                    </a:cubicBezTo>
                    <a:cubicBezTo>
                      <a:pt x="85" y="60"/>
                      <a:pt x="85" y="60"/>
                      <a:pt x="85" y="60"/>
                    </a:cubicBezTo>
                    <a:cubicBezTo>
                      <a:pt x="84" y="54"/>
                      <a:pt x="84" y="54"/>
                      <a:pt x="84" y="54"/>
                    </a:cubicBezTo>
                    <a:cubicBezTo>
                      <a:pt x="76" y="60"/>
                      <a:pt x="76" y="60"/>
                      <a:pt x="76" y="60"/>
                    </a:cubicBezTo>
                    <a:cubicBezTo>
                      <a:pt x="66" y="67"/>
                      <a:pt x="66" y="67"/>
                      <a:pt x="66" y="67"/>
                    </a:cubicBezTo>
                    <a:cubicBezTo>
                      <a:pt x="59" y="70"/>
                      <a:pt x="59" y="70"/>
                      <a:pt x="59" y="70"/>
                    </a:cubicBezTo>
                    <a:cubicBezTo>
                      <a:pt x="42" y="68"/>
                      <a:pt x="42" y="68"/>
                      <a:pt x="42" y="68"/>
                    </a:cubicBezTo>
                    <a:cubicBezTo>
                      <a:pt x="41" y="60"/>
                      <a:pt x="41" y="60"/>
                      <a:pt x="41" y="60"/>
                    </a:cubicBezTo>
                    <a:cubicBezTo>
                      <a:pt x="33" y="55"/>
                      <a:pt x="33" y="55"/>
                      <a:pt x="33" y="55"/>
                    </a:cubicBezTo>
                    <a:cubicBezTo>
                      <a:pt x="28" y="52"/>
                      <a:pt x="28" y="52"/>
                      <a:pt x="28" y="52"/>
                    </a:cubicBezTo>
                    <a:cubicBezTo>
                      <a:pt x="21" y="52"/>
                      <a:pt x="21" y="52"/>
                      <a:pt x="21" y="52"/>
                    </a:cubicBezTo>
                    <a:cubicBezTo>
                      <a:pt x="23" y="48"/>
                      <a:pt x="23" y="48"/>
                      <a:pt x="23" y="48"/>
                    </a:cubicBezTo>
                    <a:cubicBezTo>
                      <a:pt x="23" y="40"/>
                      <a:pt x="23" y="40"/>
                      <a:pt x="23" y="40"/>
                    </a:cubicBezTo>
                    <a:cubicBezTo>
                      <a:pt x="18" y="35"/>
                      <a:pt x="18" y="35"/>
                      <a:pt x="18" y="35"/>
                    </a:cubicBezTo>
                    <a:cubicBezTo>
                      <a:pt x="11" y="27"/>
                      <a:pt x="11" y="27"/>
                      <a:pt x="11" y="27"/>
                    </a:cubicBezTo>
                    <a:cubicBezTo>
                      <a:pt x="5" y="15"/>
                      <a:pt x="5" y="15"/>
                      <a:pt x="5" y="15"/>
                    </a:cubicBezTo>
                    <a:cubicBezTo>
                      <a:pt x="0" y="6"/>
                      <a:pt x="0" y="6"/>
                      <a:pt x="0" y="6"/>
                    </a:cubicBezTo>
                    <a:cubicBezTo>
                      <a:pt x="0" y="1"/>
                      <a:pt x="0" y="1"/>
                      <a:pt x="0" y="1"/>
                    </a:cubicBezTo>
                    <a:lnTo>
                      <a:pt x="5" y="0"/>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78" name="Freeform 10"/>
              <p:cNvSpPr>
                <a:spLocks/>
              </p:cNvSpPr>
              <p:nvPr/>
            </p:nvSpPr>
            <p:spPr bwMode="auto">
              <a:xfrm>
                <a:off x="7119938" y="1373188"/>
                <a:ext cx="1741487" cy="1196975"/>
              </a:xfrm>
              <a:custGeom>
                <a:avLst/>
                <a:gdLst>
                  <a:gd name="T0" fmla="*/ 87 w 463"/>
                  <a:gd name="T1" fmla="*/ 273 h 318"/>
                  <a:gd name="T2" fmla="*/ 185 w 463"/>
                  <a:gd name="T3" fmla="*/ 311 h 318"/>
                  <a:gd name="T4" fmla="*/ 215 w 463"/>
                  <a:gd name="T5" fmla="*/ 304 h 318"/>
                  <a:gd name="T6" fmla="*/ 235 w 463"/>
                  <a:gd name="T7" fmla="*/ 295 h 318"/>
                  <a:gd name="T8" fmla="*/ 252 w 463"/>
                  <a:gd name="T9" fmla="*/ 280 h 318"/>
                  <a:gd name="T10" fmla="*/ 290 w 463"/>
                  <a:gd name="T11" fmla="*/ 275 h 318"/>
                  <a:gd name="T12" fmla="*/ 319 w 463"/>
                  <a:gd name="T13" fmla="*/ 289 h 318"/>
                  <a:gd name="T14" fmla="*/ 405 w 463"/>
                  <a:gd name="T15" fmla="*/ 271 h 318"/>
                  <a:gd name="T16" fmla="*/ 404 w 463"/>
                  <a:gd name="T17" fmla="*/ 235 h 318"/>
                  <a:gd name="T18" fmla="*/ 453 w 463"/>
                  <a:gd name="T19" fmla="*/ 113 h 318"/>
                  <a:gd name="T20" fmla="*/ 409 w 463"/>
                  <a:gd name="T21" fmla="*/ 89 h 318"/>
                  <a:gd name="T22" fmla="*/ 393 w 463"/>
                  <a:gd name="T23" fmla="*/ 51 h 318"/>
                  <a:gd name="T24" fmla="*/ 367 w 463"/>
                  <a:gd name="T25" fmla="*/ 51 h 318"/>
                  <a:gd name="T26" fmla="*/ 352 w 463"/>
                  <a:gd name="T27" fmla="*/ 76 h 318"/>
                  <a:gd name="T28" fmla="*/ 335 w 463"/>
                  <a:gd name="T29" fmla="*/ 77 h 318"/>
                  <a:gd name="T30" fmla="*/ 321 w 463"/>
                  <a:gd name="T31" fmla="*/ 80 h 318"/>
                  <a:gd name="T32" fmla="*/ 312 w 463"/>
                  <a:gd name="T33" fmla="*/ 97 h 318"/>
                  <a:gd name="T34" fmla="*/ 297 w 463"/>
                  <a:gd name="T35" fmla="*/ 84 h 318"/>
                  <a:gd name="T36" fmla="*/ 292 w 463"/>
                  <a:gd name="T37" fmla="*/ 70 h 318"/>
                  <a:gd name="T38" fmla="*/ 289 w 463"/>
                  <a:gd name="T39" fmla="*/ 39 h 318"/>
                  <a:gd name="T40" fmla="*/ 280 w 463"/>
                  <a:gd name="T41" fmla="*/ 15 h 318"/>
                  <a:gd name="T42" fmla="*/ 266 w 463"/>
                  <a:gd name="T43" fmla="*/ 2 h 318"/>
                  <a:gd name="T44" fmla="*/ 255 w 463"/>
                  <a:gd name="T45" fmla="*/ 6 h 318"/>
                  <a:gd name="T46" fmla="*/ 240 w 463"/>
                  <a:gd name="T47" fmla="*/ 20 h 318"/>
                  <a:gd name="T48" fmla="*/ 222 w 463"/>
                  <a:gd name="T49" fmla="*/ 34 h 318"/>
                  <a:gd name="T50" fmla="*/ 209 w 463"/>
                  <a:gd name="T51" fmla="*/ 32 h 318"/>
                  <a:gd name="T52" fmla="*/ 196 w 463"/>
                  <a:gd name="T53" fmla="*/ 35 h 318"/>
                  <a:gd name="T54" fmla="*/ 182 w 463"/>
                  <a:gd name="T55" fmla="*/ 28 h 318"/>
                  <a:gd name="T56" fmla="*/ 166 w 463"/>
                  <a:gd name="T57" fmla="*/ 6 h 318"/>
                  <a:gd name="T58" fmla="*/ 155 w 463"/>
                  <a:gd name="T59" fmla="*/ 7 h 318"/>
                  <a:gd name="T60" fmla="*/ 144 w 463"/>
                  <a:gd name="T61" fmla="*/ 5 h 318"/>
                  <a:gd name="T62" fmla="*/ 118 w 463"/>
                  <a:gd name="T63" fmla="*/ 11 h 318"/>
                  <a:gd name="T64" fmla="*/ 99 w 463"/>
                  <a:gd name="T65" fmla="*/ 16 h 318"/>
                  <a:gd name="T66" fmla="*/ 107 w 463"/>
                  <a:gd name="T67" fmla="*/ 27 h 318"/>
                  <a:gd name="T68" fmla="*/ 117 w 463"/>
                  <a:gd name="T69" fmla="*/ 33 h 318"/>
                  <a:gd name="T70" fmla="*/ 114 w 463"/>
                  <a:gd name="T71" fmla="*/ 43 h 318"/>
                  <a:gd name="T72" fmla="*/ 100 w 463"/>
                  <a:gd name="T73" fmla="*/ 44 h 318"/>
                  <a:gd name="T74" fmla="*/ 98 w 463"/>
                  <a:gd name="T75" fmla="*/ 64 h 318"/>
                  <a:gd name="T76" fmla="*/ 106 w 463"/>
                  <a:gd name="T77" fmla="*/ 76 h 318"/>
                  <a:gd name="T78" fmla="*/ 109 w 463"/>
                  <a:gd name="T79" fmla="*/ 106 h 318"/>
                  <a:gd name="T80" fmla="*/ 104 w 463"/>
                  <a:gd name="T81" fmla="*/ 137 h 318"/>
                  <a:gd name="T82" fmla="*/ 101 w 463"/>
                  <a:gd name="T83" fmla="*/ 163 h 318"/>
                  <a:gd name="T84" fmla="*/ 83 w 463"/>
                  <a:gd name="T85" fmla="*/ 174 h 318"/>
                  <a:gd name="T86" fmla="*/ 70 w 463"/>
                  <a:gd name="T87" fmla="*/ 177 h 318"/>
                  <a:gd name="T88" fmla="*/ 42 w 463"/>
                  <a:gd name="T89" fmla="*/ 182 h 318"/>
                  <a:gd name="T90" fmla="*/ 21 w 463"/>
                  <a:gd name="T91" fmla="*/ 200 h 318"/>
                  <a:gd name="T92" fmla="*/ 13 w 463"/>
                  <a:gd name="T93" fmla="*/ 217 h 318"/>
                  <a:gd name="T94" fmla="*/ 8 w 463"/>
                  <a:gd name="T95" fmla="*/ 23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318">
                    <a:moveTo>
                      <a:pt x="0" y="245"/>
                    </a:moveTo>
                    <a:cubicBezTo>
                      <a:pt x="12" y="252"/>
                      <a:pt x="12" y="252"/>
                      <a:pt x="12" y="252"/>
                    </a:cubicBezTo>
                    <a:cubicBezTo>
                      <a:pt x="12" y="252"/>
                      <a:pt x="68" y="270"/>
                      <a:pt x="80" y="270"/>
                    </a:cubicBezTo>
                    <a:cubicBezTo>
                      <a:pt x="83" y="270"/>
                      <a:pt x="87" y="273"/>
                      <a:pt x="87" y="273"/>
                    </a:cubicBezTo>
                    <a:cubicBezTo>
                      <a:pt x="94" y="278"/>
                      <a:pt x="94" y="278"/>
                      <a:pt x="94" y="278"/>
                    </a:cubicBezTo>
                    <a:cubicBezTo>
                      <a:pt x="94" y="278"/>
                      <a:pt x="165" y="317"/>
                      <a:pt x="173" y="317"/>
                    </a:cubicBezTo>
                    <a:cubicBezTo>
                      <a:pt x="181" y="318"/>
                      <a:pt x="181" y="315"/>
                      <a:pt x="181" y="315"/>
                    </a:cubicBezTo>
                    <a:cubicBezTo>
                      <a:pt x="185" y="311"/>
                      <a:pt x="185" y="311"/>
                      <a:pt x="185" y="311"/>
                    </a:cubicBezTo>
                    <a:cubicBezTo>
                      <a:pt x="190" y="306"/>
                      <a:pt x="190" y="306"/>
                      <a:pt x="190" y="306"/>
                    </a:cubicBezTo>
                    <a:cubicBezTo>
                      <a:pt x="197" y="305"/>
                      <a:pt x="197" y="305"/>
                      <a:pt x="197" y="305"/>
                    </a:cubicBezTo>
                    <a:cubicBezTo>
                      <a:pt x="206" y="308"/>
                      <a:pt x="206" y="308"/>
                      <a:pt x="206" y="308"/>
                    </a:cubicBezTo>
                    <a:cubicBezTo>
                      <a:pt x="215" y="304"/>
                      <a:pt x="215" y="304"/>
                      <a:pt x="215" y="304"/>
                    </a:cubicBezTo>
                    <a:cubicBezTo>
                      <a:pt x="221" y="304"/>
                      <a:pt x="221" y="304"/>
                      <a:pt x="221" y="304"/>
                    </a:cubicBezTo>
                    <a:cubicBezTo>
                      <a:pt x="225" y="302"/>
                      <a:pt x="225" y="302"/>
                      <a:pt x="225" y="302"/>
                    </a:cubicBezTo>
                    <a:cubicBezTo>
                      <a:pt x="227" y="297"/>
                      <a:pt x="227" y="297"/>
                      <a:pt x="227" y="297"/>
                    </a:cubicBezTo>
                    <a:cubicBezTo>
                      <a:pt x="235" y="295"/>
                      <a:pt x="235" y="295"/>
                      <a:pt x="235" y="295"/>
                    </a:cubicBezTo>
                    <a:cubicBezTo>
                      <a:pt x="246" y="294"/>
                      <a:pt x="246" y="294"/>
                      <a:pt x="246" y="294"/>
                    </a:cubicBezTo>
                    <a:cubicBezTo>
                      <a:pt x="249" y="289"/>
                      <a:pt x="249" y="289"/>
                      <a:pt x="249" y="289"/>
                    </a:cubicBezTo>
                    <a:cubicBezTo>
                      <a:pt x="252" y="286"/>
                      <a:pt x="252" y="286"/>
                      <a:pt x="252" y="286"/>
                    </a:cubicBezTo>
                    <a:cubicBezTo>
                      <a:pt x="252" y="280"/>
                      <a:pt x="252" y="280"/>
                      <a:pt x="252" y="280"/>
                    </a:cubicBezTo>
                    <a:cubicBezTo>
                      <a:pt x="261" y="275"/>
                      <a:pt x="261" y="275"/>
                      <a:pt x="261" y="275"/>
                    </a:cubicBezTo>
                    <a:cubicBezTo>
                      <a:pt x="261" y="270"/>
                      <a:pt x="261" y="270"/>
                      <a:pt x="261" y="270"/>
                    </a:cubicBezTo>
                    <a:cubicBezTo>
                      <a:pt x="287" y="268"/>
                      <a:pt x="287" y="268"/>
                      <a:pt x="287" y="268"/>
                    </a:cubicBezTo>
                    <a:cubicBezTo>
                      <a:pt x="290" y="275"/>
                      <a:pt x="290" y="275"/>
                      <a:pt x="290" y="275"/>
                    </a:cubicBezTo>
                    <a:cubicBezTo>
                      <a:pt x="296" y="280"/>
                      <a:pt x="296" y="280"/>
                      <a:pt x="296" y="280"/>
                    </a:cubicBezTo>
                    <a:cubicBezTo>
                      <a:pt x="304" y="289"/>
                      <a:pt x="304" y="289"/>
                      <a:pt x="304" y="289"/>
                    </a:cubicBezTo>
                    <a:cubicBezTo>
                      <a:pt x="312" y="288"/>
                      <a:pt x="312" y="288"/>
                      <a:pt x="312" y="288"/>
                    </a:cubicBezTo>
                    <a:cubicBezTo>
                      <a:pt x="319" y="289"/>
                      <a:pt x="319" y="289"/>
                      <a:pt x="319" y="289"/>
                    </a:cubicBezTo>
                    <a:cubicBezTo>
                      <a:pt x="361" y="289"/>
                      <a:pt x="361" y="289"/>
                      <a:pt x="361" y="289"/>
                    </a:cubicBezTo>
                    <a:cubicBezTo>
                      <a:pt x="398" y="289"/>
                      <a:pt x="398" y="289"/>
                      <a:pt x="398" y="289"/>
                    </a:cubicBezTo>
                    <a:cubicBezTo>
                      <a:pt x="404" y="284"/>
                      <a:pt x="404" y="284"/>
                      <a:pt x="404" y="284"/>
                    </a:cubicBezTo>
                    <a:cubicBezTo>
                      <a:pt x="405" y="271"/>
                      <a:pt x="405" y="271"/>
                      <a:pt x="405" y="271"/>
                    </a:cubicBezTo>
                    <a:cubicBezTo>
                      <a:pt x="409" y="261"/>
                      <a:pt x="409" y="261"/>
                      <a:pt x="409" y="261"/>
                    </a:cubicBezTo>
                    <a:cubicBezTo>
                      <a:pt x="410" y="250"/>
                      <a:pt x="410" y="250"/>
                      <a:pt x="410" y="250"/>
                    </a:cubicBezTo>
                    <a:cubicBezTo>
                      <a:pt x="407" y="241"/>
                      <a:pt x="407" y="241"/>
                      <a:pt x="407" y="241"/>
                    </a:cubicBezTo>
                    <a:cubicBezTo>
                      <a:pt x="404" y="235"/>
                      <a:pt x="404" y="235"/>
                      <a:pt x="404" y="235"/>
                    </a:cubicBezTo>
                    <a:cubicBezTo>
                      <a:pt x="458" y="126"/>
                      <a:pt x="458" y="126"/>
                      <a:pt x="458" y="126"/>
                    </a:cubicBezTo>
                    <a:cubicBezTo>
                      <a:pt x="460" y="116"/>
                      <a:pt x="460" y="116"/>
                      <a:pt x="460" y="116"/>
                    </a:cubicBezTo>
                    <a:cubicBezTo>
                      <a:pt x="463" y="111"/>
                      <a:pt x="463" y="111"/>
                      <a:pt x="463" y="111"/>
                    </a:cubicBezTo>
                    <a:cubicBezTo>
                      <a:pt x="453" y="113"/>
                      <a:pt x="453" y="113"/>
                      <a:pt x="453" y="113"/>
                    </a:cubicBezTo>
                    <a:cubicBezTo>
                      <a:pt x="445" y="108"/>
                      <a:pt x="445" y="108"/>
                      <a:pt x="445" y="108"/>
                    </a:cubicBezTo>
                    <a:cubicBezTo>
                      <a:pt x="436" y="101"/>
                      <a:pt x="436" y="101"/>
                      <a:pt x="436" y="101"/>
                    </a:cubicBezTo>
                    <a:cubicBezTo>
                      <a:pt x="415" y="99"/>
                      <a:pt x="415" y="99"/>
                      <a:pt x="415" y="99"/>
                    </a:cubicBezTo>
                    <a:cubicBezTo>
                      <a:pt x="409" y="89"/>
                      <a:pt x="409" y="89"/>
                      <a:pt x="409" y="89"/>
                    </a:cubicBezTo>
                    <a:cubicBezTo>
                      <a:pt x="409" y="89"/>
                      <a:pt x="396" y="72"/>
                      <a:pt x="395" y="72"/>
                    </a:cubicBezTo>
                    <a:cubicBezTo>
                      <a:pt x="393" y="74"/>
                      <a:pt x="394" y="67"/>
                      <a:pt x="394" y="67"/>
                    </a:cubicBezTo>
                    <a:cubicBezTo>
                      <a:pt x="394" y="58"/>
                      <a:pt x="394" y="58"/>
                      <a:pt x="394" y="58"/>
                    </a:cubicBezTo>
                    <a:cubicBezTo>
                      <a:pt x="393" y="51"/>
                      <a:pt x="393" y="51"/>
                      <a:pt x="393" y="51"/>
                    </a:cubicBezTo>
                    <a:cubicBezTo>
                      <a:pt x="388" y="50"/>
                      <a:pt x="388" y="50"/>
                      <a:pt x="388" y="50"/>
                    </a:cubicBezTo>
                    <a:cubicBezTo>
                      <a:pt x="380" y="50"/>
                      <a:pt x="380" y="50"/>
                      <a:pt x="380" y="50"/>
                    </a:cubicBezTo>
                    <a:cubicBezTo>
                      <a:pt x="370" y="50"/>
                      <a:pt x="370" y="50"/>
                      <a:pt x="370" y="50"/>
                    </a:cubicBezTo>
                    <a:cubicBezTo>
                      <a:pt x="367" y="51"/>
                      <a:pt x="367" y="51"/>
                      <a:pt x="367" y="51"/>
                    </a:cubicBezTo>
                    <a:cubicBezTo>
                      <a:pt x="363" y="57"/>
                      <a:pt x="363" y="57"/>
                      <a:pt x="363" y="57"/>
                    </a:cubicBezTo>
                    <a:cubicBezTo>
                      <a:pt x="356" y="65"/>
                      <a:pt x="356" y="65"/>
                      <a:pt x="356" y="65"/>
                    </a:cubicBezTo>
                    <a:cubicBezTo>
                      <a:pt x="353" y="70"/>
                      <a:pt x="353" y="70"/>
                      <a:pt x="353" y="70"/>
                    </a:cubicBezTo>
                    <a:cubicBezTo>
                      <a:pt x="353" y="70"/>
                      <a:pt x="352" y="76"/>
                      <a:pt x="352" y="76"/>
                    </a:cubicBezTo>
                    <a:cubicBezTo>
                      <a:pt x="352" y="77"/>
                      <a:pt x="350" y="79"/>
                      <a:pt x="350" y="79"/>
                    </a:cubicBezTo>
                    <a:cubicBezTo>
                      <a:pt x="346" y="80"/>
                      <a:pt x="346" y="80"/>
                      <a:pt x="346" y="80"/>
                    </a:cubicBezTo>
                    <a:cubicBezTo>
                      <a:pt x="340" y="80"/>
                      <a:pt x="340" y="80"/>
                      <a:pt x="340" y="80"/>
                    </a:cubicBezTo>
                    <a:cubicBezTo>
                      <a:pt x="335" y="77"/>
                      <a:pt x="335" y="77"/>
                      <a:pt x="335" y="77"/>
                    </a:cubicBezTo>
                    <a:cubicBezTo>
                      <a:pt x="332" y="73"/>
                      <a:pt x="332" y="73"/>
                      <a:pt x="332" y="73"/>
                    </a:cubicBezTo>
                    <a:cubicBezTo>
                      <a:pt x="327" y="74"/>
                      <a:pt x="327" y="74"/>
                      <a:pt x="327" y="74"/>
                    </a:cubicBezTo>
                    <a:cubicBezTo>
                      <a:pt x="327" y="74"/>
                      <a:pt x="324" y="76"/>
                      <a:pt x="324" y="76"/>
                    </a:cubicBezTo>
                    <a:cubicBezTo>
                      <a:pt x="323" y="77"/>
                      <a:pt x="321" y="80"/>
                      <a:pt x="321" y="80"/>
                    </a:cubicBezTo>
                    <a:cubicBezTo>
                      <a:pt x="321" y="87"/>
                      <a:pt x="321" y="87"/>
                      <a:pt x="321" y="87"/>
                    </a:cubicBezTo>
                    <a:cubicBezTo>
                      <a:pt x="320" y="96"/>
                      <a:pt x="320" y="96"/>
                      <a:pt x="320" y="96"/>
                    </a:cubicBezTo>
                    <a:cubicBezTo>
                      <a:pt x="316" y="97"/>
                      <a:pt x="316" y="97"/>
                      <a:pt x="316" y="97"/>
                    </a:cubicBezTo>
                    <a:cubicBezTo>
                      <a:pt x="312" y="97"/>
                      <a:pt x="312" y="97"/>
                      <a:pt x="312" y="97"/>
                    </a:cubicBezTo>
                    <a:cubicBezTo>
                      <a:pt x="312" y="97"/>
                      <a:pt x="308" y="95"/>
                      <a:pt x="307" y="94"/>
                    </a:cubicBezTo>
                    <a:cubicBezTo>
                      <a:pt x="307" y="94"/>
                      <a:pt x="305" y="92"/>
                      <a:pt x="305" y="92"/>
                    </a:cubicBezTo>
                    <a:cubicBezTo>
                      <a:pt x="305" y="92"/>
                      <a:pt x="301" y="89"/>
                      <a:pt x="301" y="88"/>
                    </a:cubicBezTo>
                    <a:cubicBezTo>
                      <a:pt x="300" y="88"/>
                      <a:pt x="297" y="84"/>
                      <a:pt x="297" y="84"/>
                    </a:cubicBezTo>
                    <a:cubicBezTo>
                      <a:pt x="297" y="84"/>
                      <a:pt x="294" y="81"/>
                      <a:pt x="294" y="81"/>
                    </a:cubicBezTo>
                    <a:cubicBezTo>
                      <a:pt x="294" y="80"/>
                      <a:pt x="292" y="78"/>
                      <a:pt x="292" y="78"/>
                    </a:cubicBezTo>
                    <a:cubicBezTo>
                      <a:pt x="292" y="75"/>
                      <a:pt x="292" y="75"/>
                      <a:pt x="292" y="75"/>
                    </a:cubicBezTo>
                    <a:cubicBezTo>
                      <a:pt x="292" y="70"/>
                      <a:pt x="292" y="70"/>
                      <a:pt x="292" y="70"/>
                    </a:cubicBezTo>
                    <a:cubicBezTo>
                      <a:pt x="292" y="59"/>
                      <a:pt x="292" y="59"/>
                      <a:pt x="292" y="59"/>
                    </a:cubicBezTo>
                    <a:cubicBezTo>
                      <a:pt x="292" y="59"/>
                      <a:pt x="291" y="54"/>
                      <a:pt x="291" y="54"/>
                    </a:cubicBezTo>
                    <a:cubicBezTo>
                      <a:pt x="291" y="54"/>
                      <a:pt x="290" y="47"/>
                      <a:pt x="290" y="46"/>
                    </a:cubicBezTo>
                    <a:cubicBezTo>
                      <a:pt x="290" y="46"/>
                      <a:pt x="289" y="39"/>
                      <a:pt x="289" y="39"/>
                    </a:cubicBezTo>
                    <a:cubicBezTo>
                      <a:pt x="289" y="39"/>
                      <a:pt x="289" y="33"/>
                      <a:pt x="289" y="33"/>
                    </a:cubicBezTo>
                    <a:cubicBezTo>
                      <a:pt x="288" y="32"/>
                      <a:pt x="286" y="28"/>
                      <a:pt x="286" y="28"/>
                    </a:cubicBezTo>
                    <a:cubicBezTo>
                      <a:pt x="285" y="27"/>
                      <a:pt x="283" y="22"/>
                      <a:pt x="283" y="22"/>
                    </a:cubicBezTo>
                    <a:cubicBezTo>
                      <a:pt x="280" y="15"/>
                      <a:pt x="280" y="15"/>
                      <a:pt x="280" y="15"/>
                    </a:cubicBezTo>
                    <a:cubicBezTo>
                      <a:pt x="280" y="15"/>
                      <a:pt x="278" y="10"/>
                      <a:pt x="277" y="9"/>
                    </a:cubicBezTo>
                    <a:cubicBezTo>
                      <a:pt x="277" y="8"/>
                      <a:pt x="275" y="4"/>
                      <a:pt x="275" y="4"/>
                    </a:cubicBezTo>
                    <a:cubicBezTo>
                      <a:pt x="274" y="4"/>
                      <a:pt x="274" y="2"/>
                      <a:pt x="274" y="2"/>
                    </a:cubicBezTo>
                    <a:cubicBezTo>
                      <a:pt x="266" y="2"/>
                      <a:pt x="266" y="2"/>
                      <a:pt x="266" y="2"/>
                    </a:cubicBezTo>
                    <a:cubicBezTo>
                      <a:pt x="265" y="0"/>
                      <a:pt x="265" y="0"/>
                      <a:pt x="265" y="0"/>
                    </a:cubicBezTo>
                    <a:cubicBezTo>
                      <a:pt x="263" y="1"/>
                      <a:pt x="263" y="1"/>
                      <a:pt x="263" y="1"/>
                    </a:cubicBezTo>
                    <a:cubicBezTo>
                      <a:pt x="261" y="3"/>
                      <a:pt x="261" y="3"/>
                      <a:pt x="261" y="3"/>
                    </a:cubicBezTo>
                    <a:cubicBezTo>
                      <a:pt x="255" y="6"/>
                      <a:pt x="255" y="6"/>
                      <a:pt x="255" y="6"/>
                    </a:cubicBezTo>
                    <a:cubicBezTo>
                      <a:pt x="254" y="11"/>
                      <a:pt x="254" y="11"/>
                      <a:pt x="254" y="11"/>
                    </a:cubicBezTo>
                    <a:cubicBezTo>
                      <a:pt x="250" y="15"/>
                      <a:pt x="250" y="15"/>
                      <a:pt x="250" y="15"/>
                    </a:cubicBezTo>
                    <a:cubicBezTo>
                      <a:pt x="246" y="20"/>
                      <a:pt x="246" y="20"/>
                      <a:pt x="246" y="20"/>
                    </a:cubicBezTo>
                    <a:cubicBezTo>
                      <a:pt x="240" y="20"/>
                      <a:pt x="240" y="20"/>
                      <a:pt x="240" y="20"/>
                    </a:cubicBezTo>
                    <a:cubicBezTo>
                      <a:pt x="235" y="22"/>
                      <a:pt x="235" y="22"/>
                      <a:pt x="235" y="22"/>
                    </a:cubicBezTo>
                    <a:cubicBezTo>
                      <a:pt x="232" y="25"/>
                      <a:pt x="232" y="25"/>
                      <a:pt x="232" y="25"/>
                    </a:cubicBezTo>
                    <a:cubicBezTo>
                      <a:pt x="227" y="28"/>
                      <a:pt x="227" y="28"/>
                      <a:pt x="227" y="28"/>
                    </a:cubicBezTo>
                    <a:cubicBezTo>
                      <a:pt x="222" y="34"/>
                      <a:pt x="222" y="34"/>
                      <a:pt x="222" y="34"/>
                    </a:cubicBezTo>
                    <a:cubicBezTo>
                      <a:pt x="217" y="35"/>
                      <a:pt x="217" y="35"/>
                      <a:pt x="217" y="35"/>
                    </a:cubicBezTo>
                    <a:cubicBezTo>
                      <a:pt x="212" y="36"/>
                      <a:pt x="212" y="36"/>
                      <a:pt x="212" y="36"/>
                    </a:cubicBezTo>
                    <a:cubicBezTo>
                      <a:pt x="209" y="34"/>
                      <a:pt x="209" y="34"/>
                      <a:pt x="209" y="34"/>
                    </a:cubicBezTo>
                    <a:cubicBezTo>
                      <a:pt x="209" y="32"/>
                      <a:pt x="209" y="32"/>
                      <a:pt x="209" y="32"/>
                    </a:cubicBezTo>
                    <a:cubicBezTo>
                      <a:pt x="205" y="32"/>
                      <a:pt x="205" y="32"/>
                      <a:pt x="205" y="32"/>
                    </a:cubicBezTo>
                    <a:cubicBezTo>
                      <a:pt x="203" y="32"/>
                      <a:pt x="203" y="32"/>
                      <a:pt x="203" y="32"/>
                    </a:cubicBezTo>
                    <a:cubicBezTo>
                      <a:pt x="201" y="35"/>
                      <a:pt x="201" y="35"/>
                      <a:pt x="201" y="35"/>
                    </a:cubicBezTo>
                    <a:cubicBezTo>
                      <a:pt x="196" y="35"/>
                      <a:pt x="196" y="35"/>
                      <a:pt x="196" y="35"/>
                    </a:cubicBezTo>
                    <a:cubicBezTo>
                      <a:pt x="189" y="35"/>
                      <a:pt x="189" y="35"/>
                      <a:pt x="189" y="35"/>
                    </a:cubicBezTo>
                    <a:cubicBezTo>
                      <a:pt x="187" y="34"/>
                      <a:pt x="187" y="34"/>
                      <a:pt x="187" y="34"/>
                    </a:cubicBezTo>
                    <a:cubicBezTo>
                      <a:pt x="187" y="34"/>
                      <a:pt x="186" y="32"/>
                      <a:pt x="185" y="31"/>
                    </a:cubicBezTo>
                    <a:cubicBezTo>
                      <a:pt x="185" y="31"/>
                      <a:pt x="182" y="28"/>
                      <a:pt x="182" y="28"/>
                    </a:cubicBezTo>
                    <a:cubicBezTo>
                      <a:pt x="179" y="26"/>
                      <a:pt x="179" y="26"/>
                      <a:pt x="179" y="26"/>
                    </a:cubicBezTo>
                    <a:cubicBezTo>
                      <a:pt x="169" y="26"/>
                      <a:pt x="169" y="26"/>
                      <a:pt x="169" y="26"/>
                    </a:cubicBezTo>
                    <a:cubicBezTo>
                      <a:pt x="168" y="10"/>
                      <a:pt x="168" y="10"/>
                      <a:pt x="168" y="10"/>
                    </a:cubicBezTo>
                    <a:cubicBezTo>
                      <a:pt x="166" y="6"/>
                      <a:pt x="166" y="6"/>
                      <a:pt x="166" y="6"/>
                    </a:cubicBezTo>
                    <a:cubicBezTo>
                      <a:pt x="164" y="3"/>
                      <a:pt x="164" y="3"/>
                      <a:pt x="164" y="3"/>
                    </a:cubicBezTo>
                    <a:cubicBezTo>
                      <a:pt x="162" y="2"/>
                      <a:pt x="162" y="2"/>
                      <a:pt x="162" y="2"/>
                    </a:cubicBezTo>
                    <a:cubicBezTo>
                      <a:pt x="158" y="4"/>
                      <a:pt x="158" y="4"/>
                      <a:pt x="158" y="4"/>
                    </a:cubicBezTo>
                    <a:cubicBezTo>
                      <a:pt x="155" y="7"/>
                      <a:pt x="155" y="7"/>
                      <a:pt x="155" y="7"/>
                    </a:cubicBezTo>
                    <a:cubicBezTo>
                      <a:pt x="153" y="10"/>
                      <a:pt x="153" y="10"/>
                      <a:pt x="153" y="10"/>
                    </a:cubicBezTo>
                    <a:cubicBezTo>
                      <a:pt x="149" y="13"/>
                      <a:pt x="149" y="13"/>
                      <a:pt x="149" y="13"/>
                    </a:cubicBezTo>
                    <a:cubicBezTo>
                      <a:pt x="145" y="8"/>
                      <a:pt x="145" y="8"/>
                      <a:pt x="145" y="8"/>
                    </a:cubicBezTo>
                    <a:cubicBezTo>
                      <a:pt x="144" y="5"/>
                      <a:pt x="144" y="5"/>
                      <a:pt x="144" y="5"/>
                    </a:cubicBezTo>
                    <a:cubicBezTo>
                      <a:pt x="141" y="9"/>
                      <a:pt x="141" y="9"/>
                      <a:pt x="141" y="9"/>
                    </a:cubicBezTo>
                    <a:cubicBezTo>
                      <a:pt x="139" y="12"/>
                      <a:pt x="139" y="12"/>
                      <a:pt x="139" y="12"/>
                    </a:cubicBezTo>
                    <a:cubicBezTo>
                      <a:pt x="127" y="12"/>
                      <a:pt x="127" y="12"/>
                      <a:pt x="127" y="12"/>
                    </a:cubicBezTo>
                    <a:cubicBezTo>
                      <a:pt x="118" y="11"/>
                      <a:pt x="118" y="11"/>
                      <a:pt x="118" y="11"/>
                    </a:cubicBezTo>
                    <a:cubicBezTo>
                      <a:pt x="106" y="11"/>
                      <a:pt x="106" y="11"/>
                      <a:pt x="106" y="11"/>
                    </a:cubicBezTo>
                    <a:cubicBezTo>
                      <a:pt x="106" y="11"/>
                      <a:pt x="104" y="12"/>
                      <a:pt x="103" y="12"/>
                    </a:cubicBezTo>
                    <a:cubicBezTo>
                      <a:pt x="103" y="12"/>
                      <a:pt x="100" y="14"/>
                      <a:pt x="100" y="14"/>
                    </a:cubicBezTo>
                    <a:cubicBezTo>
                      <a:pt x="100" y="14"/>
                      <a:pt x="99" y="16"/>
                      <a:pt x="99" y="16"/>
                    </a:cubicBezTo>
                    <a:cubicBezTo>
                      <a:pt x="99" y="17"/>
                      <a:pt x="99" y="22"/>
                      <a:pt x="99" y="22"/>
                    </a:cubicBezTo>
                    <a:cubicBezTo>
                      <a:pt x="100" y="25"/>
                      <a:pt x="100" y="25"/>
                      <a:pt x="100" y="25"/>
                    </a:cubicBezTo>
                    <a:cubicBezTo>
                      <a:pt x="100" y="25"/>
                      <a:pt x="101" y="27"/>
                      <a:pt x="102" y="27"/>
                    </a:cubicBezTo>
                    <a:cubicBezTo>
                      <a:pt x="103" y="27"/>
                      <a:pt x="107" y="27"/>
                      <a:pt x="107" y="27"/>
                    </a:cubicBezTo>
                    <a:cubicBezTo>
                      <a:pt x="107" y="27"/>
                      <a:pt x="111" y="27"/>
                      <a:pt x="111" y="27"/>
                    </a:cubicBezTo>
                    <a:cubicBezTo>
                      <a:pt x="112" y="27"/>
                      <a:pt x="113" y="28"/>
                      <a:pt x="113" y="28"/>
                    </a:cubicBezTo>
                    <a:cubicBezTo>
                      <a:pt x="113" y="28"/>
                      <a:pt x="115" y="30"/>
                      <a:pt x="115" y="30"/>
                    </a:cubicBezTo>
                    <a:cubicBezTo>
                      <a:pt x="115" y="30"/>
                      <a:pt x="117" y="33"/>
                      <a:pt x="117" y="33"/>
                    </a:cubicBezTo>
                    <a:cubicBezTo>
                      <a:pt x="118" y="37"/>
                      <a:pt x="118" y="37"/>
                      <a:pt x="118" y="37"/>
                    </a:cubicBezTo>
                    <a:cubicBezTo>
                      <a:pt x="118" y="37"/>
                      <a:pt x="118" y="40"/>
                      <a:pt x="118" y="40"/>
                    </a:cubicBezTo>
                    <a:cubicBezTo>
                      <a:pt x="118" y="41"/>
                      <a:pt x="117" y="43"/>
                      <a:pt x="117" y="43"/>
                    </a:cubicBezTo>
                    <a:cubicBezTo>
                      <a:pt x="114" y="43"/>
                      <a:pt x="114" y="43"/>
                      <a:pt x="114" y="43"/>
                    </a:cubicBezTo>
                    <a:cubicBezTo>
                      <a:pt x="109" y="44"/>
                      <a:pt x="109" y="44"/>
                      <a:pt x="109" y="44"/>
                    </a:cubicBezTo>
                    <a:cubicBezTo>
                      <a:pt x="108" y="43"/>
                      <a:pt x="108" y="43"/>
                      <a:pt x="108" y="43"/>
                    </a:cubicBezTo>
                    <a:cubicBezTo>
                      <a:pt x="104" y="42"/>
                      <a:pt x="104" y="42"/>
                      <a:pt x="104" y="42"/>
                    </a:cubicBezTo>
                    <a:cubicBezTo>
                      <a:pt x="100" y="44"/>
                      <a:pt x="100" y="44"/>
                      <a:pt x="100" y="44"/>
                    </a:cubicBezTo>
                    <a:cubicBezTo>
                      <a:pt x="95" y="44"/>
                      <a:pt x="95" y="44"/>
                      <a:pt x="95" y="44"/>
                    </a:cubicBezTo>
                    <a:cubicBezTo>
                      <a:pt x="95" y="48"/>
                      <a:pt x="95" y="48"/>
                      <a:pt x="95" y="48"/>
                    </a:cubicBezTo>
                    <a:cubicBezTo>
                      <a:pt x="95" y="62"/>
                      <a:pt x="95" y="62"/>
                      <a:pt x="95" y="62"/>
                    </a:cubicBezTo>
                    <a:cubicBezTo>
                      <a:pt x="98" y="64"/>
                      <a:pt x="98" y="64"/>
                      <a:pt x="98" y="64"/>
                    </a:cubicBezTo>
                    <a:cubicBezTo>
                      <a:pt x="98" y="64"/>
                      <a:pt x="100" y="66"/>
                      <a:pt x="101" y="66"/>
                    </a:cubicBezTo>
                    <a:cubicBezTo>
                      <a:pt x="101" y="67"/>
                      <a:pt x="103" y="68"/>
                      <a:pt x="104" y="68"/>
                    </a:cubicBezTo>
                    <a:cubicBezTo>
                      <a:pt x="104" y="69"/>
                      <a:pt x="106" y="70"/>
                      <a:pt x="106" y="70"/>
                    </a:cubicBezTo>
                    <a:cubicBezTo>
                      <a:pt x="106" y="76"/>
                      <a:pt x="106" y="76"/>
                      <a:pt x="106" y="76"/>
                    </a:cubicBezTo>
                    <a:cubicBezTo>
                      <a:pt x="106" y="80"/>
                      <a:pt x="106" y="80"/>
                      <a:pt x="106" y="80"/>
                    </a:cubicBezTo>
                    <a:cubicBezTo>
                      <a:pt x="109" y="84"/>
                      <a:pt x="109" y="84"/>
                      <a:pt x="109" y="84"/>
                    </a:cubicBezTo>
                    <a:cubicBezTo>
                      <a:pt x="111" y="89"/>
                      <a:pt x="111" y="89"/>
                      <a:pt x="111" y="89"/>
                    </a:cubicBezTo>
                    <a:cubicBezTo>
                      <a:pt x="109" y="106"/>
                      <a:pt x="109" y="106"/>
                      <a:pt x="109" y="106"/>
                    </a:cubicBezTo>
                    <a:cubicBezTo>
                      <a:pt x="109" y="114"/>
                      <a:pt x="109" y="114"/>
                      <a:pt x="109" y="114"/>
                    </a:cubicBezTo>
                    <a:cubicBezTo>
                      <a:pt x="109" y="114"/>
                      <a:pt x="107" y="120"/>
                      <a:pt x="107" y="121"/>
                    </a:cubicBezTo>
                    <a:cubicBezTo>
                      <a:pt x="107" y="122"/>
                      <a:pt x="105" y="129"/>
                      <a:pt x="105" y="129"/>
                    </a:cubicBezTo>
                    <a:cubicBezTo>
                      <a:pt x="104" y="137"/>
                      <a:pt x="104" y="137"/>
                      <a:pt x="104" y="137"/>
                    </a:cubicBezTo>
                    <a:cubicBezTo>
                      <a:pt x="104" y="137"/>
                      <a:pt x="103" y="139"/>
                      <a:pt x="103" y="140"/>
                    </a:cubicBezTo>
                    <a:cubicBezTo>
                      <a:pt x="103" y="141"/>
                      <a:pt x="102" y="151"/>
                      <a:pt x="102" y="151"/>
                    </a:cubicBezTo>
                    <a:cubicBezTo>
                      <a:pt x="102" y="151"/>
                      <a:pt x="101" y="155"/>
                      <a:pt x="101" y="156"/>
                    </a:cubicBezTo>
                    <a:cubicBezTo>
                      <a:pt x="100" y="157"/>
                      <a:pt x="101" y="163"/>
                      <a:pt x="101" y="163"/>
                    </a:cubicBezTo>
                    <a:cubicBezTo>
                      <a:pt x="101" y="163"/>
                      <a:pt x="98" y="171"/>
                      <a:pt x="98" y="172"/>
                    </a:cubicBezTo>
                    <a:cubicBezTo>
                      <a:pt x="97" y="172"/>
                      <a:pt x="95" y="176"/>
                      <a:pt x="94" y="176"/>
                    </a:cubicBezTo>
                    <a:cubicBezTo>
                      <a:pt x="94" y="176"/>
                      <a:pt x="89" y="176"/>
                      <a:pt x="89" y="176"/>
                    </a:cubicBezTo>
                    <a:cubicBezTo>
                      <a:pt x="88" y="176"/>
                      <a:pt x="84" y="174"/>
                      <a:pt x="83" y="174"/>
                    </a:cubicBezTo>
                    <a:cubicBezTo>
                      <a:pt x="83" y="174"/>
                      <a:pt x="81" y="172"/>
                      <a:pt x="81" y="172"/>
                    </a:cubicBezTo>
                    <a:cubicBezTo>
                      <a:pt x="75" y="172"/>
                      <a:pt x="75" y="172"/>
                      <a:pt x="75" y="172"/>
                    </a:cubicBezTo>
                    <a:cubicBezTo>
                      <a:pt x="71" y="174"/>
                      <a:pt x="71" y="174"/>
                      <a:pt x="71" y="174"/>
                    </a:cubicBezTo>
                    <a:cubicBezTo>
                      <a:pt x="70" y="177"/>
                      <a:pt x="70" y="177"/>
                      <a:pt x="70" y="177"/>
                    </a:cubicBezTo>
                    <a:cubicBezTo>
                      <a:pt x="63" y="179"/>
                      <a:pt x="63" y="179"/>
                      <a:pt x="63" y="179"/>
                    </a:cubicBezTo>
                    <a:cubicBezTo>
                      <a:pt x="54" y="180"/>
                      <a:pt x="54" y="180"/>
                      <a:pt x="54" y="180"/>
                    </a:cubicBezTo>
                    <a:cubicBezTo>
                      <a:pt x="46" y="180"/>
                      <a:pt x="46" y="180"/>
                      <a:pt x="46" y="180"/>
                    </a:cubicBezTo>
                    <a:cubicBezTo>
                      <a:pt x="42" y="182"/>
                      <a:pt x="42" y="182"/>
                      <a:pt x="42" y="182"/>
                    </a:cubicBezTo>
                    <a:cubicBezTo>
                      <a:pt x="36" y="185"/>
                      <a:pt x="36" y="185"/>
                      <a:pt x="36" y="185"/>
                    </a:cubicBezTo>
                    <a:cubicBezTo>
                      <a:pt x="32" y="188"/>
                      <a:pt x="32" y="188"/>
                      <a:pt x="32" y="188"/>
                    </a:cubicBezTo>
                    <a:cubicBezTo>
                      <a:pt x="32" y="188"/>
                      <a:pt x="26" y="192"/>
                      <a:pt x="26" y="193"/>
                    </a:cubicBezTo>
                    <a:cubicBezTo>
                      <a:pt x="26" y="193"/>
                      <a:pt x="21" y="199"/>
                      <a:pt x="21" y="200"/>
                    </a:cubicBezTo>
                    <a:cubicBezTo>
                      <a:pt x="20" y="201"/>
                      <a:pt x="19" y="206"/>
                      <a:pt x="19" y="206"/>
                    </a:cubicBezTo>
                    <a:cubicBezTo>
                      <a:pt x="18" y="210"/>
                      <a:pt x="18" y="210"/>
                      <a:pt x="18" y="210"/>
                    </a:cubicBezTo>
                    <a:cubicBezTo>
                      <a:pt x="15" y="214"/>
                      <a:pt x="15" y="214"/>
                      <a:pt x="15" y="214"/>
                    </a:cubicBezTo>
                    <a:cubicBezTo>
                      <a:pt x="15" y="214"/>
                      <a:pt x="13" y="217"/>
                      <a:pt x="13" y="217"/>
                    </a:cubicBezTo>
                    <a:cubicBezTo>
                      <a:pt x="13" y="217"/>
                      <a:pt x="14" y="223"/>
                      <a:pt x="14" y="223"/>
                    </a:cubicBezTo>
                    <a:cubicBezTo>
                      <a:pt x="15" y="226"/>
                      <a:pt x="15" y="226"/>
                      <a:pt x="15" y="226"/>
                    </a:cubicBezTo>
                    <a:cubicBezTo>
                      <a:pt x="12" y="232"/>
                      <a:pt x="12" y="232"/>
                      <a:pt x="12" y="232"/>
                    </a:cubicBezTo>
                    <a:cubicBezTo>
                      <a:pt x="8" y="236"/>
                      <a:pt x="8" y="236"/>
                      <a:pt x="8" y="236"/>
                    </a:cubicBezTo>
                    <a:cubicBezTo>
                      <a:pt x="8" y="236"/>
                      <a:pt x="3" y="239"/>
                      <a:pt x="3" y="239"/>
                    </a:cubicBezTo>
                    <a:cubicBezTo>
                      <a:pt x="3" y="240"/>
                      <a:pt x="0" y="245"/>
                      <a:pt x="0" y="245"/>
                    </a:cubicBez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79" name="Freeform 11"/>
              <p:cNvSpPr>
                <a:spLocks/>
              </p:cNvSpPr>
              <p:nvPr/>
            </p:nvSpPr>
            <p:spPr bwMode="auto">
              <a:xfrm>
                <a:off x="8023225" y="1057275"/>
                <a:ext cx="563562" cy="658813"/>
              </a:xfrm>
              <a:custGeom>
                <a:avLst/>
                <a:gdLst>
                  <a:gd name="T0" fmla="*/ 11 w 150"/>
                  <a:gd name="T1" fmla="*/ 25 h 175"/>
                  <a:gd name="T2" fmla="*/ 19 w 150"/>
                  <a:gd name="T3" fmla="*/ 33 h 175"/>
                  <a:gd name="T4" fmla="*/ 34 w 150"/>
                  <a:gd name="T5" fmla="*/ 35 h 175"/>
                  <a:gd name="T6" fmla="*/ 42 w 150"/>
                  <a:gd name="T7" fmla="*/ 40 h 175"/>
                  <a:gd name="T8" fmla="*/ 50 w 150"/>
                  <a:gd name="T9" fmla="*/ 37 h 175"/>
                  <a:gd name="T10" fmla="*/ 55 w 150"/>
                  <a:gd name="T11" fmla="*/ 29 h 175"/>
                  <a:gd name="T12" fmla="*/ 71 w 150"/>
                  <a:gd name="T13" fmla="*/ 27 h 175"/>
                  <a:gd name="T14" fmla="*/ 80 w 150"/>
                  <a:gd name="T15" fmla="*/ 22 h 175"/>
                  <a:gd name="T16" fmla="*/ 90 w 150"/>
                  <a:gd name="T17" fmla="*/ 17 h 175"/>
                  <a:gd name="T18" fmla="*/ 102 w 150"/>
                  <a:gd name="T19" fmla="*/ 11 h 175"/>
                  <a:gd name="T20" fmla="*/ 107 w 150"/>
                  <a:gd name="T21" fmla="*/ 0 h 175"/>
                  <a:gd name="T22" fmla="*/ 120 w 150"/>
                  <a:gd name="T23" fmla="*/ 5 h 175"/>
                  <a:gd name="T24" fmla="*/ 116 w 150"/>
                  <a:gd name="T25" fmla="*/ 13 h 175"/>
                  <a:gd name="T26" fmla="*/ 121 w 150"/>
                  <a:gd name="T27" fmla="*/ 18 h 175"/>
                  <a:gd name="T28" fmla="*/ 129 w 150"/>
                  <a:gd name="T29" fmla="*/ 26 h 175"/>
                  <a:gd name="T30" fmla="*/ 130 w 150"/>
                  <a:gd name="T31" fmla="*/ 34 h 175"/>
                  <a:gd name="T32" fmla="*/ 125 w 150"/>
                  <a:gd name="T33" fmla="*/ 42 h 175"/>
                  <a:gd name="T34" fmla="*/ 123 w 150"/>
                  <a:gd name="T35" fmla="*/ 54 h 175"/>
                  <a:gd name="T36" fmla="*/ 122 w 150"/>
                  <a:gd name="T37" fmla="*/ 66 h 175"/>
                  <a:gd name="T38" fmla="*/ 125 w 150"/>
                  <a:gd name="T39" fmla="*/ 74 h 175"/>
                  <a:gd name="T40" fmla="*/ 127 w 150"/>
                  <a:gd name="T41" fmla="*/ 87 h 175"/>
                  <a:gd name="T42" fmla="*/ 137 w 150"/>
                  <a:gd name="T43" fmla="*/ 94 h 175"/>
                  <a:gd name="T44" fmla="*/ 147 w 150"/>
                  <a:gd name="T45" fmla="*/ 103 h 175"/>
                  <a:gd name="T46" fmla="*/ 150 w 150"/>
                  <a:gd name="T47" fmla="*/ 120 h 175"/>
                  <a:gd name="T48" fmla="*/ 146 w 150"/>
                  <a:gd name="T49" fmla="*/ 129 h 175"/>
                  <a:gd name="T50" fmla="*/ 126 w 150"/>
                  <a:gd name="T51" fmla="*/ 129 h 175"/>
                  <a:gd name="T52" fmla="*/ 116 w 150"/>
                  <a:gd name="T53" fmla="*/ 138 h 175"/>
                  <a:gd name="T54" fmla="*/ 114 w 150"/>
                  <a:gd name="T55" fmla="*/ 146 h 175"/>
                  <a:gd name="T56" fmla="*/ 110 w 150"/>
                  <a:gd name="T57" fmla="*/ 150 h 175"/>
                  <a:gd name="T58" fmla="*/ 107 w 150"/>
                  <a:gd name="T59" fmla="*/ 158 h 175"/>
                  <a:gd name="T60" fmla="*/ 102 w 150"/>
                  <a:gd name="T61" fmla="*/ 160 h 175"/>
                  <a:gd name="T62" fmla="*/ 98 w 150"/>
                  <a:gd name="T63" fmla="*/ 155 h 175"/>
                  <a:gd name="T64" fmla="*/ 89 w 150"/>
                  <a:gd name="T65" fmla="*/ 151 h 175"/>
                  <a:gd name="T66" fmla="*/ 81 w 150"/>
                  <a:gd name="T67" fmla="*/ 155 h 175"/>
                  <a:gd name="T68" fmla="*/ 74 w 150"/>
                  <a:gd name="T69" fmla="*/ 162 h 175"/>
                  <a:gd name="T70" fmla="*/ 72 w 150"/>
                  <a:gd name="T71" fmla="*/ 175 h 175"/>
                  <a:gd name="T72" fmla="*/ 63 w 150"/>
                  <a:gd name="T73" fmla="*/ 166 h 175"/>
                  <a:gd name="T74" fmla="*/ 58 w 150"/>
                  <a:gd name="T75" fmla="*/ 160 h 175"/>
                  <a:gd name="T76" fmla="*/ 61 w 150"/>
                  <a:gd name="T77" fmla="*/ 152 h 175"/>
                  <a:gd name="T78" fmla="*/ 57 w 150"/>
                  <a:gd name="T79" fmla="*/ 146 h 175"/>
                  <a:gd name="T80" fmla="*/ 56 w 150"/>
                  <a:gd name="T81" fmla="*/ 135 h 175"/>
                  <a:gd name="T82" fmla="*/ 55 w 150"/>
                  <a:gd name="T83" fmla="*/ 122 h 175"/>
                  <a:gd name="T84" fmla="*/ 52 w 150"/>
                  <a:gd name="T85" fmla="*/ 109 h 175"/>
                  <a:gd name="T86" fmla="*/ 47 w 150"/>
                  <a:gd name="T87" fmla="*/ 102 h 175"/>
                  <a:gd name="T88" fmla="*/ 43 w 150"/>
                  <a:gd name="T89" fmla="*/ 91 h 175"/>
                  <a:gd name="T90" fmla="*/ 39 w 150"/>
                  <a:gd name="T91" fmla="*/ 83 h 175"/>
                  <a:gd name="T92" fmla="*/ 33 w 150"/>
                  <a:gd name="T93" fmla="*/ 79 h 175"/>
                  <a:gd name="T94" fmla="*/ 29 w 150"/>
                  <a:gd name="T95" fmla="*/ 70 h 175"/>
                  <a:gd name="T96" fmla="*/ 19 w 150"/>
                  <a:gd name="T97" fmla="*/ 70 h 175"/>
                  <a:gd name="T98" fmla="*/ 13 w 150"/>
                  <a:gd name="T99" fmla="*/ 68 h 175"/>
                  <a:gd name="T100" fmla="*/ 10 w 150"/>
                  <a:gd name="T101" fmla="*/ 48 h 175"/>
                  <a:gd name="T102" fmla="*/ 14 w 150"/>
                  <a:gd name="T103" fmla="*/ 42 h 175"/>
                  <a:gd name="T104" fmla="*/ 9 w 150"/>
                  <a:gd name="T105" fmla="*/ 31 h 175"/>
                  <a:gd name="T106" fmla="*/ 1 w 150"/>
                  <a:gd name="T107" fmla="*/ 28 h 175"/>
                  <a:gd name="T108" fmla="*/ 1 w 150"/>
                  <a:gd name="T109" fmla="*/ 2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175">
                    <a:moveTo>
                      <a:pt x="1" y="25"/>
                    </a:moveTo>
                    <a:cubicBezTo>
                      <a:pt x="2" y="25"/>
                      <a:pt x="11" y="25"/>
                      <a:pt x="11" y="25"/>
                    </a:cubicBezTo>
                    <a:cubicBezTo>
                      <a:pt x="15" y="30"/>
                      <a:pt x="15" y="30"/>
                      <a:pt x="15" y="30"/>
                    </a:cubicBezTo>
                    <a:cubicBezTo>
                      <a:pt x="19" y="33"/>
                      <a:pt x="19" y="33"/>
                      <a:pt x="19" y="33"/>
                    </a:cubicBezTo>
                    <a:cubicBezTo>
                      <a:pt x="28" y="34"/>
                      <a:pt x="28" y="34"/>
                      <a:pt x="28" y="34"/>
                    </a:cubicBezTo>
                    <a:cubicBezTo>
                      <a:pt x="34" y="35"/>
                      <a:pt x="34" y="35"/>
                      <a:pt x="34" y="35"/>
                    </a:cubicBezTo>
                    <a:cubicBezTo>
                      <a:pt x="37" y="40"/>
                      <a:pt x="37" y="40"/>
                      <a:pt x="37" y="40"/>
                    </a:cubicBezTo>
                    <a:cubicBezTo>
                      <a:pt x="42" y="40"/>
                      <a:pt x="42" y="40"/>
                      <a:pt x="42" y="40"/>
                    </a:cubicBezTo>
                    <a:cubicBezTo>
                      <a:pt x="48" y="40"/>
                      <a:pt x="48" y="40"/>
                      <a:pt x="48" y="40"/>
                    </a:cubicBezTo>
                    <a:cubicBezTo>
                      <a:pt x="50" y="37"/>
                      <a:pt x="50" y="37"/>
                      <a:pt x="50" y="37"/>
                    </a:cubicBezTo>
                    <a:cubicBezTo>
                      <a:pt x="51" y="31"/>
                      <a:pt x="51" y="31"/>
                      <a:pt x="51" y="31"/>
                    </a:cubicBezTo>
                    <a:cubicBezTo>
                      <a:pt x="55" y="29"/>
                      <a:pt x="55" y="29"/>
                      <a:pt x="55" y="29"/>
                    </a:cubicBezTo>
                    <a:cubicBezTo>
                      <a:pt x="61" y="27"/>
                      <a:pt x="61" y="27"/>
                      <a:pt x="61" y="27"/>
                    </a:cubicBezTo>
                    <a:cubicBezTo>
                      <a:pt x="71" y="27"/>
                      <a:pt x="71" y="27"/>
                      <a:pt x="71" y="27"/>
                    </a:cubicBezTo>
                    <a:cubicBezTo>
                      <a:pt x="75" y="26"/>
                      <a:pt x="75" y="26"/>
                      <a:pt x="75" y="26"/>
                    </a:cubicBezTo>
                    <a:cubicBezTo>
                      <a:pt x="80" y="22"/>
                      <a:pt x="80" y="22"/>
                      <a:pt x="80" y="22"/>
                    </a:cubicBezTo>
                    <a:cubicBezTo>
                      <a:pt x="86" y="19"/>
                      <a:pt x="86" y="19"/>
                      <a:pt x="86" y="19"/>
                    </a:cubicBezTo>
                    <a:cubicBezTo>
                      <a:pt x="90" y="17"/>
                      <a:pt x="90" y="17"/>
                      <a:pt x="90" y="17"/>
                    </a:cubicBezTo>
                    <a:cubicBezTo>
                      <a:pt x="97" y="16"/>
                      <a:pt x="97" y="16"/>
                      <a:pt x="97" y="16"/>
                    </a:cubicBezTo>
                    <a:cubicBezTo>
                      <a:pt x="102" y="11"/>
                      <a:pt x="102" y="11"/>
                      <a:pt x="102" y="11"/>
                    </a:cubicBezTo>
                    <a:cubicBezTo>
                      <a:pt x="107" y="4"/>
                      <a:pt x="107" y="4"/>
                      <a:pt x="107" y="4"/>
                    </a:cubicBezTo>
                    <a:cubicBezTo>
                      <a:pt x="107" y="0"/>
                      <a:pt x="107" y="0"/>
                      <a:pt x="107" y="0"/>
                    </a:cubicBezTo>
                    <a:cubicBezTo>
                      <a:pt x="118" y="0"/>
                      <a:pt x="118" y="0"/>
                      <a:pt x="118" y="0"/>
                    </a:cubicBezTo>
                    <a:cubicBezTo>
                      <a:pt x="120" y="5"/>
                      <a:pt x="120" y="5"/>
                      <a:pt x="120" y="5"/>
                    </a:cubicBezTo>
                    <a:cubicBezTo>
                      <a:pt x="118" y="9"/>
                      <a:pt x="118" y="9"/>
                      <a:pt x="118" y="9"/>
                    </a:cubicBezTo>
                    <a:cubicBezTo>
                      <a:pt x="116" y="13"/>
                      <a:pt x="116" y="13"/>
                      <a:pt x="116" y="13"/>
                    </a:cubicBezTo>
                    <a:cubicBezTo>
                      <a:pt x="116" y="17"/>
                      <a:pt x="116" y="17"/>
                      <a:pt x="116" y="17"/>
                    </a:cubicBezTo>
                    <a:cubicBezTo>
                      <a:pt x="121" y="18"/>
                      <a:pt x="121" y="18"/>
                      <a:pt x="121" y="18"/>
                    </a:cubicBezTo>
                    <a:cubicBezTo>
                      <a:pt x="126" y="20"/>
                      <a:pt x="126" y="20"/>
                      <a:pt x="126" y="20"/>
                    </a:cubicBezTo>
                    <a:cubicBezTo>
                      <a:pt x="129" y="26"/>
                      <a:pt x="129" y="26"/>
                      <a:pt x="129" y="26"/>
                    </a:cubicBezTo>
                    <a:cubicBezTo>
                      <a:pt x="131" y="30"/>
                      <a:pt x="131" y="30"/>
                      <a:pt x="131" y="30"/>
                    </a:cubicBezTo>
                    <a:cubicBezTo>
                      <a:pt x="130" y="34"/>
                      <a:pt x="130" y="34"/>
                      <a:pt x="130" y="34"/>
                    </a:cubicBezTo>
                    <a:cubicBezTo>
                      <a:pt x="126" y="38"/>
                      <a:pt x="126" y="38"/>
                      <a:pt x="126" y="38"/>
                    </a:cubicBezTo>
                    <a:cubicBezTo>
                      <a:pt x="125" y="42"/>
                      <a:pt x="125" y="42"/>
                      <a:pt x="125" y="42"/>
                    </a:cubicBezTo>
                    <a:cubicBezTo>
                      <a:pt x="123" y="50"/>
                      <a:pt x="123" y="50"/>
                      <a:pt x="123" y="50"/>
                    </a:cubicBezTo>
                    <a:cubicBezTo>
                      <a:pt x="123" y="54"/>
                      <a:pt x="123" y="54"/>
                      <a:pt x="123" y="54"/>
                    </a:cubicBezTo>
                    <a:cubicBezTo>
                      <a:pt x="122" y="57"/>
                      <a:pt x="122" y="57"/>
                      <a:pt x="122" y="57"/>
                    </a:cubicBezTo>
                    <a:cubicBezTo>
                      <a:pt x="122" y="66"/>
                      <a:pt x="122" y="66"/>
                      <a:pt x="122" y="66"/>
                    </a:cubicBezTo>
                    <a:cubicBezTo>
                      <a:pt x="122" y="71"/>
                      <a:pt x="122" y="71"/>
                      <a:pt x="122" y="71"/>
                    </a:cubicBezTo>
                    <a:cubicBezTo>
                      <a:pt x="125" y="74"/>
                      <a:pt x="125" y="74"/>
                      <a:pt x="125" y="74"/>
                    </a:cubicBezTo>
                    <a:cubicBezTo>
                      <a:pt x="127" y="79"/>
                      <a:pt x="127" y="79"/>
                      <a:pt x="127" y="79"/>
                    </a:cubicBezTo>
                    <a:cubicBezTo>
                      <a:pt x="127" y="87"/>
                      <a:pt x="127" y="87"/>
                      <a:pt x="127" y="87"/>
                    </a:cubicBezTo>
                    <a:cubicBezTo>
                      <a:pt x="131" y="89"/>
                      <a:pt x="131" y="89"/>
                      <a:pt x="131" y="89"/>
                    </a:cubicBezTo>
                    <a:cubicBezTo>
                      <a:pt x="137" y="94"/>
                      <a:pt x="137" y="94"/>
                      <a:pt x="137" y="94"/>
                    </a:cubicBezTo>
                    <a:cubicBezTo>
                      <a:pt x="140" y="98"/>
                      <a:pt x="140" y="98"/>
                      <a:pt x="140" y="98"/>
                    </a:cubicBezTo>
                    <a:cubicBezTo>
                      <a:pt x="147" y="103"/>
                      <a:pt x="147" y="103"/>
                      <a:pt x="147" y="103"/>
                    </a:cubicBezTo>
                    <a:cubicBezTo>
                      <a:pt x="149" y="106"/>
                      <a:pt x="149" y="106"/>
                      <a:pt x="149" y="106"/>
                    </a:cubicBezTo>
                    <a:cubicBezTo>
                      <a:pt x="150" y="120"/>
                      <a:pt x="150" y="120"/>
                      <a:pt x="150" y="120"/>
                    </a:cubicBezTo>
                    <a:cubicBezTo>
                      <a:pt x="150" y="128"/>
                      <a:pt x="150" y="128"/>
                      <a:pt x="150" y="128"/>
                    </a:cubicBezTo>
                    <a:cubicBezTo>
                      <a:pt x="146" y="129"/>
                      <a:pt x="146" y="129"/>
                      <a:pt x="146" y="129"/>
                    </a:cubicBezTo>
                    <a:cubicBezTo>
                      <a:pt x="136" y="129"/>
                      <a:pt x="136" y="129"/>
                      <a:pt x="136" y="129"/>
                    </a:cubicBezTo>
                    <a:cubicBezTo>
                      <a:pt x="126" y="129"/>
                      <a:pt x="126" y="129"/>
                      <a:pt x="126" y="129"/>
                    </a:cubicBezTo>
                    <a:cubicBezTo>
                      <a:pt x="126" y="129"/>
                      <a:pt x="124" y="131"/>
                      <a:pt x="123" y="131"/>
                    </a:cubicBezTo>
                    <a:cubicBezTo>
                      <a:pt x="122" y="132"/>
                      <a:pt x="116" y="138"/>
                      <a:pt x="116" y="138"/>
                    </a:cubicBezTo>
                    <a:cubicBezTo>
                      <a:pt x="114" y="143"/>
                      <a:pt x="114" y="143"/>
                      <a:pt x="114" y="143"/>
                    </a:cubicBezTo>
                    <a:cubicBezTo>
                      <a:pt x="114" y="146"/>
                      <a:pt x="114" y="146"/>
                      <a:pt x="114" y="146"/>
                    </a:cubicBezTo>
                    <a:cubicBezTo>
                      <a:pt x="112" y="148"/>
                      <a:pt x="112" y="148"/>
                      <a:pt x="112" y="148"/>
                    </a:cubicBezTo>
                    <a:cubicBezTo>
                      <a:pt x="110" y="150"/>
                      <a:pt x="110" y="150"/>
                      <a:pt x="110" y="150"/>
                    </a:cubicBezTo>
                    <a:cubicBezTo>
                      <a:pt x="107" y="153"/>
                      <a:pt x="107" y="153"/>
                      <a:pt x="107" y="153"/>
                    </a:cubicBezTo>
                    <a:cubicBezTo>
                      <a:pt x="107" y="158"/>
                      <a:pt x="107" y="158"/>
                      <a:pt x="107" y="158"/>
                    </a:cubicBezTo>
                    <a:cubicBezTo>
                      <a:pt x="105" y="160"/>
                      <a:pt x="105" y="160"/>
                      <a:pt x="105" y="160"/>
                    </a:cubicBezTo>
                    <a:cubicBezTo>
                      <a:pt x="102" y="160"/>
                      <a:pt x="102" y="160"/>
                      <a:pt x="102" y="160"/>
                    </a:cubicBezTo>
                    <a:cubicBezTo>
                      <a:pt x="100" y="158"/>
                      <a:pt x="100" y="158"/>
                      <a:pt x="100" y="158"/>
                    </a:cubicBezTo>
                    <a:cubicBezTo>
                      <a:pt x="98" y="155"/>
                      <a:pt x="98" y="155"/>
                      <a:pt x="98" y="155"/>
                    </a:cubicBezTo>
                    <a:cubicBezTo>
                      <a:pt x="93" y="152"/>
                      <a:pt x="93" y="152"/>
                      <a:pt x="93" y="152"/>
                    </a:cubicBezTo>
                    <a:cubicBezTo>
                      <a:pt x="89" y="151"/>
                      <a:pt x="89" y="151"/>
                      <a:pt x="89" y="151"/>
                    </a:cubicBezTo>
                    <a:cubicBezTo>
                      <a:pt x="85" y="152"/>
                      <a:pt x="85" y="152"/>
                      <a:pt x="85" y="152"/>
                    </a:cubicBezTo>
                    <a:cubicBezTo>
                      <a:pt x="81" y="155"/>
                      <a:pt x="81" y="155"/>
                      <a:pt x="81" y="155"/>
                    </a:cubicBezTo>
                    <a:cubicBezTo>
                      <a:pt x="78" y="157"/>
                      <a:pt x="78" y="157"/>
                      <a:pt x="78" y="157"/>
                    </a:cubicBezTo>
                    <a:cubicBezTo>
                      <a:pt x="74" y="162"/>
                      <a:pt x="74" y="162"/>
                      <a:pt x="74" y="162"/>
                    </a:cubicBezTo>
                    <a:cubicBezTo>
                      <a:pt x="74" y="174"/>
                      <a:pt x="74" y="174"/>
                      <a:pt x="74" y="174"/>
                    </a:cubicBezTo>
                    <a:cubicBezTo>
                      <a:pt x="72" y="175"/>
                      <a:pt x="72" y="175"/>
                      <a:pt x="72" y="175"/>
                    </a:cubicBezTo>
                    <a:cubicBezTo>
                      <a:pt x="68" y="173"/>
                      <a:pt x="68" y="173"/>
                      <a:pt x="68" y="173"/>
                    </a:cubicBezTo>
                    <a:cubicBezTo>
                      <a:pt x="63" y="166"/>
                      <a:pt x="63" y="166"/>
                      <a:pt x="63" y="166"/>
                    </a:cubicBezTo>
                    <a:cubicBezTo>
                      <a:pt x="60" y="162"/>
                      <a:pt x="60" y="162"/>
                      <a:pt x="60" y="162"/>
                    </a:cubicBezTo>
                    <a:cubicBezTo>
                      <a:pt x="58" y="160"/>
                      <a:pt x="58" y="160"/>
                      <a:pt x="58" y="160"/>
                    </a:cubicBezTo>
                    <a:cubicBezTo>
                      <a:pt x="61" y="156"/>
                      <a:pt x="61" y="156"/>
                      <a:pt x="61" y="156"/>
                    </a:cubicBezTo>
                    <a:cubicBezTo>
                      <a:pt x="61" y="152"/>
                      <a:pt x="61" y="152"/>
                      <a:pt x="61" y="152"/>
                    </a:cubicBezTo>
                    <a:cubicBezTo>
                      <a:pt x="60" y="149"/>
                      <a:pt x="60" y="149"/>
                      <a:pt x="60" y="149"/>
                    </a:cubicBezTo>
                    <a:cubicBezTo>
                      <a:pt x="57" y="146"/>
                      <a:pt x="57" y="146"/>
                      <a:pt x="57" y="146"/>
                    </a:cubicBezTo>
                    <a:cubicBezTo>
                      <a:pt x="57" y="141"/>
                      <a:pt x="57" y="141"/>
                      <a:pt x="57" y="141"/>
                    </a:cubicBezTo>
                    <a:cubicBezTo>
                      <a:pt x="56" y="135"/>
                      <a:pt x="56" y="135"/>
                      <a:pt x="56" y="135"/>
                    </a:cubicBezTo>
                    <a:cubicBezTo>
                      <a:pt x="55" y="130"/>
                      <a:pt x="55" y="130"/>
                      <a:pt x="55" y="130"/>
                    </a:cubicBezTo>
                    <a:cubicBezTo>
                      <a:pt x="55" y="122"/>
                      <a:pt x="55" y="122"/>
                      <a:pt x="55" y="122"/>
                    </a:cubicBezTo>
                    <a:cubicBezTo>
                      <a:pt x="55" y="113"/>
                      <a:pt x="55" y="113"/>
                      <a:pt x="55" y="113"/>
                    </a:cubicBezTo>
                    <a:cubicBezTo>
                      <a:pt x="52" y="109"/>
                      <a:pt x="52" y="109"/>
                      <a:pt x="52" y="109"/>
                    </a:cubicBezTo>
                    <a:cubicBezTo>
                      <a:pt x="50" y="106"/>
                      <a:pt x="50" y="106"/>
                      <a:pt x="50" y="106"/>
                    </a:cubicBezTo>
                    <a:cubicBezTo>
                      <a:pt x="47" y="102"/>
                      <a:pt x="47" y="102"/>
                      <a:pt x="47" y="102"/>
                    </a:cubicBezTo>
                    <a:cubicBezTo>
                      <a:pt x="45" y="96"/>
                      <a:pt x="45" y="96"/>
                      <a:pt x="45" y="96"/>
                    </a:cubicBezTo>
                    <a:cubicBezTo>
                      <a:pt x="43" y="91"/>
                      <a:pt x="43" y="91"/>
                      <a:pt x="43" y="91"/>
                    </a:cubicBezTo>
                    <a:cubicBezTo>
                      <a:pt x="40" y="85"/>
                      <a:pt x="40" y="85"/>
                      <a:pt x="40" y="85"/>
                    </a:cubicBezTo>
                    <a:cubicBezTo>
                      <a:pt x="39" y="83"/>
                      <a:pt x="39" y="83"/>
                      <a:pt x="39" y="83"/>
                    </a:cubicBezTo>
                    <a:cubicBezTo>
                      <a:pt x="35" y="79"/>
                      <a:pt x="35" y="79"/>
                      <a:pt x="35" y="79"/>
                    </a:cubicBezTo>
                    <a:cubicBezTo>
                      <a:pt x="33" y="79"/>
                      <a:pt x="33" y="79"/>
                      <a:pt x="33" y="79"/>
                    </a:cubicBezTo>
                    <a:cubicBezTo>
                      <a:pt x="33" y="70"/>
                      <a:pt x="33" y="70"/>
                      <a:pt x="33" y="70"/>
                    </a:cubicBezTo>
                    <a:cubicBezTo>
                      <a:pt x="33" y="70"/>
                      <a:pt x="30" y="70"/>
                      <a:pt x="29" y="70"/>
                    </a:cubicBezTo>
                    <a:cubicBezTo>
                      <a:pt x="28" y="70"/>
                      <a:pt x="22" y="70"/>
                      <a:pt x="22" y="70"/>
                    </a:cubicBezTo>
                    <a:cubicBezTo>
                      <a:pt x="19" y="70"/>
                      <a:pt x="19" y="70"/>
                      <a:pt x="19" y="70"/>
                    </a:cubicBezTo>
                    <a:cubicBezTo>
                      <a:pt x="14" y="69"/>
                      <a:pt x="14" y="69"/>
                      <a:pt x="14" y="69"/>
                    </a:cubicBezTo>
                    <a:cubicBezTo>
                      <a:pt x="13" y="68"/>
                      <a:pt x="13" y="68"/>
                      <a:pt x="13" y="68"/>
                    </a:cubicBezTo>
                    <a:cubicBezTo>
                      <a:pt x="11" y="68"/>
                      <a:pt x="11" y="68"/>
                      <a:pt x="11" y="68"/>
                    </a:cubicBezTo>
                    <a:cubicBezTo>
                      <a:pt x="11" y="68"/>
                      <a:pt x="10" y="49"/>
                      <a:pt x="10" y="48"/>
                    </a:cubicBezTo>
                    <a:cubicBezTo>
                      <a:pt x="10" y="48"/>
                      <a:pt x="13" y="44"/>
                      <a:pt x="13" y="44"/>
                    </a:cubicBezTo>
                    <a:cubicBezTo>
                      <a:pt x="14" y="42"/>
                      <a:pt x="14" y="42"/>
                      <a:pt x="14" y="42"/>
                    </a:cubicBezTo>
                    <a:cubicBezTo>
                      <a:pt x="14" y="35"/>
                      <a:pt x="14" y="35"/>
                      <a:pt x="14" y="35"/>
                    </a:cubicBezTo>
                    <a:cubicBezTo>
                      <a:pt x="9" y="31"/>
                      <a:pt x="9" y="31"/>
                      <a:pt x="9" y="31"/>
                    </a:cubicBezTo>
                    <a:cubicBezTo>
                      <a:pt x="5" y="30"/>
                      <a:pt x="5" y="30"/>
                      <a:pt x="5" y="30"/>
                    </a:cubicBezTo>
                    <a:cubicBezTo>
                      <a:pt x="1" y="28"/>
                      <a:pt x="1" y="28"/>
                      <a:pt x="1" y="28"/>
                    </a:cubicBezTo>
                    <a:cubicBezTo>
                      <a:pt x="0" y="26"/>
                      <a:pt x="0" y="26"/>
                      <a:pt x="0" y="26"/>
                    </a:cubicBezTo>
                    <a:lnTo>
                      <a:pt x="1" y="25"/>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0" name="Freeform 12"/>
              <p:cNvSpPr>
                <a:spLocks/>
              </p:cNvSpPr>
              <p:nvPr/>
            </p:nvSpPr>
            <p:spPr bwMode="auto">
              <a:xfrm>
                <a:off x="8609013" y="1331913"/>
                <a:ext cx="1260475" cy="1227138"/>
              </a:xfrm>
              <a:custGeom>
                <a:avLst/>
                <a:gdLst>
                  <a:gd name="T0" fmla="*/ 1 w 335"/>
                  <a:gd name="T1" fmla="*/ 62 h 326"/>
                  <a:gd name="T2" fmla="*/ 8 w 335"/>
                  <a:gd name="T3" fmla="*/ 84 h 326"/>
                  <a:gd name="T4" fmla="*/ 15 w 335"/>
                  <a:gd name="T5" fmla="*/ 97 h 326"/>
                  <a:gd name="T6" fmla="*/ 27 w 335"/>
                  <a:gd name="T7" fmla="*/ 106 h 326"/>
                  <a:gd name="T8" fmla="*/ 37 w 335"/>
                  <a:gd name="T9" fmla="*/ 106 h 326"/>
                  <a:gd name="T10" fmla="*/ 48 w 335"/>
                  <a:gd name="T11" fmla="*/ 113 h 326"/>
                  <a:gd name="T12" fmla="*/ 63 w 335"/>
                  <a:gd name="T13" fmla="*/ 118 h 326"/>
                  <a:gd name="T14" fmla="*/ 75 w 335"/>
                  <a:gd name="T15" fmla="*/ 118 h 326"/>
                  <a:gd name="T16" fmla="*/ 71 w 335"/>
                  <a:gd name="T17" fmla="*/ 126 h 326"/>
                  <a:gd name="T18" fmla="*/ 64 w 335"/>
                  <a:gd name="T19" fmla="*/ 142 h 326"/>
                  <a:gd name="T20" fmla="*/ 14 w 335"/>
                  <a:gd name="T21" fmla="*/ 248 h 326"/>
                  <a:gd name="T22" fmla="*/ 21 w 335"/>
                  <a:gd name="T23" fmla="*/ 260 h 326"/>
                  <a:gd name="T24" fmla="*/ 26 w 335"/>
                  <a:gd name="T25" fmla="*/ 272 h 326"/>
                  <a:gd name="T26" fmla="*/ 32 w 335"/>
                  <a:gd name="T27" fmla="*/ 288 h 326"/>
                  <a:gd name="T28" fmla="*/ 44 w 335"/>
                  <a:gd name="T29" fmla="*/ 307 h 326"/>
                  <a:gd name="T30" fmla="*/ 57 w 335"/>
                  <a:gd name="T31" fmla="*/ 317 h 326"/>
                  <a:gd name="T32" fmla="*/ 84 w 335"/>
                  <a:gd name="T33" fmla="*/ 321 h 326"/>
                  <a:gd name="T34" fmla="*/ 171 w 335"/>
                  <a:gd name="T35" fmla="*/ 324 h 326"/>
                  <a:gd name="T36" fmla="*/ 229 w 335"/>
                  <a:gd name="T37" fmla="*/ 326 h 326"/>
                  <a:gd name="T38" fmla="*/ 245 w 335"/>
                  <a:gd name="T39" fmla="*/ 300 h 326"/>
                  <a:gd name="T40" fmla="*/ 253 w 335"/>
                  <a:gd name="T41" fmla="*/ 281 h 326"/>
                  <a:gd name="T42" fmla="*/ 250 w 335"/>
                  <a:gd name="T43" fmla="*/ 266 h 326"/>
                  <a:gd name="T44" fmla="*/ 255 w 335"/>
                  <a:gd name="T45" fmla="*/ 251 h 326"/>
                  <a:gd name="T46" fmla="*/ 271 w 335"/>
                  <a:gd name="T47" fmla="*/ 240 h 326"/>
                  <a:gd name="T48" fmla="*/ 277 w 335"/>
                  <a:gd name="T49" fmla="*/ 223 h 326"/>
                  <a:gd name="T50" fmla="*/ 269 w 335"/>
                  <a:gd name="T51" fmla="*/ 215 h 326"/>
                  <a:gd name="T52" fmla="*/ 289 w 335"/>
                  <a:gd name="T53" fmla="*/ 190 h 326"/>
                  <a:gd name="T54" fmla="*/ 315 w 335"/>
                  <a:gd name="T55" fmla="*/ 159 h 326"/>
                  <a:gd name="T56" fmla="*/ 325 w 335"/>
                  <a:gd name="T57" fmla="*/ 136 h 326"/>
                  <a:gd name="T58" fmla="*/ 333 w 335"/>
                  <a:gd name="T59" fmla="*/ 110 h 326"/>
                  <a:gd name="T60" fmla="*/ 331 w 335"/>
                  <a:gd name="T61" fmla="*/ 97 h 326"/>
                  <a:gd name="T62" fmla="*/ 313 w 335"/>
                  <a:gd name="T63" fmla="*/ 92 h 326"/>
                  <a:gd name="T64" fmla="*/ 294 w 335"/>
                  <a:gd name="T65" fmla="*/ 89 h 326"/>
                  <a:gd name="T66" fmla="*/ 272 w 335"/>
                  <a:gd name="T67" fmla="*/ 108 h 326"/>
                  <a:gd name="T68" fmla="*/ 251 w 335"/>
                  <a:gd name="T69" fmla="*/ 122 h 326"/>
                  <a:gd name="T70" fmla="*/ 242 w 335"/>
                  <a:gd name="T71" fmla="*/ 123 h 326"/>
                  <a:gd name="T72" fmla="*/ 232 w 335"/>
                  <a:gd name="T73" fmla="*/ 121 h 326"/>
                  <a:gd name="T74" fmla="*/ 212 w 335"/>
                  <a:gd name="T75" fmla="*/ 112 h 326"/>
                  <a:gd name="T76" fmla="*/ 201 w 335"/>
                  <a:gd name="T77" fmla="*/ 102 h 326"/>
                  <a:gd name="T78" fmla="*/ 176 w 335"/>
                  <a:gd name="T79" fmla="*/ 112 h 326"/>
                  <a:gd name="T80" fmla="*/ 181 w 335"/>
                  <a:gd name="T81" fmla="*/ 103 h 326"/>
                  <a:gd name="T82" fmla="*/ 169 w 335"/>
                  <a:gd name="T83" fmla="*/ 95 h 326"/>
                  <a:gd name="T84" fmla="*/ 160 w 335"/>
                  <a:gd name="T85" fmla="*/ 78 h 326"/>
                  <a:gd name="T86" fmla="*/ 148 w 335"/>
                  <a:gd name="T87" fmla="*/ 53 h 326"/>
                  <a:gd name="T88" fmla="*/ 135 w 335"/>
                  <a:gd name="T89" fmla="*/ 33 h 326"/>
                  <a:gd name="T90" fmla="*/ 113 w 335"/>
                  <a:gd name="T91" fmla="*/ 21 h 326"/>
                  <a:gd name="T92" fmla="*/ 104 w 335"/>
                  <a:gd name="T93" fmla="*/ 3 h 326"/>
                  <a:gd name="T94" fmla="*/ 89 w 335"/>
                  <a:gd name="T95" fmla="*/ 1 h 326"/>
                  <a:gd name="T96" fmla="*/ 77 w 335"/>
                  <a:gd name="T97" fmla="*/ 3 h 326"/>
                  <a:gd name="T98" fmla="*/ 76 w 335"/>
                  <a:gd name="T99" fmla="*/ 16 h 326"/>
                  <a:gd name="T100" fmla="*/ 65 w 335"/>
                  <a:gd name="T101" fmla="*/ 18 h 326"/>
                  <a:gd name="T102" fmla="*/ 41 w 335"/>
                  <a:gd name="T103" fmla="*/ 17 h 326"/>
                  <a:gd name="T104" fmla="*/ 20 w 335"/>
                  <a:gd name="T105" fmla="*/ 28 h 326"/>
                  <a:gd name="T106" fmla="*/ 1 w 335"/>
                  <a:gd name="T107" fmla="*/ 3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5" h="326">
                    <a:moveTo>
                      <a:pt x="1" y="36"/>
                    </a:moveTo>
                    <a:cubicBezTo>
                      <a:pt x="0" y="54"/>
                      <a:pt x="0" y="54"/>
                      <a:pt x="0" y="54"/>
                    </a:cubicBezTo>
                    <a:cubicBezTo>
                      <a:pt x="1" y="62"/>
                      <a:pt x="1" y="62"/>
                      <a:pt x="1" y="62"/>
                    </a:cubicBezTo>
                    <a:cubicBezTo>
                      <a:pt x="1" y="62"/>
                      <a:pt x="2" y="74"/>
                      <a:pt x="2" y="75"/>
                    </a:cubicBezTo>
                    <a:cubicBezTo>
                      <a:pt x="2" y="76"/>
                      <a:pt x="4" y="81"/>
                      <a:pt x="4" y="81"/>
                    </a:cubicBezTo>
                    <a:cubicBezTo>
                      <a:pt x="8" y="84"/>
                      <a:pt x="8" y="84"/>
                      <a:pt x="8" y="84"/>
                    </a:cubicBezTo>
                    <a:cubicBezTo>
                      <a:pt x="10" y="87"/>
                      <a:pt x="10" y="87"/>
                      <a:pt x="10" y="87"/>
                    </a:cubicBezTo>
                    <a:cubicBezTo>
                      <a:pt x="12" y="93"/>
                      <a:pt x="12" y="93"/>
                      <a:pt x="12" y="93"/>
                    </a:cubicBezTo>
                    <a:cubicBezTo>
                      <a:pt x="15" y="97"/>
                      <a:pt x="15" y="97"/>
                      <a:pt x="15" y="97"/>
                    </a:cubicBezTo>
                    <a:cubicBezTo>
                      <a:pt x="19" y="101"/>
                      <a:pt x="19" y="101"/>
                      <a:pt x="19" y="101"/>
                    </a:cubicBezTo>
                    <a:cubicBezTo>
                      <a:pt x="23" y="105"/>
                      <a:pt x="23" y="105"/>
                      <a:pt x="23" y="105"/>
                    </a:cubicBezTo>
                    <a:cubicBezTo>
                      <a:pt x="27" y="106"/>
                      <a:pt x="27" y="106"/>
                      <a:pt x="27" y="106"/>
                    </a:cubicBezTo>
                    <a:cubicBezTo>
                      <a:pt x="32" y="106"/>
                      <a:pt x="32" y="106"/>
                      <a:pt x="32" y="106"/>
                    </a:cubicBezTo>
                    <a:cubicBezTo>
                      <a:pt x="33" y="107"/>
                      <a:pt x="33" y="107"/>
                      <a:pt x="33" y="107"/>
                    </a:cubicBezTo>
                    <a:cubicBezTo>
                      <a:pt x="37" y="106"/>
                      <a:pt x="37" y="106"/>
                      <a:pt x="37" y="106"/>
                    </a:cubicBezTo>
                    <a:cubicBezTo>
                      <a:pt x="41" y="106"/>
                      <a:pt x="41" y="106"/>
                      <a:pt x="41" y="106"/>
                    </a:cubicBezTo>
                    <a:cubicBezTo>
                      <a:pt x="44" y="108"/>
                      <a:pt x="44" y="108"/>
                      <a:pt x="44" y="108"/>
                    </a:cubicBezTo>
                    <a:cubicBezTo>
                      <a:pt x="48" y="113"/>
                      <a:pt x="48" y="113"/>
                      <a:pt x="48" y="113"/>
                    </a:cubicBezTo>
                    <a:cubicBezTo>
                      <a:pt x="53" y="115"/>
                      <a:pt x="53" y="115"/>
                      <a:pt x="53" y="115"/>
                    </a:cubicBezTo>
                    <a:cubicBezTo>
                      <a:pt x="58" y="118"/>
                      <a:pt x="58" y="118"/>
                      <a:pt x="58" y="118"/>
                    </a:cubicBezTo>
                    <a:cubicBezTo>
                      <a:pt x="63" y="118"/>
                      <a:pt x="63" y="118"/>
                      <a:pt x="63" y="118"/>
                    </a:cubicBezTo>
                    <a:cubicBezTo>
                      <a:pt x="66" y="116"/>
                      <a:pt x="66" y="116"/>
                      <a:pt x="66" y="116"/>
                    </a:cubicBezTo>
                    <a:cubicBezTo>
                      <a:pt x="70" y="115"/>
                      <a:pt x="70" y="115"/>
                      <a:pt x="70" y="115"/>
                    </a:cubicBezTo>
                    <a:cubicBezTo>
                      <a:pt x="75" y="118"/>
                      <a:pt x="75" y="118"/>
                      <a:pt x="75" y="118"/>
                    </a:cubicBezTo>
                    <a:cubicBezTo>
                      <a:pt x="74" y="121"/>
                      <a:pt x="74" y="121"/>
                      <a:pt x="74" y="121"/>
                    </a:cubicBezTo>
                    <a:cubicBezTo>
                      <a:pt x="74" y="125"/>
                      <a:pt x="74" y="125"/>
                      <a:pt x="74" y="125"/>
                    </a:cubicBezTo>
                    <a:cubicBezTo>
                      <a:pt x="71" y="126"/>
                      <a:pt x="71" y="126"/>
                      <a:pt x="71" y="126"/>
                    </a:cubicBezTo>
                    <a:cubicBezTo>
                      <a:pt x="69" y="132"/>
                      <a:pt x="69" y="132"/>
                      <a:pt x="69" y="132"/>
                    </a:cubicBezTo>
                    <a:cubicBezTo>
                      <a:pt x="67" y="138"/>
                      <a:pt x="67" y="138"/>
                      <a:pt x="67" y="138"/>
                    </a:cubicBezTo>
                    <a:cubicBezTo>
                      <a:pt x="64" y="142"/>
                      <a:pt x="64" y="142"/>
                      <a:pt x="64" y="142"/>
                    </a:cubicBezTo>
                    <a:cubicBezTo>
                      <a:pt x="59" y="155"/>
                      <a:pt x="59" y="155"/>
                      <a:pt x="59" y="155"/>
                    </a:cubicBezTo>
                    <a:cubicBezTo>
                      <a:pt x="14" y="245"/>
                      <a:pt x="14" y="245"/>
                      <a:pt x="14" y="245"/>
                    </a:cubicBezTo>
                    <a:cubicBezTo>
                      <a:pt x="14" y="248"/>
                      <a:pt x="14" y="248"/>
                      <a:pt x="14" y="248"/>
                    </a:cubicBezTo>
                    <a:cubicBezTo>
                      <a:pt x="18" y="252"/>
                      <a:pt x="18" y="252"/>
                      <a:pt x="18" y="252"/>
                    </a:cubicBezTo>
                    <a:cubicBezTo>
                      <a:pt x="18" y="256"/>
                      <a:pt x="18" y="256"/>
                      <a:pt x="18" y="256"/>
                    </a:cubicBezTo>
                    <a:cubicBezTo>
                      <a:pt x="18" y="256"/>
                      <a:pt x="21" y="259"/>
                      <a:pt x="21" y="260"/>
                    </a:cubicBezTo>
                    <a:cubicBezTo>
                      <a:pt x="21" y="261"/>
                      <a:pt x="21" y="266"/>
                      <a:pt x="21" y="266"/>
                    </a:cubicBezTo>
                    <a:cubicBezTo>
                      <a:pt x="24" y="269"/>
                      <a:pt x="24" y="269"/>
                      <a:pt x="24" y="269"/>
                    </a:cubicBezTo>
                    <a:cubicBezTo>
                      <a:pt x="26" y="272"/>
                      <a:pt x="26" y="272"/>
                      <a:pt x="26" y="272"/>
                    </a:cubicBezTo>
                    <a:cubicBezTo>
                      <a:pt x="28" y="278"/>
                      <a:pt x="28" y="278"/>
                      <a:pt x="28" y="278"/>
                    </a:cubicBezTo>
                    <a:cubicBezTo>
                      <a:pt x="31" y="282"/>
                      <a:pt x="31" y="282"/>
                      <a:pt x="31" y="282"/>
                    </a:cubicBezTo>
                    <a:cubicBezTo>
                      <a:pt x="32" y="288"/>
                      <a:pt x="32" y="288"/>
                      <a:pt x="32" y="288"/>
                    </a:cubicBezTo>
                    <a:cubicBezTo>
                      <a:pt x="32" y="298"/>
                      <a:pt x="32" y="298"/>
                      <a:pt x="32" y="298"/>
                    </a:cubicBezTo>
                    <a:cubicBezTo>
                      <a:pt x="38" y="302"/>
                      <a:pt x="38" y="302"/>
                      <a:pt x="38" y="302"/>
                    </a:cubicBezTo>
                    <a:cubicBezTo>
                      <a:pt x="44" y="307"/>
                      <a:pt x="44" y="307"/>
                      <a:pt x="44" y="307"/>
                    </a:cubicBezTo>
                    <a:cubicBezTo>
                      <a:pt x="48" y="312"/>
                      <a:pt x="48" y="312"/>
                      <a:pt x="48" y="312"/>
                    </a:cubicBezTo>
                    <a:cubicBezTo>
                      <a:pt x="54" y="316"/>
                      <a:pt x="54" y="316"/>
                      <a:pt x="54" y="316"/>
                    </a:cubicBezTo>
                    <a:cubicBezTo>
                      <a:pt x="57" y="317"/>
                      <a:pt x="57" y="317"/>
                      <a:pt x="57" y="317"/>
                    </a:cubicBezTo>
                    <a:cubicBezTo>
                      <a:pt x="67" y="318"/>
                      <a:pt x="67" y="318"/>
                      <a:pt x="67" y="318"/>
                    </a:cubicBezTo>
                    <a:cubicBezTo>
                      <a:pt x="81" y="319"/>
                      <a:pt x="81" y="319"/>
                      <a:pt x="81" y="319"/>
                    </a:cubicBezTo>
                    <a:cubicBezTo>
                      <a:pt x="84" y="321"/>
                      <a:pt x="84" y="321"/>
                      <a:pt x="84" y="321"/>
                    </a:cubicBezTo>
                    <a:cubicBezTo>
                      <a:pt x="118" y="322"/>
                      <a:pt x="118" y="322"/>
                      <a:pt x="118" y="322"/>
                    </a:cubicBezTo>
                    <a:cubicBezTo>
                      <a:pt x="150" y="322"/>
                      <a:pt x="150" y="322"/>
                      <a:pt x="150" y="322"/>
                    </a:cubicBezTo>
                    <a:cubicBezTo>
                      <a:pt x="171" y="324"/>
                      <a:pt x="171" y="324"/>
                      <a:pt x="171" y="324"/>
                    </a:cubicBezTo>
                    <a:cubicBezTo>
                      <a:pt x="192" y="324"/>
                      <a:pt x="192" y="324"/>
                      <a:pt x="192" y="324"/>
                    </a:cubicBezTo>
                    <a:cubicBezTo>
                      <a:pt x="220" y="325"/>
                      <a:pt x="220" y="325"/>
                      <a:pt x="220" y="325"/>
                    </a:cubicBezTo>
                    <a:cubicBezTo>
                      <a:pt x="229" y="326"/>
                      <a:pt x="229" y="326"/>
                      <a:pt x="229" y="326"/>
                    </a:cubicBezTo>
                    <a:cubicBezTo>
                      <a:pt x="232" y="318"/>
                      <a:pt x="232" y="318"/>
                      <a:pt x="232" y="318"/>
                    </a:cubicBezTo>
                    <a:cubicBezTo>
                      <a:pt x="239" y="306"/>
                      <a:pt x="239" y="306"/>
                      <a:pt x="239" y="306"/>
                    </a:cubicBezTo>
                    <a:cubicBezTo>
                      <a:pt x="239" y="306"/>
                      <a:pt x="245" y="301"/>
                      <a:pt x="245" y="300"/>
                    </a:cubicBezTo>
                    <a:cubicBezTo>
                      <a:pt x="246" y="300"/>
                      <a:pt x="250" y="296"/>
                      <a:pt x="250" y="296"/>
                    </a:cubicBezTo>
                    <a:cubicBezTo>
                      <a:pt x="252" y="288"/>
                      <a:pt x="252" y="288"/>
                      <a:pt x="252" y="288"/>
                    </a:cubicBezTo>
                    <a:cubicBezTo>
                      <a:pt x="253" y="281"/>
                      <a:pt x="253" y="281"/>
                      <a:pt x="253" y="281"/>
                    </a:cubicBezTo>
                    <a:cubicBezTo>
                      <a:pt x="252" y="276"/>
                      <a:pt x="252" y="276"/>
                      <a:pt x="252" y="276"/>
                    </a:cubicBezTo>
                    <a:cubicBezTo>
                      <a:pt x="249" y="273"/>
                      <a:pt x="249" y="273"/>
                      <a:pt x="249" y="273"/>
                    </a:cubicBezTo>
                    <a:cubicBezTo>
                      <a:pt x="250" y="266"/>
                      <a:pt x="250" y="266"/>
                      <a:pt x="250" y="266"/>
                    </a:cubicBezTo>
                    <a:cubicBezTo>
                      <a:pt x="253" y="262"/>
                      <a:pt x="253" y="262"/>
                      <a:pt x="253" y="262"/>
                    </a:cubicBezTo>
                    <a:cubicBezTo>
                      <a:pt x="254" y="256"/>
                      <a:pt x="254" y="256"/>
                      <a:pt x="254" y="256"/>
                    </a:cubicBezTo>
                    <a:cubicBezTo>
                      <a:pt x="255" y="251"/>
                      <a:pt x="255" y="251"/>
                      <a:pt x="255" y="251"/>
                    </a:cubicBezTo>
                    <a:cubicBezTo>
                      <a:pt x="255" y="251"/>
                      <a:pt x="257" y="250"/>
                      <a:pt x="259" y="249"/>
                    </a:cubicBezTo>
                    <a:cubicBezTo>
                      <a:pt x="260" y="248"/>
                      <a:pt x="266" y="243"/>
                      <a:pt x="266" y="243"/>
                    </a:cubicBezTo>
                    <a:cubicBezTo>
                      <a:pt x="271" y="240"/>
                      <a:pt x="271" y="240"/>
                      <a:pt x="271" y="240"/>
                    </a:cubicBezTo>
                    <a:cubicBezTo>
                      <a:pt x="273" y="237"/>
                      <a:pt x="273" y="237"/>
                      <a:pt x="273" y="237"/>
                    </a:cubicBezTo>
                    <a:cubicBezTo>
                      <a:pt x="277" y="230"/>
                      <a:pt x="277" y="230"/>
                      <a:pt x="277" y="230"/>
                    </a:cubicBezTo>
                    <a:cubicBezTo>
                      <a:pt x="277" y="223"/>
                      <a:pt x="277" y="223"/>
                      <a:pt x="277" y="223"/>
                    </a:cubicBezTo>
                    <a:cubicBezTo>
                      <a:pt x="277" y="217"/>
                      <a:pt x="277" y="217"/>
                      <a:pt x="277" y="217"/>
                    </a:cubicBezTo>
                    <a:cubicBezTo>
                      <a:pt x="274" y="217"/>
                      <a:pt x="274" y="217"/>
                      <a:pt x="274" y="217"/>
                    </a:cubicBezTo>
                    <a:cubicBezTo>
                      <a:pt x="269" y="215"/>
                      <a:pt x="269" y="215"/>
                      <a:pt x="269" y="215"/>
                    </a:cubicBezTo>
                    <a:cubicBezTo>
                      <a:pt x="268" y="210"/>
                      <a:pt x="268" y="210"/>
                      <a:pt x="268" y="210"/>
                    </a:cubicBezTo>
                    <a:cubicBezTo>
                      <a:pt x="274" y="203"/>
                      <a:pt x="274" y="203"/>
                      <a:pt x="274" y="203"/>
                    </a:cubicBezTo>
                    <a:cubicBezTo>
                      <a:pt x="289" y="190"/>
                      <a:pt x="289" y="190"/>
                      <a:pt x="289" y="190"/>
                    </a:cubicBezTo>
                    <a:cubicBezTo>
                      <a:pt x="297" y="186"/>
                      <a:pt x="297" y="186"/>
                      <a:pt x="297" y="186"/>
                    </a:cubicBezTo>
                    <a:cubicBezTo>
                      <a:pt x="303" y="178"/>
                      <a:pt x="303" y="178"/>
                      <a:pt x="303" y="178"/>
                    </a:cubicBezTo>
                    <a:cubicBezTo>
                      <a:pt x="315" y="159"/>
                      <a:pt x="315" y="159"/>
                      <a:pt x="315" y="159"/>
                    </a:cubicBezTo>
                    <a:cubicBezTo>
                      <a:pt x="323" y="148"/>
                      <a:pt x="323" y="148"/>
                      <a:pt x="323" y="148"/>
                    </a:cubicBezTo>
                    <a:cubicBezTo>
                      <a:pt x="323" y="140"/>
                      <a:pt x="323" y="140"/>
                      <a:pt x="323" y="140"/>
                    </a:cubicBezTo>
                    <a:cubicBezTo>
                      <a:pt x="325" y="136"/>
                      <a:pt x="325" y="136"/>
                      <a:pt x="325" y="136"/>
                    </a:cubicBezTo>
                    <a:cubicBezTo>
                      <a:pt x="328" y="130"/>
                      <a:pt x="328" y="130"/>
                      <a:pt x="328" y="130"/>
                    </a:cubicBezTo>
                    <a:cubicBezTo>
                      <a:pt x="332" y="122"/>
                      <a:pt x="332" y="122"/>
                      <a:pt x="332" y="122"/>
                    </a:cubicBezTo>
                    <a:cubicBezTo>
                      <a:pt x="333" y="110"/>
                      <a:pt x="333" y="110"/>
                      <a:pt x="333" y="110"/>
                    </a:cubicBezTo>
                    <a:cubicBezTo>
                      <a:pt x="335" y="107"/>
                      <a:pt x="335" y="107"/>
                      <a:pt x="335" y="107"/>
                    </a:cubicBezTo>
                    <a:cubicBezTo>
                      <a:pt x="335" y="100"/>
                      <a:pt x="335" y="100"/>
                      <a:pt x="335" y="100"/>
                    </a:cubicBezTo>
                    <a:cubicBezTo>
                      <a:pt x="331" y="97"/>
                      <a:pt x="331" y="97"/>
                      <a:pt x="331" y="97"/>
                    </a:cubicBezTo>
                    <a:cubicBezTo>
                      <a:pt x="324" y="97"/>
                      <a:pt x="324" y="97"/>
                      <a:pt x="324" y="97"/>
                    </a:cubicBezTo>
                    <a:cubicBezTo>
                      <a:pt x="322" y="93"/>
                      <a:pt x="322" y="93"/>
                      <a:pt x="322" y="93"/>
                    </a:cubicBezTo>
                    <a:cubicBezTo>
                      <a:pt x="322" y="93"/>
                      <a:pt x="314" y="92"/>
                      <a:pt x="313" y="92"/>
                    </a:cubicBezTo>
                    <a:cubicBezTo>
                      <a:pt x="312" y="91"/>
                      <a:pt x="307" y="91"/>
                      <a:pt x="307" y="91"/>
                    </a:cubicBezTo>
                    <a:cubicBezTo>
                      <a:pt x="300" y="90"/>
                      <a:pt x="300" y="90"/>
                      <a:pt x="300" y="90"/>
                    </a:cubicBezTo>
                    <a:cubicBezTo>
                      <a:pt x="294" y="89"/>
                      <a:pt x="294" y="89"/>
                      <a:pt x="294" y="89"/>
                    </a:cubicBezTo>
                    <a:cubicBezTo>
                      <a:pt x="290" y="90"/>
                      <a:pt x="290" y="90"/>
                      <a:pt x="290" y="90"/>
                    </a:cubicBezTo>
                    <a:cubicBezTo>
                      <a:pt x="287" y="92"/>
                      <a:pt x="287" y="92"/>
                      <a:pt x="287" y="92"/>
                    </a:cubicBezTo>
                    <a:cubicBezTo>
                      <a:pt x="272" y="108"/>
                      <a:pt x="272" y="108"/>
                      <a:pt x="272" y="108"/>
                    </a:cubicBezTo>
                    <a:cubicBezTo>
                      <a:pt x="264" y="119"/>
                      <a:pt x="264" y="119"/>
                      <a:pt x="264" y="119"/>
                    </a:cubicBezTo>
                    <a:cubicBezTo>
                      <a:pt x="258" y="122"/>
                      <a:pt x="258" y="122"/>
                      <a:pt x="258" y="122"/>
                    </a:cubicBezTo>
                    <a:cubicBezTo>
                      <a:pt x="251" y="122"/>
                      <a:pt x="251" y="122"/>
                      <a:pt x="251" y="122"/>
                    </a:cubicBezTo>
                    <a:cubicBezTo>
                      <a:pt x="247" y="120"/>
                      <a:pt x="247" y="120"/>
                      <a:pt x="247" y="120"/>
                    </a:cubicBezTo>
                    <a:cubicBezTo>
                      <a:pt x="244" y="120"/>
                      <a:pt x="244" y="120"/>
                      <a:pt x="244" y="120"/>
                    </a:cubicBezTo>
                    <a:cubicBezTo>
                      <a:pt x="242" y="123"/>
                      <a:pt x="242" y="123"/>
                      <a:pt x="242" y="123"/>
                    </a:cubicBezTo>
                    <a:cubicBezTo>
                      <a:pt x="240" y="126"/>
                      <a:pt x="240" y="126"/>
                      <a:pt x="240" y="126"/>
                    </a:cubicBezTo>
                    <a:cubicBezTo>
                      <a:pt x="236" y="124"/>
                      <a:pt x="236" y="124"/>
                      <a:pt x="236" y="124"/>
                    </a:cubicBezTo>
                    <a:cubicBezTo>
                      <a:pt x="232" y="121"/>
                      <a:pt x="232" y="121"/>
                      <a:pt x="232" y="121"/>
                    </a:cubicBezTo>
                    <a:cubicBezTo>
                      <a:pt x="220" y="119"/>
                      <a:pt x="220" y="119"/>
                      <a:pt x="220" y="119"/>
                    </a:cubicBezTo>
                    <a:cubicBezTo>
                      <a:pt x="220" y="119"/>
                      <a:pt x="217" y="117"/>
                      <a:pt x="216" y="117"/>
                    </a:cubicBezTo>
                    <a:cubicBezTo>
                      <a:pt x="215" y="116"/>
                      <a:pt x="212" y="112"/>
                      <a:pt x="212" y="112"/>
                    </a:cubicBezTo>
                    <a:cubicBezTo>
                      <a:pt x="209" y="104"/>
                      <a:pt x="209" y="104"/>
                      <a:pt x="209" y="104"/>
                    </a:cubicBezTo>
                    <a:cubicBezTo>
                      <a:pt x="207" y="102"/>
                      <a:pt x="207" y="102"/>
                      <a:pt x="207" y="102"/>
                    </a:cubicBezTo>
                    <a:cubicBezTo>
                      <a:pt x="201" y="102"/>
                      <a:pt x="201" y="102"/>
                      <a:pt x="201" y="102"/>
                    </a:cubicBezTo>
                    <a:cubicBezTo>
                      <a:pt x="194" y="107"/>
                      <a:pt x="194" y="107"/>
                      <a:pt x="194" y="107"/>
                    </a:cubicBezTo>
                    <a:cubicBezTo>
                      <a:pt x="187" y="110"/>
                      <a:pt x="187" y="110"/>
                      <a:pt x="187" y="110"/>
                    </a:cubicBezTo>
                    <a:cubicBezTo>
                      <a:pt x="176" y="112"/>
                      <a:pt x="176" y="112"/>
                      <a:pt x="176" y="112"/>
                    </a:cubicBezTo>
                    <a:cubicBezTo>
                      <a:pt x="173" y="109"/>
                      <a:pt x="173" y="109"/>
                      <a:pt x="173" y="109"/>
                    </a:cubicBezTo>
                    <a:cubicBezTo>
                      <a:pt x="175" y="104"/>
                      <a:pt x="175" y="104"/>
                      <a:pt x="175" y="104"/>
                    </a:cubicBezTo>
                    <a:cubicBezTo>
                      <a:pt x="181" y="103"/>
                      <a:pt x="181" y="103"/>
                      <a:pt x="181" y="103"/>
                    </a:cubicBezTo>
                    <a:cubicBezTo>
                      <a:pt x="181" y="100"/>
                      <a:pt x="181" y="100"/>
                      <a:pt x="181" y="100"/>
                    </a:cubicBezTo>
                    <a:cubicBezTo>
                      <a:pt x="173" y="99"/>
                      <a:pt x="173" y="99"/>
                      <a:pt x="173" y="99"/>
                    </a:cubicBezTo>
                    <a:cubicBezTo>
                      <a:pt x="173" y="99"/>
                      <a:pt x="170" y="95"/>
                      <a:pt x="169" y="95"/>
                    </a:cubicBezTo>
                    <a:cubicBezTo>
                      <a:pt x="168" y="94"/>
                      <a:pt x="164" y="89"/>
                      <a:pt x="164" y="89"/>
                    </a:cubicBezTo>
                    <a:cubicBezTo>
                      <a:pt x="163" y="83"/>
                      <a:pt x="163" y="83"/>
                      <a:pt x="163" y="83"/>
                    </a:cubicBezTo>
                    <a:cubicBezTo>
                      <a:pt x="160" y="78"/>
                      <a:pt x="160" y="78"/>
                      <a:pt x="160" y="78"/>
                    </a:cubicBezTo>
                    <a:cubicBezTo>
                      <a:pt x="152" y="68"/>
                      <a:pt x="152" y="68"/>
                      <a:pt x="152" y="68"/>
                    </a:cubicBezTo>
                    <a:cubicBezTo>
                      <a:pt x="152" y="68"/>
                      <a:pt x="151" y="62"/>
                      <a:pt x="150" y="60"/>
                    </a:cubicBezTo>
                    <a:cubicBezTo>
                      <a:pt x="149" y="58"/>
                      <a:pt x="148" y="54"/>
                      <a:pt x="148" y="53"/>
                    </a:cubicBezTo>
                    <a:cubicBezTo>
                      <a:pt x="148" y="51"/>
                      <a:pt x="145" y="47"/>
                      <a:pt x="143" y="46"/>
                    </a:cubicBezTo>
                    <a:cubicBezTo>
                      <a:pt x="142" y="45"/>
                      <a:pt x="141" y="39"/>
                      <a:pt x="140" y="37"/>
                    </a:cubicBezTo>
                    <a:cubicBezTo>
                      <a:pt x="139" y="36"/>
                      <a:pt x="135" y="33"/>
                      <a:pt x="135" y="33"/>
                    </a:cubicBezTo>
                    <a:cubicBezTo>
                      <a:pt x="127" y="28"/>
                      <a:pt x="127" y="28"/>
                      <a:pt x="127" y="28"/>
                    </a:cubicBezTo>
                    <a:cubicBezTo>
                      <a:pt x="120" y="23"/>
                      <a:pt x="120" y="23"/>
                      <a:pt x="120" y="23"/>
                    </a:cubicBezTo>
                    <a:cubicBezTo>
                      <a:pt x="120" y="23"/>
                      <a:pt x="114" y="22"/>
                      <a:pt x="113" y="21"/>
                    </a:cubicBezTo>
                    <a:cubicBezTo>
                      <a:pt x="112" y="20"/>
                      <a:pt x="107" y="18"/>
                      <a:pt x="106" y="17"/>
                    </a:cubicBezTo>
                    <a:cubicBezTo>
                      <a:pt x="106" y="16"/>
                      <a:pt x="105" y="10"/>
                      <a:pt x="105" y="10"/>
                    </a:cubicBezTo>
                    <a:cubicBezTo>
                      <a:pt x="104" y="3"/>
                      <a:pt x="104" y="3"/>
                      <a:pt x="104" y="3"/>
                    </a:cubicBezTo>
                    <a:cubicBezTo>
                      <a:pt x="101" y="0"/>
                      <a:pt x="101" y="0"/>
                      <a:pt x="101" y="0"/>
                    </a:cubicBezTo>
                    <a:cubicBezTo>
                      <a:pt x="101" y="0"/>
                      <a:pt x="96" y="0"/>
                      <a:pt x="95" y="0"/>
                    </a:cubicBezTo>
                    <a:cubicBezTo>
                      <a:pt x="95" y="0"/>
                      <a:pt x="89" y="1"/>
                      <a:pt x="89" y="1"/>
                    </a:cubicBezTo>
                    <a:cubicBezTo>
                      <a:pt x="86" y="4"/>
                      <a:pt x="86" y="4"/>
                      <a:pt x="86" y="4"/>
                    </a:cubicBezTo>
                    <a:cubicBezTo>
                      <a:pt x="80" y="4"/>
                      <a:pt x="80" y="4"/>
                      <a:pt x="80" y="4"/>
                    </a:cubicBezTo>
                    <a:cubicBezTo>
                      <a:pt x="77" y="3"/>
                      <a:pt x="77" y="3"/>
                      <a:pt x="77" y="3"/>
                    </a:cubicBezTo>
                    <a:cubicBezTo>
                      <a:pt x="76" y="6"/>
                      <a:pt x="76" y="6"/>
                      <a:pt x="76" y="6"/>
                    </a:cubicBezTo>
                    <a:cubicBezTo>
                      <a:pt x="76" y="11"/>
                      <a:pt x="76" y="11"/>
                      <a:pt x="76" y="11"/>
                    </a:cubicBezTo>
                    <a:cubicBezTo>
                      <a:pt x="76" y="16"/>
                      <a:pt x="76" y="16"/>
                      <a:pt x="76" y="16"/>
                    </a:cubicBezTo>
                    <a:cubicBezTo>
                      <a:pt x="76" y="18"/>
                      <a:pt x="76" y="18"/>
                      <a:pt x="76" y="18"/>
                    </a:cubicBezTo>
                    <a:cubicBezTo>
                      <a:pt x="69" y="18"/>
                      <a:pt x="69" y="18"/>
                      <a:pt x="69" y="18"/>
                    </a:cubicBezTo>
                    <a:cubicBezTo>
                      <a:pt x="65" y="18"/>
                      <a:pt x="65" y="18"/>
                      <a:pt x="65" y="18"/>
                    </a:cubicBezTo>
                    <a:cubicBezTo>
                      <a:pt x="54" y="17"/>
                      <a:pt x="54" y="17"/>
                      <a:pt x="54" y="17"/>
                    </a:cubicBezTo>
                    <a:cubicBezTo>
                      <a:pt x="48" y="18"/>
                      <a:pt x="48" y="18"/>
                      <a:pt x="48" y="18"/>
                    </a:cubicBezTo>
                    <a:cubicBezTo>
                      <a:pt x="48" y="18"/>
                      <a:pt x="42" y="17"/>
                      <a:pt x="41" y="17"/>
                    </a:cubicBezTo>
                    <a:cubicBezTo>
                      <a:pt x="39" y="18"/>
                      <a:pt x="33" y="22"/>
                      <a:pt x="33" y="22"/>
                    </a:cubicBezTo>
                    <a:cubicBezTo>
                      <a:pt x="26" y="25"/>
                      <a:pt x="26" y="25"/>
                      <a:pt x="26" y="25"/>
                    </a:cubicBezTo>
                    <a:cubicBezTo>
                      <a:pt x="20" y="28"/>
                      <a:pt x="20" y="28"/>
                      <a:pt x="20" y="28"/>
                    </a:cubicBezTo>
                    <a:cubicBezTo>
                      <a:pt x="9" y="31"/>
                      <a:pt x="9" y="31"/>
                      <a:pt x="9" y="31"/>
                    </a:cubicBezTo>
                    <a:cubicBezTo>
                      <a:pt x="4" y="35"/>
                      <a:pt x="4" y="35"/>
                      <a:pt x="4" y="35"/>
                    </a:cubicBezTo>
                    <a:lnTo>
                      <a:pt x="1" y="36"/>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1" name="Freeform 13"/>
              <p:cNvSpPr>
                <a:spLocks/>
              </p:cNvSpPr>
              <p:nvPr/>
            </p:nvSpPr>
            <p:spPr bwMode="auto">
              <a:xfrm>
                <a:off x="9023350" y="1163638"/>
                <a:ext cx="469900" cy="525463"/>
              </a:xfrm>
              <a:custGeom>
                <a:avLst/>
                <a:gdLst>
                  <a:gd name="T0" fmla="*/ 2 w 125"/>
                  <a:gd name="T1" fmla="*/ 52 h 140"/>
                  <a:gd name="T2" fmla="*/ 10 w 125"/>
                  <a:gd name="T3" fmla="*/ 54 h 140"/>
                  <a:gd name="T4" fmla="*/ 14 w 125"/>
                  <a:gd name="T5" fmla="*/ 55 h 140"/>
                  <a:gd name="T6" fmla="*/ 19 w 125"/>
                  <a:gd name="T7" fmla="*/ 55 h 140"/>
                  <a:gd name="T8" fmla="*/ 21 w 125"/>
                  <a:gd name="T9" fmla="*/ 52 h 140"/>
                  <a:gd name="T10" fmla="*/ 26 w 125"/>
                  <a:gd name="T11" fmla="*/ 52 h 140"/>
                  <a:gd name="T12" fmla="*/ 31 w 125"/>
                  <a:gd name="T13" fmla="*/ 52 h 140"/>
                  <a:gd name="T14" fmla="*/ 36 w 125"/>
                  <a:gd name="T15" fmla="*/ 54 h 140"/>
                  <a:gd name="T16" fmla="*/ 40 w 125"/>
                  <a:gd name="T17" fmla="*/ 55 h 140"/>
                  <a:gd name="T18" fmla="*/ 46 w 125"/>
                  <a:gd name="T19" fmla="*/ 55 h 140"/>
                  <a:gd name="T20" fmla="*/ 53 w 125"/>
                  <a:gd name="T21" fmla="*/ 51 h 140"/>
                  <a:gd name="T22" fmla="*/ 56 w 125"/>
                  <a:gd name="T23" fmla="*/ 45 h 140"/>
                  <a:gd name="T24" fmla="*/ 61 w 125"/>
                  <a:gd name="T25" fmla="*/ 33 h 140"/>
                  <a:gd name="T26" fmla="*/ 68 w 125"/>
                  <a:gd name="T27" fmla="*/ 22 h 140"/>
                  <a:gd name="T28" fmla="*/ 74 w 125"/>
                  <a:gd name="T29" fmla="*/ 12 h 140"/>
                  <a:gd name="T30" fmla="*/ 80 w 125"/>
                  <a:gd name="T31" fmla="*/ 5 h 140"/>
                  <a:gd name="T32" fmla="*/ 85 w 125"/>
                  <a:gd name="T33" fmla="*/ 0 h 140"/>
                  <a:gd name="T34" fmla="*/ 90 w 125"/>
                  <a:gd name="T35" fmla="*/ 4 h 140"/>
                  <a:gd name="T36" fmla="*/ 93 w 125"/>
                  <a:gd name="T37" fmla="*/ 7 h 140"/>
                  <a:gd name="T38" fmla="*/ 93 w 125"/>
                  <a:gd name="T39" fmla="*/ 13 h 140"/>
                  <a:gd name="T40" fmla="*/ 94 w 125"/>
                  <a:gd name="T41" fmla="*/ 26 h 140"/>
                  <a:gd name="T42" fmla="*/ 95 w 125"/>
                  <a:gd name="T43" fmla="*/ 29 h 140"/>
                  <a:gd name="T44" fmla="*/ 97 w 125"/>
                  <a:gd name="T45" fmla="*/ 33 h 140"/>
                  <a:gd name="T46" fmla="*/ 99 w 125"/>
                  <a:gd name="T47" fmla="*/ 36 h 140"/>
                  <a:gd name="T48" fmla="*/ 100 w 125"/>
                  <a:gd name="T49" fmla="*/ 44 h 140"/>
                  <a:gd name="T50" fmla="*/ 102 w 125"/>
                  <a:gd name="T51" fmla="*/ 53 h 140"/>
                  <a:gd name="T52" fmla="*/ 104 w 125"/>
                  <a:gd name="T53" fmla="*/ 57 h 140"/>
                  <a:gd name="T54" fmla="*/ 108 w 125"/>
                  <a:gd name="T55" fmla="*/ 62 h 140"/>
                  <a:gd name="T56" fmla="*/ 113 w 125"/>
                  <a:gd name="T57" fmla="*/ 66 h 140"/>
                  <a:gd name="T58" fmla="*/ 119 w 125"/>
                  <a:gd name="T59" fmla="*/ 66 h 140"/>
                  <a:gd name="T60" fmla="*/ 122 w 125"/>
                  <a:gd name="T61" fmla="*/ 69 h 140"/>
                  <a:gd name="T62" fmla="*/ 125 w 125"/>
                  <a:gd name="T63" fmla="*/ 74 h 140"/>
                  <a:gd name="T64" fmla="*/ 124 w 125"/>
                  <a:gd name="T65" fmla="*/ 80 h 140"/>
                  <a:gd name="T66" fmla="*/ 121 w 125"/>
                  <a:gd name="T67" fmla="*/ 82 h 140"/>
                  <a:gd name="T68" fmla="*/ 112 w 125"/>
                  <a:gd name="T69" fmla="*/ 90 h 140"/>
                  <a:gd name="T70" fmla="*/ 105 w 125"/>
                  <a:gd name="T71" fmla="*/ 100 h 140"/>
                  <a:gd name="T72" fmla="*/ 98 w 125"/>
                  <a:gd name="T73" fmla="*/ 105 h 140"/>
                  <a:gd name="T74" fmla="*/ 92 w 125"/>
                  <a:gd name="T75" fmla="*/ 109 h 140"/>
                  <a:gd name="T76" fmla="*/ 87 w 125"/>
                  <a:gd name="T77" fmla="*/ 113 h 140"/>
                  <a:gd name="T78" fmla="*/ 84 w 125"/>
                  <a:gd name="T79" fmla="*/ 121 h 140"/>
                  <a:gd name="T80" fmla="*/ 80 w 125"/>
                  <a:gd name="T81" fmla="*/ 126 h 140"/>
                  <a:gd name="T82" fmla="*/ 76 w 125"/>
                  <a:gd name="T83" fmla="*/ 132 h 140"/>
                  <a:gd name="T84" fmla="*/ 74 w 125"/>
                  <a:gd name="T85" fmla="*/ 138 h 140"/>
                  <a:gd name="T86" fmla="*/ 72 w 125"/>
                  <a:gd name="T87" fmla="*/ 140 h 140"/>
                  <a:gd name="T88" fmla="*/ 66 w 125"/>
                  <a:gd name="T89" fmla="*/ 140 h 140"/>
                  <a:gd name="T90" fmla="*/ 64 w 125"/>
                  <a:gd name="T91" fmla="*/ 136 h 140"/>
                  <a:gd name="T92" fmla="*/ 60 w 125"/>
                  <a:gd name="T93" fmla="*/ 129 h 140"/>
                  <a:gd name="T94" fmla="*/ 56 w 125"/>
                  <a:gd name="T95" fmla="*/ 121 h 140"/>
                  <a:gd name="T96" fmla="*/ 52 w 125"/>
                  <a:gd name="T97" fmla="*/ 115 h 140"/>
                  <a:gd name="T98" fmla="*/ 47 w 125"/>
                  <a:gd name="T99" fmla="*/ 108 h 140"/>
                  <a:gd name="T100" fmla="*/ 44 w 125"/>
                  <a:gd name="T101" fmla="*/ 104 h 140"/>
                  <a:gd name="T102" fmla="*/ 43 w 125"/>
                  <a:gd name="T103" fmla="*/ 97 h 140"/>
                  <a:gd name="T104" fmla="*/ 39 w 125"/>
                  <a:gd name="T105" fmla="*/ 88 h 140"/>
                  <a:gd name="T106" fmla="*/ 34 w 125"/>
                  <a:gd name="T107" fmla="*/ 78 h 140"/>
                  <a:gd name="T108" fmla="*/ 30 w 125"/>
                  <a:gd name="T109" fmla="*/ 72 h 140"/>
                  <a:gd name="T110" fmla="*/ 23 w 125"/>
                  <a:gd name="T111" fmla="*/ 69 h 140"/>
                  <a:gd name="T112" fmla="*/ 16 w 125"/>
                  <a:gd name="T113" fmla="*/ 66 h 140"/>
                  <a:gd name="T114" fmla="*/ 9 w 125"/>
                  <a:gd name="T115" fmla="*/ 63 h 140"/>
                  <a:gd name="T116" fmla="*/ 4 w 125"/>
                  <a:gd name="T117" fmla="*/ 60 h 140"/>
                  <a:gd name="T118" fmla="*/ 0 w 125"/>
                  <a:gd name="T119" fmla="*/ 54 h 140"/>
                  <a:gd name="T120" fmla="*/ 2 w 125"/>
                  <a:gd name="T121"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40">
                    <a:moveTo>
                      <a:pt x="2" y="52"/>
                    </a:moveTo>
                    <a:cubicBezTo>
                      <a:pt x="10" y="54"/>
                      <a:pt x="10" y="54"/>
                      <a:pt x="10" y="54"/>
                    </a:cubicBezTo>
                    <a:cubicBezTo>
                      <a:pt x="14" y="55"/>
                      <a:pt x="14" y="55"/>
                      <a:pt x="14" y="55"/>
                    </a:cubicBezTo>
                    <a:cubicBezTo>
                      <a:pt x="19" y="55"/>
                      <a:pt x="19" y="55"/>
                      <a:pt x="19" y="55"/>
                    </a:cubicBezTo>
                    <a:cubicBezTo>
                      <a:pt x="21" y="52"/>
                      <a:pt x="21" y="52"/>
                      <a:pt x="21" y="52"/>
                    </a:cubicBezTo>
                    <a:cubicBezTo>
                      <a:pt x="26" y="52"/>
                      <a:pt x="26" y="52"/>
                      <a:pt x="26" y="52"/>
                    </a:cubicBezTo>
                    <a:cubicBezTo>
                      <a:pt x="31" y="52"/>
                      <a:pt x="31" y="52"/>
                      <a:pt x="31" y="52"/>
                    </a:cubicBezTo>
                    <a:cubicBezTo>
                      <a:pt x="36" y="54"/>
                      <a:pt x="36" y="54"/>
                      <a:pt x="36" y="54"/>
                    </a:cubicBezTo>
                    <a:cubicBezTo>
                      <a:pt x="40" y="55"/>
                      <a:pt x="40" y="55"/>
                      <a:pt x="40" y="55"/>
                    </a:cubicBezTo>
                    <a:cubicBezTo>
                      <a:pt x="46" y="55"/>
                      <a:pt x="46" y="55"/>
                      <a:pt x="46" y="55"/>
                    </a:cubicBezTo>
                    <a:cubicBezTo>
                      <a:pt x="53" y="51"/>
                      <a:pt x="53" y="51"/>
                      <a:pt x="53" y="51"/>
                    </a:cubicBezTo>
                    <a:cubicBezTo>
                      <a:pt x="53" y="51"/>
                      <a:pt x="55" y="46"/>
                      <a:pt x="56" y="45"/>
                    </a:cubicBezTo>
                    <a:cubicBezTo>
                      <a:pt x="57" y="44"/>
                      <a:pt x="61" y="33"/>
                      <a:pt x="61" y="33"/>
                    </a:cubicBezTo>
                    <a:cubicBezTo>
                      <a:pt x="68" y="22"/>
                      <a:pt x="68" y="22"/>
                      <a:pt x="68" y="22"/>
                    </a:cubicBezTo>
                    <a:cubicBezTo>
                      <a:pt x="74" y="12"/>
                      <a:pt x="74" y="12"/>
                      <a:pt x="74" y="12"/>
                    </a:cubicBezTo>
                    <a:cubicBezTo>
                      <a:pt x="80" y="5"/>
                      <a:pt x="80" y="5"/>
                      <a:pt x="80" y="5"/>
                    </a:cubicBezTo>
                    <a:cubicBezTo>
                      <a:pt x="85" y="0"/>
                      <a:pt x="85" y="0"/>
                      <a:pt x="85" y="0"/>
                    </a:cubicBezTo>
                    <a:cubicBezTo>
                      <a:pt x="90" y="4"/>
                      <a:pt x="90" y="4"/>
                      <a:pt x="90" y="4"/>
                    </a:cubicBezTo>
                    <a:cubicBezTo>
                      <a:pt x="93" y="7"/>
                      <a:pt x="93" y="7"/>
                      <a:pt x="93" y="7"/>
                    </a:cubicBezTo>
                    <a:cubicBezTo>
                      <a:pt x="93" y="7"/>
                      <a:pt x="93" y="12"/>
                      <a:pt x="93" y="13"/>
                    </a:cubicBezTo>
                    <a:cubicBezTo>
                      <a:pt x="93" y="14"/>
                      <a:pt x="94" y="26"/>
                      <a:pt x="94" y="26"/>
                    </a:cubicBezTo>
                    <a:cubicBezTo>
                      <a:pt x="95" y="29"/>
                      <a:pt x="95" y="29"/>
                      <a:pt x="95" y="29"/>
                    </a:cubicBezTo>
                    <a:cubicBezTo>
                      <a:pt x="97" y="33"/>
                      <a:pt x="97" y="33"/>
                      <a:pt x="97" y="33"/>
                    </a:cubicBezTo>
                    <a:cubicBezTo>
                      <a:pt x="97" y="33"/>
                      <a:pt x="99" y="35"/>
                      <a:pt x="99" y="36"/>
                    </a:cubicBezTo>
                    <a:cubicBezTo>
                      <a:pt x="99" y="38"/>
                      <a:pt x="100" y="43"/>
                      <a:pt x="100" y="44"/>
                    </a:cubicBezTo>
                    <a:cubicBezTo>
                      <a:pt x="100" y="45"/>
                      <a:pt x="102" y="53"/>
                      <a:pt x="102" y="53"/>
                    </a:cubicBezTo>
                    <a:cubicBezTo>
                      <a:pt x="104" y="57"/>
                      <a:pt x="104" y="57"/>
                      <a:pt x="104" y="57"/>
                    </a:cubicBezTo>
                    <a:cubicBezTo>
                      <a:pt x="108" y="62"/>
                      <a:pt x="108" y="62"/>
                      <a:pt x="108" y="62"/>
                    </a:cubicBezTo>
                    <a:cubicBezTo>
                      <a:pt x="113" y="66"/>
                      <a:pt x="113" y="66"/>
                      <a:pt x="113" y="66"/>
                    </a:cubicBezTo>
                    <a:cubicBezTo>
                      <a:pt x="119" y="66"/>
                      <a:pt x="119" y="66"/>
                      <a:pt x="119" y="66"/>
                    </a:cubicBezTo>
                    <a:cubicBezTo>
                      <a:pt x="122" y="69"/>
                      <a:pt x="122" y="69"/>
                      <a:pt x="122" y="69"/>
                    </a:cubicBezTo>
                    <a:cubicBezTo>
                      <a:pt x="125" y="74"/>
                      <a:pt x="125" y="74"/>
                      <a:pt x="125" y="74"/>
                    </a:cubicBezTo>
                    <a:cubicBezTo>
                      <a:pt x="124" y="80"/>
                      <a:pt x="124" y="80"/>
                      <a:pt x="124" y="80"/>
                    </a:cubicBezTo>
                    <a:cubicBezTo>
                      <a:pt x="124" y="80"/>
                      <a:pt x="122" y="81"/>
                      <a:pt x="121" y="82"/>
                    </a:cubicBezTo>
                    <a:cubicBezTo>
                      <a:pt x="120" y="83"/>
                      <a:pt x="115" y="88"/>
                      <a:pt x="112" y="90"/>
                    </a:cubicBezTo>
                    <a:cubicBezTo>
                      <a:pt x="110" y="93"/>
                      <a:pt x="105" y="100"/>
                      <a:pt x="105" y="100"/>
                    </a:cubicBezTo>
                    <a:cubicBezTo>
                      <a:pt x="98" y="105"/>
                      <a:pt x="98" y="105"/>
                      <a:pt x="98" y="105"/>
                    </a:cubicBezTo>
                    <a:cubicBezTo>
                      <a:pt x="98" y="105"/>
                      <a:pt x="94" y="108"/>
                      <a:pt x="92" y="109"/>
                    </a:cubicBezTo>
                    <a:cubicBezTo>
                      <a:pt x="90" y="110"/>
                      <a:pt x="87" y="113"/>
                      <a:pt x="87" y="113"/>
                    </a:cubicBezTo>
                    <a:cubicBezTo>
                      <a:pt x="87" y="114"/>
                      <a:pt x="84" y="121"/>
                      <a:pt x="84" y="121"/>
                    </a:cubicBezTo>
                    <a:cubicBezTo>
                      <a:pt x="80" y="126"/>
                      <a:pt x="80" y="126"/>
                      <a:pt x="80" y="126"/>
                    </a:cubicBezTo>
                    <a:cubicBezTo>
                      <a:pt x="76" y="132"/>
                      <a:pt x="76" y="132"/>
                      <a:pt x="76" y="132"/>
                    </a:cubicBezTo>
                    <a:cubicBezTo>
                      <a:pt x="74" y="138"/>
                      <a:pt x="74" y="138"/>
                      <a:pt x="74" y="138"/>
                    </a:cubicBezTo>
                    <a:cubicBezTo>
                      <a:pt x="74" y="138"/>
                      <a:pt x="73" y="140"/>
                      <a:pt x="72" y="140"/>
                    </a:cubicBezTo>
                    <a:cubicBezTo>
                      <a:pt x="70" y="140"/>
                      <a:pt x="66" y="140"/>
                      <a:pt x="66" y="140"/>
                    </a:cubicBezTo>
                    <a:cubicBezTo>
                      <a:pt x="66" y="140"/>
                      <a:pt x="65" y="137"/>
                      <a:pt x="64" y="136"/>
                    </a:cubicBezTo>
                    <a:cubicBezTo>
                      <a:pt x="63" y="135"/>
                      <a:pt x="61" y="131"/>
                      <a:pt x="60" y="129"/>
                    </a:cubicBezTo>
                    <a:cubicBezTo>
                      <a:pt x="59" y="127"/>
                      <a:pt x="56" y="121"/>
                      <a:pt x="56" y="121"/>
                    </a:cubicBezTo>
                    <a:cubicBezTo>
                      <a:pt x="56" y="121"/>
                      <a:pt x="53" y="117"/>
                      <a:pt x="52" y="115"/>
                    </a:cubicBezTo>
                    <a:cubicBezTo>
                      <a:pt x="51" y="114"/>
                      <a:pt x="49" y="109"/>
                      <a:pt x="47" y="108"/>
                    </a:cubicBezTo>
                    <a:cubicBezTo>
                      <a:pt x="46" y="107"/>
                      <a:pt x="44" y="104"/>
                      <a:pt x="44" y="104"/>
                    </a:cubicBezTo>
                    <a:cubicBezTo>
                      <a:pt x="44" y="104"/>
                      <a:pt x="44" y="99"/>
                      <a:pt x="43" y="97"/>
                    </a:cubicBezTo>
                    <a:cubicBezTo>
                      <a:pt x="43" y="96"/>
                      <a:pt x="41" y="89"/>
                      <a:pt x="39" y="88"/>
                    </a:cubicBezTo>
                    <a:cubicBezTo>
                      <a:pt x="38" y="86"/>
                      <a:pt x="35" y="78"/>
                      <a:pt x="34" y="78"/>
                    </a:cubicBezTo>
                    <a:cubicBezTo>
                      <a:pt x="33" y="77"/>
                      <a:pt x="32" y="73"/>
                      <a:pt x="30" y="72"/>
                    </a:cubicBezTo>
                    <a:cubicBezTo>
                      <a:pt x="28" y="72"/>
                      <a:pt x="25" y="71"/>
                      <a:pt x="23" y="69"/>
                    </a:cubicBezTo>
                    <a:cubicBezTo>
                      <a:pt x="21" y="68"/>
                      <a:pt x="17" y="67"/>
                      <a:pt x="16" y="66"/>
                    </a:cubicBezTo>
                    <a:cubicBezTo>
                      <a:pt x="14" y="66"/>
                      <a:pt x="12" y="63"/>
                      <a:pt x="9" y="63"/>
                    </a:cubicBezTo>
                    <a:cubicBezTo>
                      <a:pt x="7" y="62"/>
                      <a:pt x="5" y="61"/>
                      <a:pt x="4" y="60"/>
                    </a:cubicBezTo>
                    <a:cubicBezTo>
                      <a:pt x="3" y="59"/>
                      <a:pt x="0" y="56"/>
                      <a:pt x="0" y="54"/>
                    </a:cubicBezTo>
                    <a:cubicBezTo>
                      <a:pt x="0" y="53"/>
                      <a:pt x="2" y="52"/>
                      <a:pt x="2" y="52"/>
                    </a:cubicBez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2" name="Freeform 15"/>
              <p:cNvSpPr>
                <a:spLocks/>
              </p:cNvSpPr>
              <p:nvPr/>
            </p:nvSpPr>
            <p:spPr bwMode="auto">
              <a:xfrm>
                <a:off x="7815263" y="2403475"/>
                <a:ext cx="666750" cy="542925"/>
              </a:xfrm>
              <a:custGeom>
                <a:avLst/>
                <a:gdLst>
                  <a:gd name="T0" fmla="*/ 145 w 177"/>
                  <a:gd name="T1" fmla="*/ 142 h 144"/>
                  <a:gd name="T2" fmla="*/ 126 w 177"/>
                  <a:gd name="T3" fmla="*/ 141 h 144"/>
                  <a:gd name="T4" fmla="*/ 117 w 177"/>
                  <a:gd name="T5" fmla="*/ 133 h 144"/>
                  <a:gd name="T6" fmla="*/ 105 w 177"/>
                  <a:gd name="T7" fmla="*/ 130 h 144"/>
                  <a:gd name="T8" fmla="*/ 96 w 177"/>
                  <a:gd name="T9" fmla="*/ 125 h 144"/>
                  <a:gd name="T10" fmla="*/ 91 w 177"/>
                  <a:gd name="T11" fmla="*/ 118 h 144"/>
                  <a:gd name="T12" fmla="*/ 84 w 177"/>
                  <a:gd name="T13" fmla="*/ 118 h 144"/>
                  <a:gd name="T14" fmla="*/ 77 w 177"/>
                  <a:gd name="T15" fmla="*/ 116 h 144"/>
                  <a:gd name="T16" fmla="*/ 70 w 177"/>
                  <a:gd name="T17" fmla="*/ 113 h 144"/>
                  <a:gd name="T18" fmla="*/ 56 w 177"/>
                  <a:gd name="T19" fmla="*/ 112 h 144"/>
                  <a:gd name="T20" fmla="*/ 44 w 177"/>
                  <a:gd name="T21" fmla="*/ 100 h 144"/>
                  <a:gd name="T22" fmla="*/ 37 w 177"/>
                  <a:gd name="T23" fmla="*/ 91 h 144"/>
                  <a:gd name="T24" fmla="*/ 35 w 177"/>
                  <a:gd name="T25" fmla="*/ 73 h 144"/>
                  <a:gd name="T26" fmla="*/ 32 w 177"/>
                  <a:gd name="T27" fmla="*/ 62 h 144"/>
                  <a:gd name="T28" fmla="*/ 35 w 177"/>
                  <a:gd name="T29" fmla="*/ 46 h 144"/>
                  <a:gd name="T30" fmla="*/ 28 w 177"/>
                  <a:gd name="T31" fmla="*/ 42 h 144"/>
                  <a:gd name="T32" fmla="*/ 7 w 177"/>
                  <a:gd name="T33" fmla="*/ 44 h 144"/>
                  <a:gd name="T34" fmla="*/ 0 w 177"/>
                  <a:gd name="T35" fmla="*/ 44 h 144"/>
                  <a:gd name="T36" fmla="*/ 5 w 177"/>
                  <a:gd name="T37" fmla="*/ 39 h 144"/>
                  <a:gd name="T38" fmla="*/ 15 w 177"/>
                  <a:gd name="T39" fmla="*/ 38 h 144"/>
                  <a:gd name="T40" fmla="*/ 30 w 177"/>
                  <a:gd name="T41" fmla="*/ 36 h 144"/>
                  <a:gd name="T42" fmla="*/ 43 w 177"/>
                  <a:gd name="T43" fmla="*/ 34 h 144"/>
                  <a:gd name="T44" fmla="*/ 49 w 177"/>
                  <a:gd name="T45" fmla="*/ 26 h 144"/>
                  <a:gd name="T46" fmla="*/ 65 w 177"/>
                  <a:gd name="T47" fmla="*/ 25 h 144"/>
                  <a:gd name="T48" fmla="*/ 71 w 177"/>
                  <a:gd name="T49" fmla="*/ 17 h 144"/>
                  <a:gd name="T50" fmla="*/ 74 w 177"/>
                  <a:gd name="T51" fmla="*/ 8 h 144"/>
                  <a:gd name="T52" fmla="*/ 81 w 177"/>
                  <a:gd name="T53" fmla="*/ 2 h 144"/>
                  <a:gd name="T54" fmla="*/ 88 w 177"/>
                  <a:gd name="T55" fmla="*/ 0 h 144"/>
                  <a:gd name="T56" fmla="*/ 100 w 177"/>
                  <a:gd name="T57" fmla="*/ 4 h 144"/>
                  <a:gd name="T58" fmla="*/ 112 w 177"/>
                  <a:gd name="T59" fmla="*/ 13 h 144"/>
                  <a:gd name="T60" fmla="*/ 120 w 177"/>
                  <a:gd name="T61" fmla="*/ 20 h 144"/>
                  <a:gd name="T62" fmla="*/ 126 w 177"/>
                  <a:gd name="T63" fmla="*/ 20 h 144"/>
                  <a:gd name="T64" fmla="*/ 132 w 177"/>
                  <a:gd name="T65" fmla="*/ 26 h 144"/>
                  <a:gd name="T66" fmla="*/ 132 w 177"/>
                  <a:gd name="T67" fmla="*/ 35 h 144"/>
                  <a:gd name="T68" fmla="*/ 132 w 177"/>
                  <a:gd name="T69" fmla="*/ 47 h 144"/>
                  <a:gd name="T70" fmla="*/ 132 w 177"/>
                  <a:gd name="T71" fmla="*/ 61 h 144"/>
                  <a:gd name="T72" fmla="*/ 132 w 177"/>
                  <a:gd name="T73" fmla="*/ 69 h 144"/>
                  <a:gd name="T74" fmla="*/ 133 w 177"/>
                  <a:gd name="T75" fmla="*/ 76 h 144"/>
                  <a:gd name="T76" fmla="*/ 143 w 177"/>
                  <a:gd name="T77" fmla="*/ 79 h 144"/>
                  <a:gd name="T78" fmla="*/ 165 w 177"/>
                  <a:gd name="T79" fmla="*/ 79 h 144"/>
                  <a:gd name="T80" fmla="*/ 172 w 177"/>
                  <a:gd name="T81" fmla="*/ 84 h 144"/>
                  <a:gd name="T82" fmla="*/ 175 w 177"/>
                  <a:gd name="T83" fmla="*/ 89 h 144"/>
                  <a:gd name="T84" fmla="*/ 171 w 177"/>
                  <a:gd name="T85" fmla="*/ 97 h 144"/>
                  <a:gd name="T86" fmla="*/ 177 w 177"/>
                  <a:gd name="T87" fmla="*/ 109 h 144"/>
                  <a:gd name="T88" fmla="*/ 175 w 177"/>
                  <a:gd name="T89" fmla="*/ 124 h 144"/>
                  <a:gd name="T90" fmla="*/ 156 w 177"/>
                  <a:gd name="T9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144">
                    <a:moveTo>
                      <a:pt x="156" y="144"/>
                    </a:moveTo>
                    <a:cubicBezTo>
                      <a:pt x="156" y="144"/>
                      <a:pt x="147" y="142"/>
                      <a:pt x="145" y="142"/>
                    </a:cubicBezTo>
                    <a:cubicBezTo>
                      <a:pt x="144" y="142"/>
                      <a:pt x="135" y="142"/>
                      <a:pt x="134" y="142"/>
                    </a:cubicBezTo>
                    <a:cubicBezTo>
                      <a:pt x="132" y="142"/>
                      <a:pt x="126" y="141"/>
                      <a:pt x="126" y="141"/>
                    </a:cubicBezTo>
                    <a:cubicBezTo>
                      <a:pt x="120" y="137"/>
                      <a:pt x="120" y="137"/>
                      <a:pt x="120" y="137"/>
                    </a:cubicBezTo>
                    <a:cubicBezTo>
                      <a:pt x="117" y="133"/>
                      <a:pt x="117" y="133"/>
                      <a:pt x="117" y="133"/>
                    </a:cubicBezTo>
                    <a:cubicBezTo>
                      <a:pt x="114" y="131"/>
                      <a:pt x="114" y="131"/>
                      <a:pt x="114" y="131"/>
                    </a:cubicBezTo>
                    <a:cubicBezTo>
                      <a:pt x="105" y="130"/>
                      <a:pt x="105" y="130"/>
                      <a:pt x="105" y="130"/>
                    </a:cubicBezTo>
                    <a:cubicBezTo>
                      <a:pt x="99" y="128"/>
                      <a:pt x="99" y="128"/>
                      <a:pt x="99" y="128"/>
                    </a:cubicBezTo>
                    <a:cubicBezTo>
                      <a:pt x="96" y="125"/>
                      <a:pt x="96" y="125"/>
                      <a:pt x="96" y="125"/>
                    </a:cubicBezTo>
                    <a:cubicBezTo>
                      <a:pt x="93" y="121"/>
                      <a:pt x="93" y="121"/>
                      <a:pt x="93" y="121"/>
                    </a:cubicBezTo>
                    <a:cubicBezTo>
                      <a:pt x="91" y="118"/>
                      <a:pt x="91" y="118"/>
                      <a:pt x="91" y="118"/>
                    </a:cubicBezTo>
                    <a:cubicBezTo>
                      <a:pt x="88" y="116"/>
                      <a:pt x="88" y="116"/>
                      <a:pt x="88" y="116"/>
                    </a:cubicBezTo>
                    <a:cubicBezTo>
                      <a:pt x="84" y="118"/>
                      <a:pt x="84" y="118"/>
                      <a:pt x="84" y="118"/>
                    </a:cubicBezTo>
                    <a:cubicBezTo>
                      <a:pt x="80" y="118"/>
                      <a:pt x="80" y="118"/>
                      <a:pt x="80" y="118"/>
                    </a:cubicBezTo>
                    <a:cubicBezTo>
                      <a:pt x="77" y="116"/>
                      <a:pt x="77" y="116"/>
                      <a:pt x="77" y="116"/>
                    </a:cubicBezTo>
                    <a:cubicBezTo>
                      <a:pt x="74" y="114"/>
                      <a:pt x="74" y="114"/>
                      <a:pt x="74" y="114"/>
                    </a:cubicBezTo>
                    <a:cubicBezTo>
                      <a:pt x="70" y="113"/>
                      <a:pt x="70" y="113"/>
                      <a:pt x="70" y="113"/>
                    </a:cubicBezTo>
                    <a:cubicBezTo>
                      <a:pt x="61" y="114"/>
                      <a:pt x="61" y="114"/>
                      <a:pt x="61" y="114"/>
                    </a:cubicBezTo>
                    <a:cubicBezTo>
                      <a:pt x="56" y="112"/>
                      <a:pt x="56" y="112"/>
                      <a:pt x="56" y="112"/>
                    </a:cubicBezTo>
                    <a:cubicBezTo>
                      <a:pt x="51" y="106"/>
                      <a:pt x="51" y="106"/>
                      <a:pt x="51" y="106"/>
                    </a:cubicBezTo>
                    <a:cubicBezTo>
                      <a:pt x="44" y="100"/>
                      <a:pt x="44" y="100"/>
                      <a:pt x="44" y="100"/>
                    </a:cubicBezTo>
                    <a:cubicBezTo>
                      <a:pt x="40" y="96"/>
                      <a:pt x="40" y="96"/>
                      <a:pt x="40" y="96"/>
                    </a:cubicBezTo>
                    <a:cubicBezTo>
                      <a:pt x="37" y="91"/>
                      <a:pt x="37" y="91"/>
                      <a:pt x="37" y="91"/>
                    </a:cubicBezTo>
                    <a:cubicBezTo>
                      <a:pt x="34" y="84"/>
                      <a:pt x="34" y="84"/>
                      <a:pt x="34" y="84"/>
                    </a:cubicBezTo>
                    <a:cubicBezTo>
                      <a:pt x="35" y="73"/>
                      <a:pt x="35" y="73"/>
                      <a:pt x="35" y="73"/>
                    </a:cubicBezTo>
                    <a:cubicBezTo>
                      <a:pt x="33" y="68"/>
                      <a:pt x="33" y="68"/>
                      <a:pt x="33" y="68"/>
                    </a:cubicBezTo>
                    <a:cubicBezTo>
                      <a:pt x="32" y="62"/>
                      <a:pt x="32" y="62"/>
                      <a:pt x="32" y="62"/>
                    </a:cubicBezTo>
                    <a:cubicBezTo>
                      <a:pt x="35" y="59"/>
                      <a:pt x="35" y="59"/>
                      <a:pt x="35" y="59"/>
                    </a:cubicBezTo>
                    <a:cubicBezTo>
                      <a:pt x="35" y="46"/>
                      <a:pt x="35" y="46"/>
                      <a:pt x="35" y="46"/>
                    </a:cubicBezTo>
                    <a:cubicBezTo>
                      <a:pt x="33" y="42"/>
                      <a:pt x="33" y="42"/>
                      <a:pt x="33" y="42"/>
                    </a:cubicBezTo>
                    <a:cubicBezTo>
                      <a:pt x="28" y="42"/>
                      <a:pt x="28" y="42"/>
                      <a:pt x="28" y="42"/>
                    </a:cubicBezTo>
                    <a:cubicBezTo>
                      <a:pt x="28" y="42"/>
                      <a:pt x="18" y="42"/>
                      <a:pt x="17" y="42"/>
                    </a:cubicBezTo>
                    <a:cubicBezTo>
                      <a:pt x="15" y="42"/>
                      <a:pt x="7" y="44"/>
                      <a:pt x="7" y="44"/>
                    </a:cubicBezTo>
                    <a:cubicBezTo>
                      <a:pt x="1" y="46"/>
                      <a:pt x="1" y="46"/>
                      <a:pt x="1" y="46"/>
                    </a:cubicBezTo>
                    <a:cubicBezTo>
                      <a:pt x="0" y="44"/>
                      <a:pt x="0" y="44"/>
                      <a:pt x="0" y="44"/>
                    </a:cubicBezTo>
                    <a:cubicBezTo>
                      <a:pt x="2" y="42"/>
                      <a:pt x="2" y="42"/>
                      <a:pt x="2" y="42"/>
                    </a:cubicBezTo>
                    <a:cubicBezTo>
                      <a:pt x="5" y="39"/>
                      <a:pt x="5" y="39"/>
                      <a:pt x="5" y="39"/>
                    </a:cubicBezTo>
                    <a:cubicBezTo>
                      <a:pt x="5" y="39"/>
                      <a:pt x="9" y="38"/>
                      <a:pt x="9" y="38"/>
                    </a:cubicBezTo>
                    <a:cubicBezTo>
                      <a:pt x="10" y="38"/>
                      <a:pt x="15" y="38"/>
                      <a:pt x="15" y="38"/>
                    </a:cubicBezTo>
                    <a:cubicBezTo>
                      <a:pt x="23" y="38"/>
                      <a:pt x="23" y="38"/>
                      <a:pt x="23" y="38"/>
                    </a:cubicBezTo>
                    <a:cubicBezTo>
                      <a:pt x="30" y="36"/>
                      <a:pt x="30" y="36"/>
                      <a:pt x="30" y="36"/>
                    </a:cubicBezTo>
                    <a:cubicBezTo>
                      <a:pt x="39" y="36"/>
                      <a:pt x="39" y="36"/>
                      <a:pt x="39" y="36"/>
                    </a:cubicBezTo>
                    <a:cubicBezTo>
                      <a:pt x="43" y="34"/>
                      <a:pt x="43" y="34"/>
                      <a:pt x="43" y="34"/>
                    </a:cubicBezTo>
                    <a:cubicBezTo>
                      <a:pt x="46" y="29"/>
                      <a:pt x="46" y="29"/>
                      <a:pt x="46" y="29"/>
                    </a:cubicBezTo>
                    <a:cubicBezTo>
                      <a:pt x="49" y="26"/>
                      <a:pt x="49" y="26"/>
                      <a:pt x="49" y="26"/>
                    </a:cubicBezTo>
                    <a:cubicBezTo>
                      <a:pt x="61" y="26"/>
                      <a:pt x="61" y="26"/>
                      <a:pt x="61" y="26"/>
                    </a:cubicBezTo>
                    <a:cubicBezTo>
                      <a:pt x="61" y="26"/>
                      <a:pt x="65" y="26"/>
                      <a:pt x="65" y="25"/>
                    </a:cubicBezTo>
                    <a:cubicBezTo>
                      <a:pt x="66" y="24"/>
                      <a:pt x="66" y="19"/>
                      <a:pt x="66" y="19"/>
                    </a:cubicBezTo>
                    <a:cubicBezTo>
                      <a:pt x="71" y="17"/>
                      <a:pt x="71" y="17"/>
                      <a:pt x="71" y="17"/>
                    </a:cubicBezTo>
                    <a:cubicBezTo>
                      <a:pt x="71" y="11"/>
                      <a:pt x="71" y="11"/>
                      <a:pt x="71" y="11"/>
                    </a:cubicBezTo>
                    <a:cubicBezTo>
                      <a:pt x="74" y="8"/>
                      <a:pt x="74" y="8"/>
                      <a:pt x="74" y="8"/>
                    </a:cubicBezTo>
                    <a:cubicBezTo>
                      <a:pt x="78" y="8"/>
                      <a:pt x="78" y="8"/>
                      <a:pt x="78" y="8"/>
                    </a:cubicBezTo>
                    <a:cubicBezTo>
                      <a:pt x="81" y="2"/>
                      <a:pt x="81" y="2"/>
                      <a:pt x="81" y="2"/>
                    </a:cubicBezTo>
                    <a:cubicBezTo>
                      <a:pt x="84" y="0"/>
                      <a:pt x="84" y="0"/>
                      <a:pt x="84" y="0"/>
                    </a:cubicBezTo>
                    <a:cubicBezTo>
                      <a:pt x="88" y="0"/>
                      <a:pt x="88" y="0"/>
                      <a:pt x="88" y="0"/>
                    </a:cubicBezTo>
                    <a:cubicBezTo>
                      <a:pt x="96" y="0"/>
                      <a:pt x="96" y="0"/>
                      <a:pt x="96" y="0"/>
                    </a:cubicBezTo>
                    <a:cubicBezTo>
                      <a:pt x="100" y="4"/>
                      <a:pt x="100" y="4"/>
                      <a:pt x="100" y="4"/>
                    </a:cubicBezTo>
                    <a:cubicBezTo>
                      <a:pt x="107" y="8"/>
                      <a:pt x="107" y="8"/>
                      <a:pt x="107" y="8"/>
                    </a:cubicBezTo>
                    <a:cubicBezTo>
                      <a:pt x="112" y="13"/>
                      <a:pt x="112" y="13"/>
                      <a:pt x="112" y="13"/>
                    </a:cubicBezTo>
                    <a:cubicBezTo>
                      <a:pt x="116" y="18"/>
                      <a:pt x="116" y="18"/>
                      <a:pt x="116" y="18"/>
                    </a:cubicBezTo>
                    <a:cubicBezTo>
                      <a:pt x="120" y="20"/>
                      <a:pt x="120" y="20"/>
                      <a:pt x="120" y="20"/>
                    </a:cubicBezTo>
                    <a:cubicBezTo>
                      <a:pt x="123" y="21"/>
                      <a:pt x="123" y="21"/>
                      <a:pt x="123" y="21"/>
                    </a:cubicBezTo>
                    <a:cubicBezTo>
                      <a:pt x="126" y="20"/>
                      <a:pt x="126" y="20"/>
                      <a:pt x="126" y="20"/>
                    </a:cubicBezTo>
                    <a:cubicBezTo>
                      <a:pt x="130" y="20"/>
                      <a:pt x="130" y="20"/>
                      <a:pt x="130" y="20"/>
                    </a:cubicBezTo>
                    <a:cubicBezTo>
                      <a:pt x="132" y="26"/>
                      <a:pt x="132" y="26"/>
                      <a:pt x="132" y="26"/>
                    </a:cubicBezTo>
                    <a:cubicBezTo>
                      <a:pt x="131" y="30"/>
                      <a:pt x="131" y="30"/>
                      <a:pt x="131" y="30"/>
                    </a:cubicBezTo>
                    <a:cubicBezTo>
                      <a:pt x="132" y="35"/>
                      <a:pt x="132" y="35"/>
                      <a:pt x="132" y="35"/>
                    </a:cubicBezTo>
                    <a:cubicBezTo>
                      <a:pt x="133" y="39"/>
                      <a:pt x="133" y="39"/>
                      <a:pt x="133" y="39"/>
                    </a:cubicBezTo>
                    <a:cubicBezTo>
                      <a:pt x="132" y="47"/>
                      <a:pt x="132" y="47"/>
                      <a:pt x="132" y="47"/>
                    </a:cubicBezTo>
                    <a:cubicBezTo>
                      <a:pt x="131" y="53"/>
                      <a:pt x="131" y="53"/>
                      <a:pt x="131" y="53"/>
                    </a:cubicBezTo>
                    <a:cubicBezTo>
                      <a:pt x="132" y="61"/>
                      <a:pt x="132" y="61"/>
                      <a:pt x="132" y="61"/>
                    </a:cubicBezTo>
                    <a:cubicBezTo>
                      <a:pt x="132" y="65"/>
                      <a:pt x="132" y="65"/>
                      <a:pt x="132" y="65"/>
                    </a:cubicBezTo>
                    <a:cubicBezTo>
                      <a:pt x="132" y="69"/>
                      <a:pt x="132" y="69"/>
                      <a:pt x="132" y="69"/>
                    </a:cubicBezTo>
                    <a:cubicBezTo>
                      <a:pt x="132" y="75"/>
                      <a:pt x="132" y="75"/>
                      <a:pt x="132" y="75"/>
                    </a:cubicBezTo>
                    <a:cubicBezTo>
                      <a:pt x="133" y="76"/>
                      <a:pt x="133" y="76"/>
                      <a:pt x="133" y="76"/>
                    </a:cubicBezTo>
                    <a:cubicBezTo>
                      <a:pt x="134" y="80"/>
                      <a:pt x="134" y="80"/>
                      <a:pt x="134" y="80"/>
                    </a:cubicBezTo>
                    <a:cubicBezTo>
                      <a:pt x="143" y="79"/>
                      <a:pt x="143" y="79"/>
                      <a:pt x="143" y="79"/>
                    </a:cubicBezTo>
                    <a:cubicBezTo>
                      <a:pt x="154" y="79"/>
                      <a:pt x="154" y="79"/>
                      <a:pt x="154" y="79"/>
                    </a:cubicBezTo>
                    <a:cubicBezTo>
                      <a:pt x="165" y="79"/>
                      <a:pt x="165" y="79"/>
                      <a:pt x="165" y="79"/>
                    </a:cubicBezTo>
                    <a:cubicBezTo>
                      <a:pt x="166" y="83"/>
                      <a:pt x="166" y="83"/>
                      <a:pt x="166" y="83"/>
                    </a:cubicBezTo>
                    <a:cubicBezTo>
                      <a:pt x="172" y="84"/>
                      <a:pt x="172" y="84"/>
                      <a:pt x="172" y="84"/>
                    </a:cubicBezTo>
                    <a:cubicBezTo>
                      <a:pt x="176" y="86"/>
                      <a:pt x="176" y="86"/>
                      <a:pt x="176" y="86"/>
                    </a:cubicBezTo>
                    <a:cubicBezTo>
                      <a:pt x="175" y="89"/>
                      <a:pt x="175" y="89"/>
                      <a:pt x="175" y="89"/>
                    </a:cubicBezTo>
                    <a:cubicBezTo>
                      <a:pt x="172" y="92"/>
                      <a:pt x="172" y="92"/>
                      <a:pt x="172" y="92"/>
                    </a:cubicBezTo>
                    <a:cubicBezTo>
                      <a:pt x="171" y="97"/>
                      <a:pt x="171" y="97"/>
                      <a:pt x="171" y="97"/>
                    </a:cubicBezTo>
                    <a:cubicBezTo>
                      <a:pt x="174" y="103"/>
                      <a:pt x="174" y="103"/>
                      <a:pt x="174" y="103"/>
                    </a:cubicBezTo>
                    <a:cubicBezTo>
                      <a:pt x="177" y="109"/>
                      <a:pt x="177" y="109"/>
                      <a:pt x="177" y="109"/>
                    </a:cubicBezTo>
                    <a:cubicBezTo>
                      <a:pt x="177" y="121"/>
                      <a:pt x="177" y="121"/>
                      <a:pt x="177" y="121"/>
                    </a:cubicBezTo>
                    <a:cubicBezTo>
                      <a:pt x="175" y="124"/>
                      <a:pt x="175" y="124"/>
                      <a:pt x="175" y="124"/>
                    </a:cubicBezTo>
                    <a:cubicBezTo>
                      <a:pt x="169" y="132"/>
                      <a:pt x="169" y="132"/>
                      <a:pt x="169" y="132"/>
                    </a:cubicBezTo>
                    <a:lnTo>
                      <a:pt x="156" y="144"/>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3" name="Freeform 26"/>
              <p:cNvSpPr>
                <a:spLocks/>
              </p:cNvSpPr>
              <p:nvPr/>
            </p:nvSpPr>
            <p:spPr bwMode="auto">
              <a:xfrm>
                <a:off x="9444038" y="2122488"/>
                <a:ext cx="455612" cy="796925"/>
              </a:xfrm>
              <a:custGeom>
                <a:avLst/>
                <a:gdLst>
                  <a:gd name="T0" fmla="*/ 61 w 121"/>
                  <a:gd name="T1" fmla="*/ 1 h 212"/>
                  <a:gd name="T2" fmla="*/ 74 w 121"/>
                  <a:gd name="T3" fmla="*/ 6 h 212"/>
                  <a:gd name="T4" fmla="*/ 79 w 121"/>
                  <a:gd name="T5" fmla="*/ 21 h 212"/>
                  <a:gd name="T6" fmla="*/ 77 w 121"/>
                  <a:gd name="T7" fmla="*/ 41 h 212"/>
                  <a:gd name="T8" fmla="*/ 73 w 121"/>
                  <a:gd name="T9" fmla="*/ 50 h 212"/>
                  <a:gd name="T10" fmla="*/ 80 w 121"/>
                  <a:gd name="T11" fmla="*/ 59 h 212"/>
                  <a:gd name="T12" fmla="*/ 87 w 121"/>
                  <a:gd name="T13" fmla="*/ 69 h 212"/>
                  <a:gd name="T14" fmla="*/ 101 w 121"/>
                  <a:gd name="T15" fmla="*/ 72 h 212"/>
                  <a:gd name="T16" fmla="*/ 101 w 121"/>
                  <a:gd name="T17" fmla="*/ 82 h 212"/>
                  <a:gd name="T18" fmla="*/ 93 w 121"/>
                  <a:gd name="T19" fmla="*/ 89 h 212"/>
                  <a:gd name="T20" fmla="*/ 91 w 121"/>
                  <a:gd name="T21" fmla="*/ 99 h 212"/>
                  <a:gd name="T22" fmla="*/ 98 w 121"/>
                  <a:gd name="T23" fmla="*/ 109 h 212"/>
                  <a:gd name="T24" fmla="*/ 101 w 121"/>
                  <a:gd name="T25" fmla="*/ 118 h 212"/>
                  <a:gd name="T26" fmla="*/ 106 w 121"/>
                  <a:gd name="T27" fmla="*/ 128 h 212"/>
                  <a:gd name="T28" fmla="*/ 113 w 121"/>
                  <a:gd name="T29" fmla="*/ 133 h 212"/>
                  <a:gd name="T30" fmla="*/ 121 w 121"/>
                  <a:gd name="T31" fmla="*/ 137 h 212"/>
                  <a:gd name="T32" fmla="*/ 113 w 121"/>
                  <a:gd name="T33" fmla="*/ 144 h 212"/>
                  <a:gd name="T34" fmla="*/ 107 w 121"/>
                  <a:gd name="T35" fmla="*/ 154 h 212"/>
                  <a:gd name="T36" fmla="*/ 106 w 121"/>
                  <a:gd name="T37" fmla="*/ 165 h 212"/>
                  <a:gd name="T38" fmla="*/ 112 w 121"/>
                  <a:gd name="T39" fmla="*/ 172 h 212"/>
                  <a:gd name="T40" fmla="*/ 110 w 121"/>
                  <a:gd name="T41" fmla="*/ 185 h 212"/>
                  <a:gd name="T42" fmla="*/ 111 w 121"/>
                  <a:gd name="T43" fmla="*/ 194 h 212"/>
                  <a:gd name="T44" fmla="*/ 107 w 121"/>
                  <a:gd name="T45" fmla="*/ 200 h 212"/>
                  <a:gd name="T46" fmla="*/ 88 w 121"/>
                  <a:gd name="T47" fmla="*/ 207 h 212"/>
                  <a:gd name="T48" fmla="*/ 73 w 121"/>
                  <a:gd name="T49" fmla="*/ 210 h 212"/>
                  <a:gd name="T50" fmla="*/ 65 w 121"/>
                  <a:gd name="T51" fmla="*/ 209 h 212"/>
                  <a:gd name="T52" fmla="*/ 56 w 121"/>
                  <a:gd name="T53" fmla="*/ 205 h 212"/>
                  <a:gd name="T54" fmla="*/ 47 w 121"/>
                  <a:gd name="T55" fmla="*/ 198 h 212"/>
                  <a:gd name="T56" fmla="*/ 36 w 121"/>
                  <a:gd name="T57" fmla="*/ 199 h 212"/>
                  <a:gd name="T58" fmla="*/ 28 w 121"/>
                  <a:gd name="T59" fmla="*/ 207 h 212"/>
                  <a:gd name="T60" fmla="*/ 18 w 121"/>
                  <a:gd name="T61" fmla="*/ 203 h 212"/>
                  <a:gd name="T62" fmla="*/ 10 w 121"/>
                  <a:gd name="T63" fmla="*/ 192 h 212"/>
                  <a:gd name="T64" fmla="*/ 2 w 121"/>
                  <a:gd name="T65" fmla="*/ 192 h 212"/>
                  <a:gd name="T66" fmla="*/ 0 w 121"/>
                  <a:gd name="T67" fmla="*/ 168 h 212"/>
                  <a:gd name="T68" fmla="*/ 6 w 121"/>
                  <a:gd name="T69" fmla="*/ 137 h 212"/>
                  <a:gd name="T70" fmla="*/ 13 w 121"/>
                  <a:gd name="T71" fmla="*/ 120 h 212"/>
                  <a:gd name="T72" fmla="*/ 16 w 121"/>
                  <a:gd name="T73" fmla="*/ 104 h 212"/>
                  <a:gd name="T74" fmla="*/ 28 w 121"/>
                  <a:gd name="T75" fmla="*/ 92 h 212"/>
                  <a:gd name="T76" fmla="*/ 34 w 121"/>
                  <a:gd name="T77" fmla="*/ 81 h 212"/>
                  <a:gd name="T78" fmla="*/ 36 w 121"/>
                  <a:gd name="T79" fmla="*/ 67 h 212"/>
                  <a:gd name="T80" fmla="*/ 35 w 121"/>
                  <a:gd name="T81" fmla="*/ 53 h 212"/>
                  <a:gd name="T82" fmla="*/ 44 w 121"/>
                  <a:gd name="T83" fmla="*/ 41 h 212"/>
                  <a:gd name="T84" fmla="*/ 55 w 121"/>
                  <a:gd name="T85" fmla="*/ 30 h 212"/>
                  <a:gd name="T86" fmla="*/ 60 w 121"/>
                  <a:gd name="T87" fmla="*/ 15 h 212"/>
                  <a:gd name="T88" fmla="*/ 56 w 121"/>
                  <a:gd name="T89"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212">
                    <a:moveTo>
                      <a:pt x="54" y="0"/>
                    </a:moveTo>
                    <a:cubicBezTo>
                      <a:pt x="61" y="1"/>
                      <a:pt x="61" y="1"/>
                      <a:pt x="61" y="1"/>
                    </a:cubicBezTo>
                    <a:cubicBezTo>
                      <a:pt x="67" y="3"/>
                      <a:pt x="67" y="3"/>
                      <a:pt x="67" y="3"/>
                    </a:cubicBezTo>
                    <a:cubicBezTo>
                      <a:pt x="74" y="6"/>
                      <a:pt x="74" y="6"/>
                      <a:pt x="74" y="6"/>
                    </a:cubicBezTo>
                    <a:cubicBezTo>
                      <a:pt x="76" y="11"/>
                      <a:pt x="76" y="11"/>
                      <a:pt x="76" y="11"/>
                    </a:cubicBezTo>
                    <a:cubicBezTo>
                      <a:pt x="79" y="21"/>
                      <a:pt x="79" y="21"/>
                      <a:pt x="79" y="21"/>
                    </a:cubicBezTo>
                    <a:cubicBezTo>
                      <a:pt x="78" y="31"/>
                      <a:pt x="78" y="31"/>
                      <a:pt x="78" y="31"/>
                    </a:cubicBezTo>
                    <a:cubicBezTo>
                      <a:pt x="77" y="41"/>
                      <a:pt x="77" y="41"/>
                      <a:pt x="77" y="41"/>
                    </a:cubicBezTo>
                    <a:cubicBezTo>
                      <a:pt x="75" y="45"/>
                      <a:pt x="75" y="45"/>
                      <a:pt x="75" y="45"/>
                    </a:cubicBezTo>
                    <a:cubicBezTo>
                      <a:pt x="73" y="50"/>
                      <a:pt x="73" y="50"/>
                      <a:pt x="73" y="50"/>
                    </a:cubicBezTo>
                    <a:cubicBezTo>
                      <a:pt x="74" y="55"/>
                      <a:pt x="74" y="55"/>
                      <a:pt x="74" y="55"/>
                    </a:cubicBezTo>
                    <a:cubicBezTo>
                      <a:pt x="80" y="59"/>
                      <a:pt x="80" y="59"/>
                      <a:pt x="80" y="59"/>
                    </a:cubicBezTo>
                    <a:cubicBezTo>
                      <a:pt x="83" y="64"/>
                      <a:pt x="83" y="64"/>
                      <a:pt x="83" y="64"/>
                    </a:cubicBezTo>
                    <a:cubicBezTo>
                      <a:pt x="87" y="69"/>
                      <a:pt x="87" y="69"/>
                      <a:pt x="87" y="69"/>
                    </a:cubicBezTo>
                    <a:cubicBezTo>
                      <a:pt x="94" y="72"/>
                      <a:pt x="94" y="72"/>
                      <a:pt x="94" y="72"/>
                    </a:cubicBezTo>
                    <a:cubicBezTo>
                      <a:pt x="101" y="72"/>
                      <a:pt x="101" y="72"/>
                      <a:pt x="101" y="72"/>
                    </a:cubicBezTo>
                    <a:cubicBezTo>
                      <a:pt x="103" y="78"/>
                      <a:pt x="103" y="78"/>
                      <a:pt x="103" y="78"/>
                    </a:cubicBezTo>
                    <a:cubicBezTo>
                      <a:pt x="101" y="82"/>
                      <a:pt x="101" y="82"/>
                      <a:pt x="101" y="82"/>
                    </a:cubicBezTo>
                    <a:cubicBezTo>
                      <a:pt x="96" y="84"/>
                      <a:pt x="96" y="84"/>
                      <a:pt x="96" y="84"/>
                    </a:cubicBezTo>
                    <a:cubicBezTo>
                      <a:pt x="93" y="89"/>
                      <a:pt x="93" y="89"/>
                      <a:pt x="93" y="89"/>
                    </a:cubicBezTo>
                    <a:cubicBezTo>
                      <a:pt x="92" y="94"/>
                      <a:pt x="92" y="94"/>
                      <a:pt x="92" y="94"/>
                    </a:cubicBezTo>
                    <a:cubicBezTo>
                      <a:pt x="91" y="99"/>
                      <a:pt x="91" y="99"/>
                      <a:pt x="91" y="99"/>
                    </a:cubicBezTo>
                    <a:cubicBezTo>
                      <a:pt x="93" y="103"/>
                      <a:pt x="93" y="103"/>
                      <a:pt x="93" y="103"/>
                    </a:cubicBezTo>
                    <a:cubicBezTo>
                      <a:pt x="98" y="109"/>
                      <a:pt x="98" y="109"/>
                      <a:pt x="98" y="109"/>
                    </a:cubicBezTo>
                    <a:cubicBezTo>
                      <a:pt x="101" y="113"/>
                      <a:pt x="101" y="113"/>
                      <a:pt x="101" y="113"/>
                    </a:cubicBezTo>
                    <a:cubicBezTo>
                      <a:pt x="101" y="118"/>
                      <a:pt x="101" y="118"/>
                      <a:pt x="101" y="118"/>
                    </a:cubicBezTo>
                    <a:cubicBezTo>
                      <a:pt x="103" y="122"/>
                      <a:pt x="103" y="122"/>
                      <a:pt x="103" y="122"/>
                    </a:cubicBezTo>
                    <a:cubicBezTo>
                      <a:pt x="106" y="128"/>
                      <a:pt x="106" y="128"/>
                      <a:pt x="106" y="128"/>
                    </a:cubicBezTo>
                    <a:cubicBezTo>
                      <a:pt x="109" y="130"/>
                      <a:pt x="109" y="130"/>
                      <a:pt x="109" y="130"/>
                    </a:cubicBezTo>
                    <a:cubicBezTo>
                      <a:pt x="113" y="133"/>
                      <a:pt x="113" y="133"/>
                      <a:pt x="113" y="133"/>
                    </a:cubicBezTo>
                    <a:cubicBezTo>
                      <a:pt x="119" y="134"/>
                      <a:pt x="119" y="134"/>
                      <a:pt x="119" y="134"/>
                    </a:cubicBezTo>
                    <a:cubicBezTo>
                      <a:pt x="121" y="137"/>
                      <a:pt x="121" y="137"/>
                      <a:pt x="121" y="137"/>
                    </a:cubicBezTo>
                    <a:cubicBezTo>
                      <a:pt x="117" y="139"/>
                      <a:pt x="117" y="139"/>
                      <a:pt x="117" y="139"/>
                    </a:cubicBezTo>
                    <a:cubicBezTo>
                      <a:pt x="113" y="144"/>
                      <a:pt x="113" y="144"/>
                      <a:pt x="113" y="144"/>
                    </a:cubicBezTo>
                    <a:cubicBezTo>
                      <a:pt x="110" y="148"/>
                      <a:pt x="110" y="148"/>
                      <a:pt x="110" y="148"/>
                    </a:cubicBezTo>
                    <a:cubicBezTo>
                      <a:pt x="107" y="154"/>
                      <a:pt x="107" y="154"/>
                      <a:pt x="107" y="154"/>
                    </a:cubicBezTo>
                    <a:cubicBezTo>
                      <a:pt x="106" y="161"/>
                      <a:pt x="106" y="161"/>
                      <a:pt x="106" y="161"/>
                    </a:cubicBezTo>
                    <a:cubicBezTo>
                      <a:pt x="106" y="165"/>
                      <a:pt x="106" y="165"/>
                      <a:pt x="106" y="165"/>
                    </a:cubicBezTo>
                    <a:cubicBezTo>
                      <a:pt x="112" y="169"/>
                      <a:pt x="112" y="169"/>
                      <a:pt x="112" y="169"/>
                    </a:cubicBezTo>
                    <a:cubicBezTo>
                      <a:pt x="112" y="169"/>
                      <a:pt x="112" y="170"/>
                      <a:pt x="112" y="172"/>
                    </a:cubicBezTo>
                    <a:cubicBezTo>
                      <a:pt x="111" y="174"/>
                      <a:pt x="112" y="182"/>
                      <a:pt x="112" y="182"/>
                    </a:cubicBezTo>
                    <a:cubicBezTo>
                      <a:pt x="110" y="185"/>
                      <a:pt x="110" y="185"/>
                      <a:pt x="110" y="185"/>
                    </a:cubicBezTo>
                    <a:cubicBezTo>
                      <a:pt x="110" y="191"/>
                      <a:pt x="110" y="191"/>
                      <a:pt x="110" y="191"/>
                    </a:cubicBezTo>
                    <a:cubicBezTo>
                      <a:pt x="111" y="194"/>
                      <a:pt x="111" y="194"/>
                      <a:pt x="111" y="194"/>
                    </a:cubicBezTo>
                    <a:cubicBezTo>
                      <a:pt x="111" y="200"/>
                      <a:pt x="111" y="200"/>
                      <a:pt x="111" y="200"/>
                    </a:cubicBezTo>
                    <a:cubicBezTo>
                      <a:pt x="107" y="200"/>
                      <a:pt x="107" y="200"/>
                      <a:pt x="107" y="200"/>
                    </a:cubicBezTo>
                    <a:cubicBezTo>
                      <a:pt x="96" y="205"/>
                      <a:pt x="96" y="205"/>
                      <a:pt x="96" y="205"/>
                    </a:cubicBezTo>
                    <a:cubicBezTo>
                      <a:pt x="88" y="207"/>
                      <a:pt x="88" y="207"/>
                      <a:pt x="88" y="207"/>
                    </a:cubicBezTo>
                    <a:cubicBezTo>
                      <a:pt x="78" y="209"/>
                      <a:pt x="78" y="209"/>
                      <a:pt x="78" y="209"/>
                    </a:cubicBezTo>
                    <a:cubicBezTo>
                      <a:pt x="73" y="210"/>
                      <a:pt x="73" y="210"/>
                      <a:pt x="73" y="210"/>
                    </a:cubicBezTo>
                    <a:cubicBezTo>
                      <a:pt x="72" y="212"/>
                      <a:pt x="72" y="212"/>
                      <a:pt x="72" y="212"/>
                    </a:cubicBezTo>
                    <a:cubicBezTo>
                      <a:pt x="65" y="209"/>
                      <a:pt x="65" y="209"/>
                      <a:pt x="65" y="209"/>
                    </a:cubicBezTo>
                    <a:cubicBezTo>
                      <a:pt x="60" y="207"/>
                      <a:pt x="60" y="207"/>
                      <a:pt x="60" y="207"/>
                    </a:cubicBezTo>
                    <a:cubicBezTo>
                      <a:pt x="56" y="205"/>
                      <a:pt x="56" y="205"/>
                      <a:pt x="56" y="205"/>
                    </a:cubicBezTo>
                    <a:cubicBezTo>
                      <a:pt x="51" y="202"/>
                      <a:pt x="51" y="202"/>
                      <a:pt x="51" y="202"/>
                    </a:cubicBezTo>
                    <a:cubicBezTo>
                      <a:pt x="47" y="198"/>
                      <a:pt x="47" y="198"/>
                      <a:pt x="47" y="198"/>
                    </a:cubicBezTo>
                    <a:cubicBezTo>
                      <a:pt x="43" y="198"/>
                      <a:pt x="43" y="198"/>
                      <a:pt x="43" y="198"/>
                    </a:cubicBezTo>
                    <a:cubicBezTo>
                      <a:pt x="36" y="199"/>
                      <a:pt x="36" y="199"/>
                      <a:pt x="36" y="199"/>
                    </a:cubicBezTo>
                    <a:cubicBezTo>
                      <a:pt x="31" y="202"/>
                      <a:pt x="31" y="202"/>
                      <a:pt x="31" y="202"/>
                    </a:cubicBezTo>
                    <a:cubicBezTo>
                      <a:pt x="28" y="207"/>
                      <a:pt x="28" y="207"/>
                      <a:pt x="28" y="207"/>
                    </a:cubicBezTo>
                    <a:cubicBezTo>
                      <a:pt x="23" y="205"/>
                      <a:pt x="23" y="205"/>
                      <a:pt x="23" y="205"/>
                    </a:cubicBezTo>
                    <a:cubicBezTo>
                      <a:pt x="18" y="203"/>
                      <a:pt x="18" y="203"/>
                      <a:pt x="18" y="203"/>
                    </a:cubicBezTo>
                    <a:cubicBezTo>
                      <a:pt x="14" y="200"/>
                      <a:pt x="14" y="200"/>
                      <a:pt x="14" y="200"/>
                    </a:cubicBezTo>
                    <a:cubicBezTo>
                      <a:pt x="10" y="192"/>
                      <a:pt x="10" y="192"/>
                      <a:pt x="10" y="192"/>
                    </a:cubicBezTo>
                    <a:cubicBezTo>
                      <a:pt x="10" y="192"/>
                      <a:pt x="11" y="188"/>
                      <a:pt x="9" y="188"/>
                    </a:cubicBezTo>
                    <a:cubicBezTo>
                      <a:pt x="7" y="188"/>
                      <a:pt x="2" y="192"/>
                      <a:pt x="2" y="192"/>
                    </a:cubicBezTo>
                    <a:cubicBezTo>
                      <a:pt x="0" y="183"/>
                      <a:pt x="0" y="183"/>
                      <a:pt x="0" y="183"/>
                    </a:cubicBezTo>
                    <a:cubicBezTo>
                      <a:pt x="0" y="168"/>
                      <a:pt x="0" y="168"/>
                      <a:pt x="0" y="168"/>
                    </a:cubicBezTo>
                    <a:cubicBezTo>
                      <a:pt x="2" y="151"/>
                      <a:pt x="2" y="151"/>
                      <a:pt x="2" y="151"/>
                    </a:cubicBezTo>
                    <a:cubicBezTo>
                      <a:pt x="6" y="137"/>
                      <a:pt x="6" y="137"/>
                      <a:pt x="6" y="137"/>
                    </a:cubicBezTo>
                    <a:cubicBezTo>
                      <a:pt x="11" y="129"/>
                      <a:pt x="11" y="129"/>
                      <a:pt x="11" y="129"/>
                    </a:cubicBezTo>
                    <a:cubicBezTo>
                      <a:pt x="13" y="120"/>
                      <a:pt x="13" y="120"/>
                      <a:pt x="13" y="120"/>
                    </a:cubicBezTo>
                    <a:cubicBezTo>
                      <a:pt x="13" y="110"/>
                      <a:pt x="13" y="110"/>
                      <a:pt x="13" y="110"/>
                    </a:cubicBezTo>
                    <a:cubicBezTo>
                      <a:pt x="16" y="104"/>
                      <a:pt x="16" y="104"/>
                      <a:pt x="16" y="104"/>
                    </a:cubicBezTo>
                    <a:cubicBezTo>
                      <a:pt x="24" y="96"/>
                      <a:pt x="24" y="96"/>
                      <a:pt x="24" y="96"/>
                    </a:cubicBezTo>
                    <a:cubicBezTo>
                      <a:pt x="28" y="92"/>
                      <a:pt x="28" y="92"/>
                      <a:pt x="28" y="92"/>
                    </a:cubicBezTo>
                    <a:cubicBezTo>
                      <a:pt x="32" y="87"/>
                      <a:pt x="32" y="87"/>
                      <a:pt x="32" y="87"/>
                    </a:cubicBezTo>
                    <a:cubicBezTo>
                      <a:pt x="34" y="81"/>
                      <a:pt x="34" y="81"/>
                      <a:pt x="34" y="81"/>
                    </a:cubicBezTo>
                    <a:cubicBezTo>
                      <a:pt x="36" y="72"/>
                      <a:pt x="36" y="72"/>
                      <a:pt x="36" y="72"/>
                    </a:cubicBezTo>
                    <a:cubicBezTo>
                      <a:pt x="36" y="67"/>
                      <a:pt x="36" y="67"/>
                      <a:pt x="36" y="67"/>
                    </a:cubicBezTo>
                    <a:cubicBezTo>
                      <a:pt x="34" y="60"/>
                      <a:pt x="34" y="60"/>
                      <a:pt x="34" y="60"/>
                    </a:cubicBezTo>
                    <a:cubicBezTo>
                      <a:pt x="35" y="53"/>
                      <a:pt x="35" y="53"/>
                      <a:pt x="35" y="53"/>
                    </a:cubicBezTo>
                    <a:cubicBezTo>
                      <a:pt x="37" y="45"/>
                      <a:pt x="37" y="45"/>
                      <a:pt x="37" y="45"/>
                    </a:cubicBezTo>
                    <a:cubicBezTo>
                      <a:pt x="44" y="41"/>
                      <a:pt x="44" y="41"/>
                      <a:pt x="44" y="41"/>
                    </a:cubicBezTo>
                    <a:cubicBezTo>
                      <a:pt x="51" y="35"/>
                      <a:pt x="51" y="35"/>
                      <a:pt x="51" y="35"/>
                    </a:cubicBezTo>
                    <a:cubicBezTo>
                      <a:pt x="55" y="30"/>
                      <a:pt x="55" y="30"/>
                      <a:pt x="55" y="30"/>
                    </a:cubicBezTo>
                    <a:cubicBezTo>
                      <a:pt x="58" y="23"/>
                      <a:pt x="58" y="23"/>
                      <a:pt x="58" y="23"/>
                    </a:cubicBezTo>
                    <a:cubicBezTo>
                      <a:pt x="60" y="15"/>
                      <a:pt x="60" y="15"/>
                      <a:pt x="60" y="15"/>
                    </a:cubicBezTo>
                    <a:cubicBezTo>
                      <a:pt x="60" y="8"/>
                      <a:pt x="60" y="8"/>
                      <a:pt x="60" y="8"/>
                    </a:cubicBezTo>
                    <a:cubicBezTo>
                      <a:pt x="56" y="3"/>
                      <a:pt x="56" y="3"/>
                      <a:pt x="56" y="3"/>
                    </a:cubicBezTo>
                    <a:lnTo>
                      <a:pt x="54" y="0"/>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4" name="Freeform 35"/>
              <p:cNvSpPr>
                <a:spLocks/>
              </p:cNvSpPr>
              <p:nvPr/>
            </p:nvSpPr>
            <p:spPr bwMode="auto">
              <a:xfrm>
                <a:off x="9455150" y="1611313"/>
                <a:ext cx="184150" cy="138113"/>
              </a:xfrm>
              <a:custGeom>
                <a:avLst/>
                <a:gdLst>
                  <a:gd name="T0" fmla="*/ 2 w 49"/>
                  <a:gd name="T1" fmla="*/ 37 h 37"/>
                  <a:gd name="T2" fmla="*/ 5 w 49"/>
                  <a:gd name="T3" fmla="*/ 35 h 37"/>
                  <a:gd name="T4" fmla="*/ 9 w 49"/>
                  <a:gd name="T5" fmla="*/ 34 h 37"/>
                  <a:gd name="T6" fmla="*/ 11 w 49"/>
                  <a:gd name="T7" fmla="*/ 35 h 37"/>
                  <a:gd name="T8" fmla="*/ 14 w 49"/>
                  <a:gd name="T9" fmla="*/ 36 h 37"/>
                  <a:gd name="T10" fmla="*/ 17 w 49"/>
                  <a:gd name="T11" fmla="*/ 34 h 37"/>
                  <a:gd name="T12" fmla="*/ 20 w 49"/>
                  <a:gd name="T13" fmla="*/ 31 h 37"/>
                  <a:gd name="T14" fmla="*/ 23 w 49"/>
                  <a:gd name="T15" fmla="*/ 30 h 37"/>
                  <a:gd name="T16" fmla="*/ 27 w 49"/>
                  <a:gd name="T17" fmla="*/ 31 h 37"/>
                  <a:gd name="T18" fmla="*/ 29 w 49"/>
                  <a:gd name="T19" fmla="*/ 30 h 37"/>
                  <a:gd name="T20" fmla="*/ 33 w 49"/>
                  <a:gd name="T21" fmla="*/ 26 h 37"/>
                  <a:gd name="T22" fmla="*/ 39 w 49"/>
                  <a:gd name="T23" fmla="*/ 25 h 37"/>
                  <a:gd name="T24" fmla="*/ 43 w 49"/>
                  <a:gd name="T25" fmla="*/ 19 h 37"/>
                  <a:gd name="T26" fmla="*/ 47 w 49"/>
                  <a:gd name="T27" fmla="*/ 13 h 37"/>
                  <a:gd name="T28" fmla="*/ 48 w 49"/>
                  <a:gd name="T29" fmla="*/ 9 h 37"/>
                  <a:gd name="T30" fmla="*/ 49 w 49"/>
                  <a:gd name="T31" fmla="*/ 4 h 37"/>
                  <a:gd name="T32" fmla="*/ 41 w 49"/>
                  <a:gd name="T33" fmla="*/ 3 h 37"/>
                  <a:gd name="T34" fmla="*/ 36 w 49"/>
                  <a:gd name="T35" fmla="*/ 2 h 37"/>
                  <a:gd name="T36" fmla="*/ 29 w 49"/>
                  <a:gd name="T37" fmla="*/ 2 h 37"/>
                  <a:gd name="T38" fmla="*/ 26 w 49"/>
                  <a:gd name="T39" fmla="*/ 3 h 37"/>
                  <a:gd name="T40" fmla="*/ 20 w 49"/>
                  <a:gd name="T41" fmla="*/ 3 h 37"/>
                  <a:gd name="T42" fmla="*/ 15 w 49"/>
                  <a:gd name="T43" fmla="*/ 1 h 37"/>
                  <a:gd name="T44" fmla="*/ 10 w 49"/>
                  <a:gd name="T45" fmla="*/ 0 h 37"/>
                  <a:gd name="T46" fmla="*/ 5 w 49"/>
                  <a:gd name="T47" fmla="*/ 1 h 37"/>
                  <a:gd name="T48" fmla="*/ 3 w 49"/>
                  <a:gd name="T49" fmla="*/ 6 h 37"/>
                  <a:gd name="T50" fmla="*/ 2 w 49"/>
                  <a:gd name="T51" fmla="*/ 10 h 37"/>
                  <a:gd name="T52" fmla="*/ 2 w 49"/>
                  <a:gd name="T53" fmla="*/ 15 h 37"/>
                  <a:gd name="T54" fmla="*/ 2 w 49"/>
                  <a:gd name="T55" fmla="*/ 22 h 37"/>
                  <a:gd name="T56" fmla="*/ 0 w 49"/>
                  <a:gd name="T57" fmla="*/ 30 h 37"/>
                  <a:gd name="T58" fmla="*/ 0 w 49"/>
                  <a:gd name="T59" fmla="*/ 36 h 37"/>
                  <a:gd name="T60" fmla="*/ 2 w 49"/>
                  <a:gd name="T6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37">
                    <a:moveTo>
                      <a:pt x="2" y="37"/>
                    </a:moveTo>
                    <a:cubicBezTo>
                      <a:pt x="5" y="35"/>
                      <a:pt x="5" y="35"/>
                      <a:pt x="5" y="35"/>
                    </a:cubicBezTo>
                    <a:cubicBezTo>
                      <a:pt x="9" y="34"/>
                      <a:pt x="9" y="34"/>
                      <a:pt x="9" y="34"/>
                    </a:cubicBezTo>
                    <a:cubicBezTo>
                      <a:pt x="11" y="35"/>
                      <a:pt x="11" y="35"/>
                      <a:pt x="11" y="35"/>
                    </a:cubicBezTo>
                    <a:cubicBezTo>
                      <a:pt x="14" y="36"/>
                      <a:pt x="14" y="36"/>
                      <a:pt x="14" y="36"/>
                    </a:cubicBezTo>
                    <a:cubicBezTo>
                      <a:pt x="17" y="34"/>
                      <a:pt x="17" y="34"/>
                      <a:pt x="17" y="34"/>
                    </a:cubicBezTo>
                    <a:cubicBezTo>
                      <a:pt x="20" y="31"/>
                      <a:pt x="20" y="31"/>
                      <a:pt x="20" y="31"/>
                    </a:cubicBezTo>
                    <a:cubicBezTo>
                      <a:pt x="23" y="30"/>
                      <a:pt x="23" y="30"/>
                      <a:pt x="23" y="30"/>
                    </a:cubicBezTo>
                    <a:cubicBezTo>
                      <a:pt x="27" y="31"/>
                      <a:pt x="27" y="31"/>
                      <a:pt x="27" y="31"/>
                    </a:cubicBezTo>
                    <a:cubicBezTo>
                      <a:pt x="29" y="30"/>
                      <a:pt x="29" y="30"/>
                      <a:pt x="29" y="30"/>
                    </a:cubicBezTo>
                    <a:cubicBezTo>
                      <a:pt x="33" y="26"/>
                      <a:pt x="33" y="26"/>
                      <a:pt x="33" y="26"/>
                    </a:cubicBezTo>
                    <a:cubicBezTo>
                      <a:pt x="39" y="25"/>
                      <a:pt x="39" y="25"/>
                      <a:pt x="39" y="25"/>
                    </a:cubicBezTo>
                    <a:cubicBezTo>
                      <a:pt x="43" y="19"/>
                      <a:pt x="43" y="19"/>
                      <a:pt x="43" y="19"/>
                    </a:cubicBezTo>
                    <a:cubicBezTo>
                      <a:pt x="47" y="13"/>
                      <a:pt x="47" y="13"/>
                      <a:pt x="47" y="13"/>
                    </a:cubicBezTo>
                    <a:cubicBezTo>
                      <a:pt x="48" y="9"/>
                      <a:pt x="48" y="9"/>
                      <a:pt x="48" y="9"/>
                    </a:cubicBezTo>
                    <a:cubicBezTo>
                      <a:pt x="49" y="4"/>
                      <a:pt x="49" y="4"/>
                      <a:pt x="49" y="4"/>
                    </a:cubicBezTo>
                    <a:cubicBezTo>
                      <a:pt x="41" y="3"/>
                      <a:pt x="41" y="3"/>
                      <a:pt x="41" y="3"/>
                    </a:cubicBezTo>
                    <a:cubicBezTo>
                      <a:pt x="36" y="2"/>
                      <a:pt x="36" y="2"/>
                      <a:pt x="36" y="2"/>
                    </a:cubicBezTo>
                    <a:cubicBezTo>
                      <a:pt x="29" y="2"/>
                      <a:pt x="29" y="2"/>
                      <a:pt x="29" y="2"/>
                    </a:cubicBezTo>
                    <a:cubicBezTo>
                      <a:pt x="26" y="3"/>
                      <a:pt x="26" y="3"/>
                      <a:pt x="26" y="3"/>
                    </a:cubicBezTo>
                    <a:cubicBezTo>
                      <a:pt x="20" y="3"/>
                      <a:pt x="20" y="3"/>
                      <a:pt x="20" y="3"/>
                    </a:cubicBezTo>
                    <a:cubicBezTo>
                      <a:pt x="15" y="1"/>
                      <a:pt x="15" y="1"/>
                      <a:pt x="15" y="1"/>
                    </a:cubicBezTo>
                    <a:cubicBezTo>
                      <a:pt x="10" y="0"/>
                      <a:pt x="10" y="0"/>
                      <a:pt x="10" y="0"/>
                    </a:cubicBezTo>
                    <a:cubicBezTo>
                      <a:pt x="5" y="1"/>
                      <a:pt x="5" y="1"/>
                      <a:pt x="5" y="1"/>
                    </a:cubicBezTo>
                    <a:cubicBezTo>
                      <a:pt x="3" y="6"/>
                      <a:pt x="3" y="6"/>
                      <a:pt x="3" y="6"/>
                    </a:cubicBezTo>
                    <a:cubicBezTo>
                      <a:pt x="2" y="10"/>
                      <a:pt x="2" y="10"/>
                      <a:pt x="2" y="10"/>
                    </a:cubicBezTo>
                    <a:cubicBezTo>
                      <a:pt x="2" y="15"/>
                      <a:pt x="2" y="15"/>
                      <a:pt x="2" y="15"/>
                    </a:cubicBezTo>
                    <a:cubicBezTo>
                      <a:pt x="2" y="15"/>
                      <a:pt x="3" y="21"/>
                      <a:pt x="2" y="22"/>
                    </a:cubicBezTo>
                    <a:cubicBezTo>
                      <a:pt x="1" y="23"/>
                      <a:pt x="0" y="30"/>
                      <a:pt x="0" y="30"/>
                    </a:cubicBezTo>
                    <a:cubicBezTo>
                      <a:pt x="0" y="36"/>
                      <a:pt x="0" y="36"/>
                      <a:pt x="0" y="36"/>
                    </a:cubicBezTo>
                    <a:lnTo>
                      <a:pt x="2" y="37"/>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5" name="Freeform 36"/>
              <p:cNvSpPr>
                <a:spLocks/>
              </p:cNvSpPr>
              <p:nvPr/>
            </p:nvSpPr>
            <p:spPr bwMode="auto">
              <a:xfrm>
                <a:off x="9523413" y="1570038"/>
                <a:ext cx="30162" cy="30163"/>
              </a:xfrm>
              <a:custGeom>
                <a:avLst/>
                <a:gdLst>
                  <a:gd name="T0" fmla="*/ 7 w 19"/>
                  <a:gd name="T1" fmla="*/ 19 h 19"/>
                  <a:gd name="T2" fmla="*/ 19 w 19"/>
                  <a:gd name="T3" fmla="*/ 9 h 19"/>
                  <a:gd name="T4" fmla="*/ 14 w 19"/>
                  <a:gd name="T5" fmla="*/ 0 h 19"/>
                  <a:gd name="T6" fmla="*/ 5 w 19"/>
                  <a:gd name="T7" fmla="*/ 2 h 19"/>
                  <a:gd name="T8" fmla="*/ 0 w 19"/>
                  <a:gd name="T9" fmla="*/ 11 h 19"/>
                  <a:gd name="T10" fmla="*/ 7 w 19"/>
                  <a:gd name="T11" fmla="*/ 19 h 19"/>
                </a:gdLst>
                <a:ahLst/>
                <a:cxnLst>
                  <a:cxn ang="0">
                    <a:pos x="T0" y="T1"/>
                  </a:cxn>
                  <a:cxn ang="0">
                    <a:pos x="T2" y="T3"/>
                  </a:cxn>
                  <a:cxn ang="0">
                    <a:pos x="T4" y="T5"/>
                  </a:cxn>
                  <a:cxn ang="0">
                    <a:pos x="T6" y="T7"/>
                  </a:cxn>
                  <a:cxn ang="0">
                    <a:pos x="T8" y="T9"/>
                  </a:cxn>
                  <a:cxn ang="0">
                    <a:pos x="T10" y="T11"/>
                  </a:cxn>
                </a:cxnLst>
                <a:rect l="0" t="0" r="r" b="b"/>
                <a:pathLst>
                  <a:path w="19" h="19">
                    <a:moveTo>
                      <a:pt x="7" y="19"/>
                    </a:moveTo>
                    <a:lnTo>
                      <a:pt x="19" y="9"/>
                    </a:lnTo>
                    <a:lnTo>
                      <a:pt x="14" y="0"/>
                    </a:lnTo>
                    <a:lnTo>
                      <a:pt x="5" y="2"/>
                    </a:lnTo>
                    <a:lnTo>
                      <a:pt x="0" y="11"/>
                    </a:lnTo>
                    <a:lnTo>
                      <a:pt x="7" y="1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6" name="Freeform 37"/>
              <p:cNvSpPr>
                <a:spLocks/>
              </p:cNvSpPr>
              <p:nvPr/>
            </p:nvSpPr>
            <p:spPr bwMode="auto">
              <a:xfrm>
                <a:off x="9466263" y="1539875"/>
                <a:ext cx="53975" cy="41275"/>
              </a:xfrm>
              <a:custGeom>
                <a:avLst/>
                <a:gdLst>
                  <a:gd name="T0" fmla="*/ 14 w 14"/>
                  <a:gd name="T1" fmla="*/ 2 h 11"/>
                  <a:gd name="T2" fmla="*/ 12 w 14"/>
                  <a:gd name="T3" fmla="*/ 8 h 11"/>
                  <a:gd name="T4" fmla="*/ 11 w 14"/>
                  <a:gd name="T5" fmla="*/ 11 h 11"/>
                  <a:gd name="T6" fmla="*/ 7 w 14"/>
                  <a:gd name="T7" fmla="*/ 10 h 11"/>
                  <a:gd name="T8" fmla="*/ 0 w 14"/>
                  <a:gd name="T9" fmla="*/ 10 h 11"/>
                  <a:gd name="T10" fmla="*/ 2 w 14"/>
                  <a:gd name="T11" fmla="*/ 5 h 11"/>
                  <a:gd name="T12" fmla="*/ 7 w 14"/>
                  <a:gd name="T13" fmla="*/ 0 h 11"/>
                  <a:gd name="T14" fmla="*/ 14 w 14"/>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4" y="2"/>
                    </a:moveTo>
                    <a:cubicBezTo>
                      <a:pt x="12" y="8"/>
                      <a:pt x="12" y="8"/>
                      <a:pt x="12" y="8"/>
                    </a:cubicBezTo>
                    <a:cubicBezTo>
                      <a:pt x="11" y="11"/>
                      <a:pt x="11" y="11"/>
                      <a:pt x="11" y="11"/>
                    </a:cubicBezTo>
                    <a:cubicBezTo>
                      <a:pt x="11" y="11"/>
                      <a:pt x="8" y="10"/>
                      <a:pt x="7" y="10"/>
                    </a:cubicBezTo>
                    <a:cubicBezTo>
                      <a:pt x="6" y="10"/>
                      <a:pt x="0" y="10"/>
                      <a:pt x="0" y="10"/>
                    </a:cubicBezTo>
                    <a:cubicBezTo>
                      <a:pt x="2" y="5"/>
                      <a:pt x="2" y="5"/>
                      <a:pt x="2" y="5"/>
                    </a:cubicBezTo>
                    <a:cubicBezTo>
                      <a:pt x="7" y="0"/>
                      <a:pt x="7" y="0"/>
                      <a:pt x="7" y="0"/>
                    </a:cubicBezTo>
                    <a:lnTo>
                      <a:pt x="14"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7" name="Freeform 38"/>
              <p:cNvSpPr>
                <a:spLocks/>
              </p:cNvSpPr>
              <p:nvPr/>
            </p:nvSpPr>
            <p:spPr bwMode="auto">
              <a:xfrm>
                <a:off x="9388475" y="1576388"/>
                <a:ext cx="44450" cy="57150"/>
              </a:xfrm>
              <a:custGeom>
                <a:avLst/>
                <a:gdLst>
                  <a:gd name="T0" fmla="*/ 16 w 28"/>
                  <a:gd name="T1" fmla="*/ 22 h 36"/>
                  <a:gd name="T2" fmla="*/ 2 w 28"/>
                  <a:gd name="T3" fmla="*/ 36 h 36"/>
                  <a:gd name="T4" fmla="*/ 0 w 28"/>
                  <a:gd name="T5" fmla="*/ 22 h 36"/>
                  <a:gd name="T6" fmla="*/ 4 w 28"/>
                  <a:gd name="T7" fmla="*/ 7 h 36"/>
                  <a:gd name="T8" fmla="*/ 16 w 28"/>
                  <a:gd name="T9" fmla="*/ 0 h 36"/>
                  <a:gd name="T10" fmla="*/ 28 w 28"/>
                  <a:gd name="T11" fmla="*/ 0 h 36"/>
                  <a:gd name="T12" fmla="*/ 28 w 28"/>
                  <a:gd name="T13" fmla="*/ 7 h 36"/>
                  <a:gd name="T14" fmla="*/ 23 w 28"/>
                  <a:gd name="T15" fmla="*/ 17 h 36"/>
                  <a:gd name="T16" fmla="*/ 16 w 28"/>
                  <a:gd name="T17"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16" y="22"/>
                    </a:moveTo>
                    <a:lnTo>
                      <a:pt x="2" y="36"/>
                    </a:lnTo>
                    <a:lnTo>
                      <a:pt x="0" y="22"/>
                    </a:lnTo>
                    <a:lnTo>
                      <a:pt x="4" y="7"/>
                    </a:lnTo>
                    <a:lnTo>
                      <a:pt x="16" y="0"/>
                    </a:lnTo>
                    <a:lnTo>
                      <a:pt x="28" y="0"/>
                    </a:lnTo>
                    <a:lnTo>
                      <a:pt x="28" y="7"/>
                    </a:lnTo>
                    <a:lnTo>
                      <a:pt x="23" y="17"/>
                    </a:lnTo>
                    <a:lnTo>
                      <a:pt x="16" y="2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8" name="Freeform 39"/>
              <p:cNvSpPr>
                <a:spLocks/>
              </p:cNvSpPr>
              <p:nvPr/>
            </p:nvSpPr>
            <p:spPr bwMode="auto">
              <a:xfrm>
                <a:off x="9312275" y="1652588"/>
                <a:ext cx="46037" cy="63500"/>
              </a:xfrm>
              <a:custGeom>
                <a:avLst/>
                <a:gdLst>
                  <a:gd name="T0" fmla="*/ 29 w 29"/>
                  <a:gd name="T1" fmla="*/ 9 h 40"/>
                  <a:gd name="T2" fmla="*/ 19 w 29"/>
                  <a:gd name="T3" fmla="*/ 21 h 40"/>
                  <a:gd name="T4" fmla="*/ 10 w 29"/>
                  <a:gd name="T5" fmla="*/ 35 h 40"/>
                  <a:gd name="T6" fmla="*/ 0 w 29"/>
                  <a:gd name="T7" fmla="*/ 40 h 40"/>
                  <a:gd name="T8" fmla="*/ 7 w 29"/>
                  <a:gd name="T9" fmla="*/ 23 h 40"/>
                  <a:gd name="T10" fmla="*/ 17 w 29"/>
                  <a:gd name="T11" fmla="*/ 4 h 40"/>
                  <a:gd name="T12" fmla="*/ 24 w 29"/>
                  <a:gd name="T13" fmla="*/ 0 h 40"/>
                  <a:gd name="T14" fmla="*/ 29 w 29"/>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0">
                    <a:moveTo>
                      <a:pt x="29" y="9"/>
                    </a:moveTo>
                    <a:lnTo>
                      <a:pt x="19" y="21"/>
                    </a:lnTo>
                    <a:lnTo>
                      <a:pt x="10" y="35"/>
                    </a:lnTo>
                    <a:lnTo>
                      <a:pt x="0" y="40"/>
                    </a:lnTo>
                    <a:lnTo>
                      <a:pt x="7" y="23"/>
                    </a:lnTo>
                    <a:lnTo>
                      <a:pt x="17" y="4"/>
                    </a:lnTo>
                    <a:lnTo>
                      <a:pt x="24" y="0"/>
                    </a:lnTo>
                    <a:lnTo>
                      <a:pt x="29" y="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9" name="Freeform 40"/>
              <p:cNvSpPr>
                <a:spLocks/>
              </p:cNvSpPr>
              <p:nvPr/>
            </p:nvSpPr>
            <p:spPr bwMode="auto">
              <a:xfrm>
                <a:off x="9402763" y="1655763"/>
                <a:ext cx="41275" cy="26988"/>
              </a:xfrm>
              <a:custGeom>
                <a:avLst/>
                <a:gdLst>
                  <a:gd name="T0" fmla="*/ 12 w 26"/>
                  <a:gd name="T1" fmla="*/ 2 h 17"/>
                  <a:gd name="T2" fmla="*/ 5 w 26"/>
                  <a:gd name="T3" fmla="*/ 5 h 17"/>
                  <a:gd name="T4" fmla="*/ 0 w 26"/>
                  <a:gd name="T5" fmla="*/ 12 h 17"/>
                  <a:gd name="T6" fmla="*/ 7 w 26"/>
                  <a:gd name="T7" fmla="*/ 14 h 17"/>
                  <a:gd name="T8" fmla="*/ 14 w 26"/>
                  <a:gd name="T9" fmla="*/ 17 h 17"/>
                  <a:gd name="T10" fmla="*/ 26 w 26"/>
                  <a:gd name="T11" fmla="*/ 10 h 17"/>
                  <a:gd name="T12" fmla="*/ 19 w 26"/>
                  <a:gd name="T13" fmla="*/ 0 h 17"/>
                  <a:gd name="T14" fmla="*/ 12 w 26"/>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7">
                    <a:moveTo>
                      <a:pt x="12" y="2"/>
                    </a:moveTo>
                    <a:lnTo>
                      <a:pt x="5" y="5"/>
                    </a:lnTo>
                    <a:lnTo>
                      <a:pt x="0" y="12"/>
                    </a:lnTo>
                    <a:lnTo>
                      <a:pt x="7" y="14"/>
                    </a:lnTo>
                    <a:lnTo>
                      <a:pt x="14" y="17"/>
                    </a:lnTo>
                    <a:lnTo>
                      <a:pt x="26" y="10"/>
                    </a:lnTo>
                    <a:lnTo>
                      <a:pt x="19" y="0"/>
                    </a:lnTo>
                    <a:lnTo>
                      <a:pt x="12"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0" name="Freeform 41"/>
              <p:cNvSpPr>
                <a:spLocks/>
              </p:cNvSpPr>
              <p:nvPr/>
            </p:nvSpPr>
            <p:spPr bwMode="auto">
              <a:xfrm>
                <a:off x="9429750" y="1603375"/>
                <a:ext cx="19050" cy="22225"/>
              </a:xfrm>
              <a:custGeom>
                <a:avLst/>
                <a:gdLst>
                  <a:gd name="T0" fmla="*/ 0 w 12"/>
                  <a:gd name="T1" fmla="*/ 14 h 14"/>
                  <a:gd name="T2" fmla="*/ 9 w 12"/>
                  <a:gd name="T3" fmla="*/ 14 h 14"/>
                  <a:gd name="T4" fmla="*/ 12 w 12"/>
                  <a:gd name="T5" fmla="*/ 0 h 14"/>
                  <a:gd name="T6" fmla="*/ 2 w 12"/>
                  <a:gd name="T7" fmla="*/ 5 h 14"/>
                  <a:gd name="T8" fmla="*/ 0 w 12"/>
                  <a:gd name="T9" fmla="*/ 14 h 14"/>
                </a:gdLst>
                <a:ahLst/>
                <a:cxnLst>
                  <a:cxn ang="0">
                    <a:pos x="T0" y="T1"/>
                  </a:cxn>
                  <a:cxn ang="0">
                    <a:pos x="T2" y="T3"/>
                  </a:cxn>
                  <a:cxn ang="0">
                    <a:pos x="T4" y="T5"/>
                  </a:cxn>
                  <a:cxn ang="0">
                    <a:pos x="T6" y="T7"/>
                  </a:cxn>
                  <a:cxn ang="0">
                    <a:pos x="T8" y="T9"/>
                  </a:cxn>
                </a:cxnLst>
                <a:rect l="0" t="0" r="r" b="b"/>
                <a:pathLst>
                  <a:path w="12" h="14">
                    <a:moveTo>
                      <a:pt x="0" y="14"/>
                    </a:moveTo>
                    <a:lnTo>
                      <a:pt x="9" y="14"/>
                    </a:lnTo>
                    <a:lnTo>
                      <a:pt x="12" y="0"/>
                    </a:lnTo>
                    <a:lnTo>
                      <a:pt x="2" y="5"/>
                    </a:lnTo>
                    <a:lnTo>
                      <a:pt x="0" y="14"/>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1" name="Freeform 42"/>
              <p:cNvSpPr>
                <a:spLocks/>
              </p:cNvSpPr>
              <p:nvPr/>
            </p:nvSpPr>
            <p:spPr bwMode="auto">
              <a:xfrm>
                <a:off x="9418638" y="1701800"/>
                <a:ext cx="22225" cy="25400"/>
              </a:xfrm>
              <a:custGeom>
                <a:avLst/>
                <a:gdLst>
                  <a:gd name="T0" fmla="*/ 14 w 14"/>
                  <a:gd name="T1" fmla="*/ 7 h 16"/>
                  <a:gd name="T2" fmla="*/ 11 w 14"/>
                  <a:gd name="T3" fmla="*/ 16 h 16"/>
                  <a:gd name="T4" fmla="*/ 2 w 14"/>
                  <a:gd name="T5" fmla="*/ 16 h 16"/>
                  <a:gd name="T6" fmla="*/ 0 w 14"/>
                  <a:gd name="T7" fmla="*/ 7 h 16"/>
                  <a:gd name="T8" fmla="*/ 2 w 14"/>
                  <a:gd name="T9" fmla="*/ 0 h 16"/>
                  <a:gd name="T10" fmla="*/ 9 w 14"/>
                  <a:gd name="T11" fmla="*/ 0 h 16"/>
                  <a:gd name="T12" fmla="*/ 14 w 14"/>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14" y="7"/>
                    </a:moveTo>
                    <a:lnTo>
                      <a:pt x="11" y="16"/>
                    </a:lnTo>
                    <a:lnTo>
                      <a:pt x="2" y="16"/>
                    </a:lnTo>
                    <a:lnTo>
                      <a:pt x="0" y="7"/>
                    </a:lnTo>
                    <a:lnTo>
                      <a:pt x="2" y="0"/>
                    </a:lnTo>
                    <a:lnTo>
                      <a:pt x="9" y="0"/>
                    </a:lnTo>
                    <a:lnTo>
                      <a:pt x="14" y="7"/>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sp>
        <p:nvSpPr>
          <p:cNvPr id="61" name="CaixaDeTexto 60"/>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278093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Adoção de novas medidas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Q21.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2018, sua empresa pretende adotar alguma NOVA medida para estimular as vendas?</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3461601533"/>
              </p:ext>
            </p:extLst>
          </p:nvPr>
        </p:nvGraphicFramePr>
        <p:xfrm>
          <a:off x="895029" y="2178026"/>
          <a:ext cx="8928992" cy="4021693"/>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339230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Adoção de novas medidas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Q21.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2018, sua empresa pretende adotar alguma NOVA medida para estimular as vendas?</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967747647"/>
              </p:ext>
            </p:extLst>
          </p:nvPr>
        </p:nvGraphicFramePr>
        <p:xfrm>
          <a:off x="262558" y="1917626"/>
          <a:ext cx="10225136" cy="4392488"/>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
        <p:nvSpPr>
          <p:cNvPr id="20" name="CaixaDeTexto 19"/>
          <p:cNvSpPr txBox="1"/>
          <p:nvPr/>
        </p:nvSpPr>
        <p:spPr>
          <a:xfrm>
            <a:off x="622598" y="1157141"/>
            <a:ext cx="9289032" cy="646331"/>
          </a:xfrm>
          <a:prstGeom prst="rect">
            <a:avLst/>
          </a:prstGeom>
          <a:noFill/>
          <a:ln>
            <a:noFill/>
          </a:ln>
        </p:spPr>
        <p:txBody>
          <a:bodyPr wrap="square" rtlCol="0">
            <a:spAutoFit/>
          </a:bodyPr>
          <a:lstStyle/>
          <a:p>
            <a:pPr algn="just"/>
            <a:r>
              <a:rPr lang="pt-BR" sz="1800" dirty="0">
                <a:solidFill>
                  <a:schemeClr val="accent5">
                    <a:lumMod val="50000"/>
                  </a:schemeClr>
                </a:solidFill>
              </a:rPr>
              <a:t>Empresários com maior grau de escolaridade pretendem, em maior proporção, adotar medidas que estimulem as vendas em 2018.</a:t>
            </a:r>
          </a:p>
        </p:txBody>
      </p:sp>
    </p:spTree>
    <p:extLst>
      <p:ext uri="{BB962C8B-B14F-4D97-AF65-F5344CB8AC3E}">
        <p14:creationId xmlns:p14="http://schemas.microsoft.com/office/powerpoint/2010/main" val="48349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DESEMPENHO DA EMPRESA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ano de 2017 foi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24" name="Tabela 23"/>
          <p:cNvGraphicFramePr>
            <a:graphicFrameLocks noGrp="1"/>
          </p:cNvGraphicFramePr>
          <p:nvPr>
            <p:extLst>
              <p:ext uri="{D42A27DB-BD31-4B8C-83A1-F6EECF244321}">
                <p14:modId xmlns:p14="http://schemas.microsoft.com/office/powerpoint/2010/main" val="501596020"/>
              </p:ext>
            </p:extLst>
          </p:nvPr>
        </p:nvGraphicFramePr>
        <p:xfrm>
          <a:off x="2071167" y="2423240"/>
          <a:ext cx="6624736" cy="3168002"/>
        </p:xfrm>
        <a:graphic>
          <a:graphicData uri="http://schemas.openxmlformats.org/drawingml/2006/table">
            <a:tbl>
              <a:tblPr bandRow="1">
                <a:tableStyleId>{5C22544A-7EE6-4342-B048-85BDC9FD1C3A}</a:tableStyleId>
              </a:tblPr>
              <a:tblGrid>
                <a:gridCol w="2980957">
                  <a:extLst>
                    <a:ext uri="{9D8B030D-6E8A-4147-A177-3AD203B41FA5}">
                      <a16:colId xmlns:a16="http://schemas.microsoft.com/office/drawing/2014/main" val="1717645873"/>
                    </a:ext>
                  </a:extLst>
                </a:gridCol>
                <a:gridCol w="1238885">
                  <a:extLst>
                    <a:ext uri="{9D8B030D-6E8A-4147-A177-3AD203B41FA5}">
                      <a16:colId xmlns:a16="http://schemas.microsoft.com/office/drawing/2014/main" val="2682590267"/>
                    </a:ext>
                  </a:extLst>
                </a:gridCol>
                <a:gridCol w="1238885">
                  <a:extLst>
                    <a:ext uri="{9D8B030D-6E8A-4147-A177-3AD203B41FA5}">
                      <a16:colId xmlns:a16="http://schemas.microsoft.com/office/drawing/2014/main" val="100693935"/>
                    </a:ext>
                  </a:extLst>
                </a:gridCol>
                <a:gridCol w="1166009">
                  <a:extLst>
                    <a:ext uri="{9D8B030D-6E8A-4147-A177-3AD203B41FA5}">
                      <a16:colId xmlns:a16="http://schemas.microsoft.com/office/drawing/2014/main" val="221777309"/>
                    </a:ext>
                  </a:extLst>
                </a:gridCol>
              </a:tblGrid>
              <a:tr h="956762">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23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552810">
                <a:tc>
                  <a:txBody>
                    <a:bodyPr/>
                    <a:lstStyle/>
                    <a:p>
                      <a:pPr marL="0" algn="r" defTabSz="1172261" rtl="0" eaLnBrk="1" latinLnBrk="0" hangingPunct="1"/>
                      <a:r>
                        <a:rPr lang="pt-BR" sz="1600" b="1" kern="1200" dirty="0">
                          <a:solidFill>
                            <a:srgbClr val="013575"/>
                          </a:solidFill>
                          <a:latin typeface="+mn-lt"/>
                          <a:ea typeface="+mn-ea"/>
                          <a:cs typeface="+mn-cs"/>
                        </a:rPr>
                        <a:t>Melhor</a:t>
                      </a:r>
                      <a:r>
                        <a:rPr lang="pt-BR" sz="1600" b="1" kern="1200" baseline="0" dirty="0">
                          <a:solidFill>
                            <a:srgbClr val="013575"/>
                          </a:solidFill>
                          <a:latin typeface="+mn-lt"/>
                          <a:ea typeface="+mn-ea"/>
                          <a:cs typeface="+mn-cs"/>
                        </a:rPr>
                        <a:t> que o ano passado</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extLst>
                  <a:ext uri="{0D108BD9-81ED-4DB2-BD59-A6C34878D82A}">
                    <a16:rowId xmlns:a16="http://schemas.microsoft.com/office/drawing/2014/main" val="1143186497"/>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Igual ao ano passado</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24%</a:t>
                      </a:r>
                    </a:p>
                  </a:txBody>
                  <a:tcPr marL="9525" marR="9525" marT="9525" marB="0" anchor="ctr"/>
                </a:tc>
                <a:extLst>
                  <a:ext uri="{0D108BD9-81ED-4DB2-BD59-A6C34878D82A}">
                    <a16:rowId xmlns:a16="http://schemas.microsoft.com/office/drawing/2014/main" val="2417726408"/>
                  </a:ext>
                </a:extLst>
              </a:tr>
              <a:tr h="55281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Pior que o ano passado</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51%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54%</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51%</a:t>
                      </a:r>
                    </a:p>
                  </a:txBody>
                  <a:tcPr marL="9525" marR="9525" marT="9525" marB="0" anchor="ctr"/>
                </a:tc>
                <a:extLst>
                  <a:ext uri="{0D108BD9-81ED-4DB2-BD59-A6C34878D82A}">
                    <a16:rowId xmlns:a16="http://schemas.microsoft.com/office/drawing/2014/main" val="1811174359"/>
                  </a:ext>
                </a:extLst>
              </a:tr>
              <a:tr h="552810">
                <a:tc>
                  <a:txBody>
                    <a:bodyPr/>
                    <a:lstStyle/>
                    <a:p>
                      <a:pPr algn="r"/>
                      <a:r>
                        <a:rPr lang="pt-BR" sz="1600" b="1" dirty="0">
                          <a:solidFill>
                            <a:srgbClr val="013575"/>
                          </a:solidFill>
                        </a:rPr>
                        <a:t>Não sabe/Não</a:t>
                      </a:r>
                      <a:r>
                        <a:rPr lang="pt-BR" sz="1600" b="1" baseline="0" dirty="0">
                          <a:solidFill>
                            <a:srgbClr val="013575"/>
                          </a:solidFill>
                        </a:rPr>
                        <a:t> respondeu</a:t>
                      </a:r>
                      <a:endParaRPr lang="pt-BR" sz="1600" b="1" dirty="0">
                        <a:solidFill>
                          <a:srgbClr val="013575"/>
                        </a:solidFill>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1485659157"/>
                  </a:ext>
                </a:extLst>
              </a:tr>
            </a:tbl>
          </a:graphicData>
        </a:graphic>
      </p:graphicFrame>
      <p:sp>
        <p:nvSpPr>
          <p:cNvPr id="19" name="Retângulo 18"/>
          <p:cNvSpPr/>
          <p:nvPr/>
        </p:nvSpPr>
        <p:spPr>
          <a:xfrm>
            <a:off x="5077149" y="3125846"/>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sp>
        <p:nvSpPr>
          <p:cNvPr id="21" name="Retângulo 20"/>
          <p:cNvSpPr/>
          <p:nvPr/>
        </p:nvSpPr>
        <p:spPr>
          <a:xfrm>
            <a:off x="6299453" y="3141123"/>
            <a:ext cx="1129672"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sp>
        <p:nvSpPr>
          <p:cNvPr id="23" name="Retângulo 22"/>
          <p:cNvSpPr/>
          <p:nvPr/>
        </p:nvSpPr>
        <p:spPr>
          <a:xfrm>
            <a:off x="7443578" y="3123192"/>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pic>
        <p:nvPicPr>
          <p:cNvPr id="32" name="Imagem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11527" y="2471527"/>
            <a:ext cx="676746" cy="629161"/>
          </a:xfrm>
          <a:prstGeom prst="rect">
            <a:avLst/>
          </a:prstGeom>
        </p:spPr>
      </p:pic>
      <p:pic>
        <p:nvPicPr>
          <p:cNvPr id="33" name="Imagem 3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63605" y="2495605"/>
            <a:ext cx="699356" cy="647690"/>
          </a:xfrm>
          <a:prstGeom prst="rect">
            <a:avLst/>
          </a:prstGeom>
        </p:spPr>
      </p:pic>
      <p:pic>
        <p:nvPicPr>
          <p:cNvPr id="34" name="Imagem 3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87791" y="2422823"/>
            <a:ext cx="650893" cy="650893"/>
          </a:xfrm>
          <a:prstGeom prst="rect">
            <a:avLst/>
          </a:prstGeom>
        </p:spPr>
      </p:pic>
      <p:sp>
        <p:nvSpPr>
          <p:cNvPr id="36" name="CaixaDeTexto 3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1264753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Adoção de novas medidas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Q21.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Em 2018, sua empresa pretende adotar alguma NOVA medida para estimular as vendas?</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2157926482"/>
              </p:ext>
            </p:extLst>
          </p:nvPr>
        </p:nvGraphicFramePr>
        <p:xfrm>
          <a:off x="478582" y="2204021"/>
          <a:ext cx="9793088" cy="3995898"/>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
        <p:nvSpPr>
          <p:cNvPr id="23" name="CaixaDeTexto 22"/>
          <p:cNvSpPr txBox="1"/>
          <p:nvPr/>
        </p:nvSpPr>
        <p:spPr>
          <a:xfrm>
            <a:off x="687182" y="1221499"/>
            <a:ext cx="9289032" cy="646331"/>
          </a:xfrm>
          <a:prstGeom prst="rect">
            <a:avLst/>
          </a:prstGeom>
          <a:noFill/>
          <a:ln>
            <a:noFill/>
          </a:ln>
        </p:spPr>
        <p:txBody>
          <a:bodyPr wrap="square" rtlCol="0">
            <a:spAutoFit/>
          </a:bodyPr>
          <a:lstStyle/>
          <a:p>
            <a:pPr algn="just"/>
            <a:r>
              <a:rPr lang="pt-BR" sz="1800" dirty="0">
                <a:solidFill>
                  <a:schemeClr val="accent5">
                    <a:lumMod val="50000"/>
                  </a:schemeClr>
                </a:solidFill>
              </a:rPr>
              <a:t>Quanto mais jovens os empresários, maior a tendência de que busquem adotar ações de estímulo das vendas em 2018.</a:t>
            </a:r>
          </a:p>
        </p:txBody>
      </p:sp>
    </p:spTree>
    <p:extLst>
      <p:ext uri="{BB962C8B-B14F-4D97-AF65-F5344CB8AC3E}">
        <p14:creationId xmlns:p14="http://schemas.microsoft.com/office/powerpoint/2010/main" val="23216334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Principal estratégia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Q22.</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Qual as principal estratégia que sua empresa pretende adotar para estimular as vendas? (</a:t>
            </a:r>
            <a:r>
              <a:rPr lang="pt-BR" sz="1000" u="sng"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ESTIMULADA- RU</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a:t>
            </a:r>
            <a:endParaRPr lang="pt-BR" sz="1050" dirty="0">
              <a:solidFill>
                <a:schemeClr val="tx1">
                  <a:lumMod val="95000"/>
                  <a:lumOff val="5000"/>
                </a:schemeClr>
              </a:solidFill>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4" name="Gráfico 3"/>
          <p:cNvGraphicFramePr/>
          <p:nvPr>
            <p:extLst>
              <p:ext uri="{D42A27DB-BD31-4B8C-83A1-F6EECF244321}">
                <p14:modId xmlns:p14="http://schemas.microsoft.com/office/powerpoint/2010/main" val="1067685723"/>
              </p:ext>
            </p:extLst>
          </p:nvPr>
        </p:nvGraphicFramePr>
        <p:xfrm>
          <a:off x="910630" y="2469995"/>
          <a:ext cx="9073008" cy="3934753"/>
        </p:xfrm>
        <a:graphic>
          <a:graphicData uri="http://schemas.openxmlformats.org/drawingml/2006/chart">
            <c:chart xmlns:c="http://schemas.openxmlformats.org/drawingml/2006/chart" xmlns:r="http://schemas.openxmlformats.org/officeDocument/2006/relationships" r:id="rId11"/>
          </a:graphicData>
        </a:graphic>
      </p:graphicFrame>
      <p:sp>
        <p:nvSpPr>
          <p:cNvPr id="25" name="CaixaDeTexto 24"/>
          <p:cNvSpPr txBox="1"/>
          <p:nvPr/>
        </p:nvSpPr>
        <p:spPr>
          <a:xfrm>
            <a:off x="1053241" y="1384233"/>
            <a:ext cx="8928992" cy="707886"/>
          </a:xfrm>
          <a:prstGeom prst="rect">
            <a:avLst/>
          </a:prstGeom>
          <a:noFill/>
        </p:spPr>
        <p:txBody>
          <a:bodyPr wrap="square" rtlCol="0">
            <a:spAutoFit/>
          </a:bodyPr>
          <a:lstStyle/>
          <a:p>
            <a:pPr algn="just"/>
            <a:r>
              <a:rPr lang="pt-BR" sz="2000" dirty="0">
                <a:solidFill>
                  <a:schemeClr val="accent5">
                    <a:lumMod val="50000"/>
                  </a:schemeClr>
                </a:solidFill>
              </a:rPr>
              <a:t>Quase 30% dos empresários que pretendem adotar alguma nova estratégia para estimular as vendas, pretendem investir em </a:t>
            </a:r>
            <a:r>
              <a:rPr lang="pt-BR" sz="2000" b="1" dirty="0">
                <a:solidFill>
                  <a:schemeClr val="accent5">
                    <a:lumMod val="50000"/>
                  </a:schemeClr>
                </a:solidFill>
              </a:rPr>
              <a:t>propaganda e marketing</a:t>
            </a:r>
            <a:r>
              <a:rPr lang="pt-BR" sz="2000" dirty="0">
                <a:solidFill>
                  <a:schemeClr val="accent5">
                    <a:lumMod val="50000"/>
                  </a:schemeClr>
                </a:solidFill>
              </a:rPr>
              <a:t>.</a:t>
            </a:r>
          </a:p>
        </p:txBody>
      </p:sp>
      <p:sp>
        <p:nvSpPr>
          <p:cNvPr id="27" name="CaixaDeTexto 26"/>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4.073 ENTREVISTADOS</a:t>
            </a:r>
          </a:p>
        </p:txBody>
      </p:sp>
    </p:spTree>
    <p:extLst>
      <p:ext uri="{BB962C8B-B14F-4D97-AF65-F5344CB8AC3E}">
        <p14:creationId xmlns:p14="http://schemas.microsoft.com/office/powerpoint/2010/main" val="3485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Principal estratégia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Q22.</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Qual as principal estratégia que sua empresa pretende adotar para estimular as vendas? (</a:t>
            </a:r>
            <a:r>
              <a:rPr lang="pt-BR" sz="1000" u="sng"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ESTIMULADA- RU</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a:t>
            </a:r>
            <a:endParaRPr lang="pt-BR" sz="1050" dirty="0">
              <a:solidFill>
                <a:schemeClr val="tx1">
                  <a:lumMod val="95000"/>
                  <a:lumOff val="5000"/>
                </a:schemeClr>
              </a:solidFill>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32" name="Tabela 31"/>
          <p:cNvGraphicFramePr>
            <a:graphicFrameLocks noGrp="1"/>
          </p:cNvGraphicFramePr>
          <p:nvPr>
            <p:extLst>
              <p:ext uri="{D42A27DB-BD31-4B8C-83A1-F6EECF244321}">
                <p14:modId xmlns:p14="http://schemas.microsoft.com/office/powerpoint/2010/main" val="2615435332"/>
              </p:ext>
            </p:extLst>
          </p:nvPr>
        </p:nvGraphicFramePr>
        <p:xfrm>
          <a:off x="1990750" y="1790864"/>
          <a:ext cx="6480718" cy="4432754"/>
        </p:xfrm>
        <a:graphic>
          <a:graphicData uri="http://schemas.openxmlformats.org/drawingml/2006/table">
            <a:tbl>
              <a:tblPr bandRow="1">
                <a:tableStyleId>{5C22544A-7EE6-4342-B048-85BDC9FD1C3A}</a:tableStyleId>
              </a:tblPr>
              <a:tblGrid>
                <a:gridCol w="2952325">
                  <a:extLst>
                    <a:ext uri="{9D8B030D-6E8A-4147-A177-3AD203B41FA5}">
                      <a16:colId xmlns:a16="http://schemas.microsoft.com/office/drawing/2014/main" val="1717645873"/>
                    </a:ext>
                  </a:extLst>
                </a:gridCol>
                <a:gridCol w="1176131">
                  <a:extLst>
                    <a:ext uri="{9D8B030D-6E8A-4147-A177-3AD203B41FA5}">
                      <a16:colId xmlns:a16="http://schemas.microsoft.com/office/drawing/2014/main" val="2682590267"/>
                    </a:ext>
                  </a:extLst>
                </a:gridCol>
                <a:gridCol w="1176131">
                  <a:extLst>
                    <a:ext uri="{9D8B030D-6E8A-4147-A177-3AD203B41FA5}">
                      <a16:colId xmlns:a16="http://schemas.microsoft.com/office/drawing/2014/main" val="100693935"/>
                    </a:ext>
                  </a:extLst>
                </a:gridCol>
                <a:gridCol w="1176131">
                  <a:extLst>
                    <a:ext uri="{9D8B030D-6E8A-4147-A177-3AD203B41FA5}">
                      <a16:colId xmlns:a16="http://schemas.microsoft.com/office/drawing/2014/main" val="221777309"/>
                    </a:ext>
                  </a:extLst>
                </a:gridCol>
              </a:tblGrid>
              <a:tr h="460930">
                <a:tc>
                  <a:txBody>
                    <a:bodyPr/>
                    <a:lstStyle/>
                    <a:p>
                      <a:pPr marL="0" algn="r" defTabSz="1172261" rtl="0" eaLnBrk="1" latinLnBrk="0" hangingPunct="1"/>
                      <a:endParaRPr lang="pt-BR" sz="14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496478">
                <a:tc>
                  <a:txBody>
                    <a:bodyPr/>
                    <a:lstStyle/>
                    <a:p>
                      <a:pPr marL="0" algn="r" defTabSz="1172261" rtl="0" eaLnBrk="1" latinLnBrk="0" hangingPunct="1"/>
                      <a:r>
                        <a:rPr lang="pt-BR" sz="1400" b="1" kern="1200" dirty="0">
                          <a:solidFill>
                            <a:srgbClr val="1F497D"/>
                          </a:solidFill>
                          <a:latin typeface="+mn-lt"/>
                          <a:ea typeface="+mn-ea"/>
                          <a:cs typeface="+mn-cs"/>
                        </a:rPr>
                        <a:t>Reduzir</a:t>
                      </a:r>
                      <a:r>
                        <a:rPr lang="pt-BR" sz="1400" b="1" kern="1200" baseline="0" dirty="0">
                          <a:solidFill>
                            <a:srgbClr val="1F497D"/>
                          </a:solidFill>
                          <a:latin typeface="+mn-lt"/>
                          <a:ea typeface="+mn-ea"/>
                          <a:cs typeface="+mn-cs"/>
                        </a:rPr>
                        <a:t> preços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11%</a:t>
                      </a:r>
                    </a:p>
                  </a:txBody>
                  <a:tcPr marL="9525" marR="9525" marT="9525" marB="0" anchor="ctr"/>
                </a:tc>
                <a:extLst>
                  <a:ext uri="{0D108BD9-81ED-4DB2-BD59-A6C34878D82A}">
                    <a16:rowId xmlns:a16="http://schemas.microsoft.com/office/drawing/2014/main" val="1143186497"/>
                  </a:ext>
                </a:extLst>
              </a:tr>
              <a:tr h="496478">
                <a:tc>
                  <a:txBody>
                    <a:bodyPr/>
                    <a:lstStyle/>
                    <a:p>
                      <a:pPr marL="0" algn="r" defTabSz="1172261" rtl="0" eaLnBrk="1" latinLnBrk="0" hangingPunct="1"/>
                      <a:r>
                        <a:rPr lang="pt-BR" sz="1400" b="1" kern="1200" dirty="0">
                          <a:solidFill>
                            <a:srgbClr val="1F497D"/>
                          </a:solidFill>
                          <a:latin typeface="+mn-lt"/>
                          <a:ea typeface="+mn-ea"/>
                          <a:cs typeface="+mn-cs"/>
                        </a:rPr>
                        <a:t>Aumentar o prazo</a:t>
                      </a:r>
                      <a:r>
                        <a:rPr lang="pt-BR" sz="1400" b="1" kern="1200" baseline="0" dirty="0">
                          <a:solidFill>
                            <a:srgbClr val="1F497D"/>
                          </a:solidFill>
                          <a:latin typeface="+mn-lt"/>
                          <a:ea typeface="+mn-ea"/>
                          <a:cs typeface="+mn-cs"/>
                        </a:rPr>
                        <a:t> das vendas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2417726408"/>
                  </a:ext>
                </a:extLst>
              </a:tr>
              <a:tr h="4964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Aumentar</a:t>
                      </a:r>
                      <a:r>
                        <a:rPr lang="pt-BR" sz="1400" b="1" kern="1200" baseline="0" dirty="0">
                          <a:solidFill>
                            <a:srgbClr val="1F497D"/>
                          </a:solidFill>
                          <a:latin typeface="+mn-lt"/>
                          <a:ea typeface="+mn-ea"/>
                          <a:cs typeface="+mn-cs"/>
                        </a:rPr>
                        <a:t> a variedade de produtos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18%</a:t>
                      </a:r>
                    </a:p>
                  </a:txBody>
                  <a:tcPr marL="9525" marR="9525" marT="9525" marB="0" anchor="ctr"/>
                </a:tc>
                <a:extLst>
                  <a:ext uri="{0D108BD9-81ED-4DB2-BD59-A6C34878D82A}">
                    <a16:rowId xmlns:a16="http://schemas.microsoft.com/office/drawing/2014/main" val="1811174359"/>
                  </a:ext>
                </a:extLst>
              </a:tr>
              <a:tr h="4964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em cursos/treinamentos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17%</a:t>
                      </a:r>
                    </a:p>
                  </a:txBody>
                  <a:tcPr marL="9525" marR="9525" marT="9525" marB="0" anchor="ctr"/>
                </a:tc>
                <a:extLst>
                  <a:ext uri="{0D108BD9-81ED-4DB2-BD59-A6C34878D82A}">
                    <a16:rowId xmlns:a16="http://schemas.microsoft.com/office/drawing/2014/main" val="3334416563"/>
                  </a:ext>
                </a:extLst>
              </a:tr>
              <a:tr h="4964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em propaganda e marketing</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41%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40%</a:t>
                      </a:r>
                    </a:p>
                  </a:txBody>
                  <a:tcPr marL="9525" marR="9525" marT="9525" marB="0" anchor="ctr"/>
                </a:tc>
                <a:extLst>
                  <a:ext uri="{0D108BD9-81ED-4DB2-BD59-A6C34878D82A}">
                    <a16:rowId xmlns:a16="http://schemas.microsoft.com/office/drawing/2014/main" val="317203924"/>
                  </a:ext>
                </a:extLst>
              </a:tr>
              <a:tr h="4964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Outras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extLst>
                  <a:ext uri="{0D108BD9-81ED-4DB2-BD59-A6C34878D82A}">
                    <a16:rowId xmlns:a16="http://schemas.microsoft.com/office/drawing/2014/main" val="761914892"/>
                  </a:ext>
                </a:extLst>
              </a:tr>
              <a:tr h="4964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Nenhuma</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527174813"/>
                  </a:ext>
                </a:extLst>
              </a:tr>
              <a:tr h="496478">
                <a:tc>
                  <a:txBody>
                    <a:bodyPr/>
                    <a:lstStyle/>
                    <a:p>
                      <a:pPr algn="r"/>
                      <a:r>
                        <a:rPr lang="pt-BR" sz="1400" b="1" dirty="0">
                          <a:solidFill>
                            <a:srgbClr val="1F497D"/>
                          </a:solidFill>
                        </a:rPr>
                        <a:t>Não sabe/não respondeu</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1485659157"/>
                  </a:ext>
                </a:extLst>
              </a:tr>
            </a:tbl>
          </a:graphicData>
        </a:graphic>
      </p:graphicFrame>
      <p:grpSp>
        <p:nvGrpSpPr>
          <p:cNvPr id="33" name="Agrupar 32"/>
          <p:cNvGrpSpPr/>
          <p:nvPr/>
        </p:nvGrpSpPr>
        <p:grpSpPr>
          <a:xfrm>
            <a:off x="6226173" y="1339820"/>
            <a:ext cx="903106" cy="1000366"/>
            <a:chOff x="2639175" y="4785128"/>
            <a:chExt cx="762451" cy="1207077"/>
          </a:xfrm>
        </p:grpSpPr>
        <p:grpSp>
          <p:nvGrpSpPr>
            <p:cNvPr id="34" name="Grupo 5"/>
            <p:cNvGrpSpPr/>
            <p:nvPr/>
          </p:nvGrpSpPr>
          <p:grpSpPr>
            <a:xfrm>
              <a:off x="2639175" y="4785128"/>
              <a:ext cx="762451" cy="760375"/>
              <a:chOff x="1990279" y="4930054"/>
              <a:chExt cx="829550" cy="829550"/>
            </a:xfrm>
          </p:grpSpPr>
          <p:sp>
            <p:nvSpPr>
              <p:cNvPr id="36" name="Retângulo 35"/>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2" name="Imagem 4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90279" y="4930054"/>
                <a:ext cx="829550" cy="829550"/>
              </a:xfrm>
              <a:prstGeom prst="rect">
                <a:avLst/>
              </a:prstGeom>
            </p:spPr>
          </p:pic>
        </p:grpSp>
        <p:sp>
          <p:nvSpPr>
            <p:cNvPr id="35" name="CaixaDeTexto 34"/>
            <p:cNvSpPr txBox="1"/>
            <p:nvPr/>
          </p:nvSpPr>
          <p:spPr>
            <a:xfrm>
              <a:off x="2711925" y="5520551"/>
              <a:ext cx="653718" cy="471654"/>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43" name="Agrupar 42"/>
          <p:cNvGrpSpPr/>
          <p:nvPr/>
        </p:nvGrpSpPr>
        <p:grpSpPr>
          <a:xfrm>
            <a:off x="7391347" y="1279972"/>
            <a:ext cx="944343" cy="1057106"/>
            <a:chOff x="8349793" y="1845054"/>
            <a:chExt cx="828255" cy="915585"/>
          </a:xfrm>
        </p:grpSpPr>
        <p:grpSp>
          <p:nvGrpSpPr>
            <p:cNvPr id="44" name="Grupo 16"/>
            <p:cNvGrpSpPr/>
            <p:nvPr/>
          </p:nvGrpSpPr>
          <p:grpSpPr>
            <a:xfrm>
              <a:off x="8426412" y="1845054"/>
              <a:ext cx="720398" cy="620267"/>
              <a:chOff x="2947662" y="4678526"/>
              <a:chExt cx="846138" cy="1057275"/>
            </a:xfrm>
          </p:grpSpPr>
          <p:sp>
            <p:nvSpPr>
              <p:cNvPr id="46" name="Retângulo 45"/>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7" name="Group 13"/>
              <p:cNvGrpSpPr>
                <a:grpSpLocks noChangeAspect="1"/>
              </p:cNvGrpSpPr>
              <p:nvPr/>
            </p:nvGrpSpPr>
            <p:grpSpPr bwMode="auto">
              <a:xfrm>
                <a:off x="2947662" y="4678526"/>
                <a:ext cx="846138" cy="1057275"/>
                <a:chOff x="-489" y="3132"/>
                <a:chExt cx="533" cy="666"/>
              </a:xfrm>
            </p:grpSpPr>
            <p:sp>
              <p:nvSpPr>
                <p:cNvPr id="48"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9"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45" name="CaixaDeTexto 44"/>
            <p:cNvSpPr txBox="1"/>
            <p:nvPr/>
          </p:nvSpPr>
          <p:spPr>
            <a:xfrm>
              <a:off x="8349793" y="2421682"/>
              <a:ext cx="828255" cy="338957"/>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EPP</a:t>
              </a:r>
            </a:p>
          </p:txBody>
        </p:sp>
      </p:grpSp>
      <p:grpSp>
        <p:nvGrpSpPr>
          <p:cNvPr id="50" name="Agrupar 49"/>
          <p:cNvGrpSpPr/>
          <p:nvPr/>
        </p:nvGrpSpPr>
        <p:grpSpPr>
          <a:xfrm>
            <a:off x="5135859" y="1406583"/>
            <a:ext cx="856912" cy="930495"/>
            <a:chOff x="1791730" y="4869436"/>
            <a:chExt cx="723450" cy="1122769"/>
          </a:xfrm>
        </p:grpSpPr>
        <p:grpSp>
          <p:nvGrpSpPr>
            <p:cNvPr id="51" name="Grupo 13"/>
            <p:cNvGrpSpPr/>
            <p:nvPr/>
          </p:nvGrpSpPr>
          <p:grpSpPr>
            <a:xfrm>
              <a:off x="1791730" y="4869436"/>
              <a:ext cx="723450" cy="686766"/>
              <a:chOff x="1228890" y="5205413"/>
              <a:chExt cx="653544" cy="622099"/>
            </a:xfrm>
          </p:grpSpPr>
          <p:sp>
            <p:nvSpPr>
              <p:cNvPr id="53"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4" name="Imagem 5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28890" y="5257691"/>
                <a:ext cx="653544" cy="569821"/>
              </a:xfrm>
              <a:prstGeom prst="rect">
                <a:avLst/>
              </a:prstGeom>
            </p:spPr>
          </p:pic>
        </p:grpSp>
        <p:sp>
          <p:nvSpPr>
            <p:cNvPr id="52" name="CaixaDeTexto 51"/>
            <p:cNvSpPr txBox="1"/>
            <p:nvPr/>
          </p:nvSpPr>
          <p:spPr>
            <a:xfrm>
              <a:off x="1815004" y="5520550"/>
              <a:ext cx="653718" cy="471655"/>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56" name="CaixaDeTexto 55"/>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4.073 ENTREVISTADOS</a:t>
            </a:r>
          </a:p>
        </p:txBody>
      </p:sp>
    </p:spTree>
    <p:extLst>
      <p:ext uri="{BB962C8B-B14F-4D97-AF65-F5344CB8AC3E}">
        <p14:creationId xmlns:p14="http://schemas.microsoft.com/office/powerpoint/2010/main" val="3934209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ela 37"/>
          <p:cNvGraphicFramePr>
            <a:graphicFrameLocks noGrp="1"/>
          </p:cNvGraphicFramePr>
          <p:nvPr>
            <p:extLst>
              <p:ext uri="{D42A27DB-BD31-4B8C-83A1-F6EECF244321}">
                <p14:modId xmlns:p14="http://schemas.microsoft.com/office/powerpoint/2010/main" val="86796666"/>
              </p:ext>
            </p:extLst>
          </p:nvPr>
        </p:nvGraphicFramePr>
        <p:xfrm>
          <a:off x="2112212" y="1790864"/>
          <a:ext cx="6480718" cy="4432754"/>
        </p:xfrm>
        <a:graphic>
          <a:graphicData uri="http://schemas.openxmlformats.org/drawingml/2006/table">
            <a:tbl>
              <a:tblPr bandRow="1">
                <a:tableStyleId>{5C22544A-7EE6-4342-B048-85BDC9FD1C3A}</a:tableStyleId>
              </a:tblPr>
              <a:tblGrid>
                <a:gridCol w="2952325">
                  <a:extLst>
                    <a:ext uri="{9D8B030D-6E8A-4147-A177-3AD203B41FA5}">
                      <a16:colId xmlns:a16="http://schemas.microsoft.com/office/drawing/2014/main" val="1717645873"/>
                    </a:ext>
                  </a:extLst>
                </a:gridCol>
                <a:gridCol w="1176131">
                  <a:extLst>
                    <a:ext uri="{9D8B030D-6E8A-4147-A177-3AD203B41FA5}">
                      <a16:colId xmlns:a16="http://schemas.microsoft.com/office/drawing/2014/main" val="2682590267"/>
                    </a:ext>
                  </a:extLst>
                </a:gridCol>
                <a:gridCol w="1176131">
                  <a:extLst>
                    <a:ext uri="{9D8B030D-6E8A-4147-A177-3AD203B41FA5}">
                      <a16:colId xmlns:a16="http://schemas.microsoft.com/office/drawing/2014/main" val="100693935"/>
                    </a:ext>
                  </a:extLst>
                </a:gridCol>
                <a:gridCol w="1176131">
                  <a:extLst>
                    <a:ext uri="{9D8B030D-6E8A-4147-A177-3AD203B41FA5}">
                      <a16:colId xmlns:a16="http://schemas.microsoft.com/office/drawing/2014/main" val="221777309"/>
                    </a:ext>
                  </a:extLst>
                </a:gridCol>
              </a:tblGrid>
              <a:tr h="460930">
                <a:tc>
                  <a:txBody>
                    <a:bodyPr/>
                    <a:lstStyle/>
                    <a:p>
                      <a:pPr marL="0" algn="r" defTabSz="1172261" rtl="0" eaLnBrk="1" latinLnBrk="0" hangingPunct="1"/>
                      <a:endParaRPr lang="pt-BR" sz="14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496478">
                <a:tc>
                  <a:txBody>
                    <a:bodyPr/>
                    <a:lstStyle/>
                    <a:p>
                      <a:pPr marL="0" algn="r" defTabSz="1172261" rtl="0" eaLnBrk="1" latinLnBrk="0" hangingPunct="1"/>
                      <a:r>
                        <a:rPr lang="pt-BR" sz="1400" b="1" kern="1200" dirty="0">
                          <a:solidFill>
                            <a:srgbClr val="1F497D"/>
                          </a:solidFill>
                          <a:latin typeface="+mn-lt"/>
                          <a:ea typeface="+mn-ea"/>
                          <a:cs typeface="+mn-cs"/>
                        </a:rPr>
                        <a:t>Reduzir</a:t>
                      </a:r>
                      <a:r>
                        <a:rPr lang="pt-BR" sz="1400" b="1" kern="1200" baseline="0" dirty="0">
                          <a:solidFill>
                            <a:srgbClr val="1F497D"/>
                          </a:solidFill>
                          <a:latin typeface="+mn-lt"/>
                          <a:ea typeface="+mn-ea"/>
                          <a:cs typeface="+mn-cs"/>
                        </a:rPr>
                        <a:t> preços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9%</a:t>
                      </a:r>
                    </a:p>
                  </a:txBody>
                  <a:tcPr marL="9525" marR="9525" marT="9525" marB="0" anchor="ctr"/>
                </a:tc>
                <a:extLst>
                  <a:ext uri="{0D108BD9-81ED-4DB2-BD59-A6C34878D82A}">
                    <a16:rowId xmlns:a16="http://schemas.microsoft.com/office/drawing/2014/main" val="1143186497"/>
                  </a:ext>
                </a:extLst>
              </a:tr>
              <a:tr h="496478">
                <a:tc>
                  <a:txBody>
                    <a:bodyPr/>
                    <a:lstStyle/>
                    <a:p>
                      <a:pPr marL="0" algn="r" defTabSz="1172261" rtl="0" eaLnBrk="1" latinLnBrk="0" hangingPunct="1"/>
                      <a:r>
                        <a:rPr lang="pt-BR" sz="1400" b="1" kern="1200" dirty="0">
                          <a:solidFill>
                            <a:srgbClr val="1F497D"/>
                          </a:solidFill>
                          <a:latin typeface="+mn-lt"/>
                          <a:ea typeface="+mn-ea"/>
                          <a:cs typeface="+mn-cs"/>
                        </a:rPr>
                        <a:t>Aumentar o prazo</a:t>
                      </a:r>
                      <a:r>
                        <a:rPr lang="pt-BR" sz="1400" b="1" kern="1200" baseline="0" dirty="0">
                          <a:solidFill>
                            <a:srgbClr val="1F497D"/>
                          </a:solidFill>
                          <a:latin typeface="+mn-lt"/>
                          <a:ea typeface="+mn-ea"/>
                          <a:cs typeface="+mn-cs"/>
                        </a:rPr>
                        <a:t> das vendas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2417726408"/>
                  </a:ext>
                </a:extLst>
              </a:tr>
              <a:tr h="4964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Aumentar</a:t>
                      </a:r>
                      <a:r>
                        <a:rPr lang="pt-BR" sz="1400" b="1" kern="1200" baseline="0" dirty="0">
                          <a:solidFill>
                            <a:srgbClr val="1F497D"/>
                          </a:solidFill>
                          <a:latin typeface="+mn-lt"/>
                          <a:ea typeface="+mn-ea"/>
                          <a:cs typeface="+mn-cs"/>
                        </a:rPr>
                        <a:t> a variedade de produtos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extLst>
                  <a:ext uri="{0D108BD9-81ED-4DB2-BD59-A6C34878D82A}">
                    <a16:rowId xmlns:a16="http://schemas.microsoft.com/office/drawing/2014/main" val="1811174359"/>
                  </a:ext>
                </a:extLst>
              </a:tr>
              <a:tr h="4964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em cursos/treinamentos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extLst>
                  <a:ext uri="{0D108BD9-81ED-4DB2-BD59-A6C34878D82A}">
                    <a16:rowId xmlns:a16="http://schemas.microsoft.com/office/drawing/2014/main" val="3334416563"/>
                  </a:ext>
                </a:extLst>
              </a:tr>
              <a:tr h="4964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em propaganda e marketing</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46%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47%</a:t>
                      </a:r>
                    </a:p>
                  </a:txBody>
                  <a:tcPr marL="9525" marR="9525" marT="9525" marB="0" anchor="ctr"/>
                </a:tc>
                <a:extLst>
                  <a:ext uri="{0D108BD9-81ED-4DB2-BD59-A6C34878D82A}">
                    <a16:rowId xmlns:a16="http://schemas.microsoft.com/office/drawing/2014/main" val="317203924"/>
                  </a:ext>
                </a:extLst>
              </a:tr>
              <a:tr h="4964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Outras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extLst>
                  <a:ext uri="{0D108BD9-81ED-4DB2-BD59-A6C34878D82A}">
                    <a16:rowId xmlns:a16="http://schemas.microsoft.com/office/drawing/2014/main" val="761914892"/>
                  </a:ext>
                </a:extLst>
              </a:tr>
              <a:tr h="496478">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Nenhuma</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527174813"/>
                  </a:ext>
                </a:extLst>
              </a:tr>
              <a:tr h="496478">
                <a:tc>
                  <a:txBody>
                    <a:bodyPr/>
                    <a:lstStyle/>
                    <a:p>
                      <a:pPr algn="r"/>
                      <a:r>
                        <a:rPr lang="pt-BR" sz="1400" b="1" dirty="0">
                          <a:solidFill>
                            <a:srgbClr val="1F497D"/>
                          </a:solidFill>
                        </a:rPr>
                        <a:t>NS/Não</a:t>
                      </a:r>
                      <a:r>
                        <a:rPr lang="pt-BR" sz="1400" b="1" baseline="0" dirty="0">
                          <a:solidFill>
                            <a:srgbClr val="1F497D"/>
                          </a:solidFill>
                        </a:rPr>
                        <a:t> quis responder</a:t>
                      </a:r>
                      <a:endParaRPr lang="pt-BR" sz="1400" b="1" dirty="0">
                        <a:solidFill>
                          <a:srgbClr val="1F497D"/>
                        </a:solidFill>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1485659157"/>
                  </a:ext>
                </a:extLst>
              </a:tr>
            </a:tbl>
          </a:graphicData>
        </a:graphic>
      </p:graphicFrame>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Principal estratégia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Q22.</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Qual as principal estratégia que sua empresa pretende adotar para estimular as vendas? (</a:t>
            </a:r>
            <a:r>
              <a:rPr lang="pt-BR" sz="1000" u="sng"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ESTIMULADA- RU</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a:t>
            </a:r>
            <a:endParaRPr lang="pt-BR" sz="1050" dirty="0">
              <a:solidFill>
                <a:schemeClr val="tx1">
                  <a:lumMod val="95000"/>
                  <a:lumOff val="5000"/>
                </a:schemeClr>
              </a:solidFill>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pic>
        <p:nvPicPr>
          <p:cNvPr id="32" name="Imagem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45937" y="1372386"/>
            <a:ext cx="676746" cy="629161"/>
          </a:xfrm>
          <a:prstGeom prst="rect">
            <a:avLst/>
          </a:prstGeom>
        </p:spPr>
      </p:pic>
      <p:sp>
        <p:nvSpPr>
          <p:cNvPr id="33" name="Retângulo 32"/>
          <p:cNvSpPr/>
          <p:nvPr/>
        </p:nvSpPr>
        <p:spPr>
          <a:xfrm>
            <a:off x="5023994" y="1995461"/>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pic>
        <p:nvPicPr>
          <p:cNvPr id="34" name="Imagem 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98015" y="1396464"/>
            <a:ext cx="699356" cy="647690"/>
          </a:xfrm>
          <a:prstGeom prst="rect">
            <a:avLst/>
          </a:prstGeom>
        </p:spPr>
      </p:pic>
      <p:sp>
        <p:nvSpPr>
          <p:cNvPr id="35" name="Retângulo 34"/>
          <p:cNvSpPr/>
          <p:nvPr/>
        </p:nvSpPr>
        <p:spPr>
          <a:xfrm>
            <a:off x="6232722" y="2009731"/>
            <a:ext cx="1129672"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36" name="Imagem 3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14495" y="1328615"/>
            <a:ext cx="650893" cy="650893"/>
          </a:xfrm>
          <a:prstGeom prst="rect">
            <a:avLst/>
          </a:prstGeom>
        </p:spPr>
      </p:pic>
      <p:sp>
        <p:nvSpPr>
          <p:cNvPr id="37" name="Retângulo 36"/>
          <p:cNvSpPr/>
          <p:nvPr/>
        </p:nvSpPr>
        <p:spPr>
          <a:xfrm>
            <a:off x="7363554" y="1997740"/>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sp>
        <p:nvSpPr>
          <p:cNvPr id="24" name="CaixaDeTexto 23"/>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4.073 ENTREVISTADOS</a:t>
            </a:r>
          </a:p>
        </p:txBody>
      </p:sp>
    </p:spTree>
    <p:extLst>
      <p:ext uri="{BB962C8B-B14F-4D97-AF65-F5344CB8AC3E}">
        <p14:creationId xmlns:p14="http://schemas.microsoft.com/office/powerpoint/2010/main" val="30719648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Principal estratégia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Q22.</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Qual as principal estratégia que sua empresa pretende adotar para estimular as vendas? (</a:t>
            </a:r>
            <a:r>
              <a:rPr lang="pt-BR" sz="1000" u="sng"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ESTIMULADA- RU</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a:t>
            </a:r>
            <a:endParaRPr lang="pt-BR" sz="1050" dirty="0">
              <a:solidFill>
                <a:schemeClr val="tx1">
                  <a:lumMod val="95000"/>
                  <a:lumOff val="5000"/>
                </a:schemeClr>
              </a:solidFill>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929547231"/>
              </p:ext>
            </p:extLst>
          </p:nvPr>
        </p:nvGraphicFramePr>
        <p:xfrm>
          <a:off x="622762" y="1763863"/>
          <a:ext cx="9505056" cy="4323120"/>
        </p:xfrm>
        <a:graphic>
          <a:graphicData uri="http://schemas.openxmlformats.org/drawingml/2006/table">
            <a:tbl>
              <a:tblPr bandRow="1">
                <a:tableStyleId>{5C22544A-7EE6-4342-B048-85BDC9FD1C3A}</a:tableStyleId>
              </a:tblPr>
              <a:tblGrid>
                <a:gridCol w="3528391">
                  <a:extLst>
                    <a:ext uri="{9D8B030D-6E8A-4147-A177-3AD203B41FA5}">
                      <a16:colId xmlns:a16="http://schemas.microsoft.com/office/drawing/2014/main" val="1717645873"/>
                    </a:ext>
                  </a:extLst>
                </a:gridCol>
                <a:gridCol w="1195333">
                  <a:extLst>
                    <a:ext uri="{9D8B030D-6E8A-4147-A177-3AD203B41FA5}">
                      <a16:colId xmlns:a16="http://schemas.microsoft.com/office/drawing/2014/main" val="2682590267"/>
                    </a:ext>
                  </a:extLst>
                </a:gridCol>
                <a:gridCol w="1195333">
                  <a:extLst>
                    <a:ext uri="{9D8B030D-6E8A-4147-A177-3AD203B41FA5}">
                      <a16:colId xmlns:a16="http://schemas.microsoft.com/office/drawing/2014/main" val="100693935"/>
                    </a:ext>
                  </a:extLst>
                </a:gridCol>
                <a:gridCol w="1195333">
                  <a:extLst>
                    <a:ext uri="{9D8B030D-6E8A-4147-A177-3AD203B41FA5}">
                      <a16:colId xmlns:a16="http://schemas.microsoft.com/office/drawing/2014/main" val="221777309"/>
                    </a:ext>
                  </a:extLst>
                </a:gridCol>
                <a:gridCol w="1195333">
                  <a:extLst>
                    <a:ext uri="{9D8B030D-6E8A-4147-A177-3AD203B41FA5}">
                      <a16:colId xmlns:a16="http://schemas.microsoft.com/office/drawing/2014/main" val="690645657"/>
                    </a:ext>
                  </a:extLst>
                </a:gridCol>
                <a:gridCol w="1195333">
                  <a:extLst>
                    <a:ext uri="{9D8B030D-6E8A-4147-A177-3AD203B41FA5}">
                      <a16:colId xmlns:a16="http://schemas.microsoft.com/office/drawing/2014/main" val="1516364609"/>
                    </a:ext>
                  </a:extLst>
                </a:gridCol>
              </a:tblGrid>
              <a:tr h="337158">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Sul</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Sudeste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Centro-Oeste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Nordeste</a:t>
                      </a:r>
                    </a:p>
                  </a:txBody>
                  <a:tcPr anchor="ctr">
                    <a:solidFill>
                      <a:schemeClr val="accent2">
                        <a:lumMod val="60000"/>
                        <a:lumOff val="40000"/>
                        <a:alpha val="22000"/>
                      </a:schemeClr>
                    </a:solidFill>
                  </a:tcPr>
                </a:tc>
                <a:extLst>
                  <a:ext uri="{0D108BD9-81ED-4DB2-BD59-A6C34878D82A}">
                    <a16:rowId xmlns:a16="http://schemas.microsoft.com/office/drawing/2014/main" val="2156621863"/>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Reduzir</a:t>
                      </a:r>
                      <a:r>
                        <a:rPr lang="pt-BR" sz="1400" b="1" kern="1200" baseline="0" dirty="0">
                          <a:solidFill>
                            <a:srgbClr val="1F497D"/>
                          </a:solidFill>
                          <a:latin typeface="+mn-lt"/>
                          <a:ea typeface="+mn-ea"/>
                          <a:cs typeface="+mn-cs"/>
                        </a:rPr>
                        <a:t> preços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14%</a:t>
                      </a:r>
                    </a:p>
                  </a:txBody>
                  <a:tcPr marL="9525" marR="9525" marT="9525" marB="0" anchor="ctr"/>
                </a:tc>
                <a:extLst>
                  <a:ext uri="{0D108BD9-81ED-4DB2-BD59-A6C34878D82A}">
                    <a16:rowId xmlns:a16="http://schemas.microsoft.com/office/drawing/2014/main" val="1143186497"/>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Aumentar o prazo</a:t>
                      </a:r>
                      <a:r>
                        <a:rPr lang="pt-BR" sz="1400" b="1" kern="1200" baseline="0" dirty="0">
                          <a:solidFill>
                            <a:srgbClr val="1F497D"/>
                          </a:solidFill>
                          <a:latin typeface="+mn-lt"/>
                          <a:ea typeface="+mn-ea"/>
                          <a:cs typeface="+mn-cs"/>
                        </a:rPr>
                        <a:t> das vendas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2417726408"/>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Aumentar</a:t>
                      </a:r>
                      <a:r>
                        <a:rPr lang="pt-BR" sz="1400" b="1" kern="1200" baseline="0" dirty="0">
                          <a:solidFill>
                            <a:srgbClr val="1F497D"/>
                          </a:solidFill>
                          <a:latin typeface="+mn-lt"/>
                          <a:ea typeface="+mn-ea"/>
                          <a:cs typeface="+mn-cs"/>
                        </a:rPr>
                        <a:t> a variedade de produtos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22%</a:t>
                      </a:r>
                    </a:p>
                  </a:txBody>
                  <a:tcPr marL="9525" marR="9525" marT="9525" marB="0" anchor="ctr"/>
                </a:tc>
                <a:extLst>
                  <a:ext uri="{0D108BD9-81ED-4DB2-BD59-A6C34878D82A}">
                    <a16:rowId xmlns:a16="http://schemas.microsoft.com/office/drawing/2014/main" val="2047430372"/>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em cursos/treinamentos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13%</a:t>
                      </a:r>
                    </a:p>
                  </a:txBody>
                  <a:tcPr marL="9525" marR="9525" marT="9525" marB="0" anchor="ctr"/>
                </a:tc>
                <a:extLst>
                  <a:ext uri="{0D108BD9-81ED-4DB2-BD59-A6C34878D82A}">
                    <a16:rowId xmlns:a16="http://schemas.microsoft.com/office/drawing/2014/main" val="482354356"/>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em propaganda e marketing</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36%</a:t>
                      </a:r>
                    </a:p>
                  </a:txBody>
                  <a:tcPr marL="9525" marR="9525" marT="9525" marB="0" anchor="ctr"/>
                </a:tc>
                <a:extLst>
                  <a:ext uri="{0D108BD9-81ED-4DB2-BD59-A6C34878D82A}">
                    <a16:rowId xmlns:a16="http://schemas.microsoft.com/office/drawing/2014/main" val="1811174359"/>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Outras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7%</a:t>
                      </a:r>
                    </a:p>
                  </a:txBody>
                  <a:tcPr marL="9525" marR="9525" marT="9525" marB="0" anchor="ctr"/>
                </a:tc>
                <a:extLst>
                  <a:ext uri="{0D108BD9-81ED-4DB2-BD59-A6C34878D82A}">
                    <a16:rowId xmlns:a16="http://schemas.microsoft.com/office/drawing/2014/main" val="1397404369"/>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Nenhuma</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59057455"/>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sabe/não respondeu</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1485659157"/>
                  </a:ext>
                </a:extLst>
              </a:tr>
            </a:tbl>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4.073 ENTREVISTADOS</a:t>
            </a:r>
          </a:p>
        </p:txBody>
      </p:sp>
    </p:spTree>
    <p:extLst>
      <p:ext uri="{BB962C8B-B14F-4D97-AF65-F5344CB8AC3E}">
        <p14:creationId xmlns:p14="http://schemas.microsoft.com/office/powerpoint/2010/main" val="20163195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Principal estratégia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Q22.</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Qual as principal estratégia que sua empresa pretende adotar para estimular as vendas? (</a:t>
            </a:r>
            <a:r>
              <a:rPr lang="pt-BR" sz="1000" u="sng"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ESTIMULADA- RU</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a:t>
            </a:r>
            <a:endParaRPr lang="pt-BR" sz="1050" dirty="0">
              <a:solidFill>
                <a:schemeClr val="tx1">
                  <a:lumMod val="95000"/>
                  <a:lumOff val="5000"/>
                </a:schemeClr>
              </a:solidFill>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Gráfico 18"/>
          <p:cNvGraphicFramePr/>
          <p:nvPr>
            <p:extLst>
              <p:ext uri="{D42A27DB-BD31-4B8C-83A1-F6EECF244321}">
                <p14:modId xmlns:p14="http://schemas.microsoft.com/office/powerpoint/2010/main" val="2559921960"/>
              </p:ext>
            </p:extLst>
          </p:nvPr>
        </p:nvGraphicFramePr>
        <p:xfrm>
          <a:off x="44689" y="2131957"/>
          <a:ext cx="10657184" cy="4435479"/>
        </p:xfrm>
        <a:graphic>
          <a:graphicData uri="http://schemas.openxmlformats.org/drawingml/2006/chart">
            <c:chart xmlns:c="http://schemas.openxmlformats.org/drawingml/2006/chart" xmlns:r="http://schemas.openxmlformats.org/officeDocument/2006/relationships" r:id="rId11"/>
          </a:graphicData>
        </a:graphic>
      </p:graphicFrame>
      <p:sp>
        <p:nvSpPr>
          <p:cNvPr id="18" name="CaixaDeTexto 17"/>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4.073 ENTREVISTADOS</a:t>
            </a:r>
          </a:p>
        </p:txBody>
      </p:sp>
    </p:spTree>
    <p:extLst>
      <p:ext uri="{BB962C8B-B14F-4D97-AF65-F5344CB8AC3E}">
        <p14:creationId xmlns:p14="http://schemas.microsoft.com/office/powerpoint/2010/main" val="259700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Principal estratégia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Q22.</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Qual as principal estratégia que sua empresa pretende adotar para estimular as vendas? (</a:t>
            </a:r>
            <a:r>
              <a:rPr lang="pt-BR" sz="1000" u="sng"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ESTIMULADA- RU</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a:t>
            </a:r>
            <a:endParaRPr lang="pt-BR" sz="1050" dirty="0">
              <a:solidFill>
                <a:schemeClr val="tx1">
                  <a:lumMod val="95000"/>
                  <a:lumOff val="5000"/>
                </a:schemeClr>
              </a:solidFill>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2802458207"/>
              </p:ext>
            </p:extLst>
          </p:nvPr>
        </p:nvGraphicFramePr>
        <p:xfrm>
          <a:off x="334566" y="2401531"/>
          <a:ext cx="10225130" cy="4040797"/>
        </p:xfrm>
        <a:graphic>
          <a:graphicData uri="http://schemas.openxmlformats.org/drawingml/2006/table">
            <a:tbl>
              <a:tblPr bandRow="1">
                <a:tableStyleId>{5C22544A-7EE6-4342-B048-85BDC9FD1C3A}</a:tableStyleId>
              </a:tblPr>
              <a:tblGrid>
                <a:gridCol w="3261523">
                  <a:extLst>
                    <a:ext uri="{9D8B030D-6E8A-4147-A177-3AD203B41FA5}">
                      <a16:colId xmlns:a16="http://schemas.microsoft.com/office/drawing/2014/main" val="1717645873"/>
                    </a:ext>
                  </a:extLst>
                </a:gridCol>
                <a:gridCol w="994801">
                  <a:extLst>
                    <a:ext uri="{9D8B030D-6E8A-4147-A177-3AD203B41FA5}">
                      <a16:colId xmlns:a16="http://schemas.microsoft.com/office/drawing/2014/main" val="2682590267"/>
                    </a:ext>
                  </a:extLst>
                </a:gridCol>
                <a:gridCol w="994801">
                  <a:extLst>
                    <a:ext uri="{9D8B030D-6E8A-4147-A177-3AD203B41FA5}">
                      <a16:colId xmlns:a16="http://schemas.microsoft.com/office/drawing/2014/main" val="100693935"/>
                    </a:ext>
                  </a:extLst>
                </a:gridCol>
                <a:gridCol w="994801">
                  <a:extLst>
                    <a:ext uri="{9D8B030D-6E8A-4147-A177-3AD203B41FA5}">
                      <a16:colId xmlns:a16="http://schemas.microsoft.com/office/drawing/2014/main" val="221777309"/>
                    </a:ext>
                  </a:extLst>
                </a:gridCol>
                <a:gridCol w="994801">
                  <a:extLst>
                    <a:ext uri="{9D8B030D-6E8A-4147-A177-3AD203B41FA5}">
                      <a16:colId xmlns:a16="http://schemas.microsoft.com/office/drawing/2014/main" val="690645657"/>
                    </a:ext>
                  </a:extLst>
                </a:gridCol>
                <a:gridCol w="994801">
                  <a:extLst>
                    <a:ext uri="{9D8B030D-6E8A-4147-A177-3AD203B41FA5}">
                      <a16:colId xmlns:a16="http://schemas.microsoft.com/office/drawing/2014/main" val="1516364609"/>
                    </a:ext>
                  </a:extLst>
                </a:gridCol>
                <a:gridCol w="994801">
                  <a:extLst>
                    <a:ext uri="{9D8B030D-6E8A-4147-A177-3AD203B41FA5}">
                      <a16:colId xmlns:a16="http://schemas.microsoft.com/office/drawing/2014/main" val="3703425292"/>
                    </a:ext>
                  </a:extLst>
                </a:gridCol>
                <a:gridCol w="994801">
                  <a:extLst>
                    <a:ext uri="{9D8B030D-6E8A-4147-A177-3AD203B41FA5}">
                      <a16:colId xmlns:a16="http://schemas.microsoft.com/office/drawing/2014/main" val="2422408081"/>
                    </a:ext>
                  </a:extLst>
                </a:gridCol>
              </a:tblGrid>
              <a:tr h="660812">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Até fundamental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Fundamental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Pós-graduação completo ou incompleto</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404849">
                <a:tc>
                  <a:txBody>
                    <a:bodyPr/>
                    <a:lstStyle/>
                    <a:p>
                      <a:pPr marL="0" algn="r" defTabSz="1172261" rtl="0" eaLnBrk="1" latinLnBrk="0" hangingPunct="1"/>
                      <a:r>
                        <a:rPr lang="pt-BR" sz="1400" b="1" kern="1200" dirty="0">
                          <a:solidFill>
                            <a:srgbClr val="1F497D"/>
                          </a:solidFill>
                          <a:latin typeface="+mn-lt"/>
                          <a:ea typeface="+mn-ea"/>
                          <a:cs typeface="+mn-cs"/>
                        </a:rPr>
                        <a:t>Reduzir</a:t>
                      </a:r>
                      <a:r>
                        <a:rPr lang="pt-BR" sz="1400" b="1" kern="1200" baseline="0" dirty="0">
                          <a:solidFill>
                            <a:srgbClr val="1F497D"/>
                          </a:solidFill>
                          <a:latin typeface="+mn-lt"/>
                          <a:ea typeface="+mn-ea"/>
                          <a:cs typeface="+mn-cs"/>
                        </a:rPr>
                        <a:t> preços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extLst>
                  <a:ext uri="{0D108BD9-81ED-4DB2-BD59-A6C34878D82A}">
                    <a16:rowId xmlns:a16="http://schemas.microsoft.com/office/drawing/2014/main" val="1143186497"/>
                  </a:ext>
                </a:extLst>
              </a:tr>
              <a:tr h="404849">
                <a:tc>
                  <a:txBody>
                    <a:bodyPr/>
                    <a:lstStyle/>
                    <a:p>
                      <a:pPr marL="0" algn="r" defTabSz="1172261" rtl="0" eaLnBrk="1" latinLnBrk="0" hangingPunct="1"/>
                      <a:r>
                        <a:rPr lang="pt-BR" sz="1400" b="1" kern="1200" dirty="0">
                          <a:solidFill>
                            <a:srgbClr val="1F497D"/>
                          </a:solidFill>
                          <a:latin typeface="+mn-lt"/>
                          <a:ea typeface="+mn-ea"/>
                          <a:cs typeface="+mn-cs"/>
                        </a:rPr>
                        <a:t>Aumentar o prazo</a:t>
                      </a:r>
                      <a:r>
                        <a:rPr lang="pt-BR" sz="1400" b="1" kern="1200" baseline="0" dirty="0">
                          <a:solidFill>
                            <a:srgbClr val="1F497D"/>
                          </a:solidFill>
                          <a:latin typeface="+mn-lt"/>
                          <a:ea typeface="+mn-ea"/>
                          <a:cs typeface="+mn-cs"/>
                        </a:rPr>
                        <a:t> das vendas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2417726408"/>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Aumentar</a:t>
                      </a:r>
                      <a:r>
                        <a:rPr lang="pt-BR" sz="1400" b="1" kern="1200" baseline="0" dirty="0">
                          <a:solidFill>
                            <a:srgbClr val="1F497D"/>
                          </a:solidFill>
                          <a:latin typeface="+mn-lt"/>
                          <a:ea typeface="+mn-ea"/>
                          <a:cs typeface="+mn-cs"/>
                        </a:rPr>
                        <a:t> a variedade de produtos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extLst>
                  <a:ext uri="{0D108BD9-81ED-4DB2-BD59-A6C34878D82A}">
                    <a16:rowId xmlns:a16="http://schemas.microsoft.com/office/drawing/2014/main" val="1811174359"/>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em cursos/treinamentos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17%</a:t>
                      </a:r>
                    </a:p>
                  </a:txBody>
                  <a:tcPr marL="9525" marR="9525" marT="9525" marB="0" anchor="ctr"/>
                </a:tc>
                <a:extLst>
                  <a:ext uri="{0D108BD9-81ED-4DB2-BD59-A6C34878D82A}">
                    <a16:rowId xmlns:a16="http://schemas.microsoft.com/office/drawing/2014/main" val="503726652"/>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em propaganda e marketing</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49%</a:t>
                      </a:r>
                    </a:p>
                  </a:txBody>
                  <a:tcPr marL="9525" marR="9525" marT="9525" marB="0" anchor="ctr"/>
                </a:tc>
                <a:extLst>
                  <a:ext uri="{0D108BD9-81ED-4DB2-BD59-A6C34878D82A}">
                    <a16:rowId xmlns:a16="http://schemas.microsoft.com/office/drawing/2014/main" val="3496411687"/>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Outras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extLst>
                  <a:ext uri="{0D108BD9-81ED-4DB2-BD59-A6C34878D82A}">
                    <a16:rowId xmlns:a16="http://schemas.microsoft.com/office/drawing/2014/main" val="1875852584"/>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Nenhuma</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3752550059"/>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sabe/não respondeu</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0%</a:t>
                      </a:r>
                    </a:p>
                  </a:txBody>
                  <a:tcPr marL="9525" marR="9525" marT="9525" marB="0" anchor="ctr"/>
                </a:tc>
                <a:extLst>
                  <a:ext uri="{0D108BD9-81ED-4DB2-BD59-A6C34878D82A}">
                    <a16:rowId xmlns:a16="http://schemas.microsoft.com/office/drawing/2014/main" val="513200343"/>
                  </a:ext>
                </a:extLst>
              </a:tr>
            </a:tbl>
          </a:graphicData>
        </a:graphic>
      </p:graphicFrame>
      <p:sp>
        <p:nvSpPr>
          <p:cNvPr id="2" name="Retângulo 1"/>
          <p:cNvSpPr/>
          <p:nvPr/>
        </p:nvSpPr>
        <p:spPr>
          <a:xfrm>
            <a:off x="334566" y="991628"/>
            <a:ext cx="10153128" cy="1354217"/>
          </a:xfrm>
          <a:prstGeom prst="rect">
            <a:avLst/>
          </a:prstGeom>
        </p:spPr>
        <p:txBody>
          <a:bodyPr wrap="square">
            <a:spAutoFit/>
          </a:bodyPr>
          <a:lstStyle/>
          <a:p>
            <a:pPr algn="just"/>
            <a:r>
              <a:rPr lang="pt-BR" sz="1800" dirty="0">
                <a:solidFill>
                  <a:schemeClr val="accent5">
                    <a:lumMod val="50000"/>
                  </a:schemeClr>
                </a:solidFill>
              </a:rPr>
              <a:t>Empresários com maior grau de escolaridade tem maior tendência em investir em propaganda e marketing se comparados aos empresários com menor escolaridade. </a:t>
            </a:r>
          </a:p>
          <a:p>
            <a:pPr algn="just"/>
            <a:endParaRPr lang="pt-BR" sz="1000" dirty="0">
              <a:solidFill>
                <a:schemeClr val="accent5">
                  <a:lumMod val="50000"/>
                </a:schemeClr>
              </a:solidFill>
            </a:endParaRPr>
          </a:p>
          <a:p>
            <a:pPr algn="just"/>
            <a:r>
              <a:rPr lang="pt-BR" sz="1800" dirty="0">
                <a:solidFill>
                  <a:schemeClr val="accent5">
                    <a:lumMod val="50000"/>
                  </a:schemeClr>
                </a:solidFill>
              </a:rPr>
              <a:t>Já dentre os entrevistados menos escolarizados, o aumento da variedade de produtos e a redução de preços são estratégias mais recorrentes.</a:t>
            </a:r>
          </a:p>
        </p:txBody>
      </p:sp>
    </p:spTree>
    <p:extLst>
      <p:ext uri="{BB962C8B-B14F-4D97-AF65-F5344CB8AC3E}">
        <p14:creationId xmlns:p14="http://schemas.microsoft.com/office/powerpoint/2010/main" val="2634679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ESTRATÉGIA EMPRESARIAL – Principal estratégia para estimular  vendas</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Q22.</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Qual as principal estratégia que sua empresa pretende adotar para estimular as vendas? (</a:t>
            </a:r>
            <a:r>
              <a:rPr lang="pt-BR" sz="1000" u="sng"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ESTIMULADA- RU</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a:t>
            </a:r>
            <a:endParaRPr lang="pt-BR" sz="1050" dirty="0">
              <a:solidFill>
                <a:schemeClr val="tx1">
                  <a:lumMod val="95000"/>
                  <a:lumOff val="5000"/>
                </a:schemeClr>
              </a:solidFill>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3257757807"/>
              </p:ext>
            </p:extLst>
          </p:nvPr>
        </p:nvGraphicFramePr>
        <p:xfrm>
          <a:off x="622598" y="2086324"/>
          <a:ext cx="9230329" cy="3992310"/>
        </p:xfrm>
        <a:graphic>
          <a:graphicData uri="http://schemas.openxmlformats.org/drawingml/2006/table">
            <a:tbl>
              <a:tblPr bandRow="1">
                <a:tableStyleId>{5C22544A-7EE6-4342-B048-85BDC9FD1C3A}</a:tableStyleId>
              </a:tblPr>
              <a:tblGrid>
                <a:gridCol w="3261523">
                  <a:extLst>
                    <a:ext uri="{9D8B030D-6E8A-4147-A177-3AD203B41FA5}">
                      <a16:colId xmlns:a16="http://schemas.microsoft.com/office/drawing/2014/main" val="1717645873"/>
                    </a:ext>
                  </a:extLst>
                </a:gridCol>
                <a:gridCol w="994801">
                  <a:extLst>
                    <a:ext uri="{9D8B030D-6E8A-4147-A177-3AD203B41FA5}">
                      <a16:colId xmlns:a16="http://schemas.microsoft.com/office/drawing/2014/main" val="2682590267"/>
                    </a:ext>
                  </a:extLst>
                </a:gridCol>
                <a:gridCol w="994801">
                  <a:extLst>
                    <a:ext uri="{9D8B030D-6E8A-4147-A177-3AD203B41FA5}">
                      <a16:colId xmlns:a16="http://schemas.microsoft.com/office/drawing/2014/main" val="100693935"/>
                    </a:ext>
                  </a:extLst>
                </a:gridCol>
                <a:gridCol w="994801">
                  <a:extLst>
                    <a:ext uri="{9D8B030D-6E8A-4147-A177-3AD203B41FA5}">
                      <a16:colId xmlns:a16="http://schemas.microsoft.com/office/drawing/2014/main" val="221777309"/>
                    </a:ext>
                  </a:extLst>
                </a:gridCol>
                <a:gridCol w="994801">
                  <a:extLst>
                    <a:ext uri="{9D8B030D-6E8A-4147-A177-3AD203B41FA5}">
                      <a16:colId xmlns:a16="http://schemas.microsoft.com/office/drawing/2014/main" val="690645657"/>
                    </a:ext>
                  </a:extLst>
                </a:gridCol>
                <a:gridCol w="994801">
                  <a:extLst>
                    <a:ext uri="{9D8B030D-6E8A-4147-A177-3AD203B41FA5}">
                      <a16:colId xmlns:a16="http://schemas.microsoft.com/office/drawing/2014/main" val="1516364609"/>
                    </a:ext>
                  </a:extLst>
                </a:gridCol>
                <a:gridCol w="994801">
                  <a:extLst>
                    <a:ext uri="{9D8B030D-6E8A-4147-A177-3AD203B41FA5}">
                      <a16:colId xmlns:a16="http://schemas.microsoft.com/office/drawing/2014/main" val="3703425292"/>
                    </a:ext>
                  </a:extLst>
                </a:gridCol>
              </a:tblGrid>
              <a:tr h="753518">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Até 24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25 a 34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35 a 44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45 a 54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55 a 64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65 anos </a:t>
                      </a:r>
                    </a:p>
                    <a:p>
                      <a:pPr marL="0" algn="ctr" defTabSz="1172261" rtl="0" eaLnBrk="1" fontAlgn="ctr" latinLnBrk="0" hangingPunct="1"/>
                      <a:r>
                        <a:rPr lang="pt-BR" sz="1400" b="1" kern="1200" dirty="0">
                          <a:solidFill>
                            <a:srgbClr val="215968"/>
                          </a:solidFill>
                          <a:latin typeface="+mn-lt"/>
                          <a:ea typeface="+mn-ea"/>
                          <a:cs typeface="+mn-cs"/>
                        </a:rPr>
                        <a:t>ou mais</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404849">
                <a:tc>
                  <a:txBody>
                    <a:bodyPr/>
                    <a:lstStyle/>
                    <a:p>
                      <a:pPr marL="0" algn="r" defTabSz="1172261" rtl="0" eaLnBrk="1" latinLnBrk="0" hangingPunct="1"/>
                      <a:r>
                        <a:rPr lang="pt-BR" sz="1400" b="1" kern="1200" dirty="0">
                          <a:solidFill>
                            <a:srgbClr val="1F497D"/>
                          </a:solidFill>
                          <a:latin typeface="+mn-lt"/>
                          <a:ea typeface="+mn-ea"/>
                          <a:cs typeface="+mn-cs"/>
                        </a:rPr>
                        <a:t>Reduzir</a:t>
                      </a:r>
                      <a:r>
                        <a:rPr lang="pt-BR" sz="1400" b="1" kern="1200" baseline="0" dirty="0">
                          <a:solidFill>
                            <a:srgbClr val="1F497D"/>
                          </a:solidFill>
                          <a:latin typeface="+mn-lt"/>
                          <a:ea typeface="+mn-ea"/>
                          <a:cs typeface="+mn-cs"/>
                        </a:rPr>
                        <a:t> preços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extLst>
                  <a:ext uri="{0D108BD9-81ED-4DB2-BD59-A6C34878D82A}">
                    <a16:rowId xmlns:a16="http://schemas.microsoft.com/office/drawing/2014/main" val="1143186497"/>
                  </a:ext>
                </a:extLst>
              </a:tr>
              <a:tr h="404849">
                <a:tc>
                  <a:txBody>
                    <a:bodyPr/>
                    <a:lstStyle/>
                    <a:p>
                      <a:pPr marL="0" algn="r" defTabSz="1172261" rtl="0" eaLnBrk="1" latinLnBrk="0" hangingPunct="1"/>
                      <a:r>
                        <a:rPr lang="pt-BR" sz="1400" b="1" kern="1200" dirty="0">
                          <a:solidFill>
                            <a:srgbClr val="1F497D"/>
                          </a:solidFill>
                          <a:latin typeface="+mn-lt"/>
                          <a:ea typeface="+mn-ea"/>
                          <a:cs typeface="+mn-cs"/>
                        </a:rPr>
                        <a:t>Aumentar o prazo</a:t>
                      </a:r>
                      <a:r>
                        <a:rPr lang="pt-BR" sz="1400" b="1" kern="1200" baseline="0" dirty="0">
                          <a:solidFill>
                            <a:srgbClr val="1F497D"/>
                          </a:solidFill>
                          <a:latin typeface="+mn-lt"/>
                          <a:ea typeface="+mn-ea"/>
                          <a:cs typeface="+mn-cs"/>
                        </a:rPr>
                        <a:t> das vendas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2417726408"/>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Aumentar</a:t>
                      </a:r>
                      <a:r>
                        <a:rPr lang="pt-BR" sz="1400" b="1" kern="1200" baseline="0" dirty="0">
                          <a:solidFill>
                            <a:srgbClr val="1F497D"/>
                          </a:solidFill>
                          <a:latin typeface="+mn-lt"/>
                          <a:ea typeface="+mn-ea"/>
                          <a:cs typeface="+mn-cs"/>
                        </a:rPr>
                        <a:t> a variedade de produtos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25%</a:t>
                      </a:r>
                    </a:p>
                  </a:txBody>
                  <a:tcPr marL="9525" marR="9525" marT="9525" marB="0" anchor="ctr"/>
                </a:tc>
                <a:extLst>
                  <a:ext uri="{0D108BD9-81ED-4DB2-BD59-A6C34878D82A}">
                    <a16:rowId xmlns:a16="http://schemas.microsoft.com/office/drawing/2014/main" val="1811174359"/>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em cursos/treinamentos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extLst>
                  <a:ext uri="{0D108BD9-81ED-4DB2-BD59-A6C34878D82A}">
                    <a16:rowId xmlns:a16="http://schemas.microsoft.com/office/drawing/2014/main" val="503726652"/>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em propaganda e marketing</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46%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27%</a:t>
                      </a:r>
                    </a:p>
                  </a:txBody>
                  <a:tcPr marL="9525" marR="9525" marT="9525" marB="0" anchor="ctr"/>
                </a:tc>
                <a:extLst>
                  <a:ext uri="{0D108BD9-81ED-4DB2-BD59-A6C34878D82A}">
                    <a16:rowId xmlns:a16="http://schemas.microsoft.com/office/drawing/2014/main" val="3496411687"/>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Outras</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extLst>
                  <a:ext uri="{0D108BD9-81ED-4DB2-BD59-A6C34878D82A}">
                    <a16:rowId xmlns:a16="http://schemas.microsoft.com/office/drawing/2014/main" val="1875852584"/>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Nenhuma</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7%</a:t>
                      </a:r>
                    </a:p>
                  </a:txBody>
                  <a:tcPr marL="9525" marR="9525" marT="9525" marB="0" anchor="ctr"/>
                </a:tc>
                <a:extLst>
                  <a:ext uri="{0D108BD9-81ED-4DB2-BD59-A6C34878D82A}">
                    <a16:rowId xmlns:a16="http://schemas.microsoft.com/office/drawing/2014/main" val="3752550059"/>
                  </a:ext>
                </a:extLst>
              </a:tr>
              <a:tr h="404849">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sabe/não respondeu</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513200343"/>
                  </a:ext>
                </a:extLst>
              </a:tr>
            </a:tbl>
          </a:graphicData>
        </a:graphic>
      </p:graphicFrame>
      <p:sp>
        <p:nvSpPr>
          <p:cNvPr id="18" name="Retângulo 17"/>
          <p:cNvSpPr/>
          <p:nvPr/>
        </p:nvSpPr>
        <p:spPr>
          <a:xfrm>
            <a:off x="665254" y="1133669"/>
            <a:ext cx="9145016" cy="646331"/>
          </a:xfrm>
          <a:prstGeom prst="rect">
            <a:avLst/>
          </a:prstGeom>
        </p:spPr>
        <p:txBody>
          <a:bodyPr wrap="square">
            <a:spAutoFit/>
          </a:bodyPr>
          <a:lstStyle/>
          <a:p>
            <a:pPr algn="just"/>
            <a:r>
              <a:rPr lang="pt-BR" sz="1800" dirty="0">
                <a:solidFill>
                  <a:schemeClr val="accent5">
                    <a:lumMod val="50000"/>
                  </a:schemeClr>
                </a:solidFill>
              </a:rPr>
              <a:t>Os empresários mais jovens tem maior tendência em investir em propaganda e marketing para estimular as vendas da sua empresa .</a:t>
            </a:r>
          </a:p>
        </p:txBody>
      </p:sp>
    </p:spTree>
    <p:extLst>
      <p:ext uri="{BB962C8B-B14F-4D97-AF65-F5344CB8AC3E}">
        <p14:creationId xmlns:p14="http://schemas.microsoft.com/office/powerpoint/2010/main" val="6902406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INVESTIMENTOS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Q23.</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Sua empresa pretende fazer algum investimento em 2018?</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25" name="Gráfico 24"/>
          <p:cNvGraphicFramePr/>
          <p:nvPr>
            <p:extLst>
              <p:ext uri="{D42A27DB-BD31-4B8C-83A1-F6EECF244321}">
                <p14:modId xmlns:p14="http://schemas.microsoft.com/office/powerpoint/2010/main" val="110377643"/>
              </p:ext>
            </p:extLst>
          </p:nvPr>
        </p:nvGraphicFramePr>
        <p:xfrm>
          <a:off x="190550" y="1192785"/>
          <a:ext cx="5472608" cy="5184946"/>
        </p:xfrm>
        <a:graphic>
          <a:graphicData uri="http://schemas.openxmlformats.org/drawingml/2006/chart">
            <c:chart xmlns:c="http://schemas.openxmlformats.org/drawingml/2006/chart" xmlns:r="http://schemas.openxmlformats.org/officeDocument/2006/relationships" r:id="rId11"/>
          </a:graphicData>
        </a:graphic>
      </p:graphicFrame>
      <p:cxnSp>
        <p:nvCxnSpPr>
          <p:cNvPr id="26" name="Conector reto 25"/>
          <p:cNvCxnSpPr/>
          <p:nvPr/>
        </p:nvCxnSpPr>
        <p:spPr>
          <a:xfrm flipV="1">
            <a:off x="1576446" y="3858202"/>
            <a:ext cx="8453678" cy="1"/>
          </a:xfrm>
          <a:prstGeom prst="line">
            <a:avLst/>
          </a:prstGeom>
          <a:ln w="19050">
            <a:solidFill>
              <a:srgbClr val="4F81BD"/>
            </a:solidFill>
          </a:ln>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5210729" y="2841301"/>
            <a:ext cx="4680520" cy="1015663"/>
          </a:xfrm>
          <a:prstGeom prst="rect">
            <a:avLst/>
          </a:prstGeom>
          <a:noFill/>
        </p:spPr>
        <p:txBody>
          <a:bodyPr wrap="square" rtlCol="0">
            <a:spAutoFit/>
          </a:bodyPr>
          <a:lstStyle/>
          <a:p>
            <a:pPr algn="ctr"/>
            <a:r>
              <a:rPr lang="pt-BR" sz="2000" dirty="0">
                <a:solidFill>
                  <a:srgbClr val="0266B3"/>
                </a:solidFill>
              </a:rPr>
              <a:t>Metade dos entrevistados pretende fazer algum investimento no seu negócio no próximo ano.</a:t>
            </a:r>
          </a:p>
        </p:txBody>
      </p:sp>
      <p:sp>
        <p:nvSpPr>
          <p:cNvPr id="29" name="Retângulo 28"/>
          <p:cNvSpPr/>
          <p:nvPr/>
        </p:nvSpPr>
        <p:spPr>
          <a:xfrm>
            <a:off x="2047288" y="2669701"/>
            <a:ext cx="2204450" cy="1323439"/>
          </a:xfrm>
          <a:prstGeom prst="rect">
            <a:avLst/>
          </a:prstGeom>
        </p:spPr>
        <p:txBody>
          <a:bodyPr wrap="none">
            <a:spAutoFit/>
          </a:bodyPr>
          <a:lstStyle/>
          <a:p>
            <a:r>
              <a:rPr lang="pt-BR" sz="8000" b="1" dirty="0">
                <a:solidFill>
                  <a:srgbClr val="0266B3"/>
                </a:solidFill>
              </a:rPr>
              <a:t>50% </a:t>
            </a:r>
            <a:endParaRPr lang="pt-BR" sz="8000" dirty="0"/>
          </a:p>
        </p:txBody>
      </p:sp>
      <p:sp>
        <p:nvSpPr>
          <p:cNvPr id="30" name="CaixaDeTexto 29"/>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84761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INVESTIMENTOS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Q23.</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Sua empresa pretende fazer algum investimento em 2018?</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40" name="CaixaDeTexto 39"/>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grpSp>
        <p:nvGrpSpPr>
          <p:cNvPr id="2" name="Agrupar 1"/>
          <p:cNvGrpSpPr/>
          <p:nvPr/>
        </p:nvGrpSpPr>
        <p:grpSpPr>
          <a:xfrm>
            <a:off x="439178" y="777440"/>
            <a:ext cx="5227619" cy="5820563"/>
            <a:chOff x="439178" y="777440"/>
            <a:chExt cx="5227619" cy="5820563"/>
          </a:xfrm>
        </p:grpSpPr>
        <p:sp>
          <p:nvSpPr>
            <p:cNvPr id="41" name="Retângulo 40"/>
            <p:cNvSpPr/>
            <p:nvPr/>
          </p:nvSpPr>
          <p:spPr>
            <a:xfrm>
              <a:off x="439178" y="777440"/>
              <a:ext cx="5151972" cy="5820563"/>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6" name="Agrupar 55"/>
            <p:cNvGrpSpPr/>
            <p:nvPr/>
          </p:nvGrpSpPr>
          <p:grpSpPr>
            <a:xfrm>
              <a:off x="578757" y="2929900"/>
              <a:ext cx="900640" cy="1286172"/>
              <a:chOff x="2638821" y="4762770"/>
              <a:chExt cx="762451" cy="1157890"/>
            </a:xfrm>
          </p:grpSpPr>
          <p:grpSp>
            <p:nvGrpSpPr>
              <p:cNvPr id="57" name="Grupo 5"/>
              <p:cNvGrpSpPr/>
              <p:nvPr/>
            </p:nvGrpSpPr>
            <p:grpSpPr>
              <a:xfrm>
                <a:off x="2638821" y="4762770"/>
                <a:ext cx="762451" cy="760375"/>
                <a:chOff x="1989894" y="4905662"/>
                <a:chExt cx="829550" cy="829550"/>
              </a:xfrm>
            </p:grpSpPr>
            <p:sp>
              <p:nvSpPr>
                <p:cNvPr id="59" name="Retângulo 58"/>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Retângulo 59"/>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Retângulo 60"/>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61"/>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5" name="Imagem 6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9894" y="4905662"/>
                  <a:ext cx="829550" cy="829550"/>
                </a:xfrm>
                <a:prstGeom prst="rect">
                  <a:avLst/>
                </a:prstGeom>
              </p:spPr>
            </p:pic>
          </p:grpSp>
          <p:sp>
            <p:nvSpPr>
              <p:cNvPr id="58" name="CaixaDeTexto 57"/>
              <p:cNvSpPr txBox="1"/>
              <p:nvPr/>
            </p:nvSpPr>
            <p:spPr>
              <a:xfrm>
                <a:off x="271192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66" name="Agrupar 65"/>
            <p:cNvGrpSpPr/>
            <p:nvPr/>
          </p:nvGrpSpPr>
          <p:grpSpPr>
            <a:xfrm>
              <a:off x="676720" y="4547182"/>
              <a:ext cx="819125" cy="1424074"/>
              <a:chOff x="3529554" y="4659025"/>
              <a:chExt cx="693443" cy="1282038"/>
            </a:xfrm>
          </p:grpSpPr>
          <p:grpSp>
            <p:nvGrpSpPr>
              <p:cNvPr id="67" name="Grupo 16"/>
              <p:cNvGrpSpPr/>
              <p:nvPr/>
            </p:nvGrpSpPr>
            <p:grpSpPr>
              <a:xfrm>
                <a:off x="3529554" y="4659025"/>
                <a:ext cx="693443" cy="864120"/>
                <a:chOff x="2947662" y="4678526"/>
                <a:chExt cx="846138" cy="1057275"/>
              </a:xfrm>
            </p:grpSpPr>
            <p:sp>
              <p:nvSpPr>
                <p:cNvPr id="69" name="Retângulo 68"/>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0" name="Group 13"/>
                <p:cNvGrpSpPr>
                  <a:grpSpLocks noChangeAspect="1"/>
                </p:cNvGrpSpPr>
                <p:nvPr/>
              </p:nvGrpSpPr>
              <p:grpSpPr bwMode="auto">
                <a:xfrm>
                  <a:off x="2947662" y="4678526"/>
                  <a:ext cx="846138" cy="1057275"/>
                  <a:chOff x="-489" y="3132"/>
                  <a:chExt cx="533" cy="666"/>
                </a:xfrm>
              </p:grpSpPr>
              <p:sp>
                <p:nvSpPr>
                  <p:cNvPr id="71"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2"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68" name="CaixaDeTexto 67"/>
              <p:cNvSpPr txBox="1"/>
              <p:nvPr/>
            </p:nvSpPr>
            <p:spPr>
              <a:xfrm>
                <a:off x="3529554" y="5540953"/>
                <a:ext cx="693443"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EPP</a:t>
                </a:r>
              </a:p>
            </p:txBody>
          </p:sp>
        </p:grpSp>
        <p:graphicFrame>
          <p:nvGraphicFramePr>
            <p:cNvPr id="73" name="Gráfico 72"/>
            <p:cNvGraphicFramePr/>
            <p:nvPr>
              <p:extLst>
                <p:ext uri="{D42A27DB-BD31-4B8C-83A1-F6EECF244321}">
                  <p14:modId xmlns:p14="http://schemas.microsoft.com/office/powerpoint/2010/main" val="853204033"/>
                </p:ext>
              </p:extLst>
            </p:nvPr>
          </p:nvGraphicFramePr>
          <p:xfrm>
            <a:off x="1387302" y="843079"/>
            <a:ext cx="4279495" cy="5373341"/>
          </p:xfrm>
          <a:graphic>
            <a:graphicData uri="http://schemas.openxmlformats.org/drawingml/2006/chart">
              <c:chart xmlns:c="http://schemas.openxmlformats.org/drawingml/2006/chart" xmlns:r="http://schemas.openxmlformats.org/officeDocument/2006/relationships" r:id="rId12"/>
            </a:graphicData>
          </a:graphic>
        </p:graphicFrame>
        <p:grpSp>
          <p:nvGrpSpPr>
            <p:cNvPr id="74" name="Agrupar 73"/>
            <p:cNvGrpSpPr/>
            <p:nvPr/>
          </p:nvGrpSpPr>
          <p:grpSpPr>
            <a:xfrm>
              <a:off x="612448" y="1290435"/>
              <a:ext cx="854571" cy="1181245"/>
              <a:chOff x="1768185" y="4857231"/>
              <a:chExt cx="723450" cy="1063429"/>
            </a:xfrm>
          </p:grpSpPr>
          <p:grpSp>
            <p:nvGrpSpPr>
              <p:cNvPr id="75" name="Grupo 13"/>
              <p:cNvGrpSpPr/>
              <p:nvPr/>
            </p:nvGrpSpPr>
            <p:grpSpPr>
              <a:xfrm>
                <a:off x="1768185" y="4857231"/>
                <a:ext cx="723450" cy="629054"/>
                <a:chOff x="1207620" y="5194355"/>
                <a:chExt cx="653544" cy="569821"/>
              </a:xfrm>
            </p:grpSpPr>
            <p:sp>
              <p:nvSpPr>
                <p:cNvPr id="77" name="Forma livre 14"/>
                <p:cNvSpPr/>
                <p:nvPr/>
              </p:nvSpPr>
              <p:spPr>
                <a:xfrm>
                  <a:off x="1243013" y="5205413"/>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8" name="Imagem 7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07620" y="5194355"/>
                  <a:ext cx="653544" cy="569821"/>
                </a:xfrm>
                <a:prstGeom prst="rect">
                  <a:avLst/>
                </a:prstGeom>
              </p:spPr>
            </p:pic>
          </p:grpSp>
          <p:sp>
            <p:nvSpPr>
              <p:cNvPr id="76" name="CaixaDeTexto 75"/>
              <p:cNvSpPr txBox="1"/>
              <p:nvPr/>
            </p:nvSpPr>
            <p:spPr>
              <a:xfrm>
                <a:off x="1815004" y="5520550"/>
                <a:ext cx="653718" cy="400110"/>
              </a:xfrm>
              <a:prstGeom prst="rect">
                <a:avLst/>
              </a:prstGeom>
              <a:noFill/>
            </p:spPr>
            <p:txBody>
              <a:bodyPr wrap="square" rtlCol="0">
                <a:spAutoFit/>
              </a:bodyPr>
              <a:lstStyle/>
              <a:p>
                <a:pPr algn="ctr"/>
                <a:r>
                  <a:rPr lang="pt-BR" sz="20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42" name="CaixaDeTexto 41"/>
            <p:cNvSpPr txBox="1"/>
            <p:nvPr/>
          </p:nvSpPr>
          <p:spPr>
            <a:xfrm>
              <a:off x="3655747" y="1637530"/>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3" name="CaixaDeTexto 42"/>
            <p:cNvSpPr txBox="1"/>
            <p:nvPr/>
          </p:nvSpPr>
          <p:spPr>
            <a:xfrm>
              <a:off x="4208002" y="3339664"/>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4" name="CaixaDeTexto 43"/>
            <p:cNvSpPr txBox="1"/>
            <p:nvPr/>
          </p:nvSpPr>
          <p:spPr>
            <a:xfrm>
              <a:off x="4006974" y="5035319"/>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5" name="CaixaDeTexto 44"/>
            <p:cNvSpPr txBox="1"/>
            <p:nvPr/>
          </p:nvSpPr>
          <p:spPr>
            <a:xfrm>
              <a:off x="3934966" y="4644328"/>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6" name="CaixaDeTexto 45"/>
            <p:cNvSpPr txBox="1"/>
            <p:nvPr/>
          </p:nvSpPr>
          <p:spPr>
            <a:xfrm>
              <a:off x="3759866" y="2956263"/>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7" name="CaixaDeTexto 46"/>
            <p:cNvSpPr txBox="1"/>
            <p:nvPr/>
          </p:nvSpPr>
          <p:spPr>
            <a:xfrm>
              <a:off x="4304003" y="1234644"/>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8" name="Retângulo 47"/>
            <p:cNvSpPr/>
            <p:nvPr/>
          </p:nvSpPr>
          <p:spPr>
            <a:xfrm>
              <a:off x="1501703" y="6127380"/>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CaixaDeTexto 48"/>
            <p:cNvSpPr txBox="1"/>
            <p:nvPr/>
          </p:nvSpPr>
          <p:spPr>
            <a:xfrm>
              <a:off x="1626109" y="6059536"/>
              <a:ext cx="1660785" cy="276999"/>
            </a:xfrm>
            <a:prstGeom prst="rect">
              <a:avLst/>
            </a:prstGeom>
            <a:noFill/>
          </p:spPr>
          <p:txBody>
            <a:bodyPr wrap="square" rtlCol="0">
              <a:spAutoFit/>
            </a:bodyPr>
            <a:lstStyle/>
            <a:p>
              <a:r>
                <a:rPr lang="pt-BR" sz="1200" dirty="0"/>
                <a:t>NS/NR</a:t>
              </a:r>
            </a:p>
          </p:txBody>
        </p:sp>
      </p:grpSp>
      <p:sp>
        <p:nvSpPr>
          <p:cNvPr id="51" name="Retângulo 50"/>
          <p:cNvSpPr/>
          <p:nvPr/>
        </p:nvSpPr>
        <p:spPr>
          <a:xfrm>
            <a:off x="5770121" y="2027242"/>
            <a:ext cx="4450535" cy="1077218"/>
          </a:xfrm>
          <a:prstGeom prst="rect">
            <a:avLst/>
          </a:prstGeom>
        </p:spPr>
        <p:txBody>
          <a:bodyPr wrap="square">
            <a:spAutoFit/>
          </a:bodyPr>
          <a:lstStyle/>
          <a:p>
            <a:r>
              <a:rPr lang="pt-BR" sz="1800" dirty="0">
                <a:solidFill>
                  <a:schemeClr val="accent5">
                    <a:lumMod val="50000"/>
                  </a:schemeClr>
                </a:solidFill>
              </a:rPr>
              <a:t>A motivação para fazer investimentos no próximo ano é mais expressiva entre os Microempreendedores Individuais (</a:t>
            </a:r>
            <a:r>
              <a:rPr lang="pt-BR" sz="1800" dirty="0" err="1">
                <a:solidFill>
                  <a:schemeClr val="accent5">
                    <a:lumMod val="50000"/>
                  </a:schemeClr>
                </a:solidFill>
              </a:rPr>
              <a:t>MEIs</a:t>
            </a:r>
            <a:r>
              <a:rPr lang="pt-BR" sz="1800" dirty="0">
                <a:solidFill>
                  <a:schemeClr val="accent5">
                    <a:lumMod val="50000"/>
                  </a:schemeClr>
                </a:solidFill>
              </a:rPr>
              <a:t>).</a:t>
            </a:r>
          </a:p>
          <a:p>
            <a:pPr algn="just"/>
            <a:endParaRPr lang="pt-BR" sz="1000" dirty="0">
              <a:solidFill>
                <a:schemeClr val="accent5">
                  <a:lumMod val="50000"/>
                </a:schemeClr>
              </a:solidFill>
            </a:endParaRPr>
          </a:p>
        </p:txBody>
      </p:sp>
    </p:spTree>
    <p:extLst>
      <p:ext uri="{BB962C8B-B14F-4D97-AF65-F5344CB8AC3E}">
        <p14:creationId xmlns:p14="http://schemas.microsoft.com/office/powerpoint/2010/main" val="27357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DESEMPENHO DA EMPRESA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ano de 2017 foi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4173529995"/>
              </p:ext>
            </p:extLst>
          </p:nvPr>
        </p:nvGraphicFramePr>
        <p:xfrm>
          <a:off x="1198662" y="2320000"/>
          <a:ext cx="8064897" cy="3268151"/>
        </p:xfrm>
        <a:graphic>
          <a:graphicData uri="http://schemas.openxmlformats.org/drawingml/2006/table">
            <a:tbl>
              <a:tblPr bandRow="1">
                <a:tableStyleId>{5C22544A-7EE6-4342-B048-85BDC9FD1C3A}</a:tableStyleId>
              </a:tblPr>
              <a:tblGrid>
                <a:gridCol w="2684132">
                  <a:extLst>
                    <a:ext uri="{9D8B030D-6E8A-4147-A177-3AD203B41FA5}">
                      <a16:colId xmlns:a16="http://schemas.microsoft.com/office/drawing/2014/main" val="1717645873"/>
                    </a:ext>
                  </a:extLst>
                </a:gridCol>
                <a:gridCol w="1115525">
                  <a:extLst>
                    <a:ext uri="{9D8B030D-6E8A-4147-A177-3AD203B41FA5}">
                      <a16:colId xmlns:a16="http://schemas.microsoft.com/office/drawing/2014/main" val="2682590267"/>
                    </a:ext>
                  </a:extLst>
                </a:gridCol>
                <a:gridCol w="1115525">
                  <a:extLst>
                    <a:ext uri="{9D8B030D-6E8A-4147-A177-3AD203B41FA5}">
                      <a16:colId xmlns:a16="http://schemas.microsoft.com/office/drawing/2014/main" val="100693935"/>
                    </a:ext>
                  </a:extLst>
                </a:gridCol>
                <a:gridCol w="1049905">
                  <a:extLst>
                    <a:ext uri="{9D8B030D-6E8A-4147-A177-3AD203B41FA5}">
                      <a16:colId xmlns:a16="http://schemas.microsoft.com/office/drawing/2014/main" val="221777309"/>
                    </a:ext>
                  </a:extLst>
                </a:gridCol>
                <a:gridCol w="1049905">
                  <a:extLst>
                    <a:ext uri="{9D8B030D-6E8A-4147-A177-3AD203B41FA5}">
                      <a16:colId xmlns:a16="http://schemas.microsoft.com/office/drawing/2014/main" val="690645657"/>
                    </a:ext>
                  </a:extLst>
                </a:gridCol>
                <a:gridCol w="1049905">
                  <a:extLst>
                    <a:ext uri="{9D8B030D-6E8A-4147-A177-3AD203B41FA5}">
                      <a16:colId xmlns:a16="http://schemas.microsoft.com/office/drawing/2014/main" val="1516364609"/>
                    </a:ext>
                  </a:extLst>
                </a:gridCol>
              </a:tblGrid>
              <a:tr h="680587">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Sul</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Sudeste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Centro-Oeste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Nordeste</a:t>
                      </a:r>
                    </a:p>
                  </a:txBody>
                  <a:tcPr anchor="ctr">
                    <a:solidFill>
                      <a:schemeClr val="accent2">
                        <a:lumMod val="60000"/>
                        <a:lumOff val="40000"/>
                        <a:alpha val="22000"/>
                      </a:schemeClr>
                    </a:solidFill>
                  </a:tcPr>
                </a:tc>
                <a:extLst>
                  <a:ext uri="{0D108BD9-81ED-4DB2-BD59-A6C34878D82A}">
                    <a16:rowId xmlns:a16="http://schemas.microsoft.com/office/drawing/2014/main" val="2156621863"/>
                  </a:ext>
                </a:extLst>
              </a:tr>
              <a:tr h="646891">
                <a:tc>
                  <a:txBody>
                    <a:bodyPr/>
                    <a:lstStyle/>
                    <a:p>
                      <a:pPr marL="0" algn="r" defTabSz="1172261" rtl="0" eaLnBrk="1" latinLnBrk="0" hangingPunct="1"/>
                      <a:r>
                        <a:rPr lang="pt-BR" sz="1600" b="1" kern="1200" dirty="0">
                          <a:solidFill>
                            <a:srgbClr val="013575"/>
                          </a:solidFill>
                          <a:latin typeface="+mn-lt"/>
                          <a:ea typeface="+mn-ea"/>
                          <a:cs typeface="+mn-cs"/>
                        </a:rPr>
                        <a:t>Melhor</a:t>
                      </a:r>
                      <a:r>
                        <a:rPr lang="pt-BR" sz="1600" b="1" kern="1200" baseline="0" dirty="0">
                          <a:solidFill>
                            <a:srgbClr val="013575"/>
                          </a:solidFill>
                          <a:latin typeface="+mn-lt"/>
                          <a:ea typeface="+mn-ea"/>
                          <a:cs typeface="+mn-cs"/>
                        </a:rPr>
                        <a:t> que o ano passado</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extLst>
                  <a:ext uri="{0D108BD9-81ED-4DB2-BD59-A6C34878D82A}">
                    <a16:rowId xmlns:a16="http://schemas.microsoft.com/office/drawing/2014/main" val="1143186497"/>
                  </a:ext>
                </a:extLst>
              </a:tr>
              <a:tr h="646891">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Igual ao ano passado</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21%</a:t>
                      </a:r>
                    </a:p>
                  </a:txBody>
                  <a:tcPr marL="9525" marR="9525" marT="9525" marB="0" anchor="ctr"/>
                </a:tc>
                <a:extLst>
                  <a:ext uri="{0D108BD9-81ED-4DB2-BD59-A6C34878D82A}">
                    <a16:rowId xmlns:a16="http://schemas.microsoft.com/office/drawing/2014/main" val="2417726408"/>
                  </a:ext>
                </a:extLst>
              </a:tr>
              <a:tr h="646891">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600" b="1" kern="1200" baseline="0" dirty="0">
                          <a:solidFill>
                            <a:srgbClr val="013575"/>
                          </a:solidFill>
                          <a:latin typeface="+mn-lt"/>
                          <a:ea typeface="+mn-ea"/>
                          <a:cs typeface="+mn-cs"/>
                        </a:rPr>
                        <a:t>Pior que o ano passado</a:t>
                      </a:r>
                      <a:endParaRPr lang="pt-BR" sz="1600" b="1" kern="1200" dirty="0">
                        <a:solidFill>
                          <a:srgbClr val="013575"/>
                        </a:solidFill>
                        <a:latin typeface="+mn-lt"/>
                        <a:ea typeface="+mn-ea"/>
                        <a:cs typeface="+mn-cs"/>
                      </a:endParaRPr>
                    </a:p>
                  </a:txBody>
                  <a:tcPr anchor="ctr"/>
                </a:tc>
                <a:tc>
                  <a:txBody>
                    <a:bodyPr/>
                    <a:lstStyle/>
                    <a:p>
                      <a:pPr marL="0" algn="ctr" defTabSz="1172261" rtl="0" eaLnBrk="1" fontAlgn="ctr" latinLnBrk="0" hangingPunct="1"/>
                      <a:r>
                        <a:rPr lang="pt-BR" sz="1600" b="1" kern="1200">
                          <a:solidFill>
                            <a:srgbClr val="215968"/>
                          </a:solidFill>
                          <a:latin typeface="+mn-lt"/>
                          <a:ea typeface="+mn-ea"/>
                          <a:cs typeface="+mn-cs"/>
                        </a:rPr>
                        <a:t>50%</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52%</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48%</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54%</a:t>
                      </a:r>
                    </a:p>
                  </a:txBody>
                  <a:tcPr marL="9525" marR="9525" marT="9525" marB="0" anchor="ctr"/>
                </a:tc>
                <a:extLst>
                  <a:ext uri="{0D108BD9-81ED-4DB2-BD59-A6C34878D82A}">
                    <a16:rowId xmlns:a16="http://schemas.microsoft.com/office/drawing/2014/main" val="1811174359"/>
                  </a:ext>
                </a:extLst>
              </a:tr>
              <a:tr h="646891">
                <a:tc>
                  <a:txBody>
                    <a:bodyPr/>
                    <a:lstStyle/>
                    <a:p>
                      <a:pPr algn="r"/>
                      <a:r>
                        <a:rPr lang="pt-BR" sz="1600" b="1" dirty="0">
                          <a:solidFill>
                            <a:srgbClr val="013575"/>
                          </a:solidFill>
                        </a:rPr>
                        <a:t>NS/ Não</a:t>
                      </a:r>
                      <a:r>
                        <a:rPr lang="pt-BR" sz="1600" b="1" baseline="0" dirty="0">
                          <a:solidFill>
                            <a:srgbClr val="013575"/>
                          </a:solidFill>
                        </a:rPr>
                        <a:t> quis responder</a:t>
                      </a:r>
                      <a:endParaRPr lang="pt-BR" sz="1600" b="1" dirty="0">
                        <a:solidFill>
                          <a:srgbClr val="013575"/>
                        </a:solidFill>
                      </a:endParaRPr>
                    </a:p>
                  </a:txBody>
                  <a:tcPr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6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6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1485659157"/>
                  </a:ext>
                </a:extLst>
              </a:tr>
            </a:tbl>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25471004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INVESTIMENTOS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Q23.</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Sua empresa pretende fazer algum investimento em 2018?</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sp>
        <p:nvSpPr>
          <p:cNvPr id="23" name="CaixaDeTexto 22"/>
          <p:cNvSpPr txBox="1"/>
          <p:nvPr/>
        </p:nvSpPr>
        <p:spPr>
          <a:xfrm>
            <a:off x="5856547" y="1796863"/>
            <a:ext cx="3883507" cy="1200329"/>
          </a:xfrm>
          <a:prstGeom prst="rect">
            <a:avLst/>
          </a:prstGeom>
          <a:noFill/>
        </p:spPr>
        <p:txBody>
          <a:bodyPr wrap="square" rtlCol="0">
            <a:spAutoFit/>
          </a:bodyPr>
          <a:lstStyle/>
          <a:p>
            <a:r>
              <a:rPr lang="pt-BR" sz="1800" dirty="0">
                <a:solidFill>
                  <a:schemeClr val="accent5">
                    <a:lumMod val="50000"/>
                  </a:schemeClr>
                </a:solidFill>
              </a:rPr>
              <a:t>Aproximadamente metade das empresas dos três setores investigados pretende fazer algum investimento em 2018.</a:t>
            </a:r>
          </a:p>
        </p:txBody>
      </p:sp>
      <p:sp>
        <p:nvSpPr>
          <p:cNvPr id="38" name="CaixaDeTexto 37"/>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grpSp>
        <p:nvGrpSpPr>
          <p:cNvPr id="2" name="Agrupar 1"/>
          <p:cNvGrpSpPr/>
          <p:nvPr/>
        </p:nvGrpSpPr>
        <p:grpSpPr>
          <a:xfrm>
            <a:off x="439178" y="769974"/>
            <a:ext cx="5352404" cy="5828029"/>
            <a:chOff x="439178" y="769974"/>
            <a:chExt cx="5352404" cy="5828029"/>
          </a:xfrm>
        </p:grpSpPr>
        <p:sp>
          <p:nvSpPr>
            <p:cNvPr id="39" name="Retângulo 38"/>
            <p:cNvSpPr/>
            <p:nvPr/>
          </p:nvSpPr>
          <p:spPr>
            <a:xfrm>
              <a:off x="439178" y="769974"/>
              <a:ext cx="5151972" cy="5828029"/>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2" name="Imagem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3400" y="1273309"/>
              <a:ext cx="838815" cy="779834"/>
            </a:xfrm>
            <a:prstGeom prst="rect">
              <a:avLst/>
            </a:prstGeom>
          </p:spPr>
        </p:pic>
        <p:sp>
          <p:nvSpPr>
            <p:cNvPr id="33" name="Retângulo 32"/>
            <p:cNvSpPr/>
            <p:nvPr/>
          </p:nvSpPr>
          <p:spPr>
            <a:xfrm>
              <a:off x="492243" y="2037166"/>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pic>
          <p:nvPicPr>
            <p:cNvPr id="34" name="Imagem 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4188" y="2929358"/>
              <a:ext cx="865626" cy="802800"/>
            </a:xfrm>
            <a:prstGeom prst="rect">
              <a:avLst/>
            </a:prstGeom>
          </p:spPr>
        </p:pic>
        <p:sp>
          <p:nvSpPr>
            <p:cNvPr id="35" name="Retângulo 34"/>
            <p:cNvSpPr/>
            <p:nvPr/>
          </p:nvSpPr>
          <p:spPr>
            <a:xfrm>
              <a:off x="491045" y="3671747"/>
              <a:ext cx="1128091"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36" name="Imagem 3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67964" y="4624218"/>
              <a:ext cx="805641" cy="806770"/>
            </a:xfrm>
            <a:prstGeom prst="rect">
              <a:avLst/>
            </a:prstGeom>
          </p:spPr>
        </p:pic>
        <p:sp>
          <p:nvSpPr>
            <p:cNvPr id="37" name="Retângulo 36"/>
            <p:cNvSpPr/>
            <p:nvPr/>
          </p:nvSpPr>
          <p:spPr>
            <a:xfrm>
              <a:off x="451399" y="5439329"/>
              <a:ext cx="1230434"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graphicFrame>
          <p:nvGraphicFramePr>
            <p:cNvPr id="24" name="Gráfico 23"/>
            <p:cNvGraphicFramePr/>
            <p:nvPr>
              <p:extLst>
                <p:ext uri="{D42A27DB-BD31-4B8C-83A1-F6EECF244321}">
                  <p14:modId xmlns:p14="http://schemas.microsoft.com/office/powerpoint/2010/main" val="4009094379"/>
                </p:ext>
              </p:extLst>
            </p:nvPr>
          </p:nvGraphicFramePr>
          <p:xfrm>
            <a:off x="1512087" y="834571"/>
            <a:ext cx="4279495" cy="5373341"/>
          </p:xfrm>
          <a:graphic>
            <a:graphicData uri="http://schemas.openxmlformats.org/drawingml/2006/chart">
              <c:chart xmlns:c="http://schemas.openxmlformats.org/drawingml/2006/chart" xmlns:r="http://schemas.openxmlformats.org/officeDocument/2006/relationships" r:id="rId14"/>
            </a:graphicData>
          </a:graphic>
        </p:graphicFrame>
        <p:sp>
          <p:nvSpPr>
            <p:cNvPr id="40" name="CaixaDeTexto 39"/>
            <p:cNvSpPr txBox="1"/>
            <p:nvPr/>
          </p:nvSpPr>
          <p:spPr>
            <a:xfrm>
              <a:off x="4006974" y="1617511"/>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1" name="CaixaDeTexto 40"/>
            <p:cNvSpPr txBox="1"/>
            <p:nvPr/>
          </p:nvSpPr>
          <p:spPr>
            <a:xfrm>
              <a:off x="3848549" y="3321523"/>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2" name="CaixaDeTexto 41"/>
            <p:cNvSpPr txBox="1"/>
            <p:nvPr/>
          </p:nvSpPr>
          <p:spPr>
            <a:xfrm>
              <a:off x="4092898" y="5025443"/>
              <a:ext cx="970432" cy="369332"/>
            </a:xfrm>
            <a:prstGeom prst="rect">
              <a:avLst/>
            </a:prstGeom>
            <a:noFill/>
          </p:spPr>
          <p:txBody>
            <a:bodyPr wrap="square" rtlCol="0">
              <a:spAutoFit/>
            </a:bodyPr>
            <a:lstStyle/>
            <a:p>
              <a:pPr algn="ctr"/>
              <a:r>
                <a:rPr lang="pt-BR" sz="1800" b="1" dirty="0">
                  <a:solidFill>
                    <a:schemeClr val="bg1"/>
                  </a:solidFill>
                </a:rPr>
                <a:t>NÃO</a:t>
              </a:r>
            </a:p>
          </p:txBody>
        </p:sp>
        <p:sp>
          <p:nvSpPr>
            <p:cNvPr id="43" name="CaixaDeTexto 42"/>
            <p:cNvSpPr txBox="1"/>
            <p:nvPr/>
          </p:nvSpPr>
          <p:spPr>
            <a:xfrm>
              <a:off x="4092898" y="4644328"/>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4" name="CaixaDeTexto 43"/>
            <p:cNvSpPr txBox="1"/>
            <p:nvPr/>
          </p:nvSpPr>
          <p:spPr>
            <a:xfrm>
              <a:off x="4290127" y="2930007"/>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5" name="CaixaDeTexto 44"/>
            <p:cNvSpPr txBox="1"/>
            <p:nvPr/>
          </p:nvSpPr>
          <p:spPr>
            <a:xfrm>
              <a:off x="4169869" y="1234644"/>
              <a:ext cx="970432" cy="369332"/>
            </a:xfrm>
            <a:prstGeom prst="rect">
              <a:avLst/>
            </a:prstGeom>
            <a:noFill/>
          </p:spPr>
          <p:txBody>
            <a:bodyPr wrap="square" rtlCol="0">
              <a:spAutoFit/>
            </a:bodyPr>
            <a:lstStyle/>
            <a:p>
              <a:pPr algn="ctr"/>
              <a:r>
                <a:rPr lang="pt-BR" sz="1800" b="1" dirty="0">
                  <a:solidFill>
                    <a:schemeClr val="bg1"/>
                  </a:solidFill>
                </a:rPr>
                <a:t>SIM</a:t>
              </a:r>
            </a:p>
          </p:txBody>
        </p:sp>
        <p:sp>
          <p:nvSpPr>
            <p:cNvPr id="46" name="Retângulo 45"/>
            <p:cNvSpPr/>
            <p:nvPr/>
          </p:nvSpPr>
          <p:spPr>
            <a:xfrm>
              <a:off x="1645719" y="6166651"/>
              <a:ext cx="152577" cy="141939"/>
            </a:xfrm>
            <a:prstGeom prst="rect">
              <a:avLst/>
            </a:prstGeom>
            <a:solidFill>
              <a:srgbClr val="D9D9D9"/>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p:cNvSpPr txBox="1"/>
            <p:nvPr/>
          </p:nvSpPr>
          <p:spPr>
            <a:xfrm>
              <a:off x="1770125" y="6098807"/>
              <a:ext cx="1660785" cy="276999"/>
            </a:xfrm>
            <a:prstGeom prst="rect">
              <a:avLst/>
            </a:prstGeom>
            <a:noFill/>
          </p:spPr>
          <p:txBody>
            <a:bodyPr wrap="square" rtlCol="0">
              <a:spAutoFit/>
            </a:bodyPr>
            <a:lstStyle/>
            <a:p>
              <a:r>
                <a:rPr lang="pt-BR" sz="1200" dirty="0"/>
                <a:t>NS/NR</a:t>
              </a:r>
            </a:p>
          </p:txBody>
        </p:sp>
      </p:grpSp>
    </p:spTree>
    <p:extLst>
      <p:ext uri="{BB962C8B-B14F-4D97-AF65-F5344CB8AC3E}">
        <p14:creationId xmlns:p14="http://schemas.microsoft.com/office/powerpoint/2010/main" val="5712879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INVESTIMENTOS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Q23.</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Sua empresa pretende fazer algum investimento em 2018?</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256437722"/>
              </p:ext>
            </p:extLst>
          </p:nvPr>
        </p:nvGraphicFramePr>
        <p:xfrm>
          <a:off x="614734" y="837506"/>
          <a:ext cx="3176216" cy="5496320"/>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18542" y="928008"/>
            <a:ext cx="461665" cy="5228238"/>
          </a:xfrm>
          <a:prstGeom prst="rect">
            <a:avLst/>
          </a:prstGeom>
          <a:solidFill>
            <a:schemeClr val="accent5">
              <a:lumMod val="40000"/>
              <a:lumOff val="60000"/>
              <a:alpha val="46000"/>
            </a:schemeClr>
          </a:solidFill>
        </p:spPr>
        <p:txBody>
          <a:bodyPr vert="vert270" wrap="square" rtlCol="0">
            <a:spAutoFit/>
          </a:bodyPr>
          <a:lstStyle/>
          <a:p>
            <a:pPr algn="ctr"/>
            <a:r>
              <a:rPr lang="pt-BR" sz="1800" b="1" dirty="0">
                <a:solidFill>
                  <a:schemeClr val="accent5">
                    <a:lumMod val="50000"/>
                  </a:schemeClr>
                </a:solidFill>
              </a:rPr>
              <a:t>UNIDADE DA FEDERAÇÃO</a:t>
            </a:r>
          </a:p>
        </p:txBody>
      </p:sp>
      <p:graphicFrame>
        <p:nvGraphicFramePr>
          <p:cNvPr id="20" name="Gráfico 19"/>
          <p:cNvGraphicFramePr/>
          <p:nvPr>
            <p:extLst>
              <p:ext uri="{D42A27DB-BD31-4B8C-83A1-F6EECF244321}">
                <p14:modId xmlns:p14="http://schemas.microsoft.com/office/powerpoint/2010/main" val="2517967336"/>
              </p:ext>
            </p:extLst>
          </p:nvPr>
        </p:nvGraphicFramePr>
        <p:xfrm>
          <a:off x="3934965" y="3284536"/>
          <a:ext cx="6059317" cy="2854238"/>
        </p:xfrm>
        <a:graphic>
          <a:graphicData uri="http://schemas.openxmlformats.org/drawingml/2006/chart">
            <c:chart xmlns:c="http://schemas.openxmlformats.org/drawingml/2006/chart" xmlns:r="http://schemas.openxmlformats.org/officeDocument/2006/relationships" r:id="rId12"/>
          </a:graphicData>
        </a:graphic>
      </p:graphicFrame>
      <p:sp>
        <p:nvSpPr>
          <p:cNvPr id="70" name="CaixaDeTexto 69"/>
          <p:cNvSpPr txBox="1"/>
          <p:nvPr/>
        </p:nvSpPr>
        <p:spPr>
          <a:xfrm>
            <a:off x="3939811" y="1903442"/>
            <a:ext cx="6069069" cy="1200329"/>
          </a:xfrm>
          <a:prstGeom prst="rect">
            <a:avLst/>
          </a:prstGeom>
          <a:noFill/>
          <a:ln>
            <a:noFill/>
          </a:ln>
        </p:spPr>
        <p:txBody>
          <a:bodyPr wrap="square" rtlCol="0">
            <a:spAutoFit/>
          </a:bodyPr>
          <a:lstStyle/>
          <a:p>
            <a:pPr algn="just"/>
            <a:r>
              <a:rPr lang="pt-BR" sz="1800" dirty="0">
                <a:solidFill>
                  <a:schemeClr val="accent5">
                    <a:lumMod val="50000"/>
                  </a:schemeClr>
                </a:solidFill>
              </a:rPr>
              <a:t>Na Região Nordeste 59% dos empresários pretende fazer investimentos no próximo ano. Já a Região Sudeste apresenta o menor índice: 46% dos empresários pretendem investir na sua empresa em 2018.</a:t>
            </a:r>
          </a:p>
        </p:txBody>
      </p:sp>
      <p:grpSp>
        <p:nvGrpSpPr>
          <p:cNvPr id="71" name="Grupo 14"/>
          <p:cNvGrpSpPr/>
          <p:nvPr/>
        </p:nvGrpSpPr>
        <p:grpSpPr>
          <a:xfrm>
            <a:off x="9478053" y="834571"/>
            <a:ext cx="1052757" cy="1068870"/>
            <a:chOff x="7269163" y="1814738"/>
            <a:chExt cx="3903664" cy="3922713"/>
          </a:xfrm>
          <a:scene3d>
            <a:camera prst="orthographicFront">
              <a:rot lat="0" lon="0" rev="0"/>
            </a:camera>
            <a:lightRig rig="threePt" dir="t"/>
          </a:scene3d>
        </p:grpSpPr>
        <p:grpSp>
          <p:nvGrpSpPr>
            <p:cNvPr id="72" name="Grupo 15"/>
            <p:cNvGrpSpPr/>
            <p:nvPr/>
          </p:nvGrpSpPr>
          <p:grpSpPr>
            <a:xfrm>
              <a:off x="8496302" y="3102200"/>
              <a:ext cx="1563688" cy="1649413"/>
              <a:chOff x="8328025" y="2344738"/>
              <a:chExt cx="1563687" cy="1649413"/>
            </a:xfrm>
            <a:solidFill>
              <a:srgbClr val="009999"/>
            </a:solidFill>
          </p:grpSpPr>
          <p:sp>
            <p:nvSpPr>
              <p:cNvPr id="108" name="Freeform 16"/>
              <p:cNvSpPr>
                <a:spLocks/>
              </p:cNvSpPr>
              <p:nvPr/>
            </p:nvSpPr>
            <p:spPr bwMode="auto">
              <a:xfrm>
                <a:off x="8328025" y="2344738"/>
                <a:ext cx="1135062" cy="1044575"/>
              </a:xfrm>
              <a:custGeom>
                <a:avLst/>
                <a:gdLst>
                  <a:gd name="T0" fmla="*/ 84 w 302"/>
                  <a:gd name="T1" fmla="*/ 37 h 278"/>
                  <a:gd name="T2" fmla="*/ 89 w 302"/>
                  <a:gd name="T3" fmla="*/ 24 h 278"/>
                  <a:gd name="T4" fmla="*/ 90 w 302"/>
                  <a:gd name="T5" fmla="*/ 9 h 278"/>
                  <a:gd name="T6" fmla="*/ 92 w 302"/>
                  <a:gd name="T7" fmla="*/ 0 h 278"/>
                  <a:gd name="T8" fmla="*/ 96 w 302"/>
                  <a:gd name="T9" fmla="*/ 2 h 278"/>
                  <a:gd name="T10" fmla="*/ 99 w 302"/>
                  <a:gd name="T11" fmla="*/ 11 h 278"/>
                  <a:gd name="T12" fmla="*/ 103 w 302"/>
                  <a:gd name="T13" fmla="*/ 33 h 278"/>
                  <a:gd name="T14" fmla="*/ 128 w 302"/>
                  <a:gd name="T15" fmla="*/ 54 h 278"/>
                  <a:gd name="T16" fmla="*/ 172 w 302"/>
                  <a:gd name="T17" fmla="*/ 57 h 278"/>
                  <a:gd name="T18" fmla="*/ 302 w 302"/>
                  <a:gd name="T19" fmla="*/ 64 h 278"/>
                  <a:gd name="T20" fmla="*/ 299 w 302"/>
                  <a:gd name="T21" fmla="*/ 74 h 278"/>
                  <a:gd name="T22" fmla="*/ 291 w 302"/>
                  <a:gd name="T23" fmla="*/ 104 h 278"/>
                  <a:gd name="T24" fmla="*/ 293 w 302"/>
                  <a:gd name="T25" fmla="*/ 143 h 278"/>
                  <a:gd name="T26" fmla="*/ 284 w 302"/>
                  <a:gd name="T27" fmla="*/ 172 h 278"/>
                  <a:gd name="T28" fmla="*/ 278 w 302"/>
                  <a:gd name="T29" fmla="*/ 195 h 278"/>
                  <a:gd name="T30" fmla="*/ 266 w 302"/>
                  <a:gd name="T31" fmla="*/ 203 h 278"/>
                  <a:gd name="T32" fmla="*/ 260 w 302"/>
                  <a:gd name="T33" fmla="*/ 215 h 278"/>
                  <a:gd name="T34" fmla="*/ 249 w 302"/>
                  <a:gd name="T35" fmla="*/ 222 h 278"/>
                  <a:gd name="T36" fmla="*/ 237 w 302"/>
                  <a:gd name="T37" fmla="*/ 237 h 278"/>
                  <a:gd name="T38" fmla="*/ 227 w 302"/>
                  <a:gd name="T39" fmla="*/ 252 h 278"/>
                  <a:gd name="T40" fmla="*/ 222 w 302"/>
                  <a:gd name="T41" fmla="*/ 261 h 278"/>
                  <a:gd name="T42" fmla="*/ 224 w 302"/>
                  <a:gd name="T43" fmla="*/ 271 h 278"/>
                  <a:gd name="T44" fmla="*/ 224 w 302"/>
                  <a:gd name="T45" fmla="*/ 278 h 278"/>
                  <a:gd name="T46" fmla="*/ 213 w 302"/>
                  <a:gd name="T47" fmla="*/ 275 h 278"/>
                  <a:gd name="T48" fmla="*/ 213 w 302"/>
                  <a:gd name="T49" fmla="*/ 265 h 278"/>
                  <a:gd name="T50" fmla="*/ 205 w 302"/>
                  <a:gd name="T51" fmla="*/ 260 h 278"/>
                  <a:gd name="T52" fmla="*/ 198 w 302"/>
                  <a:gd name="T53" fmla="*/ 266 h 278"/>
                  <a:gd name="T54" fmla="*/ 185 w 302"/>
                  <a:gd name="T55" fmla="*/ 264 h 278"/>
                  <a:gd name="T56" fmla="*/ 169 w 302"/>
                  <a:gd name="T57" fmla="*/ 265 h 278"/>
                  <a:gd name="T58" fmla="*/ 156 w 302"/>
                  <a:gd name="T59" fmla="*/ 258 h 278"/>
                  <a:gd name="T60" fmla="*/ 137 w 302"/>
                  <a:gd name="T61" fmla="*/ 256 h 278"/>
                  <a:gd name="T62" fmla="*/ 124 w 302"/>
                  <a:gd name="T63" fmla="*/ 261 h 278"/>
                  <a:gd name="T64" fmla="*/ 118 w 302"/>
                  <a:gd name="T65" fmla="*/ 270 h 278"/>
                  <a:gd name="T66" fmla="*/ 110 w 302"/>
                  <a:gd name="T67" fmla="*/ 269 h 278"/>
                  <a:gd name="T68" fmla="*/ 100 w 302"/>
                  <a:gd name="T69" fmla="*/ 263 h 278"/>
                  <a:gd name="T70" fmla="*/ 89 w 302"/>
                  <a:gd name="T71" fmla="*/ 257 h 278"/>
                  <a:gd name="T72" fmla="*/ 85 w 302"/>
                  <a:gd name="T73" fmla="*/ 243 h 278"/>
                  <a:gd name="T74" fmla="*/ 88 w 302"/>
                  <a:gd name="T75" fmla="*/ 237 h 278"/>
                  <a:gd name="T76" fmla="*/ 89 w 302"/>
                  <a:gd name="T77" fmla="*/ 230 h 278"/>
                  <a:gd name="T78" fmla="*/ 39 w 302"/>
                  <a:gd name="T79" fmla="*/ 220 h 278"/>
                  <a:gd name="T80" fmla="*/ 35 w 302"/>
                  <a:gd name="T81" fmla="*/ 209 h 278"/>
                  <a:gd name="T82" fmla="*/ 31 w 302"/>
                  <a:gd name="T83" fmla="*/ 202 h 278"/>
                  <a:gd name="T84" fmla="*/ 37 w 302"/>
                  <a:gd name="T85" fmla="*/ 196 h 278"/>
                  <a:gd name="T86" fmla="*/ 34 w 302"/>
                  <a:gd name="T87" fmla="*/ 182 h 278"/>
                  <a:gd name="T88" fmla="*/ 28 w 302"/>
                  <a:gd name="T89" fmla="*/ 163 h 278"/>
                  <a:gd name="T90" fmla="*/ 46 w 302"/>
                  <a:gd name="T91" fmla="*/ 138 h 278"/>
                  <a:gd name="T92" fmla="*/ 43 w 302"/>
                  <a:gd name="T93" fmla="*/ 115 h 278"/>
                  <a:gd name="T94" fmla="*/ 43 w 302"/>
                  <a:gd name="T95" fmla="*/ 105 h 278"/>
                  <a:gd name="T96" fmla="*/ 41 w 302"/>
                  <a:gd name="T97" fmla="*/ 94 h 278"/>
                  <a:gd name="T98" fmla="*/ 24 w 302"/>
                  <a:gd name="T99" fmla="*/ 89 h 278"/>
                  <a:gd name="T100" fmla="*/ 3 w 302"/>
                  <a:gd name="T101" fmla="*/ 76 h 278"/>
                  <a:gd name="T102" fmla="*/ 2 w 302"/>
                  <a:gd name="T103" fmla="*/ 6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278">
                    <a:moveTo>
                      <a:pt x="2" y="36"/>
                    </a:moveTo>
                    <a:cubicBezTo>
                      <a:pt x="84" y="37"/>
                      <a:pt x="84" y="37"/>
                      <a:pt x="84" y="37"/>
                    </a:cubicBezTo>
                    <a:cubicBezTo>
                      <a:pt x="86" y="32"/>
                      <a:pt x="86" y="32"/>
                      <a:pt x="86" y="32"/>
                    </a:cubicBezTo>
                    <a:cubicBezTo>
                      <a:pt x="89" y="24"/>
                      <a:pt x="89" y="24"/>
                      <a:pt x="89" y="24"/>
                    </a:cubicBezTo>
                    <a:cubicBezTo>
                      <a:pt x="90" y="16"/>
                      <a:pt x="90" y="16"/>
                      <a:pt x="90" y="16"/>
                    </a:cubicBezTo>
                    <a:cubicBezTo>
                      <a:pt x="90" y="9"/>
                      <a:pt x="90" y="9"/>
                      <a:pt x="90" y="9"/>
                    </a:cubicBezTo>
                    <a:cubicBezTo>
                      <a:pt x="91" y="4"/>
                      <a:pt x="91" y="4"/>
                      <a:pt x="91" y="4"/>
                    </a:cubicBezTo>
                    <a:cubicBezTo>
                      <a:pt x="92" y="0"/>
                      <a:pt x="92" y="0"/>
                      <a:pt x="92" y="0"/>
                    </a:cubicBezTo>
                    <a:cubicBezTo>
                      <a:pt x="94" y="0"/>
                      <a:pt x="94" y="0"/>
                      <a:pt x="94" y="0"/>
                    </a:cubicBezTo>
                    <a:cubicBezTo>
                      <a:pt x="96" y="2"/>
                      <a:pt x="96" y="2"/>
                      <a:pt x="96" y="2"/>
                    </a:cubicBezTo>
                    <a:cubicBezTo>
                      <a:pt x="96" y="6"/>
                      <a:pt x="96" y="6"/>
                      <a:pt x="96" y="6"/>
                    </a:cubicBezTo>
                    <a:cubicBezTo>
                      <a:pt x="99" y="11"/>
                      <a:pt x="99" y="11"/>
                      <a:pt x="99" y="11"/>
                    </a:cubicBezTo>
                    <a:cubicBezTo>
                      <a:pt x="102" y="20"/>
                      <a:pt x="102" y="20"/>
                      <a:pt x="102" y="20"/>
                    </a:cubicBezTo>
                    <a:cubicBezTo>
                      <a:pt x="103" y="33"/>
                      <a:pt x="103" y="33"/>
                      <a:pt x="103" y="33"/>
                    </a:cubicBezTo>
                    <a:cubicBezTo>
                      <a:pt x="107" y="37"/>
                      <a:pt x="107" y="37"/>
                      <a:pt x="107" y="37"/>
                    </a:cubicBezTo>
                    <a:cubicBezTo>
                      <a:pt x="128" y="54"/>
                      <a:pt x="128" y="54"/>
                      <a:pt x="128" y="54"/>
                    </a:cubicBezTo>
                    <a:cubicBezTo>
                      <a:pt x="137" y="55"/>
                      <a:pt x="137" y="55"/>
                      <a:pt x="137" y="55"/>
                    </a:cubicBezTo>
                    <a:cubicBezTo>
                      <a:pt x="172" y="57"/>
                      <a:pt x="172" y="57"/>
                      <a:pt x="172" y="57"/>
                    </a:cubicBezTo>
                    <a:cubicBezTo>
                      <a:pt x="247" y="60"/>
                      <a:pt x="247" y="60"/>
                      <a:pt x="247" y="60"/>
                    </a:cubicBezTo>
                    <a:cubicBezTo>
                      <a:pt x="302" y="64"/>
                      <a:pt x="302" y="64"/>
                      <a:pt x="302" y="64"/>
                    </a:cubicBezTo>
                    <a:cubicBezTo>
                      <a:pt x="302" y="66"/>
                      <a:pt x="302" y="66"/>
                      <a:pt x="302" y="66"/>
                    </a:cubicBezTo>
                    <a:cubicBezTo>
                      <a:pt x="299" y="74"/>
                      <a:pt x="299" y="74"/>
                      <a:pt x="299" y="74"/>
                    </a:cubicBezTo>
                    <a:cubicBezTo>
                      <a:pt x="292" y="95"/>
                      <a:pt x="292" y="95"/>
                      <a:pt x="292" y="95"/>
                    </a:cubicBezTo>
                    <a:cubicBezTo>
                      <a:pt x="292" y="95"/>
                      <a:pt x="291" y="94"/>
                      <a:pt x="291" y="104"/>
                    </a:cubicBezTo>
                    <a:cubicBezTo>
                      <a:pt x="291" y="114"/>
                      <a:pt x="291" y="135"/>
                      <a:pt x="291" y="135"/>
                    </a:cubicBezTo>
                    <a:cubicBezTo>
                      <a:pt x="293" y="143"/>
                      <a:pt x="293" y="143"/>
                      <a:pt x="293" y="143"/>
                    </a:cubicBezTo>
                    <a:cubicBezTo>
                      <a:pt x="293" y="143"/>
                      <a:pt x="294" y="152"/>
                      <a:pt x="290" y="157"/>
                    </a:cubicBezTo>
                    <a:cubicBezTo>
                      <a:pt x="286" y="162"/>
                      <a:pt x="284" y="172"/>
                      <a:pt x="284" y="172"/>
                    </a:cubicBezTo>
                    <a:cubicBezTo>
                      <a:pt x="281" y="190"/>
                      <a:pt x="281" y="190"/>
                      <a:pt x="281" y="190"/>
                    </a:cubicBezTo>
                    <a:cubicBezTo>
                      <a:pt x="278" y="195"/>
                      <a:pt x="278" y="195"/>
                      <a:pt x="278" y="195"/>
                    </a:cubicBezTo>
                    <a:cubicBezTo>
                      <a:pt x="271" y="198"/>
                      <a:pt x="271" y="198"/>
                      <a:pt x="271" y="198"/>
                    </a:cubicBezTo>
                    <a:cubicBezTo>
                      <a:pt x="266" y="203"/>
                      <a:pt x="266" y="203"/>
                      <a:pt x="266" y="203"/>
                    </a:cubicBezTo>
                    <a:cubicBezTo>
                      <a:pt x="262" y="210"/>
                      <a:pt x="262" y="210"/>
                      <a:pt x="262" y="210"/>
                    </a:cubicBezTo>
                    <a:cubicBezTo>
                      <a:pt x="260" y="215"/>
                      <a:pt x="260" y="215"/>
                      <a:pt x="260" y="215"/>
                    </a:cubicBezTo>
                    <a:cubicBezTo>
                      <a:pt x="256" y="217"/>
                      <a:pt x="256" y="217"/>
                      <a:pt x="256" y="217"/>
                    </a:cubicBezTo>
                    <a:cubicBezTo>
                      <a:pt x="249" y="222"/>
                      <a:pt x="249" y="222"/>
                      <a:pt x="249" y="222"/>
                    </a:cubicBezTo>
                    <a:cubicBezTo>
                      <a:pt x="244" y="227"/>
                      <a:pt x="244" y="227"/>
                      <a:pt x="244" y="227"/>
                    </a:cubicBezTo>
                    <a:cubicBezTo>
                      <a:pt x="237" y="237"/>
                      <a:pt x="237" y="237"/>
                      <a:pt x="237" y="237"/>
                    </a:cubicBezTo>
                    <a:cubicBezTo>
                      <a:pt x="232" y="245"/>
                      <a:pt x="232" y="245"/>
                      <a:pt x="232" y="245"/>
                    </a:cubicBezTo>
                    <a:cubicBezTo>
                      <a:pt x="227" y="252"/>
                      <a:pt x="227" y="252"/>
                      <a:pt x="227" y="252"/>
                    </a:cubicBezTo>
                    <a:cubicBezTo>
                      <a:pt x="223" y="256"/>
                      <a:pt x="223" y="256"/>
                      <a:pt x="223" y="256"/>
                    </a:cubicBezTo>
                    <a:cubicBezTo>
                      <a:pt x="222" y="261"/>
                      <a:pt x="222" y="261"/>
                      <a:pt x="222" y="261"/>
                    </a:cubicBezTo>
                    <a:cubicBezTo>
                      <a:pt x="222" y="267"/>
                      <a:pt x="222" y="267"/>
                      <a:pt x="222" y="267"/>
                    </a:cubicBezTo>
                    <a:cubicBezTo>
                      <a:pt x="224" y="271"/>
                      <a:pt x="224" y="271"/>
                      <a:pt x="224" y="271"/>
                    </a:cubicBezTo>
                    <a:cubicBezTo>
                      <a:pt x="224" y="273"/>
                      <a:pt x="224" y="273"/>
                      <a:pt x="224" y="273"/>
                    </a:cubicBezTo>
                    <a:cubicBezTo>
                      <a:pt x="224" y="278"/>
                      <a:pt x="224" y="278"/>
                      <a:pt x="224" y="278"/>
                    </a:cubicBezTo>
                    <a:cubicBezTo>
                      <a:pt x="214" y="278"/>
                      <a:pt x="214" y="278"/>
                      <a:pt x="214" y="278"/>
                    </a:cubicBezTo>
                    <a:cubicBezTo>
                      <a:pt x="213" y="275"/>
                      <a:pt x="213" y="275"/>
                      <a:pt x="213" y="275"/>
                    </a:cubicBezTo>
                    <a:cubicBezTo>
                      <a:pt x="214" y="269"/>
                      <a:pt x="214" y="269"/>
                      <a:pt x="214" y="269"/>
                    </a:cubicBezTo>
                    <a:cubicBezTo>
                      <a:pt x="213" y="265"/>
                      <a:pt x="213" y="265"/>
                      <a:pt x="213" y="265"/>
                    </a:cubicBezTo>
                    <a:cubicBezTo>
                      <a:pt x="210" y="260"/>
                      <a:pt x="210" y="260"/>
                      <a:pt x="210" y="260"/>
                    </a:cubicBezTo>
                    <a:cubicBezTo>
                      <a:pt x="205" y="260"/>
                      <a:pt x="205" y="260"/>
                      <a:pt x="205" y="260"/>
                    </a:cubicBezTo>
                    <a:cubicBezTo>
                      <a:pt x="200" y="263"/>
                      <a:pt x="200" y="263"/>
                      <a:pt x="200" y="263"/>
                    </a:cubicBezTo>
                    <a:cubicBezTo>
                      <a:pt x="198" y="266"/>
                      <a:pt x="198" y="266"/>
                      <a:pt x="198" y="266"/>
                    </a:cubicBezTo>
                    <a:cubicBezTo>
                      <a:pt x="198" y="266"/>
                      <a:pt x="193" y="266"/>
                      <a:pt x="191" y="266"/>
                    </a:cubicBezTo>
                    <a:cubicBezTo>
                      <a:pt x="189" y="266"/>
                      <a:pt x="185" y="264"/>
                      <a:pt x="185" y="264"/>
                    </a:cubicBezTo>
                    <a:cubicBezTo>
                      <a:pt x="181" y="264"/>
                      <a:pt x="181" y="264"/>
                      <a:pt x="181" y="264"/>
                    </a:cubicBezTo>
                    <a:cubicBezTo>
                      <a:pt x="169" y="265"/>
                      <a:pt x="169" y="265"/>
                      <a:pt x="169" y="265"/>
                    </a:cubicBezTo>
                    <a:cubicBezTo>
                      <a:pt x="162" y="262"/>
                      <a:pt x="162" y="262"/>
                      <a:pt x="162" y="262"/>
                    </a:cubicBezTo>
                    <a:cubicBezTo>
                      <a:pt x="162" y="262"/>
                      <a:pt x="160" y="261"/>
                      <a:pt x="156" y="258"/>
                    </a:cubicBezTo>
                    <a:cubicBezTo>
                      <a:pt x="152" y="255"/>
                      <a:pt x="149" y="255"/>
                      <a:pt x="148" y="255"/>
                    </a:cubicBezTo>
                    <a:cubicBezTo>
                      <a:pt x="146" y="255"/>
                      <a:pt x="140" y="255"/>
                      <a:pt x="137" y="256"/>
                    </a:cubicBezTo>
                    <a:cubicBezTo>
                      <a:pt x="133" y="257"/>
                      <a:pt x="135" y="257"/>
                      <a:pt x="132" y="257"/>
                    </a:cubicBezTo>
                    <a:cubicBezTo>
                      <a:pt x="129" y="257"/>
                      <a:pt x="125" y="260"/>
                      <a:pt x="124" y="261"/>
                    </a:cubicBezTo>
                    <a:cubicBezTo>
                      <a:pt x="123" y="261"/>
                      <a:pt x="120" y="266"/>
                      <a:pt x="120" y="266"/>
                    </a:cubicBezTo>
                    <a:cubicBezTo>
                      <a:pt x="118" y="270"/>
                      <a:pt x="118" y="270"/>
                      <a:pt x="118" y="270"/>
                    </a:cubicBezTo>
                    <a:cubicBezTo>
                      <a:pt x="112" y="269"/>
                      <a:pt x="112" y="269"/>
                      <a:pt x="112" y="269"/>
                    </a:cubicBezTo>
                    <a:cubicBezTo>
                      <a:pt x="110" y="269"/>
                      <a:pt x="110" y="269"/>
                      <a:pt x="110" y="269"/>
                    </a:cubicBezTo>
                    <a:cubicBezTo>
                      <a:pt x="107" y="267"/>
                      <a:pt x="107" y="267"/>
                      <a:pt x="107" y="267"/>
                    </a:cubicBezTo>
                    <a:cubicBezTo>
                      <a:pt x="100" y="263"/>
                      <a:pt x="100" y="263"/>
                      <a:pt x="100" y="263"/>
                    </a:cubicBezTo>
                    <a:cubicBezTo>
                      <a:pt x="95" y="261"/>
                      <a:pt x="95" y="261"/>
                      <a:pt x="95" y="261"/>
                    </a:cubicBezTo>
                    <a:cubicBezTo>
                      <a:pt x="89" y="257"/>
                      <a:pt x="89" y="257"/>
                      <a:pt x="89" y="257"/>
                    </a:cubicBezTo>
                    <a:cubicBezTo>
                      <a:pt x="87" y="254"/>
                      <a:pt x="87" y="254"/>
                      <a:pt x="87" y="254"/>
                    </a:cubicBezTo>
                    <a:cubicBezTo>
                      <a:pt x="85" y="243"/>
                      <a:pt x="85" y="243"/>
                      <a:pt x="85" y="243"/>
                    </a:cubicBezTo>
                    <a:cubicBezTo>
                      <a:pt x="85" y="239"/>
                      <a:pt x="85" y="239"/>
                      <a:pt x="85" y="239"/>
                    </a:cubicBezTo>
                    <a:cubicBezTo>
                      <a:pt x="88" y="237"/>
                      <a:pt x="88" y="237"/>
                      <a:pt x="88" y="237"/>
                    </a:cubicBezTo>
                    <a:cubicBezTo>
                      <a:pt x="89" y="233"/>
                      <a:pt x="89" y="233"/>
                      <a:pt x="89" y="233"/>
                    </a:cubicBezTo>
                    <a:cubicBezTo>
                      <a:pt x="89" y="230"/>
                      <a:pt x="89" y="230"/>
                      <a:pt x="89" y="230"/>
                    </a:cubicBezTo>
                    <a:cubicBezTo>
                      <a:pt x="40" y="229"/>
                      <a:pt x="40" y="229"/>
                      <a:pt x="40" y="229"/>
                    </a:cubicBezTo>
                    <a:cubicBezTo>
                      <a:pt x="39" y="220"/>
                      <a:pt x="39" y="220"/>
                      <a:pt x="39" y="220"/>
                    </a:cubicBezTo>
                    <a:cubicBezTo>
                      <a:pt x="37" y="211"/>
                      <a:pt x="37" y="211"/>
                      <a:pt x="37" y="211"/>
                    </a:cubicBezTo>
                    <a:cubicBezTo>
                      <a:pt x="35" y="209"/>
                      <a:pt x="35" y="209"/>
                      <a:pt x="35" y="209"/>
                    </a:cubicBezTo>
                    <a:cubicBezTo>
                      <a:pt x="33" y="206"/>
                      <a:pt x="33" y="206"/>
                      <a:pt x="33" y="206"/>
                    </a:cubicBezTo>
                    <a:cubicBezTo>
                      <a:pt x="31" y="202"/>
                      <a:pt x="31" y="202"/>
                      <a:pt x="31" y="202"/>
                    </a:cubicBezTo>
                    <a:cubicBezTo>
                      <a:pt x="36" y="202"/>
                      <a:pt x="36" y="202"/>
                      <a:pt x="36" y="202"/>
                    </a:cubicBezTo>
                    <a:cubicBezTo>
                      <a:pt x="37" y="196"/>
                      <a:pt x="37" y="196"/>
                      <a:pt x="37" y="196"/>
                    </a:cubicBezTo>
                    <a:cubicBezTo>
                      <a:pt x="36" y="186"/>
                      <a:pt x="36" y="186"/>
                      <a:pt x="36" y="186"/>
                    </a:cubicBezTo>
                    <a:cubicBezTo>
                      <a:pt x="34" y="182"/>
                      <a:pt x="34" y="182"/>
                      <a:pt x="34" y="182"/>
                    </a:cubicBezTo>
                    <a:cubicBezTo>
                      <a:pt x="31" y="165"/>
                      <a:pt x="31" y="165"/>
                      <a:pt x="31" y="165"/>
                    </a:cubicBezTo>
                    <a:cubicBezTo>
                      <a:pt x="28" y="163"/>
                      <a:pt x="28" y="163"/>
                      <a:pt x="28" y="163"/>
                    </a:cubicBezTo>
                    <a:cubicBezTo>
                      <a:pt x="32" y="159"/>
                      <a:pt x="32" y="159"/>
                      <a:pt x="32" y="159"/>
                    </a:cubicBezTo>
                    <a:cubicBezTo>
                      <a:pt x="46" y="138"/>
                      <a:pt x="46" y="138"/>
                      <a:pt x="46" y="138"/>
                    </a:cubicBezTo>
                    <a:cubicBezTo>
                      <a:pt x="46" y="119"/>
                      <a:pt x="46" y="119"/>
                      <a:pt x="46" y="119"/>
                    </a:cubicBezTo>
                    <a:cubicBezTo>
                      <a:pt x="43" y="115"/>
                      <a:pt x="43" y="115"/>
                      <a:pt x="43" y="115"/>
                    </a:cubicBezTo>
                    <a:cubicBezTo>
                      <a:pt x="42" y="110"/>
                      <a:pt x="42" y="110"/>
                      <a:pt x="42" y="110"/>
                    </a:cubicBezTo>
                    <a:cubicBezTo>
                      <a:pt x="43" y="105"/>
                      <a:pt x="43" y="105"/>
                      <a:pt x="43" y="105"/>
                    </a:cubicBezTo>
                    <a:cubicBezTo>
                      <a:pt x="43" y="105"/>
                      <a:pt x="45" y="99"/>
                      <a:pt x="44" y="98"/>
                    </a:cubicBezTo>
                    <a:cubicBezTo>
                      <a:pt x="43" y="97"/>
                      <a:pt x="42" y="95"/>
                      <a:pt x="41" y="94"/>
                    </a:cubicBezTo>
                    <a:cubicBezTo>
                      <a:pt x="40" y="93"/>
                      <a:pt x="33" y="92"/>
                      <a:pt x="33" y="92"/>
                    </a:cubicBezTo>
                    <a:cubicBezTo>
                      <a:pt x="33" y="92"/>
                      <a:pt x="25" y="89"/>
                      <a:pt x="24" y="89"/>
                    </a:cubicBezTo>
                    <a:cubicBezTo>
                      <a:pt x="23" y="89"/>
                      <a:pt x="2" y="89"/>
                      <a:pt x="2" y="89"/>
                    </a:cubicBezTo>
                    <a:cubicBezTo>
                      <a:pt x="3" y="76"/>
                      <a:pt x="3" y="76"/>
                      <a:pt x="3" y="76"/>
                    </a:cubicBezTo>
                    <a:cubicBezTo>
                      <a:pt x="0" y="71"/>
                      <a:pt x="0" y="71"/>
                      <a:pt x="0" y="71"/>
                    </a:cubicBezTo>
                    <a:cubicBezTo>
                      <a:pt x="2" y="64"/>
                      <a:pt x="2" y="64"/>
                      <a:pt x="2" y="64"/>
                    </a:cubicBezTo>
                    <a:lnTo>
                      <a:pt x="2" y="36"/>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9" name="Freeform 17"/>
              <p:cNvSpPr>
                <a:spLocks/>
              </p:cNvSpPr>
              <p:nvPr/>
            </p:nvSpPr>
            <p:spPr bwMode="auto">
              <a:xfrm>
                <a:off x="8677275" y="3325813"/>
                <a:ext cx="700087" cy="668338"/>
              </a:xfrm>
              <a:custGeom>
                <a:avLst/>
                <a:gdLst>
                  <a:gd name="T0" fmla="*/ 11 w 186"/>
                  <a:gd name="T1" fmla="*/ 16 h 178"/>
                  <a:gd name="T2" fmla="*/ 15 w 186"/>
                  <a:gd name="T3" fmla="*/ 28 h 178"/>
                  <a:gd name="T4" fmla="*/ 10 w 186"/>
                  <a:gd name="T5" fmla="*/ 42 h 178"/>
                  <a:gd name="T6" fmla="*/ 6 w 186"/>
                  <a:gd name="T7" fmla="*/ 56 h 178"/>
                  <a:gd name="T8" fmla="*/ 1 w 186"/>
                  <a:gd name="T9" fmla="*/ 66 h 178"/>
                  <a:gd name="T10" fmla="*/ 2 w 186"/>
                  <a:gd name="T11" fmla="*/ 77 h 178"/>
                  <a:gd name="T12" fmla="*/ 1 w 186"/>
                  <a:gd name="T13" fmla="*/ 87 h 178"/>
                  <a:gd name="T14" fmla="*/ 6 w 186"/>
                  <a:gd name="T15" fmla="*/ 100 h 178"/>
                  <a:gd name="T16" fmla="*/ 7 w 186"/>
                  <a:gd name="T17" fmla="*/ 120 h 178"/>
                  <a:gd name="T18" fmla="*/ 16 w 186"/>
                  <a:gd name="T19" fmla="*/ 128 h 178"/>
                  <a:gd name="T20" fmla="*/ 30 w 186"/>
                  <a:gd name="T21" fmla="*/ 129 h 178"/>
                  <a:gd name="T22" fmla="*/ 53 w 186"/>
                  <a:gd name="T23" fmla="*/ 130 h 178"/>
                  <a:gd name="T24" fmla="*/ 62 w 186"/>
                  <a:gd name="T25" fmla="*/ 136 h 178"/>
                  <a:gd name="T26" fmla="*/ 66 w 186"/>
                  <a:gd name="T27" fmla="*/ 149 h 178"/>
                  <a:gd name="T28" fmla="*/ 69 w 186"/>
                  <a:gd name="T29" fmla="*/ 158 h 178"/>
                  <a:gd name="T30" fmla="*/ 72 w 186"/>
                  <a:gd name="T31" fmla="*/ 168 h 178"/>
                  <a:gd name="T32" fmla="*/ 75 w 186"/>
                  <a:gd name="T33" fmla="*/ 178 h 178"/>
                  <a:gd name="T34" fmla="*/ 87 w 186"/>
                  <a:gd name="T35" fmla="*/ 175 h 178"/>
                  <a:gd name="T36" fmla="*/ 97 w 186"/>
                  <a:gd name="T37" fmla="*/ 173 h 178"/>
                  <a:gd name="T38" fmla="*/ 103 w 186"/>
                  <a:gd name="T39" fmla="*/ 177 h 178"/>
                  <a:gd name="T40" fmla="*/ 106 w 186"/>
                  <a:gd name="T41" fmla="*/ 166 h 178"/>
                  <a:gd name="T42" fmla="*/ 113 w 186"/>
                  <a:gd name="T43" fmla="*/ 158 h 178"/>
                  <a:gd name="T44" fmla="*/ 120 w 186"/>
                  <a:gd name="T45" fmla="*/ 148 h 178"/>
                  <a:gd name="T46" fmla="*/ 138 w 186"/>
                  <a:gd name="T47" fmla="*/ 137 h 178"/>
                  <a:gd name="T48" fmla="*/ 158 w 186"/>
                  <a:gd name="T49" fmla="*/ 120 h 178"/>
                  <a:gd name="T50" fmla="*/ 162 w 186"/>
                  <a:gd name="T51" fmla="*/ 110 h 178"/>
                  <a:gd name="T52" fmla="*/ 167 w 186"/>
                  <a:gd name="T53" fmla="*/ 97 h 178"/>
                  <a:gd name="T54" fmla="*/ 179 w 186"/>
                  <a:gd name="T55" fmla="*/ 81 h 178"/>
                  <a:gd name="T56" fmla="*/ 186 w 186"/>
                  <a:gd name="T57" fmla="*/ 76 h 178"/>
                  <a:gd name="T58" fmla="*/ 179 w 186"/>
                  <a:gd name="T59" fmla="*/ 55 h 178"/>
                  <a:gd name="T60" fmla="*/ 157 w 186"/>
                  <a:gd name="T61" fmla="*/ 45 h 178"/>
                  <a:gd name="T62" fmla="*/ 142 w 186"/>
                  <a:gd name="T63" fmla="*/ 40 h 178"/>
                  <a:gd name="T64" fmla="*/ 135 w 186"/>
                  <a:gd name="T65" fmla="*/ 29 h 178"/>
                  <a:gd name="T66" fmla="*/ 128 w 186"/>
                  <a:gd name="T67" fmla="*/ 22 h 178"/>
                  <a:gd name="T68" fmla="*/ 111 w 186"/>
                  <a:gd name="T69" fmla="*/ 21 h 178"/>
                  <a:gd name="T70" fmla="*/ 112 w 186"/>
                  <a:gd name="T71" fmla="*/ 12 h 178"/>
                  <a:gd name="T72" fmla="*/ 115 w 186"/>
                  <a:gd name="T73" fmla="*/ 4 h 178"/>
                  <a:gd name="T74" fmla="*/ 111 w 186"/>
                  <a:gd name="T75" fmla="*/ 6 h 178"/>
                  <a:gd name="T76" fmla="*/ 99 w 186"/>
                  <a:gd name="T77" fmla="*/ 8 h 178"/>
                  <a:gd name="T78" fmla="*/ 85 w 186"/>
                  <a:gd name="T79" fmla="*/ 9 h 178"/>
                  <a:gd name="T80" fmla="*/ 71 w 186"/>
                  <a:gd name="T81" fmla="*/ 8 h 178"/>
                  <a:gd name="T82" fmla="*/ 57 w 186"/>
                  <a:gd name="T83" fmla="*/ 1 h 178"/>
                  <a:gd name="T84" fmla="*/ 46 w 186"/>
                  <a:gd name="T85" fmla="*/ 1 h 178"/>
                  <a:gd name="T86" fmla="*/ 34 w 186"/>
                  <a:gd name="T87" fmla="*/ 6 h 178"/>
                  <a:gd name="T88" fmla="*/ 26 w 186"/>
                  <a:gd name="T89" fmla="*/ 14 h 178"/>
                  <a:gd name="T90" fmla="*/ 16 w 186"/>
                  <a:gd name="T91" fmla="*/ 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78">
                    <a:moveTo>
                      <a:pt x="9" y="9"/>
                    </a:moveTo>
                    <a:cubicBezTo>
                      <a:pt x="11" y="16"/>
                      <a:pt x="11" y="16"/>
                      <a:pt x="11" y="16"/>
                    </a:cubicBezTo>
                    <a:cubicBezTo>
                      <a:pt x="11" y="16"/>
                      <a:pt x="14" y="21"/>
                      <a:pt x="14" y="22"/>
                    </a:cubicBezTo>
                    <a:cubicBezTo>
                      <a:pt x="15" y="23"/>
                      <a:pt x="15" y="28"/>
                      <a:pt x="15" y="28"/>
                    </a:cubicBezTo>
                    <a:cubicBezTo>
                      <a:pt x="10" y="34"/>
                      <a:pt x="10" y="34"/>
                      <a:pt x="10" y="34"/>
                    </a:cubicBezTo>
                    <a:cubicBezTo>
                      <a:pt x="10" y="42"/>
                      <a:pt x="10" y="42"/>
                      <a:pt x="10" y="42"/>
                    </a:cubicBezTo>
                    <a:cubicBezTo>
                      <a:pt x="10" y="42"/>
                      <a:pt x="11" y="48"/>
                      <a:pt x="11" y="49"/>
                    </a:cubicBezTo>
                    <a:cubicBezTo>
                      <a:pt x="11" y="50"/>
                      <a:pt x="6" y="56"/>
                      <a:pt x="6" y="56"/>
                    </a:cubicBezTo>
                    <a:cubicBezTo>
                      <a:pt x="1" y="61"/>
                      <a:pt x="1" y="61"/>
                      <a:pt x="1" y="61"/>
                    </a:cubicBezTo>
                    <a:cubicBezTo>
                      <a:pt x="1" y="66"/>
                      <a:pt x="1" y="66"/>
                      <a:pt x="1" y="66"/>
                    </a:cubicBezTo>
                    <a:cubicBezTo>
                      <a:pt x="5" y="71"/>
                      <a:pt x="5" y="71"/>
                      <a:pt x="5" y="71"/>
                    </a:cubicBezTo>
                    <a:cubicBezTo>
                      <a:pt x="2" y="77"/>
                      <a:pt x="2" y="77"/>
                      <a:pt x="2" y="77"/>
                    </a:cubicBezTo>
                    <a:cubicBezTo>
                      <a:pt x="2" y="77"/>
                      <a:pt x="0" y="80"/>
                      <a:pt x="0" y="81"/>
                    </a:cubicBezTo>
                    <a:cubicBezTo>
                      <a:pt x="0" y="82"/>
                      <a:pt x="1" y="85"/>
                      <a:pt x="1" y="87"/>
                    </a:cubicBezTo>
                    <a:cubicBezTo>
                      <a:pt x="1" y="88"/>
                      <a:pt x="4" y="94"/>
                      <a:pt x="4" y="95"/>
                    </a:cubicBezTo>
                    <a:cubicBezTo>
                      <a:pt x="4" y="96"/>
                      <a:pt x="6" y="100"/>
                      <a:pt x="6" y="100"/>
                    </a:cubicBezTo>
                    <a:cubicBezTo>
                      <a:pt x="6" y="108"/>
                      <a:pt x="6" y="108"/>
                      <a:pt x="6" y="108"/>
                    </a:cubicBezTo>
                    <a:cubicBezTo>
                      <a:pt x="7" y="120"/>
                      <a:pt x="7" y="120"/>
                      <a:pt x="7" y="120"/>
                    </a:cubicBezTo>
                    <a:cubicBezTo>
                      <a:pt x="7" y="127"/>
                      <a:pt x="7" y="127"/>
                      <a:pt x="7" y="127"/>
                    </a:cubicBezTo>
                    <a:cubicBezTo>
                      <a:pt x="16" y="128"/>
                      <a:pt x="16" y="128"/>
                      <a:pt x="16" y="128"/>
                    </a:cubicBezTo>
                    <a:cubicBezTo>
                      <a:pt x="18" y="129"/>
                      <a:pt x="18" y="129"/>
                      <a:pt x="18" y="129"/>
                    </a:cubicBezTo>
                    <a:cubicBezTo>
                      <a:pt x="30" y="129"/>
                      <a:pt x="30" y="129"/>
                      <a:pt x="30" y="129"/>
                    </a:cubicBezTo>
                    <a:cubicBezTo>
                      <a:pt x="44" y="128"/>
                      <a:pt x="44" y="128"/>
                      <a:pt x="44" y="128"/>
                    </a:cubicBezTo>
                    <a:cubicBezTo>
                      <a:pt x="53" y="130"/>
                      <a:pt x="53" y="130"/>
                      <a:pt x="53" y="130"/>
                    </a:cubicBezTo>
                    <a:cubicBezTo>
                      <a:pt x="59" y="132"/>
                      <a:pt x="59" y="132"/>
                      <a:pt x="59" y="132"/>
                    </a:cubicBezTo>
                    <a:cubicBezTo>
                      <a:pt x="62" y="136"/>
                      <a:pt x="62" y="136"/>
                      <a:pt x="62" y="136"/>
                    </a:cubicBezTo>
                    <a:cubicBezTo>
                      <a:pt x="65" y="141"/>
                      <a:pt x="65" y="141"/>
                      <a:pt x="65" y="141"/>
                    </a:cubicBezTo>
                    <a:cubicBezTo>
                      <a:pt x="66" y="149"/>
                      <a:pt x="66" y="149"/>
                      <a:pt x="66" y="149"/>
                    </a:cubicBezTo>
                    <a:cubicBezTo>
                      <a:pt x="66" y="156"/>
                      <a:pt x="66" y="156"/>
                      <a:pt x="66" y="156"/>
                    </a:cubicBezTo>
                    <a:cubicBezTo>
                      <a:pt x="69" y="158"/>
                      <a:pt x="69" y="158"/>
                      <a:pt x="69" y="158"/>
                    </a:cubicBezTo>
                    <a:cubicBezTo>
                      <a:pt x="71" y="162"/>
                      <a:pt x="71" y="162"/>
                      <a:pt x="71" y="162"/>
                    </a:cubicBezTo>
                    <a:cubicBezTo>
                      <a:pt x="72" y="168"/>
                      <a:pt x="72" y="168"/>
                      <a:pt x="72" y="168"/>
                    </a:cubicBezTo>
                    <a:cubicBezTo>
                      <a:pt x="73" y="175"/>
                      <a:pt x="73" y="175"/>
                      <a:pt x="73" y="175"/>
                    </a:cubicBezTo>
                    <a:cubicBezTo>
                      <a:pt x="75" y="178"/>
                      <a:pt x="75" y="178"/>
                      <a:pt x="75" y="178"/>
                    </a:cubicBezTo>
                    <a:cubicBezTo>
                      <a:pt x="83" y="178"/>
                      <a:pt x="83" y="178"/>
                      <a:pt x="83" y="178"/>
                    </a:cubicBezTo>
                    <a:cubicBezTo>
                      <a:pt x="87" y="175"/>
                      <a:pt x="87" y="175"/>
                      <a:pt x="87" y="175"/>
                    </a:cubicBezTo>
                    <a:cubicBezTo>
                      <a:pt x="91" y="173"/>
                      <a:pt x="91" y="173"/>
                      <a:pt x="91" y="173"/>
                    </a:cubicBezTo>
                    <a:cubicBezTo>
                      <a:pt x="97" y="173"/>
                      <a:pt x="97" y="173"/>
                      <a:pt x="97" y="173"/>
                    </a:cubicBezTo>
                    <a:cubicBezTo>
                      <a:pt x="99" y="176"/>
                      <a:pt x="99" y="176"/>
                      <a:pt x="99" y="176"/>
                    </a:cubicBezTo>
                    <a:cubicBezTo>
                      <a:pt x="103" y="177"/>
                      <a:pt x="103" y="177"/>
                      <a:pt x="103" y="177"/>
                    </a:cubicBezTo>
                    <a:cubicBezTo>
                      <a:pt x="105" y="174"/>
                      <a:pt x="105" y="174"/>
                      <a:pt x="105" y="174"/>
                    </a:cubicBezTo>
                    <a:cubicBezTo>
                      <a:pt x="106" y="166"/>
                      <a:pt x="106" y="166"/>
                      <a:pt x="106" y="166"/>
                    </a:cubicBezTo>
                    <a:cubicBezTo>
                      <a:pt x="112" y="162"/>
                      <a:pt x="112" y="162"/>
                      <a:pt x="112" y="162"/>
                    </a:cubicBezTo>
                    <a:cubicBezTo>
                      <a:pt x="113" y="158"/>
                      <a:pt x="113" y="158"/>
                      <a:pt x="113" y="158"/>
                    </a:cubicBezTo>
                    <a:cubicBezTo>
                      <a:pt x="116" y="153"/>
                      <a:pt x="116" y="153"/>
                      <a:pt x="116" y="153"/>
                    </a:cubicBezTo>
                    <a:cubicBezTo>
                      <a:pt x="120" y="148"/>
                      <a:pt x="120" y="148"/>
                      <a:pt x="120" y="148"/>
                    </a:cubicBezTo>
                    <a:cubicBezTo>
                      <a:pt x="133" y="142"/>
                      <a:pt x="133" y="142"/>
                      <a:pt x="133" y="142"/>
                    </a:cubicBezTo>
                    <a:cubicBezTo>
                      <a:pt x="138" y="137"/>
                      <a:pt x="138" y="137"/>
                      <a:pt x="138" y="137"/>
                    </a:cubicBezTo>
                    <a:cubicBezTo>
                      <a:pt x="146" y="130"/>
                      <a:pt x="146" y="130"/>
                      <a:pt x="146" y="130"/>
                    </a:cubicBezTo>
                    <a:cubicBezTo>
                      <a:pt x="158" y="120"/>
                      <a:pt x="158" y="120"/>
                      <a:pt x="158" y="120"/>
                    </a:cubicBezTo>
                    <a:cubicBezTo>
                      <a:pt x="158" y="120"/>
                      <a:pt x="158" y="116"/>
                      <a:pt x="159" y="115"/>
                    </a:cubicBezTo>
                    <a:cubicBezTo>
                      <a:pt x="159" y="114"/>
                      <a:pt x="162" y="110"/>
                      <a:pt x="162" y="110"/>
                    </a:cubicBezTo>
                    <a:cubicBezTo>
                      <a:pt x="163" y="104"/>
                      <a:pt x="163" y="104"/>
                      <a:pt x="163" y="104"/>
                    </a:cubicBezTo>
                    <a:cubicBezTo>
                      <a:pt x="167" y="97"/>
                      <a:pt x="167" y="97"/>
                      <a:pt x="167" y="97"/>
                    </a:cubicBezTo>
                    <a:cubicBezTo>
                      <a:pt x="174" y="88"/>
                      <a:pt x="174" y="88"/>
                      <a:pt x="174" y="88"/>
                    </a:cubicBezTo>
                    <a:cubicBezTo>
                      <a:pt x="179" y="81"/>
                      <a:pt x="179" y="81"/>
                      <a:pt x="179" y="81"/>
                    </a:cubicBezTo>
                    <a:cubicBezTo>
                      <a:pt x="184" y="77"/>
                      <a:pt x="184" y="77"/>
                      <a:pt x="184" y="77"/>
                    </a:cubicBezTo>
                    <a:cubicBezTo>
                      <a:pt x="186" y="76"/>
                      <a:pt x="186" y="76"/>
                      <a:pt x="186" y="76"/>
                    </a:cubicBezTo>
                    <a:cubicBezTo>
                      <a:pt x="186" y="57"/>
                      <a:pt x="186" y="57"/>
                      <a:pt x="186" y="57"/>
                    </a:cubicBezTo>
                    <a:cubicBezTo>
                      <a:pt x="179" y="55"/>
                      <a:pt x="179" y="55"/>
                      <a:pt x="179" y="55"/>
                    </a:cubicBezTo>
                    <a:cubicBezTo>
                      <a:pt x="169" y="52"/>
                      <a:pt x="169" y="52"/>
                      <a:pt x="169" y="52"/>
                    </a:cubicBezTo>
                    <a:cubicBezTo>
                      <a:pt x="169" y="52"/>
                      <a:pt x="159" y="46"/>
                      <a:pt x="157" y="45"/>
                    </a:cubicBezTo>
                    <a:cubicBezTo>
                      <a:pt x="156" y="44"/>
                      <a:pt x="151" y="42"/>
                      <a:pt x="150" y="41"/>
                    </a:cubicBezTo>
                    <a:cubicBezTo>
                      <a:pt x="149" y="40"/>
                      <a:pt x="144" y="40"/>
                      <a:pt x="142" y="40"/>
                    </a:cubicBezTo>
                    <a:cubicBezTo>
                      <a:pt x="140" y="40"/>
                      <a:pt x="137" y="40"/>
                      <a:pt x="135" y="39"/>
                    </a:cubicBezTo>
                    <a:cubicBezTo>
                      <a:pt x="134" y="38"/>
                      <a:pt x="135" y="29"/>
                      <a:pt x="135" y="29"/>
                    </a:cubicBezTo>
                    <a:cubicBezTo>
                      <a:pt x="135" y="29"/>
                      <a:pt x="130" y="27"/>
                      <a:pt x="129" y="26"/>
                    </a:cubicBezTo>
                    <a:cubicBezTo>
                      <a:pt x="128" y="25"/>
                      <a:pt x="130" y="23"/>
                      <a:pt x="128" y="22"/>
                    </a:cubicBezTo>
                    <a:cubicBezTo>
                      <a:pt x="126" y="21"/>
                      <a:pt x="121" y="21"/>
                      <a:pt x="119" y="21"/>
                    </a:cubicBezTo>
                    <a:cubicBezTo>
                      <a:pt x="117" y="21"/>
                      <a:pt x="111" y="21"/>
                      <a:pt x="111" y="21"/>
                    </a:cubicBezTo>
                    <a:cubicBezTo>
                      <a:pt x="109" y="15"/>
                      <a:pt x="109" y="15"/>
                      <a:pt x="109" y="15"/>
                    </a:cubicBezTo>
                    <a:cubicBezTo>
                      <a:pt x="112" y="12"/>
                      <a:pt x="112" y="12"/>
                      <a:pt x="112" y="12"/>
                    </a:cubicBezTo>
                    <a:cubicBezTo>
                      <a:pt x="113" y="8"/>
                      <a:pt x="113" y="8"/>
                      <a:pt x="113" y="8"/>
                    </a:cubicBezTo>
                    <a:cubicBezTo>
                      <a:pt x="115" y="4"/>
                      <a:pt x="115" y="4"/>
                      <a:pt x="115" y="4"/>
                    </a:cubicBezTo>
                    <a:cubicBezTo>
                      <a:pt x="112" y="5"/>
                      <a:pt x="112" y="5"/>
                      <a:pt x="112" y="5"/>
                    </a:cubicBezTo>
                    <a:cubicBezTo>
                      <a:pt x="111" y="6"/>
                      <a:pt x="111" y="6"/>
                      <a:pt x="111" y="6"/>
                    </a:cubicBezTo>
                    <a:cubicBezTo>
                      <a:pt x="105" y="8"/>
                      <a:pt x="105" y="8"/>
                      <a:pt x="105" y="8"/>
                    </a:cubicBezTo>
                    <a:cubicBezTo>
                      <a:pt x="99" y="8"/>
                      <a:pt x="99" y="8"/>
                      <a:pt x="99" y="8"/>
                    </a:cubicBezTo>
                    <a:cubicBezTo>
                      <a:pt x="99" y="8"/>
                      <a:pt x="93" y="8"/>
                      <a:pt x="92" y="8"/>
                    </a:cubicBezTo>
                    <a:cubicBezTo>
                      <a:pt x="91" y="8"/>
                      <a:pt x="85" y="9"/>
                      <a:pt x="85" y="9"/>
                    </a:cubicBezTo>
                    <a:cubicBezTo>
                      <a:pt x="85" y="9"/>
                      <a:pt x="80" y="9"/>
                      <a:pt x="78" y="9"/>
                    </a:cubicBezTo>
                    <a:cubicBezTo>
                      <a:pt x="76" y="9"/>
                      <a:pt x="73" y="9"/>
                      <a:pt x="71" y="8"/>
                    </a:cubicBezTo>
                    <a:cubicBezTo>
                      <a:pt x="69" y="7"/>
                      <a:pt x="66" y="6"/>
                      <a:pt x="65" y="5"/>
                    </a:cubicBezTo>
                    <a:cubicBezTo>
                      <a:pt x="64" y="5"/>
                      <a:pt x="57" y="1"/>
                      <a:pt x="57" y="1"/>
                    </a:cubicBezTo>
                    <a:cubicBezTo>
                      <a:pt x="57" y="1"/>
                      <a:pt x="55" y="0"/>
                      <a:pt x="53" y="0"/>
                    </a:cubicBezTo>
                    <a:cubicBezTo>
                      <a:pt x="52" y="0"/>
                      <a:pt x="47" y="1"/>
                      <a:pt x="46" y="1"/>
                    </a:cubicBezTo>
                    <a:cubicBezTo>
                      <a:pt x="45" y="1"/>
                      <a:pt x="38" y="3"/>
                      <a:pt x="38" y="3"/>
                    </a:cubicBezTo>
                    <a:cubicBezTo>
                      <a:pt x="34" y="6"/>
                      <a:pt x="34" y="6"/>
                      <a:pt x="34" y="6"/>
                    </a:cubicBezTo>
                    <a:cubicBezTo>
                      <a:pt x="30" y="9"/>
                      <a:pt x="30" y="9"/>
                      <a:pt x="30" y="9"/>
                    </a:cubicBezTo>
                    <a:cubicBezTo>
                      <a:pt x="26" y="14"/>
                      <a:pt x="26" y="14"/>
                      <a:pt x="26" y="14"/>
                    </a:cubicBezTo>
                    <a:cubicBezTo>
                      <a:pt x="22" y="14"/>
                      <a:pt x="22" y="14"/>
                      <a:pt x="22" y="14"/>
                    </a:cubicBezTo>
                    <a:cubicBezTo>
                      <a:pt x="22" y="14"/>
                      <a:pt x="18" y="13"/>
                      <a:pt x="16" y="13"/>
                    </a:cubicBezTo>
                    <a:cubicBezTo>
                      <a:pt x="15" y="13"/>
                      <a:pt x="9" y="9"/>
                      <a:pt x="9" y="9"/>
                    </a:cubicBez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10" name="Freeform 18"/>
              <p:cNvSpPr>
                <a:spLocks/>
              </p:cNvSpPr>
              <p:nvPr/>
            </p:nvSpPr>
            <p:spPr bwMode="auto">
              <a:xfrm>
                <a:off x="9185275" y="2878138"/>
                <a:ext cx="706437" cy="654050"/>
              </a:xfrm>
              <a:custGeom>
                <a:avLst/>
                <a:gdLst>
                  <a:gd name="T0" fmla="*/ 78 w 188"/>
                  <a:gd name="T1" fmla="*/ 3 h 174"/>
                  <a:gd name="T2" fmla="*/ 89 w 188"/>
                  <a:gd name="T3" fmla="*/ 8 h 174"/>
                  <a:gd name="T4" fmla="*/ 101 w 188"/>
                  <a:gd name="T5" fmla="*/ 15 h 174"/>
                  <a:gd name="T6" fmla="*/ 107 w 188"/>
                  <a:gd name="T7" fmla="*/ 4 h 174"/>
                  <a:gd name="T8" fmla="*/ 117 w 188"/>
                  <a:gd name="T9" fmla="*/ 9 h 174"/>
                  <a:gd name="T10" fmla="*/ 122 w 188"/>
                  <a:gd name="T11" fmla="*/ 14 h 174"/>
                  <a:gd name="T12" fmla="*/ 134 w 188"/>
                  <a:gd name="T13" fmla="*/ 14 h 174"/>
                  <a:gd name="T14" fmla="*/ 141 w 188"/>
                  <a:gd name="T15" fmla="*/ 18 h 174"/>
                  <a:gd name="T16" fmla="*/ 148 w 188"/>
                  <a:gd name="T17" fmla="*/ 15 h 174"/>
                  <a:gd name="T18" fmla="*/ 159 w 188"/>
                  <a:gd name="T19" fmla="*/ 10 h 174"/>
                  <a:gd name="T20" fmla="*/ 173 w 188"/>
                  <a:gd name="T21" fmla="*/ 7 h 174"/>
                  <a:gd name="T22" fmla="*/ 182 w 188"/>
                  <a:gd name="T23" fmla="*/ 6 h 174"/>
                  <a:gd name="T24" fmla="*/ 180 w 188"/>
                  <a:gd name="T25" fmla="*/ 17 h 174"/>
                  <a:gd name="T26" fmla="*/ 183 w 188"/>
                  <a:gd name="T27" fmla="*/ 37 h 174"/>
                  <a:gd name="T28" fmla="*/ 188 w 188"/>
                  <a:gd name="T29" fmla="*/ 42 h 174"/>
                  <a:gd name="T30" fmla="*/ 187 w 188"/>
                  <a:gd name="T31" fmla="*/ 54 h 174"/>
                  <a:gd name="T32" fmla="*/ 181 w 188"/>
                  <a:gd name="T33" fmla="*/ 51 h 174"/>
                  <a:gd name="T34" fmla="*/ 173 w 188"/>
                  <a:gd name="T35" fmla="*/ 50 h 174"/>
                  <a:gd name="T36" fmla="*/ 172 w 188"/>
                  <a:gd name="T37" fmla="*/ 57 h 174"/>
                  <a:gd name="T38" fmla="*/ 162 w 188"/>
                  <a:gd name="T39" fmla="*/ 59 h 174"/>
                  <a:gd name="T40" fmla="*/ 162 w 188"/>
                  <a:gd name="T41" fmla="*/ 72 h 174"/>
                  <a:gd name="T42" fmla="*/ 163 w 188"/>
                  <a:gd name="T43" fmla="*/ 77 h 174"/>
                  <a:gd name="T44" fmla="*/ 160 w 188"/>
                  <a:gd name="T45" fmla="*/ 81 h 174"/>
                  <a:gd name="T46" fmla="*/ 150 w 188"/>
                  <a:gd name="T47" fmla="*/ 88 h 174"/>
                  <a:gd name="T48" fmla="*/ 149 w 188"/>
                  <a:gd name="T49" fmla="*/ 99 h 174"/>
                  <a:gd name="T50" fmla="*/ 152 w 188"/>
                  <a:gd name="T51" fmla="*/ 105 h 174"/>
                  <a:gd name="T52" fmla="*/ 155 w 188"/>
                  <a:gd name="T53" fmla="*/ 112 h 174"/>
                  <a:gd name="T54" fmla="*/ 147 w 188"/>
                  <a:gd name="T55" fmla="*/ 119 h 174"/>
                  <a:gd name="T56" fmla="*/ 147 w 188"/>
                  <a:gd name="T57" fmla="*/ 126 h 174"/>
                  <a:gd name="T58" fmla="*/ 151 w 188"/>
                  <a:gd name="T59" fmla="*/ 129 h 174"/>
                  <a:gd name="T60" fmla="*/ 151 w 188"/>
                  <a:gd name="T61" fmla="*/ 138 h 174"/>
                  <a:gd name="T62" fmla="*/ 142 w 188"/>
                  <a:gd name="T63" fmla="*/ 143 h 174"/>
                  <a:gd name="T64" fmla="*/ 138 w 188"/>
                  <a:gd name="T65" fmla="*/ 150 h 174"/>
                  <a:gd name="T66" fmla="*/ 128 w 188"/>
                  <a:gd name="T67" fmla="*/ 147 h 174"/>
                  <a:gd name="T68" fmla="*/ 113 w 188"/>
                  <a:gd name="T69" fmla="*/ 146 h 174"/>
                  <a:gd name="T70" fmla="*/ 102 w 188"/>
                  <a:gd name="T71" fmla="*/ 149 h 174"/>
                  <a:gd name="T72" fmla="*/ 91 w 188"/>
                  <a:gd name="T73" fmla="*/ 151 h 174"/>
                  <a:gd name="T74" fmla="*/ 75 w 188"/>
                  <a:gd name="T75" fmla="*/ 154 h 174"/>
                  <a:gd name="T76" fmla="*/ 65 w 188"/>
                  <a:gd name="T77" fmla="*/ 164 h 174"/>
                  <a:gd name="T78" fmla="*/ 56 w 188"/>
                  <a:gd name="T79" fmla="*/ 174 h 174"/>
                  <a:gd name="T80" fmla="*/ 43 w 188"/>
                  <a:gd name="T81" fmla="*/ 167 h 174"/>
                  <a:gd name="T82" fmla="*/ 29 w 188"/>
                  <a:gd name="T83" fmla="*/ 160 h 174"/>
                  <a:gd name="T84" fmla="*/ 17 w 188"/>
                  <a:gd name="T85" fmla="*/ 153 h 174"/>
                  <a:gd name="T86" fmla="*/ 8 w 188"/>
                  <a:gd name="T87" fmla="*/ 148 h 174"/>
                  <a:gd name="T88" fmla="*/ 3 w 188"/>
                  <a:gd name="T89" fmla="*/ 141 h 174"/>
                  <a:gd name="T90" fmla="*/ 2 w 188"/>
                  <a:gd name="T91" fmla="*/ 131 h 174"/>
                  <a:gd name="T92" fmla="*/ 0 w 188"/>
                  <a:gd name="T93" fmla="*/ 117 h 174"/>
                  <a:gd name="T94" fmla="*/ 9 w 188"/>
                  <a:gd name="T95" fmla="*/ 106 h 174"/>
                  <a:gd name="T96" fmla="*/ 16 w 188"/>
                  <a:gd name="T97" fmla="*/ 95 h 174"/>
                  <a:gd name="T98" fmla="*/ 30 w 188"/>
                  <a:gd name="T99" fmla="*/ 82 h 174"/>
                  <a:gd name="T100" fmla="*/ 37 w 188"/>
                  <a:gd name="T101" fmla="*/ 76 h 174"/>
                  <a:gd name="T102" fmla="*/ 44 w 188"/>
                  <a:gd name="T103" fmla="*/ 63 h 174"/>
                  <a:gd name="T104" fmla="*/ 54 w 188"/>
                  <a:gd name="T105" fmla="*/ 56 h 174"/>
                  <a:gd name="T106" fmla="*/ 59 w 188"/>
                  <a:gd name="T107" fmla="*/ 39 h 174"/>
                  <a:gd name="T108" fmla="*/ 64 w 188"/>
                  <a:gd name="T109" fmla="*/ 25 h 174"/>
                  <a:gd name="T110" fmla="*/ 68 w 188"/>
                  <a:gd name="T111" fmla="*/ 9 h 174"/>
                  <a:gd name="T112" fmla="*/ 73 w 188"/>
                  <a:gd name="T11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 h="174">
                    <a:moveTo>
                      <a:pt x="73" y="0"/>
                    </a:moveTo>
                    <a:cubicBezTo>
                      <a:pt x="78" y="3"/>
                      <a:pt x="78" y="3"/>
                      <a:pt x="78" y="3"/>
                    </a:cubicBezTo>
                    <a:cubicBezTo>
                      <a:pt x="84" y="7"/>
                      <a:pt x="84" y="7"/>
                      <a:pt x="84" y="7"/>
                    </a:cubicBezTo>
                    <a:cubicBezTo>
                      <a:pt x="89" y="8"/>
                      <a:pt x="89" y="8"/>
                      <a:pt x="89" y="8"/>
                    </a:cubicBezTo>
                    <a:cubicBezTo>
                      <a:pt x="95" y="13"/>
                      <a:pt x="95" y="13"/>
                      <a:pt x="95" y="13"/>
                    </a:cubicBezTo>
                    <a:cubicBezTo>
                      <a:pt x="101" y="15"/>
                      <a:pt x="101" y="15"/>
                      <a:pt x="101" y="15"/>
                    </a:cubicBezTo>
                    <a:cubicBezTo>
                      <a:pt x="102" y="7"/>
                      <a:pt x="102" y="7"/>
                      <a:pt x="102" y="7"/>
                    </a:cubicBezTo>
                    <a:cubicBezTo>
                      <a:pt x="107" y="4"/>
                      <a:pt x="107" y="4"/>
                      <a:pt x="107" y="4"/>
                    </a:cubicBezTo>
                    <a:cubicBezTo>
                      <a:pt x="116" y="4"/>
                      <a:pt x="116" y="4"/>
                      <a:pt x="116" y="4"/>
                    </a:cubicBezTo>
                    <a:cubicBezTo>
                      <a:pt x="117" y="9"/>
                      <a:pt x="117" y="9"/>
                      <a:pt x="117" y="9"/>
                    </a:cubicBezTo>
                    <a:cubicBezTo>
                      <a:pt x="118" y="14"/>
                      <a:pt x="118" y="14"/>
                      <a:pt x="118" y="14"/>
                    </a:cubicBezTo>
                    <a:cubicBezTo>
                      <a:pt x="122" y="14"/>
                      <a:pt x="122" y="14"/>
                      <a:pt x="122" y="14"/>
                    </a:cubicBezTo>
                    <a:cubicBezTo>
                      <a:pt x="129" y="14"/>
                      <a:pt x="129" y="14"/>
                      <a:pt x="129" y="14"/>
                    </a:cubicBezTo>
                    <a:cubicBezTo>
                      <a:pt x="134" y="14"/>
                      <a:pt x="134" y="14"/>
                      <a:pt x="134" y="14"/>
                    </a:cubicBezTo>
                    <a:cubicBezTo>
                      <a:pt x="139" y="17"/>
                      <a:pt x="139" y="17"/>
                      <a:pt x="139" y="17"/>
                    </a:cubicBezTo>
                    <a:cubicBezTo>
                      <a:pt x="141" y="18"/>
                      <a:pt x="141" y="18"/>
                      <a:pt x="141" y="18"/>
                    </a:cubicBezTo>
                    <a:cubicBezTo>
                      <a:pt x="148" y="18"/>
                      <a:pt x="148" y="18"/>
                      <a:pt x="148" y="18"/>
                    </a:cubicBezTo>
                    <a:cubicBezTo>
                      <a:pt x="148" y="15"/>
                      <a:pt x="148" y="15"/>
                      <a:pt x="148" y="15"/>
                    </a:cubicBezTo>
                    <a:cubicBezTo>
                      <a:pt x="154" y="13"/>
                      <a:pt x="154" y="13"/>
                      <a:pt x="154" y="13"/>
                    </a:cubicBezTo>
                    <a:cubicBezTo>
                      <a:pt x="159" y="10"/>
                      <a:pt x="159" y="10"/>
                      <a:pt x="159" y="10"/>
                    </a:cubicBezTo>
                    <a:cubicBezTo>
                      <a:pt x="166" y="9"/>
                      <a:pt x="166" y="9"/>
                      <a:pt x="166" y="9"/>
                    </a:cubicBezTo>
                    <a:cubicBezTo>
                      <a:pt x="173" y="7"/>
                      <a:pt x="173" y="7"/>
                      <a:pt x="173" y="7"/>
                    </a:cubicBezTo>
                    <a:cubicBezTo>
                      <a:pt x="178" y="6"/>
                      <a:pt x="178" y="6"/>
                      <a:pt x="178" y="6"/>
                    </a:cubicBezTo>
                    <a:cubicBezTo>
                      <a:pt x="182" y="6"/>
                      <a:pt x="182" y="6"/>
                      <a:pt x="182" y="6"/>
                    </a:cubicBezTo>
                    <a:cubicBezTo>
                      <a:pt x="182" y="16"/>
                      <a:pt x="182" y="16"/>
                      <a:pt x="182" y="16"/>
                    </a:cubicBezTo>
                    <a:cubicBezTo>
                      <a:pt x="180" y="17"/>
                      <a:pt x="180" y="17"/>
                      <a:pt x="180" y="17"/>
                    </a:cubicBezTo>
                    <a:cubicBezTo>
                      <a:pt x="181" y="34"/>
                      <a:pt x="181" y="34"/>
                      <a:pt x="181" y="34"/>
                    </a:cubicBezTo>
                    <a:cubicBezTo>
                      <a:pt x="183" y="37"/>
                      <a:pt x="183" y="37"/>
                      <a:pt x="183" y="37"/>
                    </a:cubicBezTo>
                    <a:cubicBezTo>
                      <a:pt x="186" y="41"/>
                      <a:pt x="186" y="41"/>
                      <a:pt x="186" y="41"/>
                    </a:cubicBezTo>
                    <a:cubicBezTo>
                      <a:pt x="188" y="42"/>
                      <a:pt x="188" y="42"/>
                      <a:pt x="188" y="42"/>
                    </a:cubicBezTo>
                    <a:cubicBezTo>
                      <a:pt x="188" y="52"/>
                      <a:pt x="188" y="52"/>
                      <a:pt x="188" y="52"/>
                    </a:cubicBezTo>
                    <a:cubicBezTo>
                      <a:pt x="187" y="54"/>
                      <a:pt x="187" y="54"/>
                      <a:pt x="187" y="54"/>
                    </a:cubicBezTo>
                    <a:cubicBezTo>
                      <a:pt x="184" y="54"/>
                      <a:pt x="184" y="54"/>
                      <a:pt x="184" y="54"/>
                    </a:cubicBezTo>
                    <a:cubicBezTo>
                      <a:pt x="181" y="51"/>
                      <a:pt x="181" y="51"/>
                      <a:pt x="181" y="51"/>
                    </a:cubicBezTo>
                    <a:cubicBezTo>
                      <a:pt x="177" y="49"/>
                      <a:pt x="177" y="49"/>
                      <a:pt x="177" y="49"/>
                    </a:cubicBezTo>
                    <a:cubicBezTo>
                      <a:pt x="173" y="50"/>
                      <a:pt x="173" y="50"/>
                      <a:pt x="173" y="50"/>
                    </a:cubicBezTo>
                    <a:cubicBezTo>
                      <a:pt x="172" y="54"/>
                      <a:pt x="172" y="54"/>
                      <a:pt x="172" y="54"/>
                    </a:cubicBezTo>
                    <a:cubicBezTo>
                      <a:pt x="172" y="57"/>
                      <a:pt x="172" y="57"/>
                      <a:pt x="172" y="57"/>
                    </a:cubicBezTo>
                    <a:cubicBezTo>
                      <a:pt x="166" y="58"/>
                      <a:pt x="166" y="58"/>
                      <a:pt x="166" y="58"/>
                    </a:cubicBezTo>
                    <a:cubicBezTo>
                      <a:pt x="162" y="59"/>
                      <a:pt x="162" y="59"/>
                      <a:pt x="162" y="59"/>
                    </a:cubicBezTo>
                    <a:cubicBezTo>
                      <a:pt x="162" y="63"/>
                      <a:pt x="162" y="63"/>
                      <a:pt x="162" y="63"/>
                    </a:cubicBezTo>
                    <a:cubicBezTo>
                      <a:pt x="162" y="72"/>
                      <a:pt x="162" y="72"/>
                      <a:pt x="162" y="72"/>
                    </a:cubicBezTo>
                    <a:cubicBezTo>
                      <a:pt x="163" y="75"/>
                      <a:pt x="163" y="75"/>
                      <a:pt x="163" y="75"/>
                    </a:cubicBezTo>
                    <a:cubicBezTo>
                      <a:pt x="163" y="77"/>
                      <a:pt x="163" y="77"/>
                      <a:pt x="163" y="77"/>
                    </a:cubicBezTo>
                    <a:cubicBezTo>
                      <a:pt x="164" y="81"/>
                      <a:pt x="164" y="81"/>
                      <a:pt x="164" y="81"/>
                    </a:cubicBezTo>
                    <a:cubicBezTo>
                      <a:pt x="160" y="81"/>
                      <a:pt x="160" y="81"/>
                      <a:pt x="160" y="81"/>
                    </a:cubicBezTo>
                    <a:cubicBezTo>
                      <a:pt x="154" y="82"/>
                      <a:pt x="154" y="82"/>
                      <a:pt x="154" y="82"/>
                    </a:cubicBezTo>
                    <a:cubicBezTo>
                      <a:pt x="150" y="88"/>
                      <a:pt x="150" y="88"/>
                      <a:pt x="150" y="88"/>
                    </a:cubicBezTo>
                    <a:cubicBezTo>
                      <a:pt x="149" y="94"/>
                      <a:pt x="149" y="94"/>
                      <a:pt x="149" y="94"/>
                    </a:cubicBezTo>
                    <a:cubicBezTo>
                      <a:pt x="149" y="99"/>
                      <a:pt x="149" y="99"/>
                      <a:pt x="149" y="99"/>
                    </a:cubicBezTo>
                    <a:cubicBezTo>
                      <a:pt x="150" y="103"/>
                      <a:pt x="150" y="103"/>
                      <a:pt x="150" y="103"/>
                    </a:cubicBezTo>
                    <a:cubicBezTo>
                      <a:pt x="152" y="105"/>
                      <a:pt x="152" y="105"/>
                      <a:pt x="152" y="105"/>
                    </a:cubicBezTo>
                    <a:cubicBezTo>
                      <a:pt x="154" y="109"/>
                      <a:pt x="154" y="109"/>
                      <a:pt x="154" y="109"/>
                    </a:cubicBezTo>
                    <a:cubicBezTo>
                      <a:pt x="155" y="112"/>
                      <a:pt x="155" y="112"/>
                      <a:pt x="155" y="112"/>
                    </a:cubicBezTo>
                    <a:cubicBezTo>
                      <a:pt x="151" y="115"/>
                      <a:pt x="151" y="115"/>
                      <a:pt x="151" y="115"/>
                    </a:cubicBezTo>
                    <a:cubicBezTo>
                      <a:pt x="147" y="119"/>
                      <a:pt x="147" y="119"/>
                      <a:pt x="147" y="119"/>
                    </a:cubicBezTo>
                    <a:cubicBezTo>
                      <a:pt x="146" y="122"/>
                      <a:pt x="146" y="122"/>
                      <a:pt x="146" y="122"/>
                    </a:cubicBezTo>
                    <a:cubicBezTo>
                      <a:pt x="147" y="126"/>
                      <a:pt x="147" y="126"/>
                      <a:pt x="147" y="126"/>
                    </a:cubicBezTo>
                    <a:cubicBezTo>
                      <a:pt x="150" y="127"/>
                      <a:pt x="150" y="127"/>
                      <a:pt x="150" y="127"/>
                    </a:cubicBezTo>
                    <a:cubicBezTo>
                      <a:pt x="151" y="129"/>
                      <a:pt x="151" y="129"/>
                      <a:pt x="151" y="129"/>
                    </a:cubicBezTo>
                    <a:cubicBezTo>
                      <a:pt x="151" y="135"/>
                      <a:pt x="151" y="135"/>
                      <a:pt x="151" y="135"/>
                    </a:cubicBezTo>
                    <a:cubicBezTo>
                      <a:pt x="151" y="138"/>
                      <a:pt x="151" y="138"/>
                      <a:pt x="151" y="138"/>
                    </a:cubicBezTo>
                    <a:cubicBezTo>
                      <a:pt x="147" y="141"/>
                      <a:pt x="147" y="141"/>
                      <a:pt x="147" y="141"/>
                    </a:cubicBezTo>
                    <a:cubicBezTo>
                      <a:pt x="142" y="143"/>
                      <a:pt x="142" y="143"/>
                      <a:pt x="142" y="143"/>
                    </a:cubicBezTo>
                    <a:cubicBezTo>
                      <a:pt x="139" y="147"/>
                      <a:pt x="139" y="147"/>
                      <a:pt x="139" y="147"/>
                    </a:cubicBezTo>
                    <a:cubicBezTo>
                      <a:pt x="138" y="150"/>
                      <a:pt x="138" y="150"/>
                      <a:pt x="138" y="150"/>
                    </a:cubicBezTo>
                    <a:cubicBezTo>
                      <a:pt x="134" y="148"/>
                      <a:pt x="134" y="148"/>
                      <a:pt x="134" y="148"/>
                    </a:cubicBezTo>
                    <a:cubicBezTo>
                      <a:pt x="128" y="147"/>
                      <a:pt x="128" y="147"/>
                      <a:pt x="128" y="147"/>
                    </a:cubicBezTo>
                    <a:cubicBezTo>
                      <a:pt x="121" y="147"/>
                      <a:pt x="121" y="147"/>
                      <a:pt x="121" y="147"/>
                    </a:cubicBezTo>
                    <a:cubicBezTo>
                      <a:pt x="113" y="146"/>
                      <a:pt x="113" y="146"/>
                      <a:pt x="113" y="146"/>
                    </a:cubicBezTo>
                    <a:cubicBezTo>
                      <a:pt x="113" y="146"/>
                      <a:pt x="109" y="147"/>
                      <a:pt x="108" y="147"/>
                    </a:cubicBezTo>
                    <a:cubicBezTo>
                      <a:pt x="107" y="147"/>
                      <a:pt x="102" y="149"/>
                      <a:pt x="102" y="149"/>
                    </a:cubicBezTo>
                    <a:cubicBezTo>
                      <a:pt x="98" y="152"/>
                      <a:pt x="98" y="152"/>
                      <a:pt x="98" y="152"/>
                    </a:cubicBezTo>
                    <a:cubicBezTo>
                      <a:pt x="91" y="151"/>
                      <a:pt x="91" y="151"/>
                      <a:pt x="91" y="151"/>
                    </a:cubicBezTo>
                    <a:cubicBezTo>
                      <a:pt x="81" y="153"/>
                      <a:pt x="81" y="153"/>
                      <a:pt x="81" y="153"/>
                    </a:cubicBezTo>
                    <a:cubicBezTo>
                      <a:pt x="81" y="153"/>
                      <a:pt x="76" y="154"/>
                      <a:pt x="75" y="154"/>
                    </a:cubicBezTo>
                    <a:cubicBezTo>
                      <a:pt x="74" y="154"/>
                      <a:pt x="70" y="158"/>
                      <a:pt x="70" y="158"/>
                    </a:cubicBezTo>
                    <a:cubicBezTo>
                      <a:pt x="65" y="164"/>
                      <a:pt x="65" y="164"/>
                      <a:pt x="65" y="164"/>
                    </a:cubicBezTo>
                    <a:cubicBezTo>
                      <a:pt x="62" y="168"/>
                      <a:pt x="62" y="168"/>
                      <a:pt x="62" y="168"/>
                    </a:cubicBezTo>
                    <a:cubicBezTo>
                      <a:pt x="56" y="174"/>
                      <a:pt x="56" y="174"/>
                      <a:pt x="56" y="174"/>
                    </a:cubicBezTo>
                    <a:cubicBezTo>
                      <a:pt x="50" y="170"/>
                      <a:pt x="50" y="170"/>
                      <a:pt x="50" y="170"/>
                    </a:cubicBezTo>
                    <a:cubicBezTo>
                      <a:pt x="43" y="167"/>
                      <a:pt x="43" y="167"/>
                      <a:pt x="43" y="167"/>
                    </a:cubicBezTo>
                    <a:cubicBezTo>
                      <a:pt x="43" y="167"/>
                      <a:pt x="39" y="164"/>
                      <a:pt x="38" y="164"/>
                    </a:cubicBezTo>
                    <a:cubicBezTo>
                      <a:pt x="36" y="164"/>
                      <a:pt x="30" y="160"/>
                      <a:pt x="29" y="160"/>
                    </a:cubicBezTo>
                    <a:cubicBezTo>
                      <a:pt x="28" y="160"/>
                      <a:pt x="23" y="157"/>
                      <a:pt x="23" y="157"/>
                    </a:cubicBezTo>
                    <a:cubicBezTo>
                      <a:pt x="22" y="156"/>
                      <a:pt x="20" y="154"/>
                      <a:pt x="17" y="153"/>
                    </a:cubicBezTo>
                    <a:cubicBezTo>
                      <a:pt x="14" y="152"/>
                      <a:pt x="11" y="151"/>
                      <a:pt x="11" y="151"/>
                    </a:cubicBezTo>
                    <a:cubicBezTo>
                      <a:pt x="8" y="148"/>
                      <a:pt x="8" y="148"/>
                      <a:pt x="8" y="148"/>
                    </a:cubicBezTo>
                    <a:cubicBezTo>
                      <a:pt x="8" y="144"/>
                      <a:pt x="8" y="144"/>
                      <a:pt x="8" y="144"/>
                    </a:cubicBezTo>
                    <a:cubicBezTo>
                      <a:pt x="3" y="141"/>
                      <a:pt x="3" y="141"/>
                      <a:pt x="3" y="141"/>
                    </a:cubicBezTo>
                    <a:cubicBezTo>
                      <a:pt x="2" y="136"/>
                      <a:pt x="2" y="136"/>
                      <a:pt x="2" y="136"/>
                    </a:cubicBezTo>
                    <a:cubicBezTo>
                      <a:pt x="2" y="131"/>
                      <a:pt x="2" y="131"/>
                      <a:pt x="2" y="131"/>
                    </a:cubicBezTo>
                    <a:cubicBezTo>
                      <a:pt x="1" y="126"/>
                      <a:pt x="1" y="126"/>
                      <a:pt x="1" y="126"/>
                    </a:cubicBezTo>
                    <a:cubicBezTo>
                      <a:pt x="0" y="117"/>
                      <a:pt x="0" y="117"/>
                      <a:pt x="0" y="117"/>
                    </a:cubicBezTo>
                    <a:cubicBezTo>
                      <a:pt x="4" y="108"/>
                      <a:pt x="4" y="108"/>
                      <a:pt x="4" y="108"/>
                    </a:cubicBezTo>
                    <a:cubicBezTo>
                      <a:pt x="9" y="106"/>
                      <a:pt x="9" y="106"/>
                      <a:pt x="9" y="106"/>
                    </a:cubicBezTo>
                    <a:cubicBezTo>
                      <a:pt x="13" y="101"/>
                      <a:pt x="13" y="101"/>
                      <a:pt x="13" y="101"/>
                    </a:cubicBezTo>
                    <a:cubicBezTo>
                      <a:pt x="16" y="95"/>
                      <a:pt x="16" y="95"/>
                      <a:pt x="16" y="95"/>
                    </a:cubicBezTo>
                    <a:cubicBezTo>
                      <a:pt x="25" y="84"/>
                      <a:pt x="25" y="84"/>
                      <a:pt x="25" y="84"/>
                    </a:cubicBezTo>
                    <a:cubicBezTo>
                      <a:pt x="30" y="82"/>
                      <a:pt x="30" y="82"/>
                      <a:pt x="30" y="82"/>
                    </a:cubicBezTo>
                    <a:cubicBezTo>
                      <a:pt x="36" y="80"/>
                      <a:pt x="36" y="80"/>
                      <a:pt x="36" y="80"/>
                    </a:cubicBezTo>
                    <a:cubicBezTo>
                      <a:pt x="37" y="76"/>
                      <a:pt x="37" y="76"/>
                      <a:pt x="37" y="76"/>
                    </a:cubicBezTo>
                    <a:cubicBezTo>
                      <a:pt x="40" y="69"/>
                      <a:pt x="40" y="69"/>
                      <a:pt x="40" y="69"/>
                    </a:cubicBezTo>
                    <a:cubicBezTo>
                      <a:pt x="44" y="63"/>
                      <a:pt x="44" y="63"/>
                      <a:pt x="44" y="63"/>
                    </a:cubicBezTo>
                    <a:cubicBezTo>
                      <a:pt x="49" y="61"/>
                      <a:pt x="49" y="61"/>
                      <a:pt x="49" y="61"/>
                    </a:cubicBezTo>
                    <a:cubicBezTo>
                      <a:pt x="54" y="56"/>
                      <a:pt x="54" y="56"/>
                      <a:pt x="54" y="56"/>
                    </a:cubicBezTo>
                    <a:cubicBezTo>
                      <a:pt x="56" y="51"/>
                      <a:pt x="56" y="51"/>
                      <a:pt x="56" y="51"/>
                    </a:cubicBezTo>
                    <a:cubicBezTo>
                      <a:pt x="59" y="39"/>
                      <a:pt x="59" y="39"/>
                      <a:pt x="59" y="39"/>
                    </a:cubicBezTo>
                    <a:cubicBezTo>
                      <a:pt x="62" y="32"/>
                      <a:pt x="62" y="32"/>
                      <a:pt x="62" y="32"/>
                    </a:cubicBezTo>
                    <a:cubicBezTo>
                      <a:pt x="64" y="25"/>
                      <a:pt x="64" y="25"/>
                      <a:pt x="64" y="25"/>
                    </a:cubicBezTo>
                    <a:cubicBezTo>
                      <a:pt x="64" y="25"/>
                      <a:pt x="64" y="21"/>
                      <a:pt x="65" y="19"/>
                    </a:cubicBezTo>
                    <a:cubicBezTo>
                      <a:pt x="67" y="16"/>
                      <a:pt x="67" y="10"/>
                      <a:pt x="68" y="9"/>
                    </a:cubicBezTo>
                    <a:cubicBezTo>
                      <a:pt x="69" y="9"/>
                      <a:pt x="71" y="3"/>
                      <a:pt x="71" y="3"/>
                    </a:cubicBezTo>
                    <a:lnTo>
                      <a:pt x="73"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3" name="Grupo 16"/>
            <p:cNvGrpSpPr/>
            <p:nvPr/>
          </p:nvGrpSpPr>
          <p:grpSpPr>
            <a:xfrm>
              <a:off x="9383716" y="3789587"/>
              <a:ext cx="1304924" cy="1079501"/>
              <a:chOff x="9215438" y="3032125"/>
              <a:chExt cx="1304924" cy="1079501"/>
            </a:xfrm>
            <a:solidFill>
              <a:srgbClr val="ED7D31"/>
            </a:solidFill>
          </p:grpSpPr>
          <p:sp>
            <p:nvSpPr>
              <p:cNvPr id="104" name="Freeform 20"/>
              <p:cNvSpPr>
                <a:spLocks/>
              </p:cNvSpPr>
              <p:nvPr/>
            </p:nvSpPr>
            <p:spPr bwMode="auto">
              <a:xfrm>
                <a:off x="9215438" y="3595688"/>
                <a:ext cx="838200" cy="515938"/>
              </a:xfrm>
              <a:custGeom>
                <a:avLst/>
                <a:gdLst>
                  <a:gd name="T0" fmla="*/ 9 w 223"/>
                  <a:gd name="T1" fmla="*/ 69 h 137"/>
                  <a:gd name="T2" fmla="*/ 26 w 223"/>
                  <a:gd name="T3" fmla="*/ 69 h 137"/>
                  <a:gd name="T4" fmla="*/ 39 w 223"/>
                  <a:gd name="T5" fmla="*/ 71 h 137"/>
                  <a:gd name="T6" fmla="*/ 49 w 223"/>
                  <a:gd name="T7" fmla="*/ 76 h 137"/>
                  <a:gd name="T8" fmla="*/ 65 w 223"/>
                  <a:gd name="T9" fmla="*/ 76 h 137"/>
                  <a:gd name="T10" fmla="*/ 78 w 223"/>
                  <a:gd name="T11" fmla="*/ 77 h 137"/>
                  <a:gd name="T12" fmla="*/ 83 w 223"/>
                  <a:gd name="T13" fmla="*/ 83 h 137"/>
                  <a:gd name="T14" fmla="*/ 87 w 223"/>
                  <a:gd name="T15" fmla="*/ 89 h 137"/>
                  <a:gd name="T16" fmla="*/ 87 w 223"/>
                  <a:gd name="T17" fmla="*/ 98 h 137"/>
                  <a:gd name="T18" fmla="*/ 88 w 223"/>
                  <a:gd name="T19" fmla="*/ 105 h 137"/>
                  <a:gd name="T20" fmla="*/ 91 w 223"/>
                  <a:gd name="T21" fmla="*/ 109 h 137"/>
                  <a:gd name="T22" fmla="*/ 93 w 223"/>
                  <a:gd name="T23" fmla="*/ 115 h 137"/>
                  <a:gd name="T24" fmla="*/ 93 w 223"/>
                  <a:gd name="T25" fmla="*/ 123 h 137"/>
                  <a:gd name="T26" fmla="*/ 109 w 223"/>
                  <a:gd name="T27" fmla="*/ 124 h 137"/>
                  <a:gd name="T28" fmla="*/ 113 w 223"/>
                  <a:gd name="T29" fmla="*/ 127 h 137"/>
                  <a:gd name="T30" fmla="*/ 115 w 223"/>
                  <a:gd name="T31" fmla="*/ 134 h 137"/>
                  <a:gd name="T32" fmla="*/ 124 w 223"/>
                  <a:gd name="T33" fmla="*/ 136 h 137"/>
                  <a:gd name="T34" fmla="*/ 128 w 223"/>
                  <a:gd name="T35" fmla="*/ 136 h 137"/>
                  <a:gd name="T36" fmla="*/ 138 w 223"/>
                  <a:gd name="T37" fmla="*/ 127 h 137"/>
                  <a:gd name="T38" fmla="*/ 151 w 223"/>
                  <a:gd name="T39" fmla="*/ 118 h 137"/>
                  <a:gd name="T40" fmla="*/ 161 w 223"/>
                  <a:gd name="T41" fmla="*/ 109 h 137"/>
                  <a:gd name="T42" fmla="*/ 172 w 223"/>
                  <a:gd name="T43" fmla="*/ 105 h 137"/>
                  <a:gd name="T44" fmla="*/ 179 w 223"/>
                  <a:gd name="T45" fmla="*/ 100 h 137"/>
                  <a:gd name="T46" fmla="*/ 198 w 223"/>
                  <a:gd name="T47" fmla="*/ 96 h 137"/>
                  <a:gd name="T48" fmla="*/ 209 w 223"/>
                  <a:gd name="T49" fmla="*/ 90 h 137"/>
                  <a:gd name="T50" fmla="*/ 219 w 223"/>
                  <a:gd name="T51" fmla="*/ 88 h 137"/>
                  <a:gd name="T52" fmla="*/ 219 w 223"/>
                  <a:gd name="T53" fmla="*/ 82 h 137"/>
                  <a:gd name="T54" fmla="*/ 223 w 223"/>
                  <a:gd name="T55" fmla="*/ 73 h 137"/>
                  <a:gd name="T56" fmla="*/ 214 w 223"/>
                  <a:gd name="T57" fmla="*/ 70 h 137"/>
                  <a:gd name="T58" fmla="*/ 203 w 223"/>
                  <a:gd name="T59" fmla="*/ 72 h 137"/>
                  <a:gd name="T60" fmla="*/ 193 w 223"/>
                  <a:gd name="T61" fmla="*/ 76 h 137"/>
                  <a:gd name="T62" fmla="*/ 187 w 223"/>
                  <a:gd name="T63" fmla="*/ 81 h 137"/>
                  <a:gd name="T64" fmla="*/ 170 w 223"/>
                  <a:gd name="T65" fmla="*/ 81 h 137"/>
                  <a:gd name="T66" fmla="*/ 164 w 223"/>
                  <a:gd name="T67" fmla="*/ 74 h 137"/>
                  <a:gd name="T68" fmla="*/ 161 w 223"/>
                  <a:gd name="T69" fmla="*/ 65 h 137"/>
                  <a:gd name="T70" fmla="*/ 160 w 223"/>
                  <a:gd name="T71" fmla="*/ 51 h 137"/>
                  <a:gd name="T72" fmla="*/ 161 w 223"/>
                  <a:gd name="T73" fmla="*/ 42 h 137"/>
                  <a:gd name="T74" fmla="*/ 151 w 223"/>
                  <a:gd name="T75" fmla="*/ 39 h 137"/>
                  <a:gd name="T76" fmla="*/ 146 w 223"/>
                  <a:gd name="T77" fmla="*/ 26 h 137"/>
                  <a:gd name="T78" fmla="*/ 145 w 223"/>
                  <a:gd name="T79" fmla="*/ 14 h 137"/>
                  <a:gd name="T80" fmla="*/ 139 w 223"/>
                  <a:gd name="T81" fmla="*/ 5 h 137"/>
                  <a:gd name="T82" fmla="*/ 131 w 223"/>
                  <a:gd name="T83" fmla="*/ 6 h 137"/>
                  <a:gd name="T84" fmla="*/ 112 w 223"/>
                  <a:gd name="T85" fmla="*/ 7 h 137"/>
                  <a:gd name="T86" fmla="*/ 106 w 223"/>
                  <a:gd name="T87" fmla="*/ 12 h 137"/>
                  <a:gd name="T88" fmla="*/ 100 w 223"/>
                  <a:gd name="T89" fmla="*/ 13 h 137"/>
                  <a:gd name="T90" fmla="*/ 91 w 223"/>
                  <a:gd name="T91" fmla="*/ 6 h 137"/>
                  <a:gd name="T92" fmla="*/ 79 w 223"/>
                  <a:gd name="T93" fmla="*/ 2 h 137"/>
                  <a:gd name="T94" fmla="*/ 61 w 223"/>
                  <a:gd name="T95" fmla="*/ 0 h 137"/>
                  <a:gd name="T96" fmla="*/ 54 w 223"/>
                  <a:gd name="T97" fmla="*/ 2 h 137"/>
                  <a:gd name="T98" fmla="*/ 44 w 223"/>
                  <a:gd name="T99" fmla="*/ 10 h 137"/>
                  <a:gd name="T100" fmla="*/ 31 w 223"/>
                  <a:gd name="T101" fmla="*/ 22 h 137"/>
                  <a:gd name="T102" fmla="*/ 26 w 223"/>
                  <a:gd name="T103" fmla="*/ 33 h 137"/>
                  <a:gd name="T104" fmla="*/ 22 w 223"/>
                  <a:gd name="T105" fmla="*/ 43 h 137"/>
                  <a:gd name="T106" fmla="*/ 19 w 223"/>
                  <a:gd name="T107" fmla="*/ 52 h 137"/>
                  <a:gd name="T108" fmla="*/ 7 w 223"/>
                  <a:gd name="T109" fmla="*/ 6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3" h="137">
                    <a:moveTo>
                      <a:pt x="0" y="68"/>
                    </a:moveTo>
                    <a:cubicBezTo>
                      <a:pt x="9" y="69"/>
                      <a:pt x="9" y="69"/>
                      <a:pt x="9" y="69"/>
                    </a:cubicBezTo>
                    <a:cubicBezTo>
                      <a:pt x="18" y="69"/>
                      <a:pt x="18" y="69"/>
                      <a:pt x="18" y="69"/>
                    </a:cubicBezTo>
                    <a:cubicBezTo>
                      <a:pt x="26" y="69"/>
                      <a:pt x="26" y="69"/>
                      <a:pt x="26" y="69"/>
                    </a:cubicBezTo>
                    <a:cubicBezTo>
                      <a:pt x="33" y="70"/>
                      <a:pt x="33" y="70"/>
                      <a:pt x="33" y="70"/>
                    </a:cubicBezTo>
                    <a:cubicBezTo>
                      <a:pt x="39" y="71"/>
                      <a:pt x="39" y="71"/>
                      <a:pt x="39" y="71"/>
                    </a:cubicBezTo>
                    <a:cubicBezTo>
                      <a:pt x="45" y="75"/>
                      <a:pt x="45" y="75"/>
                      <a:pt x="45" y="75"/>
                    </a:cubicBezTo>
                    <a:cubicBezTo>
                      <a:pt x="49" y="76"/>
                      <a:pt x="49" y="76"/>
                      <a:pt x="49" y="76"/>
                    </a:cubicBezTo>
                    <a:cubicBezTo>
                      <a:pt x="58" y="76"/>
                      <a:pt x="58" y="76"/>
                      <a:pt x="58" y="76"/>
                    </a:cubicBezTo>
                    <a:cubicBezTo>
                      <a:pt x="65" y="76"/>
                      <a:pt x="65" y="76"/>
                      <a:pt x="65" y="76"/>
                    </a:cubicBezTo>
                    <a:cubicBezTo>
                      <a:pt x="74" y="76"/>
                      <a:pt x="74" y="76"/>
                      <a:pt x="74" y="76"/>
                    </a:cubicBezTo>
                    <a:cubicBezTo>
                      <a:pt x="78" y="77"/>
                      <a:pt x="78" y="77"/>
                      <a:pt x="78" y="77"/>
                    </a:cubicBezTo>
                    <a:cubicBezTo>
                      <a:pt x="80" y="80"/>
                      <a:pt x="80" y="80"/>
                      <a:pt x="80" y="80"/>
                    </a:cubicBezTo>
                    <a:cubicBezTo>
                      <a:pt x="83" y="83"/>
                      <a:pt x="83" y="83"/>
                      <a:pt x="83" y="83"/>
                    </a:cubicBezTo>
                    <a:cubicBezTo>
                      <a:pt x="85" y="86"/>
                      <a:pt x="85" y="86"/>
                      <a:pt x="85" y="86"/>
                    </a:cubicBezTo>
                    <a:cubicBezTo>
                      <a:pt x="87" y="89"/>
                      <a:pt x="87" y="89"/>
                      <a:pt x="87" y="89"/>
                    </a:cubicBezTo>
                    <a:cubicBezTo>
                      <a:pt x="87" y="94"/>
                      <a:pt x="87" y="94"/>
                      <a:pt x="87" y="94"/>
                    </a:cubicBezTo>
                    <a:cubicBezTo>
                      <a:pt x="87" y="98"/>
                      <a:pt x="87" y="98"/>
                      <a:pt x="87" y="98"/>
                    </a:cubicBezTo>
                    <a:cubicBezTo>
                      <a:pt x="87" y="102"/>
                      <a:pt x="87" y="102"/>
                      <a:pt x="87" y="102"/>
                    </a:cubicBezTo>
                    <a:cubicBezTo>
                      <a:pt x="88" y="105"/>
                      <a:pt x="88" y="105"/>
                      <a:pt x="88" y="105"/>
                    </a:cubicBezTo>
                    <a:cubicBezTo>
                      <a:pt x="90" y="106"/>
                      <a:pt x="90" y="106"/>
                      <a:pt x="90" y="106"/>
                    </a:cubicBezTo>
                    <a:cubicBezTo>
                      <a:pt x="91" y="109"/>
                      <a:pt x="91" y="109"/>
                      <a:pt x="91" y="109"/>
                    </a:cubicBezTo>
                    <a:cubicBezTo>
                      <a:pt x="93" y="112"/>
                      <a:pt x="93" y="112"/>
                      <a:pt x="93" y="112"/>
                    </a:cubicBezTo>
                    <a:cubicBezTo>
                      <a:pt x="93" y="115"/>
                      <a:pt x="93" y="115"/>
                      <a:pt x="93" y="115"/>
                    </a:cubicBezTo>
                    <a:cubicBezTo>
                      <a:pt x="93" y="120"/>
                      <a:pt x="93" y="120"/>
                      <a:pt x="93" y="120"/>
                    </a:cubicBezTo>
                    <a:cubicBezTo>
                      <a:pt x="93" y="123"/>
                      <a:pt x="93" y="123"/>
                      <a:pt x="93" y="123"/>
                    </a:cubicBezTo>
                    <a:cubicBezTo>
                      <a:pt x="100" y="124"/>
                      <a:pt x="100" y="124"/>
                      <a:pt x="100" y="124"/>
                    </a:cubicBezTo>
                    <a:cubicBezTo>
                      <a:pt x="109" y="124"/>
                      <a:pt x="109" y="124"/>
                      <a:pt x="109" y="124"/>
                    </a:cubicBezTo>
                    <a:cubicBezTo>
                      <a:pt x="112" y="124"/>
                      <a:pt x="112" y="124"/>
                      <a:pt x="112" y="124"/>
                    </a:cubicBezTo>
                    <a:cubicBezTo>
                      <a:pt x="113" y="127"/>
                      <a:pt x="113" y="127"/>
                      <a:pt x="113" y="127"/>
                    </a:cubicBezTo>
                    <a:cubicBezTo>
                      <a:pt x="114" y="132"/>
                      <a:pt x="114" y="132"/>
                      <a:pt x="114" y="132"/>
                    </a:cubicBezTo>
                    <a:cubicBezTo>
                      <a:pt x="115" y="134"/>
                      <a:pt x="115" y="134"/>
                      <a:pt x="115" y="134"/>
                    </a:cubicBezTo>
                    <a:cubicBezTo>
                      <a:pt x="119" y="134"/>
                      <a:pt x="119" y="134"/>
                      <a:pt x="119" y="134"/>
                    </a:cubicBezTo>
                    <a:cubicBezTo>
                      <a:pt x="124" y="136"/>
                      <a:pt x="124" y="136"/>
                      <a:pt x="124" y="136"/>
                    </a:cubicBezTo>
                    <a:cubicBezTo>
                      <a:pt x="125" y="137"/>
                      <a:pt x="125" y="137"/>
                      <a:pt x="125" y="137"/>
                    </a:cubicBezTo>
                    <a:cubicBezTo>
                      <a:pt x="128" y="136"/>
                      <a:pt x="128" y="136"/>
                      <a:pt x="128" y="136"/>
                    </a:cubicBezTo>
                    <a:cubicBezTo>
                      <a:pt x="131" y="131"/>
                      <a:pt x="131" y="131"/>
                      <a:pt x="131" y="131"/>
                    </a:cubicBezTo>
                    <a:cubicBezTo>
                      <a:pt x="138" y="127"/>
                      <a:pt x="138" y="127"/>
                      <a:pt x="138" y="127"/>
                    </a:cubicBezTo>
                    <a:cubicBezTo>
                      <a:pt x="138" y="127"/>
                      <a:pt x="141" y="125"/>
                      <a:pt x="141" y="124"/>
                    </a:cubicBezTo>
                    <a:cubicBezTo>
                      <a:pt x="142" y="123"/>
                      <a:pt x="151" y="118"/>
                      <a:pt x="151" y="118"/>
                    </a:cubicBezTo>
                    <a:cubicBezTo>
                      <a:pt x="157" y="112"/>
                      <a:pt x="157" y="112"/>
                      <a:pt x="157" y="112"/>
                    </a:cubicBezTo>
                    <a:cubicBezTo>
                      <a:pt x="161" y="109"/>
                      <a:pt x="161" y="109"/>
                      <a:pt x="161" y="109"/>
                    </a:cubicBezTo>
                    <a:cubicBezTo>
                      <a:pt x="167" y="107"/>
                      <a:pt x="167" y="107"/>
                      <a:pt x="167" y="107"/>
                    </a:cubicBezTo>
                    <a:cubicBezTo>
                      <a:pt x="172" y="105"/>
                      <a:pt x="172" y="105"/>
                      <a:pt x="172" y="105"/>
                    </a:cubicBezTo>
                    <a:cubicBezTo>
                      <a:pt x="175" y="105"/>
                      <a:pt x="175" y="105"/>
                      <a:pt x="175" y="105"/>
                    </a:cubicBezTo>
                    <a:cubicBezTo>
                      <a:pt x="179" y="100"/>
                      <a:pt x="179" y="100"/>
                      <a:pt x="179" y="100"/>
                    </a:cubicBezTo>
                    <a:cubicBezTo>
                      <a:pt x="195" y="100"/>
                      <a:pt x="195" y="100"/>
                      <a:pt x="195" y="100"/>
                    </a:cubicBezTo>
                    <a:cubicBezTo>
                      <a:pt x="198" y="96"/>
                      <a:pt x="198" y="96"/>
                      <a:pt x="198" y="96"/>
                    </a:cubicBezTo>
                    <a:cubicBezTo>
                      <a:pt x="205" y="91"/>
                      <a:pt x="205" y="91"/>
                      <a:pt x="205" y="91"/>
                    </a:cubicBezTo>
                    <a:cubicBezTo>
                      <a:pt x="209" y="90"/>
                      <a:pt x="209" y="90"/>
                      <a:pt x="209" y="90"/>
                    </a:cubicBezTo>
                    <a:cubicBezTo>
                      <a:pt x="215" y="89"/>
                      <a:pt x="215" y="89"/>
                      <a:pt x="215" y="89"/>
                    </a:cubicBezTo>
                    <a:cubicBezTo>
                      <a:pt x="219" y="88"/>
                      <a:pt x="219" y="88"/>
                      <a:pt x="219" y="88"/>
                    </a:cubicBezTo>
                    <a:cubicBezTo>
                      <a:pt x="219" y="85"/>
                      <a:pt x="219" y="85"/>
                      <a:pt x="219" y="85"/>
                    </a:cubicBezTo>
                    <a:cubicBezTo>
                      <a:pt x="219" y="82"/>
                      <a:pt x="219" y="82"/>
                      <a:pt x="219" y="82"/>
                    </a:cubicBezTo>
                    <a:cubicBezTo>
                      <a:pt x="223" y="79"/>
                      <a:pt x="223" y="79"/>
                      <a:pt x="223" y="79"/>
                    </a:cubicBezTo>
                    <a:cubicBezTo>
                      <a:pt x="223" y="73"/>
                      <a:pt x="223" y="73"/>
                      <a:pt x="223" y="73"/>
                    </a:cubicBezTo>
                    <a:cubicBezTo>
                      <a:pt x="218" y="73"/>
                      <a:pt x="218" y="73"/>
                      <a:pt x="218" y="73"/>
                    </a:cubicBezTo>
                    <a:cubicBezTo>
                      <a:pt x="214" y="70"/>
                      <a:pt x="214" y="70"/>
                      <a:pt x="214" y="70"/>
                    </a:cubicBezTo>
                    <a:cubicBezTo>
                      <a:pt x="208" y="70"/>
                      <a:pt x="208" y="70"/>
                      <a:pt x="208" y="70"/>
                    </a:cubicBezTo>
                    <a:cubicBezTo>
                      <a:pt x="203" y="72"/>
                      <a:pt x="203" y="72"/>
                      <a:pt x="203" y="72"/>
                    </a:cubicBezTo>
                    <a:cubicBezTo>
                      <a:pt x="198" y="74"/>
                      <a:pt x="198" y="74"/>
                      <a:pt x="198" y="74"/>
                    </a:cubicBezTo>
                    <a:cubicBezTo>
                      <a:pt x="193" y="76"/>
                      <a:pt x="193" y="76"/>
                      <a:pt x="193" y="76"/>
                    </a:cubicBezTo>
                    <a:cubicBezTo>
                      <a:pt x="188" y="78"/>
                      <a:pt x="188" y="78"/>
                      <a:pt x="188" y="78"/>
                    </a:cubicBezTo>
                    <a:cubicBezTo>
                      <a:pt x="188" y="78"/>
                      <a:pt x="188" y="81"/>
                      <a:pt x="187" y="81"/>
                    </a:cubicBezTo>
                    <a:cubicBezTo>
                      <a:pt x="186" y="81"/>
                      <a:pt x="178" y="81"/>
                      <a:pt x="178" y="81"/>
                    </a:cubicBezTo>
                    <a:cubicBezTo>
                      <a:pt x="170" y="81"/>
                      <a:pt x="170" y="81"/>
                      <a:pt x="170" y="81"/>
                    </a:cubicBezTo>
                    <a:cubicBezTo>
                      <a:pt x="167" y="80"/>
                      <a:pt x="167" y="80"/>
                      <a:pt x="167" y="80"/>
                    </a:cubicBezTo>
                    <a:cubicBezTo>
                      <a:pt x="164" y="74"/>
                      <a:pt x="164" y="74"/>
                      <a:pt x="164" y="74"/>
                    </a:cubicBezTo>
                    <a:cubicBezTo>
                      <a:pt x="163" y="70"/>
                      <a:pt x="163" y="70"/>
                      <a:pt x="163" y="70"/>
                    </a:cubicBezTo>
                    <a:cubicBezTo>
                      <a:pt x="163" y="70"/>
                      <a:pt x="161" y="66"/>
                      <a:pt x="161" y="65"/>
                    </a:cubicBezTo>
                    <a:cubicBezTo>
                      <a:pt x="160" y="64"/>
                      <a:pt x="160" y="58"/>
                      <a:pt x="160" y="58"/>
                    </a:cubicBezTo>
                    <a:cubicBezTo>
                      <a:pt x="160" y="51"/>
                      <a:pt x="160" y="51"/>
                      <a:pt x="160" y="51"/>
                    </a:cubicBezTo>
                    <a:cubicBezTo>
                      <a:pt x="160" y="47"/>
                      <a:pt x="160" y="47"/>
                      <a:pt x="160" y="47"/>
                    </a:cubicBezTo>
                    <a:cubicBezTo>
                      <a:pt x="161" y="42"/>
                      <a:pt x="161" y="42"/>
                      <a:pt x="161" y="42"/>
                    </a:cubicBezTo>
                    <a:cubicBezTo>
                      <a:pt x="157" y="41"/>
                      <a:pt x="157" y="41"/>
                      <a:pt x="157" y="41"/>
                    </a:cubicBezTo>
                    <a:cubicBezTo>
                      <a:pt x="157" y="41"/>
                      <a:pt x="152" y="41"/>
                      <a:pt x="151" y="39"/>
                    </a:cubicBezTo>
                    <a:cubicBezTo>
                      <a:pt x="150" y="37"/>
                      <a:pt x="147" y="33"/>
                      <a:pt x="147" y="32"/>
                    </a:cubicBezTo>
                    <a:cubicBezTo>
                      <a:pt x="147" y="31"/>
                      <a:pt x="146" y="28"/>
                      <a:pt x="146" y="26"/>
                    </a:cubicBezTo>
                    <a:cubicBezTo>
                      <a:pt x="146" y="24"/>
                      <a:pt x="145" y="21"/>
                      <a:pt x="145" y="19"/>
                    </a:cubicBezTo>
                    <a:cubicBezTo>
                      <a:pt x="145" y="16"/>
                      <a:pt x="145" y="15"/>
                      <a:pt x="145" y="14"/>
                    </a:cubicBezTo>
                    <a:cubicBezTo>
                      <a:pt x="145" y="13"/>
                      <a:pt x="143" y="8"/>
                      <a:pt x="143" y="8"/>
                    </a:cubicBezTo>
                    <a:cubicBezTo>
                      <a:pt x="139" y="5"/>
                      <a:pt x="139" y="5"/>
                      <a:pt x="139" y="5"/>
                    </a:cubicBezTo>
                    <a:cubicBezTo>
                      <a:pt x="134" y="5"/>
                      <a:pt x="134" y="5"/>
                      <a:pt x="134" y="5"/>
                    </a:cubicBezTo>
                    <a:cubicBezTo>
                      <a:pt x="131" y="6"/>
                      <a:pt x="131" y="6"/>
                      <a:pt x="131" y="6"/>
                    </a:cubicBezTo>
                    <a:cubicBezTo>
                      <a:pt x="122" y="7"/>
                      <a:pt x="122" y="7"/>
                      <a:pt x="122" y="7"/>
                    </a:cubicBezTo>
                    <a:cubicBezTo>
                      <a:pt x="112" y="7"/>
                      <a:pt x="112" y="7"/>
                      <a:pt x="112" y="7"/>
                    </a:cubicBezTo>
                    <a:cubicBezTo>
                      <a:pt x="108" y="8"/>
                      <a:pt x="108" y="8"/>
                      <a:pt x="108" y="8"/>
                    </a:cubicBezTo>
                    <a:cubicBezTo>
                      <a:pt x="106" y="12"/>
                      <a:pt x="106" y="12"/>
                      <a:pt x="106" y="12"/>
                    </a:cubicBezTo>
                    <a:cubicBezTo>
                      <a:pt x="105" y="15"/>
                      <a:pt x="105" y="15"/>
                      <a:pt x="105" y="15"/>
                    </a:cubicBezTo>
                    <a:cubicBezTo>
                      <a:pt x="100" y="13"/>
                      <a:pt x="100" y="13"/>
                      <a:pt x="100" y="13"/>
                    </a:cubicBezTo>
                    <a:cubicBezTo>
                      <a:pt x="94" y="10"/>
                      <a:pt x="94" y="10"/>
                      <a:pt x="94" y="10"/>
                    </a:cubicBezTo>
                    <a:cubicBezTo>
                      <a:pt x="91" y="6"/>
                      <a:pt x="91" y="6"/>
                      <a:pt x="91" y="6"/>
                    </a:cubicBezTo>
                    <a:cubicBezTo>
                      <a:pt x="91" y="6"/>
                      <a:pt x="89" y="3"/>
                      <a:pt x="87" y="2"/>
                    </a:cubicBezTo>
                    <a:cubicBezTo>
                      <a:pt x="85" y="2"/>
                      <a:pt x="82" y="2"/>
                      <a:pt x="79" y="2"/>
                    </a:cubicBezTo>
                    <a:cubicBezTo>
                      <a:pt x="76" y="2"/>
                      <a:pt x="67" y="2"/>
                      <a:pt x="67" y="2"/>
                    </a:cubicBezTo>
                    <a:cubicBezTo>
                      <a:pt x="61" y="0"/>
                      <a:pt x="61" y="0"/>
                      <a:pt x="61" y="0"/>
                    </a:cubicBezTo>
                    <a:cubicBezTo>
                      <a:pt x="57" y="0"/>
                      <a:pt x="57" y="0"/>
                      <a:pt x="57" y="0"/>
                    </a:cubicBezTo>
                    <a:cubicBezTo>
                      <a:pt x="54" y="2"/>
                      <a:pt x="54" y="2"/>
                      <a:pt x="54" y="2"/>
                    </a:cubicBezTo>
                    <a:cubicBezTo>
                      <a:pt x="48" y="5"/>
                      <a:pt x="48" y="5"/>
                      <a:pt x="48" y="5"/>
                    </a:cubicBezTo>
                    <a:cubicBezTo>
                      <a:pt x="44" y="10"/>
                      <a:pt x="44" y="10"/>
                      <a:pt x="44" y="10"/>
                    </a:cubicBezTo>
                    <a:cubicBezTo>
                      <a:pt x="37" y="15"/>
                      <a:pt x="37" y="15"/>
                      <a:pt x="37" y="15"/>
                    </a:cubicBezTo>
                    <a:cubicBezTo>
                      <a:pt x="31" y="22"/>
                      <a:pt x="31" y="22"/>
                      <a:pt x="31" y="22"/>
                    </a:cubicBezTo>
                    <a:cubicBezTo>
                      <a:pt x="30" y="27"/>
                      <a:pt x="30" y="27"/>
                      <a:pt x="30" y="27"/>
                    </a:cubicBezTo>
                    <a:cubicBezTo>
                      <a:pt x="26" y="33"/>
                      <a:pt x="26" y="33"/>
                      <a:pt x="26" y="33"/>
                    </a:cubicBezTo>
                    <a:cubicBezTo>
                      <a:pt x="25" y="38"/>
                      <a:pt x="25" y="38"/>
                      <a:pt x="25" y="38"/>
                    </a:cubicBezTo>
                    <a:cubicBezTo>
                      <a:pt x="22" y="43"/>
                      <a:pt x="22" y="43"/>
                      <a:pt x="22" y="43"/>
                    </a:cubicBezTo>
                    <a:cubicBezTo>
                      <a:pt x="22" y="47"/>
                      <a:pt x="22" y="47"/>
                      <a:pt x="22" y="47"/>
                    </a:cubicBezTo>
                    <a:cubicBezTo>
                      <a:pt x="19" y="52"/>
                      <a:pt x="19" y="52"/>
                      <a:pt x="19" y="52"/>
                    </a:cubicBezTo>
                    <a:cubicBezTo>
                      <a:pt x="13" y="56"/>
                      <a:pt x="13" y="56"/>
                      <a:pt x="13" y="56"/>
                    </a:cubicBezTo>
                    <a:cubicBezTo>
                      <a:pt x="7" y="61"/>
                      <a:pt x="7" y="61"/>
                      <a:pt x="7" y="61"/>
                    </a:cubicBezTo>
                    <a:lnTo>
                      <a:pt x="0" y="68"/>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5" name="Freeform 21"/>
              <p:cNvSpPr>
                <a:spLocks/>
              </p:cNvSpPr>
              <p:nvPr/>
            </p:nvSpPr>
            <p:spPr bwMode="auto">
              <a:xfrm>
                <a:off x="10045700" y="3702050"/>
                <a:ext cx="346075" cy="198438"/>
              </a:xfrm>
              <a:custGeom>
                <a:avLst/>
                <a:gdLst>
                  <a:gd name="T0" fmla="*/ 0 w 92"/>
                  <a:gd name="T1" fmla="*/ 39 h 53"/>
                  <a:gd name="T2" fmla="*/ 8 w 92"/>
                  <a:gd name="T3" fmla="*/ 34 h 53"/>
                  <a:gd name="T4" fmla="*/ 13 w 92"/>
                  <a:gd name="T5" fmla="*/ 33 h 53"/>
                  <a:gd name="T6" fmla="*/ 23 w 92"/>
                  <a:gd name="T7" fmla="*/ 33 h 53"/>
                  <a:gd name="T8" fmla="*/ 29 w 92"/>
                  <a:gd name="T9" fmla="*/ 31 h 53"/>
                  <a:gd name="T10" fmla="*/ 33 w 92"/>
                  <a:gd name="T11" fmla="*/ 31 h 53"/>
                  <a:gd name="T12" fmla="*/ 37 w 92"/>
                  <a:gd name="T13" fmla="*/ 31 h 53"/>
                  <a:gd name="T14" fmla="*/ 44 w 92"/>
                  <a:gd name="T15" fmla="*/ 29 h 53"/>
                  <a:gd name="T16" fmla="*/ 49 w 92"/>
                  <a:gd name="T17" fmla="*/ 26 h 53"/>
                  <a:gd name="T18" fmla="*/ 52 w 92"/>
                  <a:gd name="T19" fmla="*/ 25 h 53"/>
                  <a:gd name="T20" fmla="*/ 56 w 92"/>
                  <a:gd name="T21" fmla="*/ 24 h 53"/>
                  <a:gd name="T22" fmla="*/ 58 w 92"/>
                  <a:gd name="T23" fmla="*/ 21 h 53"/>
                  <a:gd name="T24" fmla="*/ 62 w 92"/>
                  <a:gd name="T25" fmla="*/ 17 h 53"/>
                  <a:gd name="T26" fmla="*/ 63 w 92"/>
                  <a:gd name="T27" fmla="*/ 11 h 53"/>
                  <a:gd name="T28" fmla="*/ 64 w 92"/>
                  <a:gd name="T29" fmla="*/ 7 h 53"/>
                  <a:gd name="T30" fmla="*/ 64 w 92"/>
                  <a:gd name="T31" fmla="*/ 3 h 53"/>
                  <a:gd name="T32" fmla="*/ 69 w 92"/>
                  <a:gd name="T33" fmla="*/ 0 h 53"/>
                  <a:gd name="T34" fmla="*/ 71 w 92"/>
                  <a:gd name="T35" fmla="*/ 2 h 53"/>
                  <a:gd name="T36" fmla="*/ 72 w 92"/>
                  <a:gd name="T37" fmla="*/ 5 h 53"/>
                  <a:gd name="T38" fmla="*/ 76 w 92"/>
                  <a:gd name="T39" fmla="*/ 7 h 53"/>
                  <a:gd name="T40" fmla="*/ 81 w 92"/>
                  <a:gd name="T41" fmla="*/ 8 h 53"/>
                  <a:gd name="T42" fmla="*/ 88 w 92"/>
                  <a:gd name="T43" fmla="*/ 8 h 53"/>
                  <a:gd name="T44" fmla="*/ 90 w 92"/>
                  <a:gd name="T45" fmla="*/ 8 h 53"/>
                  <a:gd name="T46" fmla="*/ 91 w 92"/>
                  <a:gd name="T47" fmla="*/ 19 h 53"/>
                  <a:gd name="T48" fmla="*/ 92 w 92"/>
                  <a:gd name="T49" fmla="*/ 21 h 53"/>
                  <a:gd name="T50" fmla="*/ 92 w 92"/>
                  <a:gd name="T51" fmla="*/ 24 h 53"/>
                  <a:gd name="T52" fmla="*/ 89 w 92"/>
                  <a:gd name="T53" fmla="*/ 26 h 53"/>
                  <a:gd name="T54" fmla="*/ 84 w 92"/>
                  <a:gd name="T55" fmla="*/ 29 h 53"/>
                  <a:gd name="T56" fmla="*/ 82 w 92"/>
                  <a:gd name="T57" fmla="*/ 30 h 53"/>
                  <a:gd name="T58" fmla="*/ 77 w 92"/>
                  <a:gd name="T59" fmla="*/ 32 h 53"/>
                  <a:gd name="T60" fmla="*/ 73 w 92"/>
                  <a:gd name="T61" fmla="*/ 35 h 53"/>
                  <a:gd name="T62" fmla="*/ 71 w 92"/>
                  <a:gd name="T63" fmla="*/ 39 h 53"/>
                  <a:gd name="T64" fmla="*/ 68 w 92"/>
                  <a:gd name="T65" fmla="*/ 43 h 53"/>
                  <a:gd name="T66" fmla="*/ 67 w 92"/>
                  <a:gd name="T67" fmla="*/ 46 h 53"/>
                  <a:gd name="T68" fmla="*/ 67 w 92"/>
                  <a:gd name="T69" fmla="*/ 49 h 53"/>
                  <a:gd name="T70" fmla="*/ 61 w 92"/>
                  <a:gd name="T71" fmla="*/ 50 h 53"/>
                  <a:gd name="T72" fmla="*/ 51 w 92"/>
                  <a:gd name="T73" fmla="*/ 50 h 53"/>
                  <a:gd name="T74" fmla="*/ 43 w 92"/>
                  <a:gd name="T75" fmla="*/ 50 h 53"/>
                  <a:gd name="T76" fmla="*/ 41 w 92"/>
                  <a:gd name="T77" fmla="*/ 47 h 53"/>
                  <a:gd name="T78" fmla="*/ 41 w 92"/>
                  <a:gd name="T79" fmla="*/ 44 h 53"/>
                  <a:gd name="T80" fmla="*/ 36 w 92"/>
                  <a:gd name="T81" fmla="*/ 44 h 53"/>
                  <a:gd name="T82" fmla="*/ 33 w 92"/>
                  <a:gd name="T83" fmla="*/ 45 h 53"/>
                  <a:gd name="T84" fmla="*/ 33 w 92"/>
                  <a:gd name="T85" fmla="*/ 50 h 53"/>
                  <a:gd name="T86" fmla="*/ 31 w 92"/>
                  <a:gd name="T87" fmla="*/ 52 h 53"/>
                  <a:gd name="T88" fmla="*/ 22 w 92"/>
                  <a:gd name="T89" fmla="*/ 52 h 53"/>
                  <a:gd name="T90" fmla="*/ 18 w 92"/>
                  <a:gd name="T91" fmla="*/ 51 h 53"/>
                  <a:gd name="T92" fmla="*/ 13 w 92"/>
                  <a:gd name="T93" fmla="*/ 49 h 53"/>
                  <a:gd name="T94" fmla="*/ 10 w 92"/>
                  <a:gd name="T95" fmla="*/ 52 h 53"/>
                  <a:gd name="T96" fmla="*/ 8 w 92"/>
                  <a:gd name="T97" fmla="*/ 53 h 53"/>
                  <a:gd name="T98" fmla="*/ 6 w 92"/>
                  <a:gd name="T99" fmla="*/ 50 h 53"/>
                  <a:gd name="T100" fmla="*/ 8 w 92"/>
                  <a:gd name="T101" fmla="*/ 46 h 53"/>
                  <a:gd name="T102" fmla="*/ 7 w 92"/>
                  <a:gd name="T103" fmla="*/ 42 h 53"/>
                  <a:gd name="T104" fmla="*/ 4 w 92"/>
                  <a:gd name="T105" fmla="*/ 41 h 53"/>
                  <a:gd name="T106" fmla="*/ 0 w 92"/>
                  <a:gd name="T10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53">
                    <a:moveTo>
                      <a:pt x="0" y="39"/>
                    </a:moveTo>
                    <a:cubicBezTo>
                      <a:pt x="8" y="34"/>
                      <a:pt x="8" y="34"/>
                      <a:pt x="8" y="34"/>
                    </a:cubicBezTo>
                    <a:cubicBezTo>
                      <a:pt x="13" y="33"/>
                      <a:pt x="13" y="33"/>
                      <a:pt x="13" y="33"/>
                    </a:cubicBezTo>
                    <a:cubicBezTo>
                      <a:pt x="23" y="33"/>
                      <a:pt x="23" y="33"/>
                      <a:pt x="23" y="33"/>
                    </a:cubicBezTo>
                    <a:cubicBezTo>
                      <a:pt x="29" y="31"/>
                      <a:pt x="29" y="31"/>
                      <a:pt x="29" y="31"/>
                    </a:cubicBezTo>
                    <a:cubicBezTo>
                      <a:pt x="33" y="31"/>
                      <a:pt x="33" y="31"/>
                      <a:pt x="33" y="31"/>
                    </a:cubicBezTo>
                    <a:cubicBezTo>
                      <a:pt x="37" y="31"/>
                      <a:pt x="37" y="31"/>
                      <a:pt x="37" y="31"/>
                    </a:cubicBezTo>
                    <a:cubicBezTo>
                      <a:pt x="44" y="29"/>
                      <a:pt x="44" y="29"/>
                      <a:pt x="44" y="29"/>
                    </a:cubicBezTo>
                    <a:cubicBezTo>
                      <a:pt x="49" y="26"/>
                      <a:pt x="49" y="26"/>
                      <a:pt x="49" y="26"/>
                    </a:cubicBezTo>
                    <a:cubicBezTo>
                      <a:pt x="52" y="25"/>
                      <a:pt x="52" y="25"/>
                      <a:pt x="52" y="25"/>
                    </a:cubicBezTo>
                    <a:cubicBezTo>
                      <a:pt x="56" y="24"/>
                      <a:pt x="56" y="24"/>
                      <a:pt x="56" y="24"/>
                    </a:cubicBezTo>
                    <a:cubicBezTo>
                      <a:pt x="58" y="21"/>
                      <a:pt x="58" y="21"/>
                      <a:pt x="58" y="21"/>
                    </a:cubicBezTo>
                    <a:cubicBezTo>
                      <a:pt x="62" y="17"/>
                      <a:pt x="62" y="17"/>
                      <a:pt x="62" y="17"/>
                    </a:cubicBezTo>
                    <a:cubicBezTo>
                      <a:pt x="63" y="11"/>
                      <a:pt x="63" y="11"/>
                      <a:pt x="63" y="11"/>
                    </a:cubicBezTo>
                    <a:cubicBezTo>
                      <a:pt x="64" y="7"/>
                      <a:pt x="64" y="7"/>
                      <a:pt x="64" y="7"/>
                    </a:cubicBezTo>
                    <a:cubicBezTo>
                      <a:pt x="64" y="3"/>
                      <a:pt x="64" y="3"/>
                      <a:pt x="64" y="3"/>
                    </a:cubicBezTo>
                    <a:cubicBezTo>
                      <a:pt x="69" y="0"/>
                      <a:pt x="69" y="0"/>
                      <a:pt x="69" y="0"/>
                    </a:cubicBezTo>
                    <a:cubicBezTo>
                      <a:pt x="71" y="2"/>
                      <a:pt x="71" y="2"/>
                      <a:pt x="71" y="2"/>
                    </a:cubicBezTo>
                    <a:cubicBezTo>
                      <a:pt x="72" y="5"/>
                      <a:pt x="72" y="5"/>
                      <a:pt x="72" y="5"/>
                    </a:cubicBezTo>
                    <a:cubicBezTo>
                      <a:pt x="72" y="5"/>
                      <a:pt x="75" y="7"/>
                      <a:pt x="76" y="7"/>
                    </a:cubicBezTo>
                    <a:cubicBezTo>
                      <a:pt x="77" y="8"/>
                      <a:pt x="81" y="8"/>
                      <a:pt x="81" y="8"/>
                    </a:cubicBezTo>
                    <a:cubicBezTo>
                      <a:pt x="88" y="8"/>
                      <a:pt x="88" y="8"/>
                      <a:pt x="88" y="8"/>
                    </a:cubicBezTo>
                    <a:cubicBezTo>
                      <a:pt x="90" y="8"/>
                      <a:pt x="90" y="8"/>
                      <a:pt x="90" y="8"/>
                    </a:cubicBezTo>
                    <a:cubicBezTo>
                      <a:pt x="91" y="19"/>
                      <a:pt x="91" y="19"/>
                      <a:pt x="91" y="19"/>
                    </a:cubicBezTo>
                    <a:cubicBezTo>
                      <a:pt x="92" y="21"/>
                      <a:pt x="92" y="21"/>
                      <a:pt x="92" y="21"/>
                    </a:cubicBezTo>
                    <a:cubicBezTo>
                      <a:pt x="92" y="24"/>
                      <a:pt x="92" y="24"/>
                      <a:pt x="92" y="24"/>
                    </a:cubicBezTo>
                    <a:cubicBezTo>
                      <a:pt x="89" y="26"/>
                      <a:pt x="89" y="26"/>
                      <a:pt x="89" y="26"/>
                    </a:cubicBezTo>
                    <a:cubicBezTo>
                      <a:pt x="84" y="29"/>
                      <a:pt x="84" y="29"/>
                      <a:pt x="84" y="29"/>
                    </a:cubicBezTo>
                    <a:cubicBezTo>
                      <a:pt x="82" y="30"/>
                      <a:pt x="82" y="30"/>
                      <a:pt x="82" y="30"/>
                    </a:cubicBezTo>
                    <a:cubicBezTo>
                      <a:pt x="77" y="32"/>
                      <a:pt x="77" y="32"/>
                      <a:pt x="77" y="32"/>
                    </a:cubicBezTo>
                    <a:cubicBezTo>
                      <a:pt x="73" y="35"/>
                      <a:pt x="73" y="35"/>
                      <a:pt x="73" y="35"/>
                    </a:cubicBezTo>
                    <a:cubicBezTo>
                      <a:pt x="71" y="39"/>
                      <a:pt x="71" y="39"/>
                      <a:pt x="71" y="39"/>
                    </a:cubicBezTo>
                    <a:cubicBezTo>
                      <a:pt x="68" y="43"/>
                      <a:pt x="68" y="43"/>
                      <a:pt x="68" y="43"/>
                    </a:cubicBezTo>
                    <a:cubicBezTo>
                      <a:pt x="67" y="46"/>
                      <a:pt x="67" y="46"/>
                      <a:pt x="67" y="46"/>
                    </a:cubicBezTo>
                    <a:cubicBezTo>
                      <a:pt x="67" y="49"/>
                      <a:pt x="67" y="49"/>
                      <a:pt x="67" y="49"/>
                    </a:cubicBezTo>
                    <a:cubicBezTo>
                      <a:pt x="61" y="50"/>
                      <a:pt x="61" y="50"/>
                      <a:pt x="61" y="50"/>
                    </a:cubicBezTo>
                    <a:cubicBezTo>
                      <a:pt x="61" y="50"/>
                      <a:pt x="52" y="50"/>
                      <a:pt x="51" y="50"/>
                    </a:cubicBezTo>
                    <a:cubicBezTo>
                      <a:pt x="50" y="50"/>
                      <a:pt x="43" y="50"/>
                      <a:pt x="43" y="50"/>
                    </a:cubicBezTo>
                    <a:cubicBezTo>
                      <a:pt x="41" y="47"/>
                      <a:pt x="41" y="47"/>
                      <a:pt x="41" y="47"/>
                    </a:cubicBezTo>
                    <a:cubicBezTo>
                      <a:pt x="41" y="44"/>
                      <a:pt x="41" y="44"/>
                      <a:pt x="41" y="44"/>
                    </a:cubicBezTo>
                    <a:cubicBezTo>
                      <a:pt x="36" y="44"/>
                      <a:pt x="36" y="44"/>
                      <a:pt x="36" y="44"/>
                    </a:cubicBezTo>
                    <a:cubicBezTo>
                      <a:pt x="33" y="45"/>
                      <a:pt x="33" y="45"/>
                      <a:pt x="33" y="45"/>
                    </a:cubicBezTo>
                    <a:cubicBezTo>
                      <a:pt x="33" y="50"/>
                      <a:pt x="33" y="50"/>
                      <a:pt x="33" y="50"/>
                    </a:cubicBezTo>
                    <a:cubicBezTo>
                      <a:pt x="31" y="52"/>
                      <a:pt x="31" y="52"/>
                      <a:pt x="31" y="52"/>
                    </a:cubicBezTo>
                    <a:cubicBezTo>
                      <a:pt x="31" y="52"/>
                      <a:pt x="23" y="52"/>
                      <a:pt x="22" y="52"/>
                    </a:cubicBezTo>
                    <a:cubicBezTo>
                      <a:pt x="21" y="52"/>
                      <a:pt x="18" y="51"/>
                      <a:pt x="18" y="51"/>
                    </a:cubicBezTo>
                    <a:cubicBezTo>
                      <a:pt x="13" y="49"/>
                      <a:pt x="13" y="49"/>
                      <a:pt x="13" y="49"/>
                    </a:cubicBezTo>
                    <a:cubicBezTo>
                      <a:pt x="10" y="52"/>
                      <a:pt x="10" y="52"/>
                      <a:pt x="10" y="52"/>
                    </a:cubicBezTo>
                    <a:cubicBezTo>
                      <a:pt x="8" y="53"/>
                      <a:pt x="8" y="53"/>
                      <a:pt x="8" y="53"/>
                    </a:cubicBezTo>
                    <a:cubicBezTo>
                      <a:pt x="6" y="50"/>
                      <a:pt x="6" y="50"/>
                      <a:pt x="6" y="50"/>
                    </a:cubicBezTo>
                    <a:cubicBezTo>
                      <a:pt x="8" y="46"/>
                      <a:pt x="8" y="46"/>
                      <a:pt x="8" y="46"/>
                    </a:cubicBezTo>
                    <a:cubicBezTo>
                      <a:pt x="7" y="42"/>
                      <a:pt x="7" y="42"/>
                      <a:pt x="7" y="42"/>
                    </a:cubicBezTo>
                    <a:cubicBezTo>
                      <a:pt x="4" y="41"/>
                      <a:pt x="4" y="41"/>
                      <a:pt x="4" y="41"/>
                    </a:cubicBezTo>
                    <a:lnTo>
                      <a:pt x="0" y="39"/>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6" name="Freeform 22"/>
              <p:cNvSpPr>
                <a:spLocks/>
              </p:cNvSpPr>
              <p:nvPr/>
            </p:nvSpPr>
            <p:spPr bwMode="auto">
              <a:xfrm>
                <a:off x="10325100" y="3405188"/>
                <a:ext cx="195262" cy="311150"/>
              </a:xfrm>
              <a:custGeom>
                <a:avLst/>
                <a:gdLst>
                  <a:gd name="T0" fmla="*/ 2 w 52"/>
                  <a:gd name="T1" fmla="*/ 80 h 83"/>
                  <a:gd name="T2" fmla="*/ 6 w 52"/>
                  <a:gd name="T3" fmla="*/ 82 h 83"/>
                  <a:gd name="T4" fmla="*/ 9 w 52"/>
                  <a:gd name="T5" fmla="*/ 83 h 83"/>
                  <a:gd name="T6" fmla="*/ 19 w 52"/>
                  <a:gd name="T7" fmla="*/ 82 h 83"/>
                  <a:gd name="T8" fmla="*/ 22 w 52"/>
                  <a:gd name="T9" fmla="*/ 79 h 83"/>
                  <a:gd name="T10" fmla="*/ 25 w 52"/>
                  <a:gd name="T11" fmla="*/ 76 h 83"/>
                  <a:gd name="T12" fmla="*/ 28 w 52"/>
                  <a:gd name="T13" fmla="*/ 72 h 83"/>
                  <a:gd name="T14" fmla="*/ 32 w 52"/>
                  <a:gd name="T15" fmla="*/ 67 h 83"/>
                  <a:gd name="T16" fmla="*/ 35 w 52"/>
                  <a:gd name="T17" fmla="*/ 62 h 83"/>
                  <a:gd name="T18" fmla="*/ 37 w 52"/>
                  <a:gd name="T19" fmla="*/ 59 h 83"/>
                  <a:gd name="T20" fmla="*/ 40 w 52"/>
                  <a:gd name="T21" fmla="*/ 52 h 83"/>
                  <a:gd name="T22" fmla="*/ 41 w 52"/>
                  <a:gd name="T23" fmla="*/ 46 h 83"/>
                  <a:gd name="T24" fmla="*/ 48 w 52"/>
                  <a:gd name="T25" fmla="*/ 43 h 83"/>
                  <a:gd name="T26" fmla="*/ 50 w 52"/>
                  <a:gd name="T27" fmla="*/ 40 h 83"/>
                  <a:gd name="T28" fmla="*/ 51 w 52"/>
                  <a:gd name="T29" fmla="*/ 32 h 83"/>
                  <a:gd name="T30" fmla="*/ 52 w 52"/>
                  <a:gd name="T31" fmla="*/ 21 h 83"/>
                  <a:gd name="T32" fmla="*/ 52 w 52"/>
                  <a:gd name="T33" fmla="*/ 13 h 83"/>
                  <a:gd name="T34" fmla="*/ 49 w 52"/>
                  <a:gd name="T35" fmla="*/ 7 h 83"/>
                  <a:gd name="T36" fmla="*/ 45 w 52"/>
                  <a:gd name="T37" fmla="*/ 4 h 83"/>
                  <a:gd name="T38" fmla="*/ 41 w 52"/>
                  <a:gd name="T39" fmla="*/ 1 h 83"/>
                  <a:gd name="T40" fmla="*/ 37 w 52"/>
                  <a:gd name="T41" fmla="*/ 0 h 83"/>
                  <a:gd name="T42" fmla="*/ 29 w 52"/>
                  <a:gd name="T43" fmla="*/ 0 h 83"/>
                  <a:gd name="T44" fmla="*/ 26 w 52"/>
                  <a:gd name="T45" fmla="*/ 1 h 83"/>
                  <a:gd name="T46" fmla="*/ 23 w 52"/>
                  <a:gd name="T47" fmla="*/ 3 h 83"/>
                  <a:gd name="T48" fmla="*/ 21 w 52"/>
                  <a:gd name="T49" fmla="*/ 5 h 83"/>
                  <a:gd name="T50" fmla="*/ 21 w 52"/>
                  <a:gd name="T51" fmla="*/ 9 h 83"/>
                  <a:gd name="T52" fmla="*/ 21 w 52"/>
                  <a:gd name="T53" fmla="*/ 13 h 83"/>
                  <a:gd name="T54" fmla="*/ 22 w 52"/>
                  <a:gd name="T55" fmla="*/ 17 h 83"/>
                  <a:gd name="T56" fmla="*/ 23 w 52"/>
                  <a:gd name="T57" fmla="*/ 21 h 83"/>
                  <a:gd name="T58" fmla="*/ 22 w 52"/>
                  <a:gd name="T59" fmla="*/ 24 h 83"/>
                  <a:gd name="T60" fmla="*/ 21 w 52"/>
                  <a:gd name="T61" fmla="*/ 27 h 83"/>
                  <a:gd name="T62" fmla="*/ 21 w 52"/>
                  <a:gd name="T63" fmla="*/ 32 h 83"/>
                  <a:gd name="T64" fmla="*/ 20 w 52"/>
                  <a:gd name="T65" fmla="*/ 38 h 83"/>
                  <a:gd name="T66" fmla="*/ 18 w 52"/>
                  <a:gd name="T67" fmla="*/ 45 h 83"/>
                  <a:gd name="T68" fmla="*/ 16 w 52"/>
                  <a:gd name="T69" fmla="*/ 49 h 83"/>
                  <a:gd name="T70" fmla="*/ 13 w 52"/>
                  <a:gd name="T71" fmla="*/ 53 h 83"/>
                  <a:gd name="T72" fmla="*/ 12 w 52"/>
                  <a:gd name="T73" fmla="*/ 57 h 83"/>
                  <a:gd name="T74" fmla="*/ 10 w 52"/>
                  <a:gd name="T75" fmla="*/ 60 h 83"/>
                  <a:gd name="T76" fmla="*/ 5 w 52"/>
                  <a:gd name="T77" fmla="*/ 61 h 83"/>
                  <a:gd name="T78" fmla="*/ 1 w 52"/>
                  <a:gd name="T79" fmla="*/ 63 h 83"/>
                  <a:gd name="T80" fmla="*/ 1 w 52"/>
                  <a:gd name="T81" fmla="*/ 68 h 83"/>
                  <a:gd name="T82" fmla="*/ 1 w 52"/>
                  <a:gd name="T83" fmla="*/ 73 h 83"/>
                  <a:gd name="T84" fmla="*/ 0 w 52"/>
                  <a:gd name="T85" fmla="*/ 79 h 83"/>
                  <a:gd name="T86" fmla="*/ 2 w 52"/>
                  <a:gd name="T87" fmla="*/ 8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83">
                    <a:moveTo>
                      <a:pt x="2" y="80"/>
                    </a:moveTo>
                    <a:cubicBezTo>
                      <a:pt x="6" y="82"/>
                      <a:pt x="6" y="82"/>
                      <a:pt x="6" y="82"/>
                    </a:cubicBezTo>
                    <a:cubicBezTo>
                      <a:pt x="9" y="83"/>
                      <a:pt x="9" y="83"/>
                      <a:pt x="9" y="83"/>
                    </a:cubicBezTo>
                    <a:cubicBezTo>
                      <a:pt x="19" y="82"/>
                      <a:pt x="19" y="82"/>
                      <a:pt x="19" y="82"/>
                    </a:cubicBezTo>
                    <a:cubicBezTo>
                      <a:pt x="22" y="79"/>
                      <a:pt x="22" y="79"/>
                      <a:pt x="22" y="79"/>
                    </a:cubicBezTo>
                    <a:cubicBezTo>
                      <a:pt x="25" y="76"/>
                      <a:pt x="25" y="76"/>
                      <a:pt x="25" y="76"/>
                    </a:cubicBezTo>
                    <a:cubicBezTo>
                      <a:pt x="28" y="72"/>
                      <a:pt x="28" y="72"/>
                      <a:pt x="28" y="72"/>
                    </a:cubicBezTo>
                    <a:cubicBezTo>
                      <a:pt x="32" y="67"/>
                      <a:pt x="32" y="67"/>
                      <a:pt x="32" y="67"/>
                    </a:cubicBezTo>
                    <a:cubicBezTo>
                      <a:pt x="35" y="62"/>
                      <a:pt x="35" y="62"/>
                      <a:pt x="35" y="62"/>
                    </a:cubicBezTo>
                    <a:cubicBezTo>
                      <a:pt x="37" y="59"/>
                      <a:pt x="37" y="59"/>
                      <a:pt x="37" y="59"/>
                    </a:cubicBezTo>
                    <a:cubicBezTo>
                      <a:pt x="40" y="52"/>
                      <a:pt x="40" y="52"/>
                      <a:pt x="40" y="52"/>
                    </a:cubicBezTo>
                    <a:cubicBezTo>
                      <a:pt x="41" y="46"/>
                      <a:pt x="41" y="46"/>
                      <a:pt x="41" y="46"/>
                    </a:cubicBezTo>
                    <a:cubicBezTo>
                      <a:pt x="48" y="43"/>
                      <a:pt x="48" y="43"/>
                      <a:pt x="48" y="43"/>
                    </a:cubicBezTo>
                    <a:cubicBezTo>
                      <a:pt x="48" y="43"/>
                      <a:pt x="50" y="41"/>
                      <a:pt x="50" y="40"/>
                    </a:cubicBezTo>
                    <a:cubicBezTo>
                      <a:pt x="50" y="39"/>
                      <a:pt x="51" y="32"/>
                      <a:pt x="51" y="32"/>
                    </a:cubicBezTo>
                    <a:cubicBezTo>
                      <a:pt x="52" y="21"/>
                      <a:pt x="52" y="21"/>
                      <a:pt x="52" y="21"/>
                    </a:cubicBezTo>
                    <a:cubicBezTo>
                      <a:pt x="52" y="13"/>
                      <a:pt x="52" y="13"/>
                      <a:pt x="52" y="13"/>
                    </a:cubicBezTo>
                    <a:cubicBezTo>
                      <a:pt x="49" y="7"/>
                      <a:pt x="49" y="7"/>
                      <a:pt x="49" y="7"/>
                    </a:cubicBezTo>
                    <a:cubicBezTo>
                      <a:pt x="45" y="4"/>
                      <a:pt x="45" y="4"/>
                      <a:pt x="45" y="4"/>
                    </a:cubicBezTo>
                    <a:cubicBezTo>
                      <a:pt x="41" y="1"/>
                      <a:pt x="41" y="1"/>
                      <a:pt x="41" y="1"/>
                    </a:cubicBezTo>
                    <a:cubicBezTo>
                      <a:pt x="37" y="0"/>
                      <a:pt x="37" y="0"/>
                      <a:pt x="37" y="0"/>
                    </a:cubicBezTo>
                    <a:cubicBezTo>
                      <a:pt x="29" y="0"/>
                      <a:pt x="29" y="0"/>
                      <a:pt x="29" y="0"/>
                    </a:cubicBezTo>
                    <a:cubicBezTo>
                      <a:pt x="26" y="1"/>
                      <a:pt x="26" y="1"/>
                      <a:pt x="26" y="1"/>
                    </a:cubicBezTo>
                    <a:cubicBezTo>
                      <a:pt x="23" y="3"/>
                      <a:pt x="23" y="3"/>
                      <a:pt x="23" y="3"/>
                    </a:cubicBezTo>
                    <a:cubicBezTo>
                      <a:pt x="21" y="5"/>
                      <a:pt x="21" y="5"/>
                      <a:pt x="21" y="5"/>
                    </a:cubicBezTo>
                    <a:cubicBezTo>
                      <a:pt x="21" y="9"/>
                      <a:pt x="21" y="9"/>
                      <a:pt x="21" y="9"/>
                    </a:cubicBezTo>
                    <a:cubicBezTo>
                      <a:pt x="21" y="13"/>
                      <a:pt x="21" y="13"/>
                      <a:pt x="21" y="13"/>
                    </a:cubicBezTo>
                    <a:cubicBezTo>
                      <a:pt x="22" y="17"/>
                      <a:pt x="22" y="17"/>
                      <a:pt x="22" y="17"/>
                    </a:cubicBezTo>
                    <a:cubicBezTo>
                      <a:pt x="23" y="21"/>
                      <a:pt x="23" y="21"/>
                      <a:pt x="23" y="21"/>
                    </a:cubicBezTo>
                    <a:cubicBezTo>
                      <a:pt x="22" y="24"/>
                      <a:pt x="22" y="24"/>
                      <a:pt x="22" y="24"/>
                    </a:cubicBezTo>
                    <a:cubicBezTo>
                      <a:pt x="21" y="27"/>
                      <a:pt x="21" y="27"/>
                      <a:pt x="21" y="27"/>
                    </a:cubicBezTo>
                    <a:cubicBezTo>
                      <a:pt x="21" y="32"/>
                      <a:pt x="21" y="32"/>
                      <a:pt x="21" y="32"/>
                    </a:cubicBezTo>
                    <a:cubicBezTo>
                      <a:pt x="20" y="38"/>
                      <a:pt x="20" y="38"/>
                      <a:pt x="20" y="38"/>
                    </a:cubicBezTo>
                    <a:cubicBezTo>
                      <a:pt x="18" y="45"/>
                      <a:pt x="18" y="45"/>
                      <a:pt x="18" y="45"/>
                    </a:cubicBezTo>
                    <a:cubicBezTo>
                      <a:pt x="16" y="49"/>
                      <a:pt x="16" y="49"/>
                      <a:pt x="16" y="49"/>
                    </a:cubicBezTo>
                    <a:cubicBezTo>
                      <a:pt x="13" y="53"/>
                      <a:pt x="13" y="53"/>
                      <a:pt x="13" y="53"/>
                    </a:cubicBezTo>
                    <a:cubicBezTo>
                      <a:pt x="12" y="57"/>
                      <a:pt x="12" y="57"/>
                      <a:pt x="12" y="57"/>
                    </a:cubicBezTo>
                    <a:cubicBezTo>
                      <a:pt x="10" y="60"/>
                      <a:pt x="10" y="60"/>
                      <a:pt x="10" y="60"/>
                    </a:cubicBezTo>
                    <a:cubicBezTo>
                      <a:pt x="5" y="61"/>
                      <a:pt x="5" y="61"/>
                      <a:pt x="5" y="61"/>
                    </a:cubicBezTo>
                    <a:cubicBezTo>
                      <a:pt x="1" y="63"/>
                      <a:pt x="1" y="63"/>
                      <a:pt x="1" y="63"/>
                    </a:cubicBezTo>
                    <a:cubicBezTo>
                      <a:pt x="1" y="68"/>
                      <a:pt x="1" y="68"/>
                      <a:pt x="1" y="68"/>
                    </a:cubicBezTo>
                    <a:cubicBezTo>
                      <a:pt x="1" y="73"/>
                      <a:pt x="1" y="73"/>
                      <a:pt x="1" y="73"/>
                    </a:cubicBezTo>
                    <a:cubicBezTo>
                      <a:pt x="0" y="79"/>
                      <a:pt x="0" y="79"/>
                      <a:pt x="0" y="79"/>
                    </a:cubicBezTo>
                    <a:lnTo>
                      <a:pt x="2" y="80"/>
                    </a:ln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7" name="Freeform 23"/>
              <p:cNvSpPr>
                <a:spLocks/>
              </p:cNvSpPr>
              <p:nvPr/>
            </p:nvSpPr>
            <p:spPr bwMode="auto">
              <a:xfrm>
                <a:off x="9402763" y="3032125"/>
                <a:ext cx="1087437" cy="854075"/>
              </a:xfrm>
              <a:custGeom>
                <a:avLst/>
                <a:gdLst>
                  <a:gd name="T0" fmla="*/ 9 w 289"/>
                  <a:gd name="T1" fmla="*/ 146 h 227"/>
                  <a:gd name="T2" fmla="*/ 37 w 289"/>
                  <a:gd name="T3" fmla="*/ 147 h 227"/>
                  <a:gd name="T4" fmla="*/ 48 w 289"/>
                  <a:gd name="T5" fmla="*/ 155 h 227"/>
                  <a:gd name="T6" fmla="*/ 57 w 289"/>
                  <a:gd name="T7" fmla="*/ 152 h 227"/>
                  <a:gd name="T8" fmla="*/ 76 w 289"/>
                  <a:gd name="T9" fmla="*/ 150 h 227"/>
                  <a:gd name="T10" fmla="*/ 93 w 289"/>
                  <a:gd name="T11" fmla="*/ 150 h 227"/>
                  <a:gd name="T12" fmla="*/ 99 w 289"/>
                  <a:gd name="T13" fmla="*/ 160 h 227"/>
                  <a:gd name="T14" fmla="*/ 101 w 289"/>
                  <a:gd name="T15" fmla="*/ 175 h 227"/>
                  <a:gd name="T16" fmla="*/ 107 w 289"/>
                  <a:gd name="T17" fmla="*/ 184 h 227"/>
                  <a:gd name="T18" fmla="*/ 117 w 289"/>
                  <a:gd name="T19" fmla="*/ 189 h 227"/>
                  <a:gd name="T20" fmla="*/ 117 w 289"/>
                  <a:gd name="T21" fmla="*/ 200 h 227"/>
                  <a:gd name="T22" fmla="*/ 116 w 289"/>
                  <a:gd name="T23" fmla="*/ 212 h 227"/>
                  <a:gd name="T24" fmla="*/ 121 w 289"/>
                  <a:gd name="T25" fmla="*/ 222 h 227"/>
                  <a:gd name="T26" fmla="*/ 125 w 289"/>
                  <a:gd name="T27" fmla="*/ 227 h 227"/>
                  <a:gd name="T28" fmla="*/ 135 w 289"/>
                  <a:gd name="T29" fmla="*/ 221 h 227"/>
                  <a:gd name="T30" fmla="*/ 145 w 289"/>
                  <a:gd name="T31" fmla="*/ 220 h 227"/>
                  <a:gd name="T32" fmla="*/ 157 w 289"/>
                  <a:gd name="T33" fmla="*/ 215 h 227"/>
                  <a:gd name="T34" fmla="*/ 171 w 289"/>
                  <a:gd name="T35" fmla="*/ 211 h 227"/>
                  <a:gd name="T36" fmla="*/ 184 w 289"/>
                  <a:gd name="T37" fmla="*/ 207 h 227"/>
                  <a:gd name="T38" fmla="*/ 197 w 289"/>
                  <a:gd name="T39" fmla="*/ 205 h 227"/>
                  <a:gd name="T40" fmla="*/ 214 w 289"/>
                  <a:gd name="T41" fmla="*/ 203 h 227"/>
                  <a:gd name="T42" fmla="*/ 228 w 289"/>
                  <a:gd name="T43" fmla="*/ 192 h 227"/>
                  <a:gd name="T44" fmla="*/ 234 w 289"/>
                  <a:gd name="T45" fmla="*/ 176 h 227"/>
                  <a:gd name="T46" fmla="*/ 241 w 289"/>
                  <a:gd name="T47" fmla="*/ 164 h 227"/>
                  <a:gd name="T48" fmla="*/ 252 w 289"/>
                  <a:gd name="T49" fmla="*/ 155 h 227"/>
                  <a:gd name="T50" fmla="*/ 260 w 289"/>
                  <a:gd name="T51" fmla="*/ 142 h 227"/>
                  <a:gd name="T52" fmla="*/ 261 w 289"/>
                  <a:gd name="T53" fmla="*/ 125 h 227"/>
                  <a:gd name="T54" fmla="*/ 262 w 289"/>
                  <a:gd name="T55" fmla="*/ 117 h 227"/>
                  <a:gd name="T56" fmla="*/ 260 w 289"/>
                  <a:gd name="T57" fmla="*/ 106 h 227"/>
                  <a:gd name="T58" fmla="*/ 265 w 289"/>
                  <a:gd name="T59" fmla="*/ 95 h 227"/>
                  <a:gd name="T60" fmla="*/ 272 w 289"/>
                  <a:gd name="T61" fmla="*/ 94 h 227"/>
                  <a:gd name="T62" fmla="*/ 282 w 289"/>
                  <a:gd name="T63" fmla="*/ 92 h 227"/>
                  <a:gd name="T64" fmla="*/ 274 w 289"/>
                  <a:gd name="T65" fmla="*/ 74 h 227"/>
                  <a:gd name="T66" fmla="*/ 282 w 289"/>
                  <a:gd name="T67" fmla="*/ 66 h 227"/>
                  <a:gd name="T68" fmla="*/ 287 w 289"/>
                  <a:gd name="T69" fmla="*/ 54 h 227"/>
                  <a:gd name="T70" fmla="*/ 283 w 289"/>
                  <a:gd name="T71" fmla="*/ 43 h 227"/>
                  <a:gd name="T72" fmla="*/ 270 w 289"/>
                  <a:gd name="T73" fmla="*/ 39 h 227"/>
                  <a:gd name="T74" fmla="*/ 258 w 289"/>
                  <a:gd name="T75" fmla="*/ 40 h 227"/>
                  <a:gd name="T76" fmla="*/ 253 w 289"/>
                  <a:gd name="T77" fmla="*/ 32 h 227"/>
                  <a:gd name="T78" fmla="*/ 244 w 289"/>
                  <a:gd name="T79" fmla="*/ 25 h 227"/>
                  <a:gd name="T80" fmla="*/ 232 w 289"/>
                  <a:gd name="T81" fmla="*/ 24 h 227"/>
                  <a:gd name="T82" fmla="*/ 214 w 289"/>
                  <a:gd name="T83" fmla="*/ 13 h 227"/>
                  <a:gd name="T84" fmla="*/ 202 w 289"/>
                  <a:gd name="T85" fmla="*/ 10 h 227"/>
                  <a:gd name="T86" fmla="*/ 192 w 289"/>
                  <a:gd name="T87" fmla="*/ 13 h 227"/>
                  <a:gd name="T88" fmla="*/ 186 w 289"/>
                  <a:gd name="T89" fmla="*/ 3 h 227"/>
                  <a:gd name="T90" fmla="*/ 174 w 289"/>
                  <a:gd name="T91" fmla="*/ 0 h 227"/>
                  <a:gd name="T92" fmla="*/ 138 w 289"/>
                  <a:gd name="T93" fmla="*/ 22 h 227"/>
                  <a:gd name="T94" fmla="*/ 128 w 289"/>
                  <a:gd name="T95" fmla="*/ 19 h 227"/>
                  <a:gd name="T96" fmla="*/ 117 w 289"/>
                  <a:gd name="T97" fmla="*/ 19 h 227"/>
                  <a:gd name="T98" fmla="*/ 111 w 289"/>
                  <a:gd name="T99" fmla="*/ 28 h 227"/>
                  <a:gd name="T100" fmla="*/ 111 w 289"/>
                  <a:gd name="T101" fmla="*/ 43 h 227"/>
                  <a:gd name="T102" fmla="*/ 99 w 289"/>
                  <a:gd name="T103" fmla="*/ 47 h 227"/>
                  <a:gd name="T104" fmla="*/ 100 w 289"/>
                  <a:gd name="T105" fmla="*/ 61 h 227"/>
                  <a:gd name="T106" fmla="*/ 101 w 289"/>
                  <a:gd name="T107" fmla="*/ 74 h 227"/>
                  <a:gd name="T108" fmla="*/ 96 w 289"/>
                  <a:gd name="T109" fmla="*/ 83 h 227"/>
                  <a:gd name="T110" fmla="*/ 98 w 289"/>
                  <a:gd name="T111" fmla="*/ 94 h 227"/>
                  <a:gd name="T112" fmla="*/ 92 w 289"/>
                  <a:gd name="T113" fmla="*/ 106 h 227"/>
                  <a:gd name="T114" fmla="*/ 79 w 289"/>
                  <a:gd name="T115" fmla="*/ 116 h 227"/>
                  <a:gd name="T116" fmla="*/ 67 w 289"/>
                  <a:gd name="T117" fmla="*/ 110 h 227"/>
                  <a:gd name="T118" fmla="*/ 49 w 289"/>
                  <a:gd name="T119" fmla="*/ 110 h 227"/>
                  <a:gd name="T120" fmla="*/ 37 w 289"/>
                  <a:gd name="T121" fmla="*/ 115 h 227"/>
                  <a:gd name="T122" fmla="*/ 21 w 289"/>
                  <a:gd name="T123" fmla="*/ 117 h 227"/>
                  <a:gd name="T124" fmla="*/ 6 w 289"/>
                  <a:gd name="T125" fmla="*/ 1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 h="227">
                    <a:moveTo>
                      <a:pt x="0" y="144"/>
                    </a:moveTo>
                    <a:cubicBezTo>
                      <a:pt x="1" y="146"/>
                      <a:pt x="1" y="146"/>
                      <a:pt x="1" y="146"/>
                    </a:cubicBezTo>
                    <a:cubicBezTo>
                      <a:pt x="9" y="146"/>
                      <a:pt x="9" y="146"/>
                      <a:pt x="9" y="146"/>
                    </a:cubicBezTo>
                    <a:cubicBezTo>
                      <a:pt x="17" y="146"/>
                      <a:pt x="17" y="146"/>
                      <a:pt x="17" y="146"/>
                    </a:cubicBezTo>
                    <a:cubicBezTo>
                      <a:pt x="26" y="147"/>
                      <a:pt x="26" y="147"/>
                      <a:pt x="26" y="147"/>
                    </a:cubicBezTo>
                    <a:cubicBezTo>
                      <a:pt x="37" y="147"/>
                      <a:pt x="37" y="147"/>
                      <a:pt x="37" y="147"/>
                    </a:cubicBezTo>
                    <a:cubicBezTo>
                      <a:pt x="43" y="150"/>
                      <a:pt x="43" y="150"/>
                      <a:pt x="43" y="150"/>
                    </a:cubicBezTo>
                    <a:cubicBezTo>
                      <a:pt x="45" y="153"/>
                      <a:pt x="45" y="153"/>
                      <a:pt x="45" y="153"/>
                    </a:cubicBezTo>
                    <a:cubicBezTo>
                      <a:pt x="48" y="155"/>
                      <a:pt x="48" y="155"/>
                      <a:pt x="48" y="155"/>
                    </a:cubicBezTo>
                    <a:cubicBezTo>
                      <a:pt x="52" y="155"/>
                      <a:pt x="52" y="155"/>
                      <a:pt x="52" y="155"/>
                    </a:cubicBezTo>
                    <a:cubicBezTo>
                      <a:pt x="54" y="154"/>
                      <a:pt x="54" y="154"/>
                      <a:pt x="54" y="154"/>
                    </a:cubicBezTo>
                    <a:cubicBezTo>
                      <a:pt x="54" y="154"/>
                      <a:pt x="55" y="152"/>
                      <a:pt x="57" y="152"/>
                    </a:cubicBezTo>
                    <a:cubicBezTo>
                      <a:pt x="58" y="152"/>
                      <a:pt x="63" y="152"/>
                      <a:pt x="64" y="152"/>
                    </a:cubicBezTo>
                    <a:cubicBezTo>
                      <a:pt x="66" y="152"/>
                      <a:pt x="68" y="150"/>
                      <a:pt x="69" y="150"/>
                    </a:cubicBezTo>
                    <a:cubicBezTo>
                      <a:pt x="70" y="150"/>
                      <a:pt x="76" y="150"/>
                      <a:pt x="76" y="150"/>
                    </a:cubicBezTo>
                    <a:cubicBezTo>
                      <a:pt x="76" y="150"/>
                      <a:pt x="81" y="149"/>
                      <a:pt x="82" y="149"/>
                    </a:cubicBezTo>
                    <a:cubicBezTo>
                      <a:pt x="83" y="149"/>
                      <a:pt x="88" y="149"/>
                      <a:pt x="88" y="149"/>
                    </a:cubicBezTo>
                    <a:cubicBezTo>
                      <a:pt x="93" y="150"/>
                      <a:pt x="93" y="150"/>
                      <a:pt x="93" y="150"/>
                    </a:cubicBezTo>
                    <a:cubicBezTo>
                      <a:pt x="95" y="153"/>
                      <a:pt x="95" y="153"/>
                      <a:pt x="95" y="153"/>
                    </a:cubicBezTo>
                    <a:cubicBezTo>
                      <a:pt x="97" y="155"/>
                      <a:pt x="97" y="155"/>
                      <a:pt x="97" y="155"/>
                    </a:cubicBezTo>
                    <a:cubicBezTo>
                      <a:pt x="99" y="160"/>
                      <a:pt x="99" y="160"/>
                      <a:pt x="99" y="160"/>
                    </a:cubicBezTo>
                    <a:cubicBezTo>
                      <a:pt x="100" y="166"/>
                      <a:pt x="100" y="166"/>
                      <a:pt x="100" y="166"/>
                    </a:cubicBezTo>
                    <a:cubicBezTo>
                      <a:pt x="100" y="171"/>
                      <a:pt x="100" y="171"/>
                      <a:pt x="100" y="171"/>
                    </a:cubicBezTo>
                    <a:cubicBezTo>
                      <a:pt x="101" y="175"/>
                      <a:pt x="101" y="175"/>
                      <a:pt x="101" y="175"/>
                    </a:cubicBezTo>
                    <a:cubicBezTo>
                      <a:pt x="102" y="178"/>
                      <a:pt x="102" y="178"/>
                      <a:pt x="102" y="178"/>
                    </a:cubicBezTo>
                    <a:cubicBezTo>
                      <a:pt x="104" y="181"/>
                      <a:pt x="104" y="181"/>
                      <a:pt x="104" y="181"/>
                    </a:cubicBezTo>
                    <a:cubicBezTo>
                      <a:pt x="107" y="184"/>
                      <a:pt x="107" y="184"/>
                      <a:pt x="107" y="184"/>
                    </a:cubicBezTo>
                    <a:cubicBezTo>
                      <a:pt x="110" y="186"/>
                      <a:pt x="110" y="186"/>
                      <a:pt x="110" y="186"/>
                    </a:cubicBezTo>
                    <a:cubicBezTo>
                      <a:pt x="113" y="187"/>
                      <a:pt x="113" y="187"/>
                      <a:pt x="113" y="187"/>
                    </a:cubicBezTo>
                    <a:cubicBezTo>
                      <a:pt x="117" y="189"/>
                      <a:pt x="117" y="189"/>
                      <a:pt x="117" y="189"/>
                    </a:cubicBezTo>
                    <a:cubicBezTo>
                      <a:pt x="118" y="192"/>
                      <a:pt x="118" y="192"/>
                      <a:pt x="118" y="192"/>
                    </a:cubicBezTo>
                    <a:cubicBezTo>
                      <a:pt x="117" y="196"/>
                      <a:pt x="117" y="196"/>
                      <a:pt x="117" y="196"/>
                    </a:cubicBezTo>
                    <a:cubicBezTo>
                      <a:pt x="117" y="200"/>
                      <a:pt x="117" y="200"/>
                      <a:pt x="117" y="200"/>
                    </a:cubicBezTo>
                    <a:cubicBezTo>
                      <a:pt x="116" y="203"/>
                      <a:pt x="116" y="203"/>
                      <a:pt x="116" y="203"/>
                    </a:cubicBezTo>
                    <a:cubicBezTo>
                      <a:pt x="116" y="208"/>
                      <a:pt x="116" y="208"/>
                      <a:pt x="116" y="208"/>
                    </a:cubicBezTo>
                    <a:cubicBezTo>
                      <a:pt x="116" y="212"/>
                      <a:pt x="116" y="212"/>
                      <a:pt x="116" y="212"/>
                    </a:cubicBezTo>
                    <a:cubicBezTo>
                      <a:pt x="117" y="216"/>
                      <a:pt x="117" y="216"/>
                      <a:pt x="117" y="216"/>
                    </a:cubicBezTo>
                    <a:cubicBezTo>
                      <a:pt x="118" y="218"/>
                      <a:pt x="118" y="218"/>
                      <a:pt x="118" y="218"/>
                    </a:cubicBezTo>
                    <a:cubicBezTo>
                      <a:pt x="121" y="222"/>
                      <a:pt x="121" y="222"/>
                      <a:pt x="121" y="222"/>
                    </a:cubicBezTo>
                    <a:cubicBezTo>
                      <a:pt x="121" y="225"/>
                      <a:pt x="121" y="225"/>
                      <a:pt x="121" y="225"/>
                    </a:cubicBezTo>
                    <a:cubicBezTo>
                      <a:pt x="121" y="227"/>
                      <a:pt x="121" y="227"/>
                      <a:pt x="121" y="227"/>
                    </a:cubicBezTo>
                    <a:cubicBezTo>
                      <a:pt x="125" y="227"/>
                      <a:pt x="125" y="227"/>
                      <a:pt x="125" y="227"/>
                    </a:cubicBezTo>
                    <a:cubicBezTo>
                      <a:pt x="131" y="227"/>
                      <a:pt x="131" y="227"/>
                      <a:pt x="131" y="227"/>
                    </a:cubicBezTo>
                    <a:cubicBezTo>
                      <a:pt x="132" y="224"/>
                      <a:pt x="132" y="224"/>
                      <a:pt x="132" y="224"/>
                    </a:cubicBezTo>
                    <a:cubicBezTo>
                      <a:pt x="135" y="221"/>
                      <a:pt x="135" y="221"/>
                      <a:pt x="135" y="221"/>
                    </a:cubicBezTo>
                    <a:cubicBezTo>
                      <a:pt x="139" y="219"/>
                      <a:pt x="139" y="219"/>
                      <a:pt x="139" y="219"/>
                    </a:cubicBezTo>
                    <a:cubicBezTo>
                      <a:pt x="141" y="221"/>
                      <a:pt x="141" y="221"/>
                      <a:pt x="141" y="221"/>
                    </a:cubicBezTo>
                    <a:cubicBezTo>
                      <a:pt x="141" y="221"/>
                      <a:pt x="144" y="221"/>
                      <a:pt x="145" y="220"/>
                    </a:cubicBezTo>
                    <a:cubicBezTo>
                      <a:pt x="145" y="220"/>
                      <a:pt x="147" y="219"/>
                      <a:pt x="147" y="219"/>
                    </a:cubicBezTo>
                    <a:cubicBezTo>
                      <a:pt x="153" y="217"/>
                      <a:pt x="153" y="217"/>
                      <a:pt x="153" y="217"/>
                    </a:cubicBezTo>
                    <a:cubicBezTo>
                      <a:pt x="157" y="215"/>
                      <a:pt x="157" y="215"/>
                      <a:pt x="157" y="215"/>
                    </a:cubicBezTo>
                    <a:cubicBezTo>
                      <a:pt x="160" y="213"/>
                      <a:pt x="160" y="213"/>
                      <a:pt x="160" y="213"/>
                    </a:cubicBezTo>
                    <a:cubicBezTo>
                      <a:pt x="166" y="212"/>
                      <a:pt x="166" y="212"/>
                      <a:pt x="166" y="212"/>
                    </a:cubicBezTo>
                    <a:cubicBezTo>
                      <a:pt x="171" y="211"/>
                      <a:pt x="171" y="211"/>
                      <a:pt x="171" y="211"/>
                    </a:cubicBezTo>
                    <a:cubicBezTo>
                      <a:pt x="175" y="209"/>
                      <a:pt x="175" y="209"/>
                      <a:pt x="175" y="209"/>
                    </a:cubicBezTo>
                    <a:cubicBezTo>
                      <a:pt x="178" y="208"/>
                      <a:pt x="178" y="208"/>
                      <a:pt x="178" y="208"/>
                    </a:cubicBezTo>
                    <a:cubicBezTo>
                      <a:pt x="184" y="207"/>
                      <a:pt x="184" y="207"/>
                      <a:pt x="184" y="207"/>
                    </a:cubicBezTo>
                    <a:cubicBezTo>
                      <a:pt x="189" y="206"/>
                      <a:pt x="189" y="206"/>
                      <a:pt x="189" y="206"/>
                    </a:cubicBezTo>
                    <a:cubicBezTo>
                      <a:pt x="193" y="205"/>
                      <a:pt x="193" y="205"/>
                      <a:pt x="193" y="205"/>
                    </a:cubicBezTo>
                    <a:cubicBezTo>
                      <a:pt x="197" y="205"/>
                      <a:pt x="197" y="205"/>
                      <a:pt x="197" y="205"/>
                    </a:cubicBezTo>
                    <a:cubicBezTo>
                      <a:pt x="204" y="205"/>
                      <a:pt x="204" y="205"/>
                      <a:pt x="204" y="205"/>
                    </a:cubicBezTo>
                    <a:cubicBezTo>
                      <a:pt x="209" y="205"/>
                      <a:pt x="209" y="205"/>
                      <a:pt x="209" y="205"/>
                    </a:cubicBezTo>
                    <a:cubicBezTo>
                      <a:pt x="214" y="203"/>
                      <a:pt x="214" y="203"/>
                      <a:pt x="214" y="203"/>
                    </a:cubicBezTo>
                    <a:cubicBezTo>
                      <a:pt x="214" y="203"/>
                      <a:pt x="220" y="200"/>
                      <a:pt x="220" y="200"/>
                    </a:cubicBezTo>
                    <a:cubicBezTo>
                      <a:pt x="220" y="199"/>
                      <a:pt x="225" y="196"/>
                      <a:pt x="225" y="196"/>
                    </a:cubicBezTo>
                    <a:cubicBezTo>
                      <a:pt x="228" y="192"/>
                      <a:pt x="228" y="192"/>
                      <a:pt x="228" y="192"/>
                    </a:cubicBezTo>
                    <a:cubicBezTo>
                      <a:pt x="230" y="186"/>
                      <a:pt x="230" y="186"/>
                      <a:pt x="230" y="186"/>
                    </a:cubicBezTo>
                    <a:cubicBezTo>
                      <a:pt x="232" y="180"/>
                      <a:pt x="232" y="180"/>
                      <a:pt x="232" y="180"/>
                    </a:cubicBezTo>
                    <a:cubicBezTo>
                      <a:pt x="234" y="176"/>
                      <a:pt x="234" y="176"/>
                      <a:pt x="234" y="176"/>
                    </a:cubicBezTo>
                    <a:cubicBezTo>
                      <a:pt x="236" y="172"/>
                      <a:pt x="236" y="172"/>
                      <a:pt x="236" y="172"/>
                    </a:cubicBezTo>
                    <a:cubicBezTo>
                      <a:pt x="239" y="169"/>
                      <a:pt x="239" y="169"/>
                      <a:pt x="239" y="169"/>
                    </a:cubicBezTo>
                    <a:cubicBezTo>
                      <a:pt x="241" y="164"/>
                      <a:pt x="241" y="164"/>
                      <a:pt x="241" y="164"/>
                    </a:cubicBezTo>
                    <a:cubicBezTo>
                      <a:pt x="242" y="159"/>
                      <a:pt x="242" y="159"/>
                      <a:pt x="242" y="159"/>
                    </a:cubicBezTo>
                    <a:cubicBezTo>
                      <a:pt x="245" y="155"/>
                      <a:pt x="245" y="155"/>
                      <a:pt x="245" y="155"/>
                    </a:cubicBezTo>
                    <a:cubicBezTo>
                      <a:pt x="252" y="155"/>
                      <a:pt x="252" y="155"/>
                      <a:pt x="252" y="155"/>
                    </a:cubicBezTo>
                    <a:cubicBezTo>
                      <a:pt x="254" y="151"/>
                      <a:pt x="254" y="151"/>
                      <a:pt x="254" y="151"/>
                    </a:cubicBezTo>
                    <a:cubicBezTo>
                      <a:pt x="257" y="146"/>
                      <a:pt x="257" y="146"/>
                      <a:pt x="257" y="146"/>
                    </a:cubicBezTo>
                    <a:cubicBezTo>
                      <a:pt x="260" y="142"/>
                      <a:pt x="260" y="142"/>
                      <a:pt x="260" y="142"/>
                    </a:cubicBezTo>
                    <a:cubicBezTo>
                      <a:pt x="260" y="142"/>
                      <a:pt x="260" y="139"/>
                      <a:pt x="260" y="137"/>
                    </a:cubicBezTo>
                    <a:cubicBezTo>
                      <a:pt x="260" y="136"/>
                      <a:pt x="262" y="129"/>
                      <a:pt x="262" y="129"/>
                    </a:cubicBezTo>
                    <a:cubicBezTo>
                      <a:pt x="261" y="125"/>
                      <a:pt x="261" y="125"/>
                      <a:pt x="261" y="125"/>
                    </a:cubicBezTo>
                    <a:cubicBezTo>
                      <a:pt x="259" y="123"/>
                      <a:pt x="259" y="123"/>
                      <a:pt x="259" y="123"/>
                    </a:cubicBezTo>
                    <a:cubicBezTo>
                      <a:pt x="260" y="118"/>
                      <a:pt x="260" y="118"/>
                      <a:pt x="260" y="118"/>
                    </a:cubicBezTo>
                    <a:cubicBezTo>
                      <a:pt x="262" y="117"/>
                      <a:pt x="262" y="117"/>
                      <a:pt x="262" y="117"/>
                    </a:cubicBezTo>
                    <a:cubicBezTo>
                      <a:pt x="262" y="112"/>
                      <a:pt x="262" y="112"/>
                      <a:pt x="262" y="112"/>
                    </a:cubicBezTo>
                    <a:cubicBezTo>
                      <a:pt x="259" y="111"/>
                      <a:pt x="259" y="111"/>
                      <a:pt x="259" y="111"/>
                    </a:cubicBezTo>
                    <a:cubicBezTo>
                      <a:pt x="259" y="111"/>
                      <a:pt x="260" y="107"/>
                      <a:pt x="260" y="106"/>
                    </a:cubicBezTo>
                    <a:cubicBezTo>
                      <a:pt x="260" y="105"/>
                      <a:pt x="262" y="101"/>
                      <a:pt x="262" y="101"/>
                    </a:cubicBezTo>
                    <a:cubicBezTo>
                      <a:pt x="263" y="100"/>
                      <a:pt x="263" y="100"/>
                      <a:pt x="263" y="100"/>
                    </a:cubicBezTo>
                    <a:cubicBezTo>
                      <a:pt x="263" y="100"/>
                      <a:pt x="263" y="96"/>
                      <a:pt x="265" y="95"/>
                    </a:cubicBezTo>
                    <a:cubicBezTo>
                      <a:pt x="266" y="94"/>
                      <a:pt x="268" y="94"/>
                      <a:pt x="268" y="94"/>
                    </a:cubicBezTo>
                    <a:cubicBezTo>
                      <a:pt x="270" y="94"/>
                      <a:pt x="270" y="94"/>
                      <a:pt x="270" y="94"/>
                    </a:cubicBezTo>
                    <a:cubicBezTo>
                      <a:pt x="272" y="94"/>
                      <a:pt x="272" y="94"/>
                      <a:pt x="272" y="94"/>
                    </a:cubicBezTo>
                    <a:cubicBezTo>
                      <a:pt x="278" y="94"/>
                      <a:pt x="278" y="94"/>
                      <a:pt x="278" y="94"/>
                    </a:cubicBezTo>
                    <a:cubicBezTo>
                      <a:pt x="281" y="94"/>
                      <a:pt x="281" y="94"/>
                      <a:pt x="281" y="94"/>
                    </a:cubicBezTo>
                    <a:cubicBezTo>
                      <a:pt x="282" y="92"/>
                      <a:pt x="282" y="92"/>
                      <a:pt x="282" y="92"/>
                    </a:cubicBezTo>
                    <a:cubicBezTo>
                      <a:pt x="277" y="87"/>
                      <a:pt x="277" y="87"/>
                      <a:pt x="277" y="87"/>
                    </a:cubicBezTo>
                    <a:cubicBezTo>
                      <a:pt x="277" y="87"/>
                      <a:pt x="274" y="83"/>
                      <a:pt x="273" y="82"/>
                    </a:cubicBezTo>
                    <a:cubicBezTo>
                      <a:pt x="273" y="81"/>
                      <a:pt x="274" y="74"/>
                      <a:pt x="274" y="74"/>
                    </a:cubicBezTo>
                    <a:cubicBezTo>
                      <a:pt x="275" y="67"/>
                      <a:pt x="275" y="67"/>
                      <a:pt x="275" y="67"/>
                    </a:cubicBezTo>
                    <a:cubicBezTo>
                      <a:pt x="278" y="66"/>
                      <a:pt x="278" y="66"/>
                      <a:pt x="278" y="66"/>
                    </a:cubicBezTo>
                    <a:cubicBezTo>
                      <a:pt x="282" y="66"/>
                      <a:pt x="282" y="66"/>
                      <a:pt x="282" y="66"/>
                    </a:cubicBezTo>
                    <a:cubicBezTo>
                      <a:pt x="282" y="62"/>
                      <a:pt x="282" y="62"/>
                      <a:pt x="282" y="62"/>
                    </a:cubicBezTo>
                    <a:cubicBezTo>
                      <a:pt x="284" y="57"/>
                      <a:pt x="284" y="57"/>
                      <a:pt x="284" y="57"/>
                    </a:cubicBezTo>
                    <a:cubicBezTo>
                      <a:pt x="287" y="54"/>
                      <a:pt x="287" y="54"/>
                      <a:pt x="287" y="54"/>
                    </a:cubicBezTo>
                    <a:cubicBezTo>
                      <a:pt x="289" y="51"/>
                      <a:pt x="289" y="51"/>
                      <a:pt x="289" y="51"/>
                    </a:cubicBezTo>
                    <a:cubicBezTo>
                      <a:pt x="289" y="46"/>
                      <a:pt x="289" y="46"/>
                      <a:pt x="289" y="46"/>
                    </a:cubicBezTo>
                    <a:cubicBezTo>
                      <a:pt x="283" y="43"/>
                      <a:pt x="283" y="43"/>
                      <a:pt x="283" y="43"/>
                    </a:cubicBezTo>
                    <a:cubicBezTo>
                      <a:pt x="279" y="41"/>
                      <a:pt x="279" y="41"/>
                      <a:pt x="279" y="41"/>
                    </a:cubicBezTo>
                    <a:cubicBezTo>
                      <a:pt x="274" y="39"/>
                      <a:pt x="274" y="39"/>
                      <a:pt x="274" y="39"/>
                    </a:cubicBezTo>
                    <a:cubicBezTo>
                      <a:pt x="274" y="39"/>
                      <a:pt x="271" y="39"/>
                      <a:pt x="270" y="39"/>
                    </a:cubicBezTo>
                    <a:cubicBezTo>
                      <a:pt x="270" y="39"/>
                      <a:pt x="265" y="39"/>
                      <a:pt x="265" y="39"/>
                    </a:cubicBezTo>
                    <a:cubicBezTo>
                      <a:pt x="262" y="39"/>
                      <a:pt x="262" y="39"/>
                      <a:pt x="262" y="39"/>
                    </a:cubicBezTo>
                    <a:cubicBezTo>
                      <a:pt x="258" y="40"/>
                      <a:pt x="258" y="40"/>
                      <a:pt x="258" y="40"/>
                    </a:cubicBezTo>
                    <a:cubicBezTo>
                      <a:pt x="255" y="40"/>
                      <a:pt x="255" y="40"/>
                      <a:pt x="255" y="40"/>
                    </a:cubicBezTo>
                    <a:cubicBezTo>
                      <a:pt x="254" y="37"/>
                      <a:pt x="254" y="37"/>
                      <a:pt x="254" y="37"/>
                    </a:cubicBezTo>
                    <a:cubicBezTo>
                      <a:pt x="253" y="32"/>
                      <a:pt x="253" y="32"/>
                      <a:pt x="253" y="32"/>
                    </a:cubicBezTo>
                    <a:cubicBezTo>
                      <a:pt x="249" y="29"/>
                      <a:pt x="249" y="29"/>
                      <a:pt x="249" y="29"/>
                    </a:cubicBezTo>
                    <a:cubicBezTo>
                      <a:pt x="247" y="26"/>
                      <a:pt x="247" y="26"/>
                      <a:pt x="247" y="26"/>
                    </a:cubicBezTo>
                    <a:cubicBezTo>
                      <a:pt x="244" y="25"/>
                      <a:pt x="244" y="25"/>
                      <a:pt x="244" y="25"/>
                    </a:cubicBezTo>
                    <a:cubicBezTo>
                      <a:pt x="244" y="25"/>
                      <a:pt x="241" y="24"/>
                      <a:pt x="240" y="24"/>
                    </a:cubicBezTo>
                    <a:cubicBezTo>
                      <a:pt x="239" y="24"/>
                      <a:pt x="235" y="24"/>
                      <a:pt x="235" y="24"/>
                    </a:cubicBezTo>
                    <a:cubicBezTo>
                      <a:pt x="232" y="24"/>
                      <a:pt x="232" y="24"/>
                      <a:pt x="232" y="24"/>
                    </a:cubicBezTo>
                    <a:cubicBezTo>
                      <a:pt x="228" y="22"/>
                      <a:pt x="228" y="22"/>
                      <a:pt x="228" y="22"/>
                    </a:cubicBezTo>
                    <a:cubicBezTo>
                      <a:pt x="220" y="18"/>
                      <a:pt x="220" y="18"/>
                      <a:pt x="220" y="18"/>
                    </a:cubicBezTo>
                    <a:cubicBezTo>
                      <a:pt x="214" y="13"/>
                      <a:pt x="214" y="13"/>
                      <a:pt x="214" y="13"/>
                    </a:cubicBezTo>
                    <a:cubicBezTo>
                      <a:pt x="210" y="10"/>
                      <a:pt x="210" y="10"/>
                      <a:pt x="210" y="10"/>
                    </a:cubicBezTo>
                    <a:cubicBezTo>
                      <a:pt x="210" y="10"/>
                      <a:pt x="207" y="10"/>
                      <a:pt x="206" y="10"/>
                    </a:cubicBezTo>
                    <a:cubicBezTo>
                      <a:pt x="206" y="10"/>
                      <a:pt x="202" y="10"/>
                      <a:pt x="202" y="10"/>
                    </a:cubicBezTo>
                    <a:cubicBezTo>
                      <a:pt x="201" y="13"/>
                      <a:pt x="201" y="13"/>
                      <a:pt x="201" y="13"/>
                    </a:cubicBezTo>
                    <a:cubicBezTo>
                      <a:pt x="198" y="13"/>
                      <a:pt x="198" y="13"/>
                      <a:pt x="198" y="13"/>
                    </a:cubicBezTo>
                    <a:cubicBezTo>
                      <a:pt x="192" y="13"/>
                      <a:pt x="192" y="13"/>
                      <a:pt x="192" y="13"/>
                    </a:cubicBezTo>
                    <a:cubicBezTo>
                      <a:pt x="188" y="8"/>
                      <a:pt x="188" y="8"/>
                      <a:pt x="188" y="8"/>
                    </a:cubicBezTo>
                    <a:cubicBezTo>
                      <a:pt x="187" y="6"/>
                      <a:pt x="187" y="6"/>
                      <a:pt x="187" y="6"/>
                    </a:cubicBezTo>
                    <a:cubicBezTo>
                      <a:pt x="186" y="3"/>
                      <a:pt x="186" y="3"/>
                      <a:pt x="186" y="3"/>
                    </a:cubicBezTo>
                    <a:cubicBezTo>
                      <a:pt x="183" y="1"/>
                      <a:pt x="183" y="1"/>
                      <a:pt x="183" y="1"/>
                    </a:cubicBezTo>
                    <a:cubicBezTo>
                      <a:pt x="178" y="0"/>
                      <a:pt x="178" y="0"/>
                      <a:pt x="178" y="0"/>
                    </a:cubicBezTo>
                    <a:cubicBezTo>
                      <a:pt x="174" y="0"/>
                      <a:pt x="174" y="0"/>
                      <a:pt x="174" y="0"/>
                    </a:cubicBezTo>
                    <a:cubicBezTo>
                      <a:pt x="166" y="6"/>
                      <a:pt x="166" y="6"/>
                      <a:pt x="166" y="6"/>
                    </a:cubicBezTo>
                    <a:cubicBezTo>
                      <a:pt x="151" y="16"/>
                      <a:pt x="151" y="16"/>
                      <a:pt x="151" y="16"/>
                    </a:cubicBezTo>
                    <a:cubicBezTo>
                      <a:pt x="138" y="22"/>
                      <a:pt x="138" y="22"/>
                      <a:pt x="138" y="22"/>
                    </a:cubicBezTo>
                    <a:cubicBezTo>
                      <a:pt x="132" y="24"/>
                      <a:pt x="132" y="24"/>
                      <a:pt x="132" y="24"/>
                    </a:cubicBezTo>
                    <a:cubicBezTo>
                      <a:pt x="128" y="26"/>
                      <a:pt x="128" y="26"/>
                      <a:pt x="128" y="26"/>
                    </a:cubicBezTo>
                    <a:cubicBezTo>
                      <a:pt x="128" y="19"/>
                      <a:pt x="128" y="19"/>
                      <a:pt x="128" y="19"/>
                    </a:cubicBezTo>
                    <a:cubicBezTo>
                      <a:pt x="128" y="19"/>
                      <a:pt x="125" y="16"/>
                      <a:pt x="124" y="16"/>
                    </a:cubicBezTo>
                    <a:cubicBezTo>
                      <a:pt x="123" y="16"/>
                      <a:pt x="120" y="16"/>
                      <a:pt x="120" y="16"/>
                    </a:cubicBezTo>
                    <a:cubicBezTo>
                      <a:pt x="117" y="19"/>
                      <a:pt x="117" y="19"/>
                      <a:pt x="117" y="19"/>
                    </a:cubicBezTo>
                    <a:cubicBezTo>
                      <a:pt x="113" y="21"/>
                      <a:pt x="113" y="21"/>
                      <a:pt x="113" y="21"/>
                    </a:cubicBezTo>
                    <a:cubicBezTo>
                      <a:pt x="110" y="22"/>
                      <a:pt x="110" y="22"/>
                      <a:pt x="110" y="22"/>
                    </a:cubicBezTo>
                    <a:cubicBezTo>
                      <a:pt x="111" y="28"/>
                      <a:pt x="111" y="28"/>
                      <a:pt x="111" y="28"/>
                    </a:cubicBezTo>
                    <a:cubicBezTo>
                      <a:pt x="112" y="33"/>
                      <a:pt x="112" y="33"/>
                      <a:pt x="112" y="33"/>
                    </a:cubicBezTo>
                    <a:cubicBezTo>
                      <a:pt x="112" y="39"/>
                      <a:pt x="112" y="39"/>
                      <a:pt x="112" y="39"/>
                    </a:cubicBezTo>
                    <a:cubicBezTo>
                      <a:pt x="111" y="43"/>
                      <a:pt x="111" y="43"/>
                      <a:pt x="111" y="43"/>
                    </a:cubicBezTo>
                    <a:cubicBezTo>
                      <a:pt x="107" y="45"/>
                      <a:pt x="107" y="45"/>
                      <a:pt x="107" y="45"/>
                    </a:cubicBezTo>
                    <a:cubicBezTo>
                      <a:pt x="103" y="45"/>
                      <a:pt x="103" y="45"/>
                      <a:pt x="103" y="45"/>
                    </a:cubicBezTo>
                    <a:cubicBezTo>
                      <a:pt x="99" y="47"/>
                      <a:pt x="99" y="47"/>
                      <a:pt x="99" y="47"/>
                    </a:cubicBezTo>
                    <a:cubicBezTo>
                      <a:pt x="98" y="51"/>
                      <a:pt x="98" y="51"/>
                      <a:pt x="98" y="51"/>
                    </a:cubicBezTo>
                    <a:cubicBezTo>
                      <a:pt x="98" y="58"/>
                      <a:pt x="98" y="58"/>
                      <a:pt x="98" y="58"/>
                    </a:cubicBezTo>
                    <a:cubicBezTo>
                      <a:pt x="100" y="61"/>
                      <a:pt x="100" y="61"/>
                      <a:pt x="100" y="61"/>
                    </a:cubicBezTo>
                    <a:cubicBezTo>
                      <a:pt x="101" y="66"/>
                      <a:pt x="101" y="66"/>
                      <a:pt x="101" y="66"/>
                    </a:cubicBezTo>
                    <a:cubicBezTo>
                      <a:pt x="101" y="70"/>
                      <a:pt x="101" y="70"/>
                      <a:pt x="101" y="70"/>
                    </a:cubicBezTo>
                    <a:cubicBezTo>
                      <a:pt x="101" y="74"/>
                      <a:pt x="101" y="74"/>
                      <a:pt x="101" y="74"/>
                    </a:cubicBezTo>
                    <a:cubicBezTo>
                      <a:pt x="97" y="76"/>
                      <a:pt x="97" y="76"/>
                      <a:pt x="97" y="76"/>
                    </a:cubicBezTo>
                    <a:cubicBezTo>
                      <a:pt x="95" y="80"/>
                      <a:pt x="95" y="80"/>
                      <a:pt x="95" y="80"/>
                    </a:cubicBezTo>
                    <a:cubicBezTo>
                      <a:pt x="96" y="83"/>
                      <a:pt x="96" y="83"/>
                      <a:pt x="96" y="83"/>
                    </a:cubicBezTo>
                    <a:cubicBezTo>
                      <a:pt x="98" y="84"/>
                      <a:pt x="98" y="84"/>
                      <a:pt x="98" y="84"/>
                    </a:cubicBezTo>
                    <a:cubicBezTo>
                      <a:pt x="99" y="88"/>
                      <a:pt x="99" y="88"/>
                      <a:pt x="99" y="88"/>
                    </a:cubicBezTo>
                    <a:cubicBezTo>
                      <a:pt x="98" y="94"/>
                      <a:pt x="98" y="94"/>
                      <a:pt x="98" y="94"/>
                    </a:cubicBezTo>
                    <a:cubicBezTo>
                      <a:pt x="98" y="98"/>
                      <a:pt x="98" y="98"/>
                      <a:pt x="98" y="98"/>
                    </a:cubicBezTo>
                    <a:cubicBezTo>
                      <a:pt x="98" y="98"/>
                      <a:pt x="97" y="100"/>
                      <a:pt x="97" y="101"/>
                    </a:cubicBezTo>
                    <a:cubicBezTo>
                      <a:pt x="96" y="103"/>
                      <a:pt x="92" y="106"/>
                      <a:pt x="92" y="106"/>
                    </a:cubicBezTo>
                    <a:cubicBezTo>
                      <a:pt x="87" y="109"/>
                      <a:pt x="87" y="109"/>
                      <a:pt x="87" y="109"/>
                    </a:cubicBezTo>
                    <a:cubicBezTo>
                      <a:pt x="82" y="113"/>
                      <a:pt x="82" y="113"/>
                      <a:pt x="82" y="113"/>
                    </a:cubicBezTo>
                    <a:cubicBezTo>
                      <a:pt x="79" y="116"/>
                      <a:pt x="79" y="116"/>
                      <a:pt x="79" y="116"/>
                    </a:cubicBezTo>
                    <a:cubicBezTo>
                      <a:pt x="76" y="112"/>
                      <a:pt x="76" y="112"/>
                      <a:pt x="76" y="112"/>
                    </a:cubicBezTo>
                    <a:cubicBezTo>
                      <a:pt x="76" y="112"/>
                      <a:pt x="73" y="110"/>
                      <a:pt x="71" y="110"/>
                    </a:cubicBezTo>
                    <a:cubicBezTo>
                      <a:pt x="70" y="110"/>
                      <a:pt x="67" y="110"/>
                      <a:pt x="67" y="110"/>
                    </a:cubicBezTo>
                    <a:cubicBezTo>
                      <a:pt x="59" y="110"/>
                      <a:pt x="59" y="110"/>
                      <a:pt x="59" y="110"/>
                    </a:cubicBezTo>
                    <a:cubicBezTo>
                      <a:pt x="53" y="109"/>
                      <a:pt x="53" y="109"/>
                      <a:pt x="53" y="109"/>
                    </a:cubicBezTo>
                    <a:cubicBezTo>
                      <a:pt x="49" y="110"/>
                      <a:pt x="49" y="110"/>
                      <a:pt x="49" y="110"/>
                    </a:cubicBezTo>
                    <a:cubicBezTo>
                      <a:pt x="47" y="113"/>
                      <a:pt x="47" y="113"/>
                      <a:pt x="47" y="113"/>
                    </a:cubicBezTo>
                    <a:cubicBezTo>
                      <a:pt x="43" y="115"/>
                      <a:pt x="43" y="115"/>
                      <a:pt x="43" y="115"/>
                    </a:cubicBezTo>
                    <a:cubicBezTo>
                      <a:pt x="37" y="115"/>
                      <a:pt x="37" y="115"/>
                      <a:pt x="37" y="115"/>
                    </a:cubicBezTo>
                    <a:cubicBezTo>
                      <a:pt x="32" y="116"/>
                      <a:pt x="32" y="116"/>
                      <a:pt x="32" y="116"/>
                    </a:cubicBezTo>
                    <a:cubicBezTo>
                      <a:pt x="26" y="117"/>
                      <a:pt x="26" y="117"/>
                      <a:pt x="26" y="117"/>
                    </a:cubicBezTo>
                    <a:cubicBezTo>
                      <a:pt x="21" y="117"/>
                      <a:pt x="21" y="117"/>
                      <a:pt x="21" y="117"/>
                    </a:cubicBezTo>
                    <a:cubicBezTo>
                      <a:pt x="21" y="117"/>
                      <a:pt x="18" y="117"/>
                      <a:pt x="18" y="118"/>
                    </a:cubicBezTo>
                    <a:cubicBezTo>
                      <a:pt x="17" y="119"/>
                      <a:pt x="14" y="120"/>
                      <a:pt x="13" y="122"/>
                    </a:cubicBezTo>
                    <a:cubicBezTo>
                      <a:pt x="13" y="125"/>
                      <a:pt x="6" y="132"/>
                      <a:pt x="6" y="132"/>
                    </a:cubicBezTo>
                    <a:cubicBezTo>
                      <a:pt x="6" y="132"/>
                      <a:pt x="2" y="137"/>
                      <a:pt x="1" y="139"/>
                    </a:cubicBezTo>
                    <a:cubicBezTo>
                      <a:pt x="0" y="140"/>
                      <a:pt x="0" y="144"/>
                      <a:pt x="0" y="144"/>
                    </a:cubicBezTo>
                    <a:close/>
                  </a:path>
                </a:pathLst>
              </a:custGeom>
              <a:solidFill>
                <a:schemeClr val="accent6">
                  <a:lumMod val="75000"/>
                </a:schemeClr>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4" name="Grupo 17"/>
            <p:cNvGrpSpPr/>
            <p:nvPr/>
          </p:nvGrpSpPr>
          <p:grpSpPr>
            <a:xfrm>
              <a:off x="8905878" y="4635726"/>
              <a:ext cx="931862" cy="1101725"/>
              <a:chOff x="8737600" y="3878263"/>
              <a:chExt cx="931862" cy="1101725"/>
            </a:xfrm>
            <a:solidFill>
              <a:srgbClr val="0060AA"/>
            </a:solidFill>
          </p:grpSpPr>
          <p:sp>
            <p:nvSpPr>
              <p:cNvPr id="101" name="Freeform 19"/>
              <p:cNvSpPr>
                <a:spLocks/>
              </p:cNvSpPr>
              <p:nvPr/>
            </p:nvSpPr>
            <p:spPr bwMode="auto">
              <a:xfrm>
                <a:off x="9048750" y="3878263"/>
                <a:ext cx="620712" cy="384175"/>
              </a:xfrm>
              <a:custGeom>
                <a:avLst/>
                <a:gdLst>
                  <a:gd name="T0" fmla="*/ 17 w 391"/>
                  <a:gd name="T1" fmla="*/ 109 h 242"/>
                  <a:gd name="T2" fmla="*/ 15 w 391"/>
                  <a:gd name="T3" fmla="*/ 156 h 242"/>
                  <a:gd name="T4" fmla="*/ 0 w 391"/>
                  <a:gd name="T5" fmla="*/ 171 h 242"/>
                  <a:gd name="T6" fmla="*/ 12 w 391"/>
                  <a:gd name="T7" fmla="*/ 173 h 242"/>
                  <a:gd name="T8" fmla="*/ 22 w 391"/>
                  <a:gd name="T9" fmla="*/ 171 h 242"/>
                  <a:gd name="T10" fmla="*/ 36 w 391"/>
                  <a:gd name="T11" fmla="*/ 197 h 242"/>
                  <a:gd name="T12" fmla="*/ 55 w 391"/>
                  <a:gd name="T13" fmla="*/ 218 h 242"/>
                  <a:gd name="T14" fmla="*/ 88 w 391"/>
                  <a:gd name="T15" fmla="*/ 223 h 242"/>
                  <a:gd name="T16" fmla="*/ 124 w 391"/>
                  <a:gd name="T17" fmla="*/ 225 h 242"/>
                  <a:gd name="T18" fmla="*/ 147 w 391"/>
                  <a:gd name="T19" fmla="*/ 235 h 242"/>
                  <a:gd name="T20" fmla="*/ 190 w 391"/>
                  <a:gd name="T21" fmla="*/ 242 h 242"/>
                  <a:gd name="T22" fmla="*/ 195 w 391"/>
                  <a:gd name="T23" fmla="*/ 227 h 242"/>
                  <a:gd name="T24" fmla="*/ 218 w 391"/>
                  <a:gd name="T25" fmla="*/ 216 h 242"/>
                  <a:gd name="T26" fmla="*/ 235 w 391"/>
                  <a:gd name="T27" fmla="*/ 206 h 242"/>
                  <a:gd name="T28" fmla="*/ 259 w 391"/>
                  <a:gd name="T29" fmla="*/ 201 h 242"/>
                  <a:gd name="T30" fmla="*/ 294 w 391"/>
                  <a:gd name="T31" fmla="*/ 201 h 242"/>
                  <a:gd name="T32" fmla="*/ 306 w 391"/>
                  <a:gd name="T33" fmla="*/ 213 h 242"/>
                  <a:gd name="T34" fmla="*/ 325 w 391"/>
                  <a:gd name="T35" fmla="*/ 206 h 242"/>
                  <a:gd name="T36" fmla="*/ 344 w 391"/>
                  <a:gd name="T37" fmla="*/ 204 h 242"/>
                  <a:gd name="T38" fmla="*/ 363 w 391"/>
                  <a:gd name="T39" fmla="*/ 208 h 242"/>
                  <a:gd name="T40" fmla="*/ 372 w 391"/>
                  <a:gd name="T41" fmla="*/ 199 h 242"/>
                  <a:gd name="T42" fmla="*/ 384 w 391"/>
                  <a:gd name="T43" fmla="*/ 182 h 242"/>
                  <a:gd name="T44" fmla="*/ 391 w 391"/>
                  <a:gd name="T45" fmla="*/ 171 h 242"/>
                  <a:gd name="T46" fmla="*/ 384 w 391"/>
                  <a:gd name="T47" fmla="*/ 154 h 242"/>
                  <a:gd name="T48" fmla="*/ 365 w 391"/>
                  <a:gd name="T49" fmla="*/ 154 h 242"/>
                  <a:gd name="T50" fmla="*/ 363 w 391"/>
                  <a:gd name="T51" fmla="*/ 140 h 242"/>
                  <a:gd name="T52" fmla="*/ 320 w 391"/>
                  <a:gd name="T53" fmla="*/ 130 h 242"/>
                  <a:gd name="T54" fmla="*/ 316 w 391"/>
                  <a:gd name="T55" fmla="*/ 97 h 242"/>
                  <a:gd name="T56" fmla="*/ 299 w 391"/>
                  <a:gd name="T57" fmla="*/ 78 h 242"/>
                  <a:gd name="T58" fmla="*/ 294 w 391"/>
                  <a:gd name="T59" fmla="*/ 47 h 242"/>
                  <a:gd name="T60" fmla="*/ 285 w 391"/>
                  <a:gd name="T61" fmla="*/ 21 h 242"/>
                  <a:gd name="T62" fmla="*/ 226 w 391"/>
                  <a:gd name="T63" fmla="*/ 19 h 242"/>
                  <a:gd name="T64" fmla="*/ 207 w 391"/>
                  <a:gd name="T65" fmla="*/ 7 h 242"/>
                  <a:gd name="T66" fmla="*/ 190 w 391"/>
                  <a:gd name="T67" fmla="*/ 2 h 242"/>
                  <a:gd name="T68" fmla="*/ 145 w 391"/>
                  <a:gd name="T69" fmla="*/ 0 h 242"/>
                  <a:gd name="T70" fmla="*/ 119 w 391"/>
                  <a:gd name="T71" fmla="*/ 0 h 242"/>
                  <a:gd name="T72" fmla="*/ 93 w 391"/>
                  <a:gd name="T73" fmla="*/ 0 h 242"/>
                  <a:gd name="T74" fmla="*/ 72 w 391"/>
                  <a:gd name="T75" fmla="*/ 7 h 242"/>
                  <a:gd name="T76" fmla="*/ 45 w 391"/>
                  <a:gd name="T77" fmla="*/ 28 h 242"/>
                  <a:gd name="T78" fmla="*/ 27 w 391"/>
                  <a:gd name="T79" fmla="*/ 57 h 242"/>
                  <a:gd name="T80" fmla="*/ 17 w 391"/>
                  <a:gd name="T81" fmla="*/ 8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1" h="242">
                    <a:moveTo>
                      <a:pt x="17" y="81"/>
                    </a:moveTo>
                    <a:lnTo>
                      <a:pt x="17" y="109"/>
                    </a:lnTo>
                    <a:lnTo>
                      <a:pt x="15" y="133"/>
                    </a:lnTo>
                    <a:lnTo>
                      <a:pt x="15" y="156"/>
                    </a:lnTo>
                    <a:lnTo>
                      <a:pt x="5" y="168"/>
                    </a:lnTo>
                    <a:lnTo>
                      <a:pt x="0" y="171"/>
                    </a:lnTo>
                    <a:lnTo>
                      <a:pt x="5" y="173"/>
                    </a:lnTo>
                    <a:lnTo>
                      <a:pt x="12" y="173"/>
                    </a:lnTo>
                    <a:lnTo>
                      <a:pt x="17" y="168"/>
                    </a:lnTo>
                    <a:lnTo>
                      <a:pt x="22" y="171"/>
                    </a:lnTo>
                    <a:lnTo>
                      <a:pt x="31" y="185"/>
                    </a:lnTo>
                    <a:lnTo>
                      <a:pt x="36" y="197"/>
                    </a:lnTo>
                    <a:lnTo>
                      <a:pt x="41" y="211"/>
                    </a:lnTo>
                    <a:lnTo>
                      <a:pt x="55" y="218"/>
                    </a:lnTo>
                    <a:lnTo>
                      <a:pt x="72" y="220"/>
                    </a:lnTo>
                    <a:lnTo>
                      <a:pt x="88" y="223"/>
                    </a:lnTo>
                    <a:lnTo>
                      <a:pt x="107" y="223"/>
                    </a:lnTo>
                    <a:lnTo>
                      <a:pt x="124" y="225"/>
                    </a:lnTo>
                    <a:lnTo>
                      <a:pt x="131" y="230"/>
                    </a:lnTo>
                    <a:lnTo>
                      <a:pt x="147" y="235"/>
                    </a:lnTo>
                    <a:lnTo>
                      <a:pt x="171" y="239"/>
                    </a:lnTo>
                    <a:lnTo>
                      <a:pt x="190" y="242"/>
                    </a:lnTo>
                    <a:lnTo>
                      <a:pt x="195" y="235"/>
                    </a:lnTo>
                    <a:lnTo>
                      <a:pt x="195" y="227"/>
                    </a:lnTo>
                    <a:lnTo>
                      <a:pt x="199" y="218"/>
                    </a:lnTo>
                    <a:lnTo>
                      <a:pt x="218" y="216"/>
                    </a:lnTo>
                    <a:lnTo>
                      <a:pt x="228" y="216"/>
                    </a:lnTo>
                    <a:lnTo>
                      <a:pt x="235" y="206"/>
                    </a:lnTo>
                    <a:lnTo>
                      <a:pt x="242" y="201"/>
                    </a:lnTo>
                    <a:lnTo>
                      <a:pt x="259" y="201"/>
                    </a:lnTo>
                    <a:lnTo>
                      <a:pt x="280" y="201"/>
                    </a:lnTo>
                    <a:lnTo>
                      <a:pt x="294" y="201"/>
                    </a:lnTo>
                    <a:lnTo>
                      <a:pt x="299" y="211"/>
                    </a:lnTo>
                    <a:lnTo>
                      <a:pt x="306" y="213"/>
                    </a:lnTo>
                    <a:lnTo>
                      <a:pt x="313" y="213"/>
                    </a:lnTo>
                    <a:lnTo>
                      <a:pt x="325" y="206"/>
                    </a:lnTo>
                    <a:lnTo>
                      <a:pt x="334" y="204"/>
                    </a:lnTo>
                    <a:lnTo>
                      <a:pt x="344" y="204"/>
                    </a:lnTo>
                    <a:lnTo>
                      <a:pt x="356" y="204"/>
                    </a:lnTo>
                    <a:lnTo>
                      <a:pt x="363" y="208"/>
                    </a:lnTo>
                    <a:lnTo>
                      <a:pt x="370" y="208"/>
                    </a:lnTo>
                    <a:lnTo>
                      <a:pt x="372" y="199"/>
                    </a:lnTo>
                    <a:lnTo>
                      <a:pt x="377" y="190"/>
                    </a:lnTo>
                    <a:lnTo>
                      <a:pt x="384" y="182"/>
                    </a:lnTo>
                    <a:lnTo>
                      <a:pt x="387" y="175"/>
                    </a:lnTo>
                    <a:lnTo>
                      <a:pt x="391" y="171"/>
                    </a:lnTo>
                    <a:lnTo>
                      <a:pt x="391" y="159"/>
                    </a:lnTo>
                    <a:lnTo>
                      <a:pt x="384" y="154"/>
                    </a:lnTo>
                    <a:lnTo>
                      <a:pt x="375" y="154"/>
                    </a:lnTo>
                    <a:lnTo>
                      <a:pt x="365" y="154"/>
                    </a:lnTo>
                    <a:lnTo>
                      <a:pt x="361" y="152"/>
                    </a:lnTo>
                    <a:lnTo>
                      <a:pt x="363" y="140"/>
                    </a:lnTo>
                    <a:lnTo>
                      <a:pt x="363" y="130"/>
                    </a:lnTo>
                    <a:lnTo>
                      <a:pt x="320" y="130"/>
                    </a:lnTo>
                    <a:lnTo>
                      <a:pt x="316" y="114"/>
                    </a:lnTo>
                    <a:lnTo>
                      <a:pt x="316" y="97"/>
                    </a:lnTo>
                    <a:lnTo>
                      <a:pt x="308" y="85"/>
                    </a:lnTo>
                    <a:lnTo>
                      <a:pt x="299" y="78"/>
                    </a:lnTo>
                    <a:lnTo>
                      <a:pt x="297" y="69"/>
                    </a:lnTo>
                    <a:lnTo>
                      <a:pt x="294" y="47"/>
                    </a:lnTo>
                    <a:lnTo>
                      <a:pt x="294" y="31"/>
                    </a:lnTo>
                    <a:lnTo>
                      <a:pt x="285" y="21"/>
                    </a:lnTo>
                    <a:lnTo>
                      <a:pt x="271" y="19"/>
                    </a:lnTo>
                    <a:lnTo>
                      <a:pt x="226" y="19"/>
                    </a:lnTo>
                    <a:lnTo>
                      <a:pt x="214" y="12"/>
                    </a:lnTo>
                    <a:lnTo>
                      <a:pt x="207" y="7"/>
                    </a:lnTo>
                    <a:lnTo>
                      <a:pt x="197" y="5"/>
                    </a:lnTo>
                    <a:lnTo>
                      <a:pt x="190" y="2"/>
                    </a:lnTo>
                    <a:lnTo>
                      <a:pt x="169" y="0"/>
                    </a:lnTo>
                    <a:lnTo>
                      <a:pt x="145" y="0"/>
                    </a:lnTo>
                    <a:lnTo>
                      <a:pt x="135" y="0"/>
                    </a:lnTo>
                    <a:lnTo>
                      <a:pt x="119" y="0"/>
                    </a:lnTo>
                    <a:lnTo>
                      <a:pt x="107" y="0"/>
                    </a:lnTo>
                    <a:lnTo>
                      <a:pt x="93" y="0"/>
                    </a:lnTo>
                    <a:lnTo>
                      <a:pt x="86" y="0"/>
                    </a:lnTo>
                    <a:lnTo>
                      <a:pt x="72" y="7"/>
                    </a:lnTo>
                    <a:lnTo>
                      <a:pt x="60" y="17"/>
                    </a:lnTo>
                    <a:lnTo>
                      <a:pt x="45" y="28"/>
                    </a:lnTo>
                    <a:lnTo>
                      <a:pt x="43" y="40"/>
                    </a:lnTo>
                    <a:lnTo>
                      <a:pt x="27" y="57"/>
                    </a:lnTo>
                    <a:lnTo>
                      <a:pt x="22" y="66"/>
                    </a:lnTo>
                    <a:lnTo>
                      <a:pt x="17" y="81"/>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2" name="Freeform 24"/>
              <p:cNvSpPr>
                <a:spLocks/>
              </p:cNvSpPr>
              <p:nvPr/>
            </p:nvSpPr>
            <p:spPr bwMode="auto">
              <a:xfrm>
                <a:off x="9124950" y="4213225"/>
                <a:ext cx="508000" cy="315913"/>
              </a:xfrm>
              <a:custGeom>
                <a:avLst/>
                <a:gdLst>
                  <a:gd name="T0" fmla="*/ 0 w 135"/>
                  <a:gd name="T1" fmla="*/ 15 h 84"/>
                  <a:gd name="T2" fmla="*/ 1 w 135"/>
                  <a:gd name="T3" fmla="*/ 26 h 84"/>
                  <a:gd name="T4" fmla="*/ 13 w 135"/>
                  <a:gd name="T5" fmla="*/ 27 h 84"/>
                  <a:gd name="T6" fmla="*/ 27 w 135"/>
                  <a:gd name="T7" fmla="*/ 28 h 84"/>
                  <a:gd name="T8" fmla="*/ 42 w 135"/>
                  <a:gd name="T9" fmla="*/ 33 h 84"/>
                  <a:gd name="T10" fmla="*/ 52 w 135"/>
                  <a:gd name="T11" fmla="*/ 36 h 84"/>
                  <a:gd name="T12" fmla="*/ 61 w 135"/>
                  <a:gd name="T13" fmla="*/ 39 h 84"/>
                  <a:gd name="T14" fmla="*/ 88 w 135"/>
                  <a:gd name="T15" fmla="*/ 62 h 84"/>
                  <a:gd name="T16" fmla="*/ 102 w 135"/>
                  <a:gd name="T17" fmla="*/ 62 h 84"/>
                  <a:gd name="T18" fmla="*/ 106 w 135"/>
                  <a:gd name="T19" fmla="*/ 67 h 84"/>
                  <a:gd name="T20" fmla="*/ 104 w 135"/>
                  <a:gd name="T21" fmla="*/ 74 h 84"/>
                  <a:gd name="T22" fmla="*/ 98 w 135"/>
                  <a:gd name="T23" fmla="*/ 82 h 84"/>
                  <a:gd name="T24" fmla="*/ 106 w 135"/>
                  <a:gd name="T25" fmla="*/ 84 h 84"/>
                  <a:gd name="T26" fmla="*/ 114 w 135"/>
                  <a:gd name="T27" fmla="*/ 76 h 84"/>
                  <a:gd name="T28" fmla="*/ 127 w 135"/>
                  <a:gd name="T29" fmla="*/ 67 h 84"/>
                  <a:gd name="T30" fmla="*/ 132 w 135"/>
                  <a:gd name="T31" fmla="*/ 55 h 84"/>
                  <a:gd name="T32" fmla="*/ 135 w 135"/>
                  <a:gd name="T33" fmla="*/ 40 h 84"/>
                  <a:gd name="T34" fmla="*/ 135 w 135"/>
                  <a:gd name="T35" fmla="*/ 24 h 84"/>
                  <a:gd name="T36" fmla="*/ 134 w 135"/>
                  <a:gd name="T37" fmla="*/ 9 h 84"/>
                  <a:gd name="T38" fmla="*/ 128 w 135"/>
                  <a:gd name="T39" fmla="*/ 0 h 84"/>
                  <a:gd name="T40" fmla="*/ 118 w 135"/>
                  <a:gd name="T41" fmla="*/ 2 h 84"/>
                  <a:gd name="T42" fmla="*/ 113 w 135"/>
                  <a:gd name="T43" fmla="*/ 5 h 84"/>
                  <a:gd name="T44" fmla="*/ 105 w 135"/>
                  <a:gd name="T45" fmla="*/ 5 h 84"/>
                  <a:gd name="T46" fmla="*/ 101 w 135"/>
                  <a:gd name="T47" fmla="*/ 1 h 84"/>
                  <a:gd name="T48" fmla="*/ 92 w 135"/>
                  <a:gd name="T49" fmla="*/ 1 h 84"/>
                  <a:gd name="T50" fmla="*/ 82 w 135"/>
                  <a:gd name="T51" fmla="*/ 2 h 84"/>
                  <a:gd name="T52" fmla="*/ 75 w 135"/>
                  <a:gd name="T53" fmla="*/ 8 h 84"/>
                  <a:gd name="T54" fmla="*/ 68 w 135"/>
                  <a:gd name="T55" fmla="*/ 10 h 84"/>
                  <a:gd name="T56" fmla="*/ 64 w 135"/>
                  <a:gd name="T57" fmla="*/ 17 h 84"/>
                  <a:gd name="T58" fmla="*/ 55 w 135"/>
                  <a:gd name="T59" fmla="*/ 17 h 84"/>
                  <a:gd name="T60" fmla="*/ 44 w 135"/>
                  <a:gd name="T61" fmla="*/ 16 h 84"/>
                  <a:gd name="T62" fmla="*/ 32 w 135"/>
                  <a:gd name="T63" fmla="*/ 12 h 84"/>
                  <a:gd name="T64" fmla="*/ 22 w 135"/>
                  <a:gd name="T65" fmla="*/ 10 h 84"/>
                  <a:gd name="T66" fmla="*/ 11 w 135"/>
                  <a:gd name="T67" fmla="*/ 9 h 84"/>
                  <a:gd name="T68" fmla="*/ 0 w 135"/>
                  <a:gd name="T69"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84">
                    <a:moveTo>
                      <a:pt x="0" y="9"/>
                    </a:moveTo>
                    <a:cubicBezTo>
                      <a:pt x="0" y="15"/>
                      <a:pt x="0" y="15"/>
                      <a:pt x="0" y="15"/>
                    </a:cubicBezTo>
                    <a:cubicBezTo>
                      <a:pt x="0" y="22"/>
                      <a:pt x="0" y="22"/>
                      <a:pt x="0" y="22"/>
                    </a:cubicBezTo>
                    <a:cubicBezTo>
                      <a:pt x="1" y="26"/>
                      <a:pt x="1" y="26"/>
                      <a:pt x="1" y="26"/>
                    </a:cubicBezTo>
                    <a:cubicBezTo>
                      <a:pt x="6" y="27"/>
                      <a:pt x="6" y="27"/>
                      <a:pt x="6" y="27"/>
                    </a:cubicBezTo>
                    <a:cubicBezTo>
                      <a:pt x="13" y="27"/>
                      <a:pt x="13" y="27"/>
                      <a:pt x="13" y="27"/>
                    </a:cubicBezTo>
                    <a:cubicBezTo>
                      <a:pt x="20" y="27"/>
                      <a:pt x="20" y="27"/>
                      <a:pt x="20" y="27"/>
                    </a:cubicBezTo>
                    <a:cubicBezTo>
                      <a:pt x="27" y="28"/>
                      <a:pt x="27" y="28"/>
                      <a:pt x="27" y="28"/>
                    </a:cubicBezTo>
                    <a:cubicBezTo>
                      <a:pt x="36" y="30"/>
                      <a:pt x="36" y="30"/>
                      <a:pt x="36" y="30"/>
                    </a:cubicBezTo>
                    <a:cubicBezTo>
                      <a:pt x="42" y="33"/>
                      <a:pt x="42" y="33"/>
                      <a:pt x="42" y="33"/>
                    </a:cubicBezTo>
                    <a:cubicBezTo>
                      <a:pt x="46" y="34"/>
                      <a:pt x="46" y="34"/>
                      <a:pt x="46" y="34"/>
                    </a:cubicBezTo>
                    <a:cubicBezTo>
                      <a:pt x="52" y="36"/>
                      <a:pt x="52" y="36"/>
                      <a:pt x="52" y="36"/>
                    </a:cubicBezTo>
                    <a:cubicBezTo>
                      <a:pt x="57" y="37"/>
                      <a:pt x="57" y="37"/>
                      <a:pt x="57" y="37"/>
                    </a:cubicBezTo>
                    <a:cubicBezTo>
                      <a:pt x="61" y="39"/>
                      <a:pt x="61" y="39"/>
                      <a:pt x="61" y="39"/>
                    </a:cubicBezTo>
                    <a:cubicBezTo>
                      <a:pt x="84" y="61"/>
                      <a:pt x="84" y="61"/>
                      <a:pt x="84" y="61"/>
                    </a:cubicBezTo>
                    <a:cubicBezTo>
                      <a:pt x="88" y="62"/>
                      <a:pt x="88" y="62"/>
                      <a:pt x="88" y="62"/>
                    </a:cubicBezTo>
                    <a:cubicBezTo>
                      <a:pt x="95" y="62"/>
                      <a:pt x="95" y="62"/>
                      <a:pt x="95" y="62"/>
                    </a:cubicBezTo>
                    <a:cubicBezTo>
                      <a:pt x="102" y="62"/>
                      <a:pt x="102" y="62"/>
                      <a:pt x="102" y="62"/>
                    </a:cubicBezTo>
                    <a:cubicBezTo>
                      <a:pt x="102" y="62"/>
                      <a:pt x="104" y="61"/>
                      <a:pt x="104" y="63"/>
                    </a:cubicBezTo>
                    <a:cubicBezTo>
                      <a:pt x="105" y="65"/>
                      <a:pt x="106" y="67"/>
                      <a:pt x="106" y="67"/>
                    </a:cubicBezTo>
                    <a:cubicBezTo>
                      <a:pt x="105" y="71"/>
                      <a:pt x="105" y="71"/>
                      <a:pt x="105" y="71"/>
                    </a:cubicBezTo>
                    <a:cubicBezTo>
                      <a:pt x="104" y="74"/>
                      <a:pt x="104" y="74"/>
                      <a:pt x="104" y="74"/>
                    </a:cubicBezTo>
                    <a:cubicBezTo>
                      <a:pt x="100" y="78"/>
                      <a:pt x="100" y="78"/>
                      <a:pt x="100" y="78"/>
                    </a:cubicBezTo>
                    <a:cubicBezTo>
                      <a:pt x="98" y="82"/>
                      <a:pt x="98" y="82"/>
                      <a:pt x="98" y="82"/>
                    </a:cubicBezTo>
                    <a:cubicBezTo>
                      <a:pt x="102" y="83"/>
                      <a:pt x="102" y="83"/>
                      <a:pt x="102" y="83"/>
                    </a:cubicBezTo>
                    <a:cubicBezTo>
                      <a:pt x="106" y="84"/>
                      <a:pt x="106" y="84"/>
                      <a:pt x="106" y="84"/>
                    </a:cubicBezTo>
                    <a:cubicBezTo>
                      <a:pt x="109" y="81"/>
                      <a:pt x="109" y="81"/>
                      <a:pt x="109" y="81"/>
                    </a:cubicBezTo>
                    <a:cubicBezTo>
                      <a:pt x="114" y="76"/>
                      <a:pt x="114" y="76"/>
                      <a:pt x="114" y="76"/>
                    </a:cubicBezTo>
                    <a:cubicBezTo>
                      <a:pt x="119" y="72"/>
                      <a:pt x="119" y="72"/>
                      <a:pt x="119" y="72"/>
                    </a:cubicBezTo>
                    <a:cubicBezTo>
                      <a:pt x="127" y="67"/>
                      <a:pt x="127" y="67"/>
                      <a:pt x="127" y="67"/>
                    </a:cubicBezTo>
                    <a:cubicBezTo>
                      <a:pt x="127" y="67"/>
                      <a:pt x="130" y="65"/>
                      <a:pt x="130" y="64"/>
                    </a:cubicBezTo>
                    <a:cubicBezTo>
                      <a:pt x="130" y="63"/>
                      <a:pt x="132" y="55"/>
                      <a:pt x="132" y="55"/>
                    </a:cubicBezTo>
                    <a:cubicBezTo>
                      <a:pt x="134" y="48"/>
                      <a:pt x="134" y="48"/>
                      <a:pt x="134" y="48"/>
                    </a:cubicBezTo>
                    <a:cubicBezTo>
                      <a:pt x="135" y="40"/>
                      <a:pt x="135" y="40"/>
                      <a:pt x="135" y="40"/>
                    </a:cubicBezTo>
                    <a:cubicBezTo>
                      <a:pt x="135" y="33"/>
                      <a:pt x="135" y="33"/>
                      <a:pt x="135" y="33"/>
                    </a:cubicBezTo>
                    <a:cubicBezTo>
                      <a:pt x="135" y="24"/>
                      <a:pt x="135" y="24"/>
                      <a:pt x="135" y="24"/>
                    </a:cubicBezTo>
                    <a:cubicBezTo>
                      <a:pt x="135" y="24"/>
                      <a:pt x="135" y="18"/>
                      <a:pt x="135" y="17"/>
                    </a:cubicBezTo>
                    <a:cubicBezTo>
                      <a:pt x="135" y="16"/>
                      <a:pt x="134" y="9"/>
                      <a:pt x="134" y="9"/>
                    </a:cubicBezTo>
                    <a:cubicBezTo>
                      <a:pt x="133" y="5"/>
                      <a:pt x="133" y="5"/>
                      <a:pt x="133" y="5"/>
                    </a:cubicBezTo>
                    <a:cubicBezTo>
                      <a:pt x="128" y="0"/>
                      <a:pt x="128" y="0"/>
                      <a:pt x="128" y="0"/>
                    </a:cubicBezTo>
                    <a:cubicBezTo>
                      <a:pt x="123" y="0"/>
                      <a:pt x="123" y="0"/>
                      <a:pt x="123" y="0"/>
                    </a:cubicBezTo>
                    <a:cubicBezTo>
                      <a:pt x="118" y="2"/>
                      <a:pt x="118" y="2"/>
                      <a:pt x="118" y="2"/>
                    </a:cubicBezTo>
                    <a:cubicBezTo>
                      <a:pt x="116" y="4"/>
                      <a:pt x="116" y="4"/>
                      <a:pt x="116" y="4"/>
                    </a:cubicBezTo>
                    <a:cubicBezTo>
                      <a:pt x="113" y="5"/>
                      <a:pt x="113" y="5"/>
                      <a:pt x="113" y="5"/>
                    </a:cubicBezTo>
                    <a:cubicBezTo>
                      <a:pt x="108" y="6"/>
                      <a:pt x="108" y="6"/>
                      <a:pt x="108" y="6"/>
                    </a:cubicBezTo>
                    <a:cubicBezTo>
                      <a:pt x="105" y="5"/>
                      <a:pt x="105" y="5"/>
                      <a:pt x="105" y="5"/>
                    </a:cubicBezTo>
                    <a:cubicBezTo>
                      <a:pt x="103" y="3"/>
                      <a:pt x="103" y="3"/>
                      <a:pt x="103" y="3"/>
                    </a:cubicBezTo>
                    <a:cubicBezTo>
                      <a:pt x="101" y="1"/>
                      <a:pt x="101" y="1"/>
                      <a:pt x="101" y="1"/>
                    </a:cubicBezTo>
                    <a:cubicBezTo>
                      <a:pt x="96" y="1"/>
                      <a:pt x="96" y="1"/>
                      <a:pt x="96" y="1"/>
                    </a:cubicBezTo>
                    <a:cubicBezTo>
                      <a:pt x="92" y="1"/>
                      <a:pt x="92" y="1"/>
                      <a:pt x="92" y="1"/>
                    </a:cubicBezTo>
                    <a:cubicBezTo>
                      <a:pt x="86" y="2"/>
                      <a:pt x="86" y="2"/>
                      <a:pt x="86" y="2"/>
                    </a:cubicBezTo>
                    <a:cubicBezTo>
                      <a:pt x="82" y="2"/>
                      <a:pt x="82" y="2"/>
                      <a:pt x="82" y="2"/>
                    </a:cubicBezTo>
                    <a:cubicBezTo>
                      <a:pt x="78" y="6"/>
                      <a:pt x="78" y="6"/>
                      <a:pt x="78" y="6"/>
                    </a:cubicBezTo>
                    <a:cubicBezTo>
                      <a:pt x="75" y="8"/>
                      <a:pt x="75" y="8"/>
                      <a:pt x="75" y="8"/>
                    </a:cubicBezTo>
                    <a:cubicBezTo>
                      <a:pt x="70" y="8"/>
                      <a:pt x="70" y="8"/>
                      <a:pt x="70" y="8"/>
                    </a:cubicBezTo>
                    <a:cubicBezTo>
                      <a:pt x="68" y="10"/>
                      <a:pt x="68" y="10"/>
                      <a:pt x="68" y="10"/>
                    </a:cubicBezTo>
                    <a:cubicBezTo>
                      <a:pt x="65" y="14"/>
                      <a:pt x="65" y="14"/>
                      <a:pt x="65" y="14"/>
                    </a:cubicBezTo>
                    <a:cubicBezTo>
                      <a:pt x="64" y="17"/>
                      <a:pt x="64" y="17"/>
                      <a:pt x="64" y="17"/>
                    </a:cubicBezTo>
                    <a:cubicBezTo>
                      <a:pt x="60" y="17"/>
                      <a:pt x="60" y="17"/>
                      <a:pt x="60" y="17"/>
                    </a:cubicBezTo>
                    <a:cubicBezTo>
                      <a:pt x="55" y="17"/>
                      <a:pt x="55" y="17"/>
                      <a:pt x="55" y="17"/>
                    </a:cubicBezTo>
                    <a:cubicBezTo>
                      <a:pt x="51" y="16"/>
                      <a:pt x="51" y="16"/>
                      <a:pt x="51" y="16"/>
                    </a:cubicBezTo>
                    <a:cubicBezTo>
                      <a:pt x="44" y="16"/>
                      <a:pt x="44" y="16"/>
                      <a:pt x="44" y="16"/>
                    </a:cubicBezTo>
                    <a:cubicBezTo>
                      <a:pt x="38" y="14"/>
                      <a:pt x="38" y="14"/>
                      <a:pt x="38" y="14"/>
                    </a:cubicBezTo>
                    <a:cubicBezTo>
                      <a:pt x="32" y="12"/>
                      <a:pt x="32" y="12"/>
                      <a:pt x="32" y="12"/>
                    </a:cubicBezTo>
                    <a:cubicBezTo>
                      <a:pt x="27" y="11"/>
                      <a:pt x="27" y="11"/>
                      <a:pt x="27" y="11"/>
                    </a:cubicBezTo>
                    <a:cubicBezTo>
                      <a:pt x="22" y="10"/>
                      <a:pt x="22" y="10"/>
                      <a:pt x="22" y="10"/>
                    </a:cubicBezTo>
                    <a:cubicBezTo>
                      <a:pt x="19" y="10"/>
                      <a:pt x="19" y="10"/>
                      <a:pt x="19" y="10"/>
                    </a:cubicBezTo>
                    <a:cubicBezTo>
                      <a:pt x="11" y="9"/>
                      <a:pt x="11" y="9"/>
                      <a:pt x="11" y="9"/>
                    </a:cubicBezTo>
                    <a:cubicBezTo>
                      <a:pt x="5" y="8"/>
                      <a:pt x="5" y="8"/>
                      <a:pt x="5" y="8"/>
                    </a:cubicBezTo>
                    <a:lnTo>
                      <a:pt x="0" y="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3" name="Freeform 25"/>
              <p:cNvSpPr>
                <a:spLocks/>
              </p:cNvSpPr>
              <p:nvPr/>
            </p:nvSpPr>
            <p:spPr bwMode="auto">
              <a:xfrm>
                <a:off x="8737600" y="4333875"/>
                <a:ext cx="769937" cy="646113"/>
              </a:xfrm>
              <a:custGeom>
                <a:avLst/>
                <a:gdLst>
                  <a:gd name="T0" fmla="*/ 7 w 205"/>
                  <a:gd name="T1" fmla="*/ 78 h 172"/>
                  <a:gd name="T2" fmla="*/ 16 w 205"/>
                  <a:gd name="T3" fmla="*/ 73 h 172"/>
                  <a:gd name="T4" fmla="*/ 25 w 205"/>
                  <a:gd name="T5" fmla="*/ 79 h 172"/>
                  <a:gd name="T6" fmla="*/ 39 w 205"/>
                  <a:gd name="T7" fmla="*/ 92 h 172"/>
                  <a:gd name="T8" fmla="*/ 41 w 205"/>
                  <a:gd name="T9" fmla="*/ 99 h 172"/>
                  <a:gd name="T10" fmla="*/ 49 w 205"/>
                  <a:gd name="T11" fmla="*/ 96 h 172"/>
                  <a:gd name="T12" fmla="*/ 55 w 205"/>
                  <a:gd name="T13" fmla="*/ 97 h 172"/>
                  <a:gd name="T14" fmla="*/ 60 w 205"/>
                  <a:gd name="T15" fmla="*/ 103 h 172"/>
                  <a:gd name="T16" fmla="*/ 69 w 205"/>
                  <a:gd name="T17" fmla="*/ 106 h 172"/>
                  <a:gd name="T18" fmla="*/ 77 w 205"/>
                  <a:gd name="T19" fmla="*/ 112 h 172"/>
                  <a:gd name="T20" fmla="*/ 85 w 205"/>
                  <a:gd name="T21" fmla="*/ 119 h 172"/>
                  <a:gd name="T22" fmla="*/ 93 w 205"/>
                  <a:gd name="T23" fmla="*/ 123 h 172"/>
                  <a:gd name="T24" fmla="*/ 99 w 205"/>
                  <a:gd name="T25" fmla="*/ 130 h 172"/>
                  <a:gd name="T26" fmla="*/ 106 w 205"/>
                  <a:gd name="T27" fmla="*/ 138 h 172"/>
                  <a:gd name="T28" fmla="*/ 113 w 205"/>
                  <a:gd name="T29" fmla="*/ 142 h 172"/>
                  <a:gd name="T30" fmla="*/ 115 w 205"/>
                  <a:gd name="T31" fmla="*/ 152 h 172"/>
                  <a:gd name="T32" fmla="*/ 109 w 205"/>
                  <a:gd name="T33" fmla="*/ 159 h 172"/>
                  <a:gd name="T34" fmla="*/ 111 w 205"/>
                  <a:gd name="T35" fmla="*/ 169 h 172"/>
                  <a:gd name="T36" fmla="*/ 123 w 205"/>
                  <a:gd name="T37" fmla="*/ 162 h 172"/>
                  <a:gd name="T38" fmla="*/ 131 w 205"/>
                  <a:gd name="T39" fmla="*/ 151 h 172"/>
                  <a:gd name="T40" fmla="*/ 136 w 205"/>
                  <a:gd name="T41" fmla="*/ 135 h 172"/>
                  <a:gd name="T42" fmla="*/ 139 w 205"/>
                  <a:gd name="T43" fmla="*/ 122 h 172"/>
                  <a:gd name="T44" fmla="*/ 145 w 205"/>
                  <a:gd name="T45" fmla="*/ 114 h 172"/>
                  <a:gd name="T46" fmla="*/ 153 w 205"/>
                  <a:gd name="T47" fmla="*/ 105 h 172"/>
                  <a:gd name="T48" fmla="*/ 157 w 205"/>
                  <a:gd name="T49" fmla="*/ 95 h 172"/>
                  <a:gd name="T50" fmla="*/ 165 w 205"/>
                  <a:gd name="T51" fmla="*/ 79 h 172"/>
                  <a:gd name="T52" fmla="*/ 172 w 205"/>
                  <a:gd name="T53" fmla="*/ 78 h 172"/>
                  <a:gd name="T54" fmla="*/ 176 w 205"/>
                  <a:gd name="T55" fmla="*/ 82 h 172"/>
                  <a:gd name="T56" fmla="*/ 182 w 205"/>
                  <a:gd name="T57" fmla="*/ 78 h 172"/>
                  <a:gd name="T58" fmla="*/ 186 w 205"/>
                  <a:gd name="T59" fmla="*/ 86 h 172"/>
                  <a:gd name="T60" fmla="*/ 179 w 205"/>
                  <a:gd name="T61" fmla="*/ 94 h 172"/>
                  <a:gd name="T62" fmla="*/ 169 w 205"/>
                  <a:gd name="T63" fmla="*/ 106 h 172"/>
                  <a:gd name="T64" fmla="*/ 160 w 205"/>
                  <a:gd name="T65" fmla="*/ 115 h 172"/>
                  <a:gd name="T66" fmla="*/ 148 w 205"/>
                  <a:gd name="T67" fmla="*/ 121 h 172"/>
                  <a:gd name="T68" fmla="*/ 145 w 205"/>
                  <a:gd name="T69" fmla="*/ 128 h 172"/>
                  <a:gd name="T70" fmla="*/ 151 w 205"/>
                  <a:gd name="T71" fmla="*/ 127 h 172"/>
                  <a:gd name="T72" fmla="*/ 163 w 205"/>
                  <a:gd name="T73" fmla="*/ 120 h 172"/>
                  <a:gd name="T74" fmla="*/ 175 w 205"/>
                  <a:gd name="T75" fmla="*/ 108 h 172"/>
                  <a:gd name="T76" fmla="*/ 189 w 205"/>
                  <a:gd name="T77" fmla="*/ 90 h 172"/>
                  <a:gd name="T78" fmla="*/ 199 w 205"/>
                  <a:gd name="T79" fmla="*/ 70 h 172"/>
                  <a:gd name="T80" fmla="*/ 205 w 205"/>
                  <a:gd name="T81" fmla="*/ 57 h 172"/>
                  <a:gd name="T82" fmla="*/ 198 w 205"/>
                  <a:gd name="T83" fmla="*/ 54 h 172"/>
                  <a:gd name="T84" fmla="*/ 200 w 205"/>
                  <a:gd name="T85" fmla="*/ 42 h 172"/>
                  <a:gd name="T86" fmla="*/ 203 w 205"/>
                  <a:gd name="T87" fmla="*/ 34 h 172"/>
                  <a:gd name="T88" fmla="*/ 188 w 205"/>
                  <a:gd name="T89" fmla="*/ 33 h 172"/>
                  <a:gd name="T90" fmla="*/ 176 w 205"/>
                  <a:gd name="T91" fmla="*/ 25 h 172"/>
                  <a:gd name="T92" fmla="*/ 167 w 205"/>
                  <a:gd name="T93" fmla="*/ 16 h 172"/>
                  <a:gd name="T94" fmla="*/ 153 w 205"/>
                  <a:gd name="T95" fmla="*/ 9 h 172"/>
                  <a:gd name="T96" fmla="*/ 135 w 205"/>
                  <a:gd name="T97" fmla="*/ 5 h 172"/>
                  <a:gd name="T98" fmla="*/ 112 w 205"/>
                  <a:gd name="T99" fmla="*/ 0 h 172"/>
                  <a:gd name="T100" fmla="*/ 89 w 205"/>
                  <a:gd name="T101" fmla="*/ 0 h 172"/>
                  <a:gd name="T102" fmla="*/ 79 w 205"/>
                  <a:gd name="T103" fmla="*/ 8 h 172"/>
                  <a:gd name="T104" fmla="*/ 66 w 205"/>
                  <a:gd name="T105" fmla="*/ 15 h 172"/>
                  <a:gd name="T106" fmla="*/ 56 w 205"/>
                  <a:gd name="T107" fmla="*/ 21 h 172"/>
                  <a:gd name="T108" fmla="*/ 2 w 205"/>
                  <a:gd name="T109"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172">
                    <a:moveTo>
                      <a:pt x="2" y="79"/>
                    </a:moveTo>
                    <a:cubicBezTo>
                      <a:pt x="7" y="78"/>
                      <a:pt x="7" y="78"/>
                      <a:pt x="7" y="78"/>
                    </a:cubicBezTo>
                    <a:cubicBezTo>
                      <a:pt x="11" y="75"/>
                      <a:pt x="11" y="75"/>
                      <a:pt x="11" y="75"/>
                    </a:cubicBezTo>
                    <a:cubicBezTo>
                      <a:pt x="16" y="73"/>
                      <a:pt x="16" y="73"/>
                      <a:pt x="16" y="73"/>
                    </a:cubicBezTo>
                    <a:cubicBezTo>
                      <a:pt x="21" y="74"/>
                      <a:pt x="21" y="74"/>
                      <a:pt x="21" y="74"/>
                    </a:cubicBezTo>
                    <a:cubicBezTo>
                      <a:pt x="25" y="79"/>
                      <a:pt x="25" y="79"/>
                      <a:pt x="25" y="79"/>
                    </a:cubicBezTo>
                    <a:cubicBezTo>
                      <a:pt x="33" y="85"/>
                      <a:pt x="33" y="85"/>
                      <a:pt x="33" y="85"/>
                    </a:cubicBezTo>
                    <a:cubicBezTo>
                      <a:pt x="39" y="92"/>
                      <a:pt x="39" y="92"/>
                      <a:pt x="39" y="92"/>
                    </a:cubicBezTo>
                    <a:cubicBezTo>
                      <a:pt x="39" y="96"/>
                      <a:pt x="39" y="96"/>
                      <a:pt x="39" y="96"/>
                    </a:cubicBezTo>
                    <a:cubicBezTo>
                      <a:pt x="41" y="99"/>
                      <a:pt x="41" y="99"/>
                      <a:pt x="41" y="99"/>
                    </a:cubicBezTo>
                    <a:cubicBezTo>
                      <a:pt x="45" y="98"/>
                      <a:pt x="45" y="98"/>
                      <a:pt x="45" y="98"/>
                    </a:cubicBezTo>
                    <a:cubicBezTo>
                      <a:pt x="49" y="96"/>
                      <a:pt x="49" y="96"/>
                      <a:pt x="49" y="96"/>
                    </a:cubicBezTo>
                    <a:cubicBezTo>
                      <a:pt x="52" y="94"/>
                      <a:pt x="52" y="94"/>
                      <a:pt x="52" y="94"/>
                    </a:cubicBezTo>
                    <a:cubicBezTo>
                      <a:pt x="55" y="97"/>
                      <a:pt x="55" y="97"/>
                      <a:pt x="55" y="97"/>
                    </a:cubicBezTo>
                    <a:cubicBezTo>
                      <a:pt x="57" y="99"/>
                      <a:pt x="57" y="99"/>
                      <a:pt x="57" y="99"/>
                    </a:cubicBezTo>
                    <a:cubicBezTo>
                      <a:pt x="60" y="103"/>
                      <a:pt x="60" y="103"/>
                      <a:pt x="60" y="103"/>
                    </a:cubicBezTo>
                    <a:cubicBezTo>
                      <a:pt x="64" y="107"/>
                      <a:pt x="64" y="107"/>
                      <a:pt x="64" y="107"/>
                    </a:cubicBezTo>
                    <a:cubicBezTo>
                      <a:pt x="69" y="106"/>
                      <a:pt x="69" y="106"/>
                      <a:pt x="69" y="106"/>
                    </a:cubicBezTo>
                    <a:cubicBezTo>
                      <a:pt x="73" y="110"/>
                      <a:pt x="73" y="110"/>
                      <a:pt x="73" y="110"/>
                    </a:cubicBezTo>
                    <a:cubicBezTo>
                      <a:pt x="77" y="112"/>
                      <a:pt x="77" y="112"/>
                      <a:pt x="77" y="112"/>
                    </a:cubicBezTo>
                    <a:cubicBezTo>
                      <a:pt x="81" y="115"/>
                      <a:pt x="81" y="115"/>
                      <a:pt x="81" y="115"/>
                    </a:cubicBezTo>
                    <a:cubicBezTo>
                      <a:pt x="85" y="119"/>
                      <a:pt x="85" y="119"/>
                      <a:pt x="85" y="119"/>
                    </a:cubicBezTo>
                    <a:cubicBezTo>
                      <a:pt x="88" y="123"/>
                      <a:pt x="88" y="123"/>
                      <a:pt x="88" y="123"/>
                    </a:cubicBezTo>
                    <a:cubicBezTo>
                      <a:pt x="93" y="123"/>
                      <a:pt x="93" y="123"/>
                      <a:pt x="93" y="123"/>
                    </a:cubicBezTo>
                    <a:cubicBezTo>
                      <a:pt x="98" y="127"/>
                      <a:pt x="98" y="127"/>
                      <a:pt x="98" y="127"/>
                    </a:cubicBezTo>
                    <a:cubicBezTo>
                      <a:pt x="99" y="130"/>
                      <a:pt x="99" y="130"/>
                      <a:pt x="99" y="130"/>
                    </a:cubicBezTo>
                    <a:cubicBezTo>
                      <a:pt x="102" y="133"/>
                      <a:pt x="102" y="133"/>
                      <a:pt x="102" y="133"/>
                    </a:cubicBezTo>
                    <a:cubicBezTo>
                      <a:pt x="106" y="138"/>
                      <a:pt x="106" y="138"/>
                      <a:pt x="106" y="138"/>
                    </a:cubicBezTo>
                    <a:cubicBezTo>
                      <a:pt x="106" y="138"/>
                      <a:pt x="107" y="138"/>
                      <a:pt x="108" y="139"/>
                    </a:cubicBezTo>
                    <a:cubicBezTo>
                      <a:pt x="109" y="139"/>
                      <a:pt x="113" y="142"/>
                      <a:pt x="113" y="142"/>
                    </a:cubicBezTo>
                    <a:cubicBezTo>
                      <a:pt x="115" y="145"/>
                      <a:pt x="115" y="145"/>
                      <a:pt x="115" y="145"/>
                    </a:cubicBezTo>
                    <a:cubicBezTo>
                      <a:pt x="115" y="152"/>
                      <a:pt x="115" y="152"/>
                      <a:pt x="115" y="152"/>
                    </a:cubicBezTo>
                    <a:cubicBezTo>
                      <a:pt x="113" y="155"/>
                      <a:pt x="113" y="155"/>
                      <a:pt x="113" y="155"/>
                    </a:cubicBezTo>
                    <a:cubicBezTo>
                      <a:pt x="113" y="155"/>
                      <a:pt x="109" y="158"/>
                      <a:pt x="109" y="159"/>
                    </a:cubicBezTo>
                    <a:cubicBezTo>
                      <a:pt x="109" y="160"/>
                      <a:pt x="108" y="172"/>
                      <a:pt x="108" y="172"/>
                    </a:cubicBezTo>
                    <a:cubicBezTo>
                      <a:pt x="111" y="169"/>
                      <a:pt x="111" y="169"/>
                      <a:pt x="111" y="169"/>
                    </a:cubicBezTo>
                    <a:cubicBezTo>
                      <a:pt x="116" y="166"/>
                      <a:pt x="116" y="166"/>
                      <a:pt x="116" y="166"/>
                    </a:cubicBezTo>
                    <a:cubicBezTo>
                      <a:pt x="123" y="162"/>
                      <a:pt x="123" y="162"/>
                      <a:pt x="123" y="162"/>
                    </a:cubicBezTo>
                    <a:cubicBezTo>
                      <a:pt x="126" y="157"/>
                      <a:pt x="126" y="157"/>
                      <a:pt x="126" y="157"/>
                    </a:cubicBezTo>
                    <a:cubicBezTo>
                      <a:pt x="131" y="151"/>
                      <a:pt x="131" y="151"/>
                      <a:pt x="131" y="151"/>
                    </a:cubicBezTo>
                    <a:cubicBezTo>
                      <a:pt x="133" y="143"/>
                      <a:pt x="133" y="143"/>
                      <a:pt x="133" y="143"/>
                    </a:cubicBezTo>
                    <a:cubicBezTo>
                      <a:pt x="136" y="135"/>
                      <a:pt x="136" y="135"/>
                      <a:pt x="136" y="135"/>
                    </a:cubicBezTo>
                    <a:cubicBezTo>
                      <a:pt x="139" y="130"/>
                      <a:pt x="139" y="130"/>
                      <a:pt x="139" y="130"/>
                    </a:cubicBezTo>
                    <a:cubicBezTo>
                      <a:pt x="139" y="122"/>
                      <a:pt x="139" y="122"/>
                      <a:pt x="139" y="122"/>
                    </a:cubicBezTo>
                    <a:cubicBezTo>
                      <a:pt x="142" y="117"/>
                      <a:pt x="142" y="117"/>
                      <a:pt x="142" y="117"/>
                    </a:cubicBezTo>
                    <a:cubicBezTo>
                      <a:pt x="145" y="114"/>
                      <a:pt x="145" y="114"/>
                      <a:pt x="145" y="114"/>
                    </a:cubicBezTo>
                    <a:cubicBezTo>
                      <a:pt x="146" y="107"/>
                      <a:pt x="146" y="107"/>
                      <a:pt x="146" y="107"/>
                    </a:cubicBezTo>
                    <a:cubicBezTo>
                      <a:pt x="153" y="105"/>
                      <a:pt x="153" y="105"/>
                      <a:pt x="153" y="105"/>
                    </a:cubicBezTo>
                    <a:cubicBezTo>
                      <a:pt x="156" y="103"/>
                      <a:pt x="156" y="103"/>
                      <a:pt x="156" y="103"/>
                    </a:cubicBezTo>
                    <a:cubicBezTo>
                      <a:pt x="157" y="95"/>
                      <a:pt x="157" y="95"/>
                      <a:pt x="157" y="95"/>
                    </a:cubicBezTo>
                    <a:cubicBezTo>
                      <a:pt x="161" y="92"/>
                      <a:pt x="161" y="92"/>
                      <a:pt x="161" y="92"/>
                    </a:cubicBezTo>
                    <a:cubicBezTo>
                      <a:pt x="165" y="79"/>
                      <a:pt x="165" y="79"/>
                      <a:pt x="165" y="79"/>
                    </a:cubicBezTo>
                    <a:cubicBezTo>
                      <a:pt x="168" y="77"/>
                      <a:pt x="168" y="77"/>
                      <a:pt x="168" y="77"/>
                    </a:cubicBezTo>
                    <a:cubicBezTo>
                      <a:pt x="172" y="78"/>
                      <a:pt x="172" y="78"/>
                      <a:pt x="172" y="78"/>
                    </a:cubicBezTo>
                    <a:cubicBezTo>
                      <a:pt x="172" y="81"/>
                      <a:pt x="172" y="81"/>
                      <a:pt x="172" y="81"/>
                    </a:cubicBezTo>
                    <a:cubicBezTo>
                      <a:pt x="176" y="82"/>
                      <a:pt x="176" y="82"/>
                      <a:pt x="176" y="82"/>
                    </a:cubicBezTo>
                    <a:cubicBezTo>
                      <a:pt x="178" y="79"/>
                      <a:pt x="178" y="79"/>
                      <a:pt x="178" y="79"/>
                    </a:cubicBezTo>
                    <a:cubicBezTo>
                      <a:pt x="182" y="78"/>
                      <a:pt x="182" y="78"/>
                      <a:pt x="182" y="78"/>
                    </a:cubicBezTo>
                    <a:cubicBezTo>
                      <a:pt x="187" y="78"/>
                      <a:pt x="187" y="78"/>
                      <a:pt x="187" y="78"/>
                    </a:cubicBezTo>
                    <a:cubicBezTo>
                      <a:pt x="186" y="86"/>
                      <a:pt x="186" y="86"/>
                      <a:pt x="186" y="86"/>
                    </a:cubicBezTo>
                    <a:cubicBezTo>
                      <a:pt x="183" y="89"/>
                      <a:pt x="183" y="89"/>
                      <a:pt x="183" y="89"/>
                    </a:cubicBezTo>
                    <a:cubicBezTo>
                      <a:pt x="179" y="94"/>
                      <a:pt x="179" y="94"/>
                      <a:pt x="179" y="94"/>
                    </a:cubicBezTo>
                    <a:cubicBezTo>
                      <a:pt x="173" y="100"/>
                      <a:pt x="173" y="100"/>
                      <a:pt x="173" y="100"/>
                    </a:cubicBezTo>
                    <a:cubicBezTo>
                      <a:pt x="169" y="106"/>
                      <a:pt x="169" y="106"/>
                      <a:pt x="169" y="106"/>
                    </a:cubicBezTo>
                    <a:cubicBezTo>
                      <a:pt x="167" y="110"/>
                      <a:pt x="167" y="110"/>
                      <a:pt x="167" y="110"/>
                    </a:cubicBezTo>
                    <a:cubicBezTo>
                      <a:pt x="160" y="115"/>
                      <a:pt x="160" y="115"/>
                      <a:pt x="160" y="115"/>
                    </a:cubicBezTo>
                    <a:cubicBezTo>
                      <a:pt x="153" y="119"/>
                      <a:pt x="153" y="119"/>
                      <a:pt x="153" y="119"/>
                    </a:cubicBezTo>
                    <a:cubicBezTo>
                      <a:pt x="153" y="119"/>
                      <a:pt x="149" y="121"/>
                      <a:pt x="148" y="121"/>
                    </a:cubicBezTo>
                    <a:cubicBezTo>
                      <a:pt x="147" y="122"/>
                      <a:pt x="145" y="124"/>
                      <a:pt x="145" y="124"/>
                    </a:cubicBezTo>
                    <a:cubicBezTo>
                      <a:pt x="145" y="128"/>
                      <a:pt x="145" y="128"/>
                      <a:pt x="145" y="128"/>
                    </a:cubicBezTo>
                    <a:cubicBezTo>
                      <a:pt x="148" y="127"/>
                      <a:pt x="148" y="127"/>
                      <a:pt x="148" y="127"/>
                    </a:cubicBezTo>
                    <a:cubicBezTo>
                      <a:pt x="151" y="127"/>
                      <a:pt x="151" y="127"/>
                      <a:pt x="151" y="127"/>
                    </a:cubicBezTo>
                    <a:cubicBezTo>
                      <a:pt x="156" y="124"/>
                      <a:pt x="156" y="124"/>
                      <a:pt x="156" y="124"/>
                    </a:cubicBezTo>
                    <a:cubicBezTo>
                      <a:pt x="163" y="120"/>
                      <a:pt x="163" y="120"/>
                      <a:pt x="163" y="120"/>
                    </a:cubicBezTo>
                    <a:cubicBezTo>
                      <a:pt x="169" y="114"/>
                      <a:pt x="169" y="114"/>
                      <a:pt x="169" y="114"/>
                    </a:cubicBezTo>
                    <a:cubicBezTo>
                      <a:pt x="175" y="108"/>
                      <a:pt x="175" y="108"/>
                      <a:pt x="175" y="108"/>
                    </a:cubicBezTo>
                    <a:cubicBezTo>
                      <a:pt x="181" y="101"/>
                      <a:pt x="181" y="101"/>
                      <a:pt x="181" y="101"/>
                    </a:cubicBezTo>
                    <a:cubicBezTo>
                      <a:pt x="189" y="90"/>
                      <a:pt x="189" y="90"/>
                      <a:pt x="189" y="90"/>
                    </a:cubicBezTo>
                    <a:cubicBezTo>
                      <a:pt x="194" y="81"/>
                      <a:pt x="194" y="81"/>
                      <a:pt x="194" y="81"/>
                    </a:cubicBezTo>
                    <a:cubicBezTo>
                      <a:pt x="199" y="70"/>
                      <a:pt x="199" y="70"/>
                      <a:pt x="199" y="70"/>
                    </a:cubicBezTo>
                    <a:cubicBezTo>
                      <a:pt x="201" y="64"/>
                      <a:pt x="201" y="64"/>
                      <a:pt x="201" y="64"/>
                    </a:cubicBezTo>
                    <a:cubicBezTo>
                      <a:pt x="205" y="57"/>
                      <a:pt x="205" y="57"/>
                      <a:pt x="205" y="57"/>
                    </a:cubicBezTo>
                    <a:cubicBezTo>
                      <a:pt x="202" y="55"/>
                      <a:pt x="202" y="55"/>
                      <a:pt x="202" y="55"/>
                    </a:cubicBezTo>
                    <a:cubicBezTo>
                      <a:pt x="198" y="54"/>
                      <a:pt x="198" y="54"/>
                      <a:pt x="198" y="54"/>
                    </a:cubicBezTo>
                    <a:cubicBezTo>
                      <a:pt x="197" y="48"/>
                      <a:pt x="197" y="48"/>
                      <a:pt x="197" y="48"/>
                    </a:cubicBezTo>
                    <a:cubicBezTo>
                      <a:pt x="200" y="42"/>
                      <a:pt x="200" y="42"/>
                      <a:pt x="200" y="42"/>
                    </a:cubicBezTo>
                    <a:cubicBezTo>
                      <a:pt x="203" y="36"/>
                      <a:pt x="203" y="36"/>
                      <a:pt x="203" y="36"/>
                    </a:cubicBezTo>
                    <a:cubicBezTo>
                      <a:pt x="203" y="34"/>
                      <a:pt x="203" y="34"/>
                      <a:pt x="203" y="34"/>
                    </a:cubicBezTo>
                    <a:cubicBezTo>
                      <a:pt x="194" y="34"/>
                      <a:pt x="194" y="34"/>
                      <a:pt x="194" y="34"/>
                    </a:cubicBezTo>
                    <a:cubicBezTo>
                      <a:pt x="188" y="33"/>
                      <a:pt x="188" y="33"/>
                      <a:pt x="188" y="33"/>
                    </a:cubicBezTo>
                    <a:cubicBezTo>
                      <a:pt x="182" y="31"/>
                      <a:pt x="182" y="31"/>
                      <a:pt x="182" y="31"/>
                    </a:cubicBezTo>
                    <a:cubicBezTo>
                      <a:pt x="176" y="25"/>
                      <a:pt x="176" y="25"/>
                      <a:pt x="176" y="25"/>
                    </a:cubicBezTo>
                    <a:cubicBezTo>
                      <a:pt x="172" y="20"/>
                      <a:pt x="172" y="20"/>
                      <a:pt x="172" y="20"/>
                    </a:cubicBezTo>
                    <a:cubicBezTo>
                      <a:pt x="167" y="16"/>
                      <a:pt x="167" y="16"/>
                      <a:pt x="167" y="16"/>
                    </a:cubicBezTo>
                    <a:cubicBezTo>
                      <a:pt x="167" y="16"/>
                      <a:pt x="161" y="12"/>
                      <a:pt x="160" y="11"/>
                    </a:cubicBezTo>
                    <a:cubicBezTo>
                      <a:pt x="159" y="10"/>
                      <a:pt x="153" y="9"/>
                      <a:pt x="153" y="9"/>
                    </a:cubicBezTo>
                    <a:cubicBezTo>
                      <a:pt x="153" y="9"/>
                      <a:pt x="146" y="6"/>
                      <a:pt x="144" y="6"/>
                    </a:cubicBezTo>
                    <a:cubicBezTo>
                      <a:pt x="142" y="6"/>
                      <a:pt x="137" y="6"/>
                      <a:pt x="135" y="5"/>
                    </a:cubicBezTo>
                    <a:cubicBezTo>
                      <a:pt x="133" y="4"/>
                      <a:pt x="125" y="3"/>
                      <a:pt x="124" y="2"/>
                    </a:cubicBezTo>
                    <a:cubicBezTo>
                      <a:pt x="123" y="2"/>
                      <a:pt x="118" y="0"/>
                      <a:pt x="112" y="0"/>
                    </a:cubicBezTo>
                    <a:cubicBezTo>
                      <a:pt x="106" y="0"/>
                      <a:pt x="99" y="0"/>
                      <a:pt x="96" y="0"/>
                    </a:cubicBezTo>
                    <a:cubicBezTo>
                      <a:pt x="94" y="0"/>
                      <a:pt x="89" y="0"/>
                      <a:pt x="89" y="0"/>
                    </a:cubicBezTo>
                    <a:cubicBezTo>
                      <a:pt x="85" y="4"/>
                      <a:pt x="85" y="4"/>
                      <a:pt x="85" y="4"/>
                    </a:cubicBezTo>
                    <a:cubicBezTo>
                      <a:pt x="79" y="8"/>
                      <a:pt x="79" y="8"/>
                      <a:pt x="79" y="8"/>
                    </a:cubicBezTo>
                    <a:cubicBezTo>
                      <a:pt x="72" y="11"/>
                      <a:pt x="72" y="11"/>
                      <a:pt x="72" y="11"/>
                    </a:cubicBezTo>
                    <a:cubicBezTo>
                      <a:pt x="66" y="15"/>
                      <a:pt x="66" y="15"/>
                      <a:pt x="66" y="15"/>
                    </a:cubicBezTo>
                    <a:cubicBezTo>
                      <a:pt x="61" y="18"/>
                      <a:pt x="61" y="18"/>
                      <a:pt x="61" y="18"/>
                    </a:cubicBezTo>
                    <a:cubicBezTo>
                      <a:pt x="56" y="21"/>
                      <a:pt x="56" y="21"/>
                      <a:pt x="56" y="21"/>
                    </a:cubicBezTo>
                    <a:cubicBezTo>
                      <a:pt x="0" y="78"/>
                      <a:pt x="0" y="78"/>
                      <a:pt x="0" y="78"/>
                    </a:cubicBezTo>
                    <a:lnTo>
                      <a:pt x="2" y="7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5" name="Grupo 18"/>
            <p:cNvGrpSpPr/>
            <p:nvPr/>
          </p:nvGrpSpPr>
          <p:grpSpPr>
            <a:xfrm>
              <a:off x="9842502" y="2476726"/>
              <a:ext cx="1330325" cy="1692275"/>
              <a:chOff x="9674225" y="1719263"/>
              <a:chExt cx="1330325" cy="1692275"/>
            </a:xfrm>
            <a:solidFill>
              <a:srgbClr val="0099FF"/>
            </a:solidFill>
          </p:grpSpPr>
          <p:sp>
            <p:nvSpPr>
              <p:cNvPr id="92" name="Freeform 14"/>
              <p:cNvSpPr>
                <a:spLocks/>
              </p:cNvSpPr>
              <p:nvPr/>
            </p:nvSpPr>
            <p:spPr bwMode="auto">
              <a:xfrm>
                <a:off x="9674225" y="1719263"/>
                <a:ext cx="631825" cy="892175"/>
              </a:xfrm>
              <a:custGeom>
                <a:avLst/>
                <a:gdLst>
                  <a:gd name="T0" fmla="*/ 65 w 168"/>
                  <a:gd name="T1" fmla="*/ 0 h 237"/>
                  <a:gd name="T2" fmla="*/ 74 w 168"/>
                  <a:gd name="T3" fmla="*/ 5 h 237"/>
                  <a:gd name="T4" fmla="*/ 85 w 168"/>
                  <a:gd name="T5" fmla="*/ 7 h 237"/>
                  <a:gd name="T6" fmla="*/ 95 w 168"/>
                  <a:gd name="T7" fmla="*/ 16 h 237"/>
                  <a:gd name="T8" fmla="*/ 100 w 168"/>
                  <a:gd name="T9" fmla="*/ 27 h 237"/>
                  <a:gd name="T10" fmla="*/ 94 w 168"/>
                  <a:gd name="T11" fmla="*/ 37 h 237"/>
                  <a:gd name="T12" fmla="*/ 93 w 168"/>
                  <a:gd name="T13" fmla="*/ 47 h 237"/>
                  <a:gd name="T14" fmla="*/ 100 w 168"/>
                  <a:gd name="T15" fmla="*/ 49 h 237"/>
                  <a:gd name="T16" fmla="*/ 108 w 168"/>
                  <a:gd name="T17" fmla="*/ 41 h 237"/>
                  <a:gd name="T18" fmla="*/ 114 w 168"/>
                  <a:gd name="T19" fmla="*/ 38 h 237"/>
                  <a:gd name="T20" fmla="*/ 127 w 168"/>
                  <a:gd name="T21" fmla="*/ 35 h 237"/>
                  <a:gd name="T22" fmla="*/ 134 w 168"/>
                  <a:gd name="T23" fmla="*/ 32 h 237"/>
                  <a:gd name="T24" fmla="*/ 145 w 168"/>
                  <a:gd name="T25" fmla="*/ 36 h 237"/>
                  <a:gd name="T26" fmla="*/ 155 w 168"/>
                  <a:gd name="T27" fmla="*/ 41 h 237"/>
                  <a:gd name="T28" fmla="*/ 168 w 168"/>
                  <a:gd name="T29" fmla="*/ 44 h 237"/>
                  <a:gd name="T30" fmla="*/ 164 w 168"/>
                  <a:gd name="T31" fmla="*/ 52 h 237"/>
                  <a:gd name="T32" fmla="*/ 157 w 168"/>
                  <a:gd name="T33" fmla="*/ 56 h 237"/>
                  <a:gd name="T34" fmla="*/ 146 w 168"/>
                  <a:gd name="T35" fmla="*/ 64 h 237"/>
                  <a:gd name="T36" fmla="*/ 139 w 168"/>
                  <a:gd name="T37" fmla="*/ 76 h 237"/>
                  <a:gd name="T38" fmla="*/ 141 w 168"/>
                  <a:gd name="T39" fmla="*/ 99 h 237"/>
                  <a:gd name="T40" fmla="*/ 136 w 168"/>
                  <a:gd name="T41" fmla="*/ 116 h 237"/>
                  <a:gd name="T42" fmla="*/ 135 w 168"/>
                  <a:gd name="T43" fmla="*/ 128 h 237"/>
                  <a:gd name="T44" fmla="*/ 139 w 168"/>
                  <a:gd name="T45" fmla="*/ 140 h 237"/>
                  <a:gd name="T46" fmla="*/ 130 w 168"/>
                  <a:gd name="T47" fmla="*/ 144 h 237"/>
                  <a:gd name="T48" fmla="*/ 119 w 168"/>
                  <a:gd name="T49" fmla="*/ 143 h 237"/>
                  <a:gd name="T50" fmla="*/ 110 w 168"/>
                  <a:gd name="T51" fmla="*/ 145 h 237"/>
                  <a:gd name="T52" fmla="*/ 100 w 168"/>
                  <a:gd name="T53" fmla="*/ 155 h 237"/>
                  <a:gd name="T54" fmla="*/ 88 w 168"/>
                  <a:gd name="T55" fmla="*/ 163 h 237"/>
                  <a:gd name="T56" fmla="*/ 71 w 168"/>
                  <a:gd name="T57" fmla="*/ 172 h 237"/>
                  <a:gd name="T58" fmla="*/ 67 w 168"/>
                  <a:gd name="T59" fmla="*/ 184 h 237"/>
                  <a:gd name="T60" fmla="*/ 61 w 168"/>
                  <a:gd name="T61" fmla="*/ 197 h 237"/>
                  <a:gd name="T62" fmla="*/ 59 w 168"/>
                  <a:gd name="T63" fmla="*/ 215 h 237"/>
                  <a:gd name="T64" fmla="*/ 62 w 168"/>
                  <a:gd name="T65" fmla="*/ 223 h 237"/>
                  <a:gd name="T66" fmla="*/ 58 w 168"/>
                  <a:gd name="T67" fmla="*/ 237 h 237"/>
                  <a:gd name="T68" fmla="*/ 49 w 168"/>
                  <a:gd name="T69" fmla="*/ 233 h 237"/>
                  <a:gd name="T70" fmla="*/ 45 w 168"/>
                  <a:gd name="T71" fmla="*/ 218 h 237"/>
                  <a:gd name="T72" fmla="*/ 36 w 168"/>
                  <a:gd name="T73" fmla="*/ 207 h 237"/>
                  <a:gd name="T74" fmla="*/ 40 w 168"/>
                  <a:gd name="T75" fmla="*/ 194 h 237"/>
                  <a:gd name="T76" fmla="*/ 48 w 168"/>
                  <a:gd name="T77" fmla="*/ 184 h 237"/>
                  <a:gd name="T78" fmla="*/ 46 w 168"/>
                  <a:gd name="T79" fmla="*/ 175 h 237"/>
                  <a:gd name="T80" fmla="*/ 28 w 168"/>
                  <a:gd name="T81" fmla="*/ 171 h 237"/>
                  <a:gd name="T82" fmla="*/ 19 w 168"/>
                  <a:gd name="T83" fmla="*/ 158 h 237"/>
                  <a:gd name="T84" fmla="*/ 23 w 168"/>
                  <a:gd name="T85" fmla="*/ 125 h 237"/>
                  <a:gd name="T86" fmla="*/ 20 w 168"/>
                  <a:gd name="T87" fmla="*/ 112 h 237"/>
                  <a:gd name="T88" fmla="*/ 1 w 168"/>
                  <a:gd name="T89" fmla="*/ 104 h 237"/>
                  <a:gd name="T90" fmla="*/ 7 w 168"/>
                  <a:gd name="T91" fmla="*/ 92 h 237"/>
                  <a:gd name="T92" fmla="*/ 21 w 168"/>
                  <a:gd name="T93" fmla="*/ 83 h 237"/>
                  <a:gd name="T94" fmla="*/ 33 w 168"/>
                  <a:gd name="T95" fmla="*/ 63 h 237"/>
                  <a:gd name="T96" fmla="*/ 44 w 168"/>
                  <a:gd name="T97" fmla="*/ 47 h 237"/>
                  <a:gd name="T98" fmla="*/ 47 w 168"/>
                  <a:gd name="T99" fmla="*/ 38 h 237"/>
                  <a:gd name="T100" fmla="*/ 49 w 168"/>
                  <a:gd name="T101" fmla="*/ 30 h 237"/>
                  <a:gd name="T102" fmla="*/ 54 w 168"/>
                  <a:gd name="T103" fmla="*/ 16 h 237"/>
                  <a:gd name="T104" fmla="*/ 58 w 168"/>
                  <a:gd name="T105" fmla="*/ 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237">
                    <a:moveTo>
                      <a:pt x="59" y="0"/>
                    </a:moveTo>
                    <a:cubicBezTo>
                      <a:pt x="65" y="0"/>
                      <a:pt x="65" y="0"/>
                      <a:pt x="65" y="0"/>
                    </a:cubicBezTo>
                    <a:cubicBezTo>
                      <a:pt x="70" y="4"/>
                      <a:pt x="70" y="4"/>
                      <a:pt x="70" y="4"/>
                    </a:cubicBezTo>
                    <a:cubicBezTo>
                      <a:pt x="74" y="5"/>
                      <a:pt x="74" y="5"/>
                      <a:pt x="74" y="5"/>
                    </a:cubicBezTo>
                    <a:cubicBezTo>
                      <a:pt x="80" y="5"/>
                      <a:pt x="80" y="5"/>
                      <a:pt x="80" y="5"/>
                    </a:cubicBezTo>
                    <a:cubicBezTo>
                      <a:pt x="85" y="7"/>
                      <a:pt x="85" y="7"/>
                      <a:pt x="85" y="7"/>
                    </a:cubicBezTo>
                    <a:cubicBezTo>
                      <a:pt x="89" y="11"/>
                      <a:pt x="89" y="11"/>
                      <a:pt x="89" y="11"/>
                    </a:cubicBezTo>
                    <a:cubicBezTo>
                      <a:pt x="95" y="16"/>
                      <a:pt x="95" y="16"/>
                      <a:pt x="95" y="16"/>
                    </a:cubicBezTo>
                    <a:cubicBezTo>
                      <a:pt x="95" y="16"/>
                      <a:pt x="99" y="21"/>
                      <a:pt x="99" y="22"/>
                    </a:cubicBezTo>
                    <a:cubicBezTo>
                      <a:pt x="99" y="22"/>
                      <a:pt x="100" y="26"/>
                      <a:pt x="100" y="27"/>
                    </a:cubicBezTo>
                    <a:cubicBezTo>
                      <a:pt x="100" y="28"/>
                      <a:pt x="100" y="32"/>
                      <a:pt x="99" y="32"/>
                    </a:cubicBezTo>
                    <a:cubicBezTo>
                      <a:pt x="98" y="32"/>
                      <a:pt x="94" y="37"/>
                      <a:pt x="94" y="37"/>
                    </a:cubicBezTo>
                    <a:cubicBezTo>
                      <a:pt x="92" y="41"/>
                      <a:pt x="92" y="41"/>
                      <a:pt x="92" y="41"/>
                    </a:cubicBezTo>
                    <a:cubicBezTo>
                      <a:pt x="93" y="47"/>
                      <a:pt x="93" y="47"/>
                      <a:pt x="93" y="47"/>
                    </a:cubicBezTo>
                    <a:cubicBezTo>
                      <a:pt x="96" y="50"/>
                      <a:pt x="96" y="50"/>
                      <a:pt x="96" y="50"/>
                    </a:cubicBezTo>
                    <a:cubicBezTo>
                      <a:pt x="100" y="49"/>
                      <a:pt x="100" y="49"/>
                      <a:pt x="100" y="49"/>
                    </a:cubicBezTo>
                    <a:cubicBezTo>
                      <a:pt x="103" y="44"/>
                      <a:pt x="103" y="44"/>
                      <a:pt x="103" y="44"/>
                    </a:cubicBezTo>
                    <a:cubicBezTo>
                      <a:pt x="108" y="41"/>
                      <a:pt x="108" y="41"/>
                      <a:pt x="108" y="41"/>
                    </a:cubicBezTo>
                    <a:cubicBezTo>
                      <a:pt x="112" y="41"/>
                      <a:pt x="112" y="41"/>
                      <a:pt x="112" y="41"/>
                    </a:cubicBezTo>
                    <a:cubicBezTo>
                      <a:pt x="114" y="38"/>
                      <a:pt x="114" y="38"/>
                      <a:pt x="114" y="38"/>
                    </a:cubicBezTo>
                    <a:cubicBezTo>
                      <a:pt x="114" y="38"/>
                      <a:pt x="116" y="36"/>
                      <a:pt x="118" y="36"/>
                    </a:cubicBezTo>
                    <a:cubicBezTo>
                      <a:pt x="120" y="36"/>
                      <a:pt x="127" y="35"/>
                      <a:pt x="127" y="35"/>
                    </a:cubicBezTo>
                    <a:cubicBezTo>
                      <a:pt x="131" y="33"/>
                      <a:pt x="131" y="33"/>
                      <a:pt x="131" y="33"/>
                    </a:cubicBezTo>
                    <a:cubicBezTo>
                      <a:pt x="134" y="32"/>
                      <a:pt x="134" y="32"/>
                      <a:pt x="134" y="32"/>
                    </a:cubicBezTo>
                    <a:cubicBezTo>
                      <a:pt x="140" y="33"/>
                      <a:pt x="140" y="33"/>
                      <a:pt x="140" y="33"/>
                    </a:cubicBezTo>
                    <a:cubicBezTo>
                      <a:pt x="145" y="36"/>
                      <a:pt x="145" y="36"/>
                      <a:pt x="145" y="36"/>
                    </a:cubicBezTo>
                    <a:cubicBezTo>
                      <a:pt x="151" y="39"/>
                      <a:pt x="151" y="39"/>
                      <a:pt x="151" y="39"/>
                    </a:cubicBezTo>
                    <a:cubicBezTo>
                      <a:pt x="155" y="41"/>
                      <a:pt x="155" y="41"/>
                      <a:pt x="155" y="41"/>
                    </a:cubicBezTo>
                    <a:cubicBezTo>
                      <a:pt x="163" y="42"/>
                      <a:pt x="163" y="42"/>
                      <a:pt x="163" y="42"/>
                    </a:cubicBezTo>
                    <a:cubicBezTo>
                      <a:pt x="168" y="44"/>
                      <a:pt x="168" y="44"/>
                      <a:pt x="168" y="44"/>
                    </a:cubicBezTo>
                    <a:cubicBezTo>
                      <a:pt x="167" y="48"/>
                      <a:pt x="167" y="48"/>
                      <a:pt x="167" y="48"/>
                    </a:cubicBezTo>
                    <a:cubicBezTo>
                      <a:pt x="164" y="52"/>
                      <a:pt x="164" y="52"/>
                      <a:pt x="164" y="52"/>
                    </a:cubicBezTo>
                    <a:cubicBezTo>
                      <a:pt x="159" y="55"/>
                      <a:pt x="159" y="55"/>
                      <a:pt x="159" y="55"/>
                    </a:cubicBezTo>
                    <a:cubicBezTo>
                      <a:pt x="157" y="56"/>
                      <a:pt x="157" y="56"/>
                      <a:pt x="157" y="56"/>
                    </a:cubicBezTo>
                    <a:cubicBezTo>
                      <a:pt x="149" y="58"/>
                      <a:pt x="149" y="58"/>
                      <a:pt x="149" y="58"/>
                    </a:cubicBezTo>
                    <a:cubicBezTo>
                      <a:pt x="146" y="64"/>
                      <a:pt x="146" y="64"/>
                      <a:pt x="146" y="64"/>
                    </a:cubicBezTo>
                    <a:cubicBezTo>
                      <a:pt x="142" y="71"/>
                      <a:pt x="142" y="71"/>
                      <a:pt x="142" y="71"/>
                    </a:cubicBezTo>
                    <a:cubicBezTo>
                      <a:pt x="139" y="76"/>
                      <a:pt x="139" y="76"/>
                      <a:pt x="139" y="76"/>
                    </a:cubicBezTo>
                    <a:cubicBezTo>
                      <a:pt x="139" y="76"/>
                      <a:pt x="139" y="85"/>
                      <a:pt x="139" y="89"/>
                    </a:cubicBezTo>
                    <a:cubicBezTo>
                      <a:pt x="139" y="93"/>
                      <a:pt x="141" y="97"/>
                      <a:pt x="141" y="99"/>
                    </a:cubicBezTo>
                    <a:cubicBezTo>
                      <a:pt x="141" y="100"/>
                      <a:pt x="142" y="105"/>
                      <a:pt x="141" y="107"/>
                    </a:cubicBezTo>
                    <a:cubicBezTo>
                      <a:pt x="139" y="109"/>
                      <a:pt x="138" y="115"/>
                      <a:pt x="136" y="116"/>
                    </a:cubicBezTo>
                    <a:cubicBezTo>
                      <a:pt x="134" y="118"/>
                      <a:pt x="135" y="124"/>
                      <a:pt x="135" y="124"/>
                    </a:cubicBezTo>
                    <a:cubicBezTo>
                      <a:pt x="135" y="128"/>
                      <a:pt x="135" y="128"/>
                      <a:pt x="135" y="128"/>
                    </a:cubicBezTo>
                    <a:cubicBezTo>
                      <a:pt x="140" y="133"/>
                      <a:pt x="140" y="133"/>
                      <a:pt x="140" y="133"/>
                    </a:cubicBezTo>
                    <a:cubicBezTo>
                      <a:pt x="139" y="140"/>
                      <a:pt x="139" y="140"/>
                      <a:pt x="139" y="140"/>
                    </a:cubicBezTo>
                    <a:cubicBezTo>
                      <a:pt x="136" y="144"/>
                      <a:pt x="136" y="144"/>
                      <a:pt x="136" y="144"/>
                    </a:cubicBezTo>
                    <a:cubicBezTo>
                      <a:pt x="130" y="144"/>
                      <a:pt x="130" y="144"/>
                      <a:pt x="130" y="144"/>
                    </a:cubicBezTo>
                    <a:cubicBezTo>
                      <a:pt x="130" y="144"/>
                      <a:pt x="126" y="143"/>
                      <a:pt x="125" y="143"/>
                    </a:cubicBezTo>
                    <a:cubicBezTo>
                      <a:pt x="124" y="143"/>
                      <a:pt x="119" y="143"/>
                      <a:pt x="119" y="143"/>
                    </a:cubicBezTo>
                    <a:cubicBezTo>
                      <a:pt x="114" y="144"/>
                      <a:pt x="114" y="144"/>
                      <a:pt x="114" y="144"/>
                    </a:cubicBezTo>
                    <a:cubicBezTo>
                      <a:pt x="110" y="145"/>
                      <a:pt x="110" y="145"/>
                      <a:pt x="110" y="145"/>
                    </a:cubicBezTo>
                    <a:cubicBezTo>
                      <a:pt x="105" y="150"/>
                      <a:pt x="105" y="150"/>
                      <a:pt x="105" y="150"/>
                    </a:cubicBezTo>
                    <a:cubicBezTo>
                      <a:pt x="100" y="155"/>
                      <a:pt x="100" y="155"/>
                      <a:pt x="100" y="155"/>
                    </a:cubicBezTo>
                    <a:cubicBezTo>
                      <a:pt x="94" y="161"/>
                      <a:pt x="94" y="161"/>
                      <a:pt x="94" y="161"/>
                    </a:cubicBezTo>
                    <a:cubicBezTo>
                      <a:pt x="88" y="163"/>
                      <a:pt x="88" y="163"/>
                      <a:pt x="88" y="163"/>
                    </a:cubicBezTo>
                    <a:cubicBezTo>
                      <a:pt x="78" y="166"/>
                      <a:pt x="78" y="166"/>
                      <a:pt x="78" y="166"/>
                    </a:cubicBezTo>
                    <a:cubicBezTo>
                      <a:pt x="71" y="172"/>
                      <a:pt x="71" y="172"/>
                      <a:pt x="71" y="172"/>
                    </a:cubicBezTo>
                    <a:cubicBezTo>
                      <a:pt x="68" y="179"/>
                      <a:pt x="68" y="179"/>
                      <a:pt x="68" y="179"/>
                    </a:cubicBezTo>
                    <a:cubicBezTo>
                      <a:pt x="67" y="184"/>
                      <a:pt x="67" y="184"/>
                      <a:pt x="67" y="184"/>
                    </a:cubicBezTo>
                    <a:cubicBezTo>
                      <a:pt x="67" y="184"/>
                      <a:pt x="66" y="189"/>
                      <a:pt x="66" y="190"/>
                    </a:cubicBezTo>
                    <a:cubicBezTo>
                      <a:pt x="65" y="191"/>
                      <a:pt x="62" y="197"/>
                      <a:pt x="61" y="197"/>
                    </a:cubicBezTo>
                    <a:cubicBezTo>
                      <a:pt x="61" y="198"/>
                      <a:pt x="59" y="206"/>
                      <a:pt x="59" y="206"/>
                    </a:cubicBezTo>
                    <a:cubicBezTo>
                      <a:pt x="59" y="207"/>
                      <a:pt x="59" y="215"/>
                      <a:pt x="59" y="215"/>
                    </a:cubicBezTo>
                    <a:cubicBezTo>
                      <a:pt x="61" y="219"/>
                      <a:pt x="61" y="219"/>
                      <a:pt x="61" y="219"/>
                    </a:cubicBezTo>
                    <a:cubicBezTo>
                      <a:pt x="61" y="219"/>
                      <a:pt x="62" y="223"/>
                      <a:pt x="62" y="223"/>
                    </a:cubicBezTo>
                    <a:cubicBezTo>
                      <a:pt x="61" y="224"/>
                      <a:pt x="61" y="233"/>
                      <a:pt x="61" y="233"/>
                    </a:cubicBezTo>
                    <a:cubicBezTo>
                      <a:pt x="58" y="237"/>
                      <a:pt x="58" y="237"/>
                      <a:pt x="58" y="237"/>
                    </a:cubicBezTo>
                    <a:cubicBezTo>
                      <a:pt x="58" y="237"/>
                      <a:pt x="54" y="236"/>
                      <a:pt x="53" y="236"/>
                    </a:cubicBezTo>
                    <a:cubicBezTo>
                      <a:pt x="52" y="235"/>
                      <a:pt x="49" y="233"/>
                      <a:pt x="49" y="233"/>
                    </a:cubicBezTo>
                    <a:cubicBezTo>
                      <a:pt x="49" y="233"/>
                      <a:pt x="47" y="227"/>
                      <a:pt x="47" y="226"/>
                    </a:cubicBezTo>
                    <a:cubicBezTo>
                      <a:pt x="46" y="224"/>
                      <a:pt x="46" y="219"/>
                      <a:pt x="45" y="218"/>
                    </a:cubicBezTo>
                    <a:cubicBezTo>
                      <a:pt x="44" y="216"/>
                      <a:pt x="42" y="215"/>
                      <a:pt x="41" y="213"/>
                    </a:cubicBezTo>
                    <a:cubicBezTo>
                      <a:pt x="40" y="212"/>
                      <a:pt x="36" y="208"/>
                      <a:pt x="36" y="207"/>
                    </a:cubicBezTo>
                    <a:cubicBezTo>
                      <a:pt x="36" y="206"/>
                      <a:pt x="37" y="202"/>
                      <a:pt x="37" y="201"/>
                    </a:cubicBezTo>
                    <a:cubicBezTo>
                      <a:pt x="37" y="200"/>
                      <a:pt x="40" y="194"/>
                      <a:pt x="40" y="194"/>
                    </a:cubicBezTo>
                    <a:cubicBezTo>
                      <a:pt x="40" y="194"/>
                      <a:pt x="45" y="192"/>
                      <a:pt x="46" y="192"/>
                    </a:cubicBezTo>
                    <a:cubicBezTo>
                      <a:pt x="47" y="191"/>
                      <a:pt x="48" y="184"/>
                      <a:pt x="48" y="184"/>
                    </a:cubicBezTo>
                    <a:cubicBezTo>
                      <a:pt x="48" y="178"/>
                      <a:pt x="48" y="178"/>
                      <a:pt x="48" y="178"/>
                    </a:cubicBezTo>
                    <a:cubicBezTo>
                      <a:pt x="48" y="178"/>
                      <a:pt x="48" y="177"/>
                      <a:pt x="46" y="175"/>
                    </a:cubicBezTo>
                    <a:cubicBezTo>
                      <a:pt x="44" y="174"/>
                      <a:pt x="34" y="174"/>
                      <a:pt x="34" y="174"/>
                    </a:cubicBezTo>
                    <a:cubicBezTo>
                      <a:pt x="28" y="171"/>
                      <a:pt x="28" y="171"/>
                      <a:pt x="28" y="171"/>
                    </a:cubicBezTo>
                    <a:cubicBezTo>
                      <a:pt x="22" y="163"/>
                      <a:pt x="22" y="163"/>
                      <a:pt x="22" y="163"/>
                    </a:cubicBezTo>
                    <a:cubicBezTo>
                      <a:pt x="22" y="163"/>
                      <a:pt x="19" y="159"/>
                      <a:pt x="19" y="158"/>
                    </a:cubicBezTo>
                    <a:cubicBezTo>
                      <a:pt x="19" y="157"/>
                      <a:pt x="21" y="148"/>
                      <a:pt x="21" y="148"/>
                    </a:cubicBezTo>
                    <a:cubicBezTo>
                      <a:pt x="23" y="125"/>
                      <a:pt x="23" y="125"/>
                      <a:pt x="23" y="125"/>
                    </a:cubicBezTo>
                    <a:cubicBezTo>
                      <a:pt x="22" y="117"/>
                      <a:pt x="22" y="117"/>
                      <a:pt x="22" y="117"/>
                    </a:cubicBezTo>
                    <a:cubicBezTo>
                      <a:pt x="20" y="112"/>
                      <a:pt x="20" y="112"/>
                      <a:pt x="20" y="112"/>
                    </a:cubicBezTo>
                    <a:cubicBezTo>
                      <a:pt x="20" y="112"/>
                      <a:pt x="9" y="105"/>
                      <a:pt x="8" y="105"/>
                    </a:cubicBezTo>
                    <a:cubicBezTo>
                      <a:pt x="7" y="105"/>
                      <a:pt x="1" y="104"/>
                      <a:pt x="1" y="104"/>
                    </a:cubicBezTo>
                    <a:cubicBezTo>
                      <a:pt x="0" y="101"/>
                      <a:pt x="0" y="101"/>
                      <a:pt x="0" y="101"/>
                    </a:cubicBezTo>
                    <a:cubicBezTo>
                      <a:pt x="7" y="92"/>
                      <a:pt x="7" y="92"/>
                      <a:pt x="7" y="92"/>
                    </a:cubicBezTo>
                    <a:cubicBezTo>
                      <a:pt x="15" y="88"/>
                      <a:pt x="15" y="88"/>
                      <a:pt x="15" y="88"/>
                    </a:cubicBezTo>
                    <a:cubicBezTo>
                      <a:pt x="21" y="83"/>
                      <a:pt x="21" y="83"/>
                      <a:pt x="21" y="83"/>
                    </a:cubicBezTo>
                    <a:cubicBezTo>
                      <a:pt x="26" y="74"/>
                      <a:pt x="26" y="74"/>
                      <a:pt x="26" y="74"/>
                    </a:cubicBezTo>
                    <a:cubicBezTo>
                      <a:pt x="33" y="63"/>
                      <a:pt x="33" y="63"/>
                      <a:pt x="33" y="63"/>
                    </a:cubicBezTo>
                    <a:cubicBezTo>
                      <a:pt x="39" y="55"/>
                      <a:pt x="39" y="55"/>
                      <a:pt x="39" y="55"/>
                    </a:cubicBezTo>
                    <a:cubicBezTo>
                      <a:pt x="44" y="47"/>
                      <a:pt x="44" y="47"/>
                      <a:pt x="44" y="47"/>
                    </a:cubicBezTo>
                    <a:cubicBezTo>
                      <a:pt x="45" y="42"/>
                      <a:pt x="45" y="42"/>
                      <a:pt x="45" y="42"/>
                    </a:cubicBezTo>
                    <a:cubicBezTo>
                      <a:pt x="47" y="38"/>
                      <a:pt x="47" y="38"/>
                      <a:pt x="47" y="38"/>
                    </a:cubicBezTo>
                    <a:cubicBezTo>
                      <a:pt x="48" y="33"/>
                      <a:pt x="48" y="33"/>
                      <a:pt x="48" y="33"/>
                    </a:cubicBezTo>
                    <a:cubicBezTo>
                      <a:pt x="48" y="33"/>
                      <a:pt x="49" y="30"/>
                      <a:pt x="49" y="30"/>
                    </a:cubicBezTo>
                    <a:cubicBezTo>
                      <a:pt x="50" y="29"/>
                      <a:pt x="53" y="24"/>
                      <a:pt x="53" y="24"/>
                    </a:cubicBezTo>
                    <a:cubicBezTo>
                      <a:pt x="53" y="24"/>
                      <a:pt x="54" y="16"/>
                      <a:pt x="54" y="16"/>
                    </a:cubicBezTo>
                    <a:cubicBezTo>
                      <a:pt x="54" y="15"/>
                      <a:pt x="55" y="10"/>
                      <a:pt x="55" y="9"/>
                    </a:cubicBezTo>
                    <a:cubicBezTo>
                      <a:pt x="55" y="8"/>
                      <a:pt x="58" y="1"/>
                      <a:pt x="58" y="1"/>
                    </a:cubicBezTo>
                    <a:lnTo>
                      <a:pt x="59"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3" name="Freeform 27"/>
              <p:cNvSpPr>
                <a:spLocks/>
              </p:cNvSpPr>
              <p:nvPr/>
            </p:nvSpPr>
            <p:spPr bwMode="auto">
              <a:xfrm>
                <a:off x="9866313" y="2460625"/>
                <a:ext cx="871537" cy="950913"/>
              </a:xfrm>
              <a:custGeom>
                <a:avLst/>
                <a:gdLst>
                  <a:gd name="T0" fmla="*/ 4 w 232"/>
                  <a:gd name="T1" fmla="*/ 58 h 253"/>
                  <a:gd name="T2" fmla="*/ 17 w 232"/>
                  <a:gd name="T3" fmla="*/ 47 h 253"/>
                  <a:gd name="T4" fmla="*/ 27 w 232"/>
                  <a:gd name="T5" fmla="*/ 56 h 253"/>
                  <a:gd name="T6" fmla="*/ 41 w 232"/>
                  <a:gd name="T7" fmla="*/ 60 h 253"/>
                  <a:gd name="T8" fmla="*/ 58 w 232"/>
                  <a:gd name="T9" fmla="*/ 55 h 253"/>
                  <a:gd name="T10" fmla="*/ 72 w 232"/>
                  <a:gd name="T11" fmla="*/ 39 h 253"/>
                  <a:gd name="T12" fmla="*/ 73 w 232"/>
                  <a:gd name="T13" fmla="*/ 28 h 253"/>
                  <a:gd name="T14" fmla="*/ 79 w 232"/>
                  <a:gd name="T15" fmla="*/ 19 h 253"/>
                  <a:gd name="T16" fmla="*/ 92 w 232"/>
                  <a:gd name="T17" fmla="*/ 24 h 253"/>
                  <a:gd name="T18" fmla="*/ 111 w 232"/>
                  <a:gd name="T19" fmla="*/ 20 h 253"/>
                  <a:gd name="T20" fmla="*/ 129 w 232"/>
                  <a:gd name="T21" fmla="*/ 9 h 253"/>
                  <a:gd name="T22" fmla="*/ 143 w 232"/>
                  <a:gd name="T23" fmla="*/ 5 h 253"/>
                  <a:gd name="T24" fmla="*/ 146 w 232"/>
                  <a:gd name="T25" fmla="*/ 19 h 253"/>
                  <a:gd name="T26" fmla="*/ 163 w 232"/>
                  <a:gd name="T27" fmla="*/ 18 h 253"/>
                  <a:gd name="T28" fmla="*/ 177 w 232"/>
                  <a:gd name="T29" fmla="*/ 5 h 253"/>
                  <a:gd name="T30" fmla="*/ 188 w 232"/>
                  <a:gd name="T31" fmla="*/ 0 h 253"/>
                  <a:gd name="T32" fmla="*/ 200 w 232"/>
                  <a:gd name="T33" fmla="*/ 5 h 253"/>
                  <a:gd name="T34" fmla="*/ 213 w 232"/>
                  <a:gd name="T35" fmla="*/ 15 h 253"/>
                  <a:gd name="T36" fmla="*/ 218 w 232"/>
                  <a:gd name="T37" fmla="*/ 29 h 253"/>
                  <a:gd name="T38" fmla="*/ 224 w 232"/>
                  <a:gd name="T39" fmla="*/ 37 h 253"/>
                  <a:gd name="T40" fmla="*/ 216 w 232"/>
                  <a:gd name="T41" fmla="*/ 55 h 253"/>
                  <a:gd name="T42" fmla="*/ 219 w 232"/>
                  <a:gd name="T43" fmla="*/ 69 h 253"/>
                  <a:gd name="T44" fmla="*/ 232 w 232"/>
                  <a:gd name="T45" fmla="*/ 81 h 253"/>
                  <a:gd name="T46" fmla="*/ 216 w 232"/>
                  <a:gd name="T47" fmla="*/ 104 h 253"/>
                  <a:gd name="T48" fmla="*/ 206 w 232"/>
                  <a:gd name="T49" fmla="*/ 105 h 253"/>
                  <a:gd name="T50" fmla="*/ 195 w 232"/>
                  <a:gd name="T51" fmla="*/ 110 h 253"/>
                  <a:gd name="T52" fmla="*/ 193 w 232"/>
                  <a:gd name="T53" fmla="*/ 125 h 253"/>
                  <a:gd name="T54" fmla="*/ 191 w 232"/>
                  <a:gd name="T55" fmla="*/ 145 h 253"/>
                  <a:gd name="T56" fmla="*/ 191 w 232"/>
                  <a:gd name="T57" fmla="*/ 156 h 253"/>
                  <a:gd name="T58" fmla="*/ 192 w 232"/>
                  <a:gd name="T59" fmla="*/ 184 h 253"/>
                  <a:gd name="T60" fmla="*/ 193 w 232"/>
                  <a:gd name="T61" fmla="*/ 201 h 253"/>
                  <a:gd name="T62" fmla="*/ 188 w 232"/>
                  <a:gd name="T63" fmla="*/ 221 h 253"/>
                  <a:gd name="T64" fmla="*/ 187 w 232"/>
                  <a:gd name="T65" fmla="*/ 235 h 253"/>
                  <a:gd name="T66" fmla="*/ 175 w 232"/>
                  <a:gd name="T67" fmla="*/ 252 h 253"/>
                  <a:gd name="T68" fmla="*/ 164 w 232"/>
                  <a:gd name="T69" fmla="*/ 246 h 253"/>
                  <a:gd name="T70" fmla="*/ 157 w 232"/>
                  <a:gd name="T71" fmla="*/ 234 h 253"/>
                  <a:gd name="T72" fmla="*/ 161 w 232"/>
                  <a:gd name="T73" fmla="*/ 220 h 253"/>
                  <a:gd name="T74" fmla="*/ 172 w 232"/>
                  <a:gd name="T75" fmla="*/ 203 h 253"/>
                  <a:gd name="T76" fmla="*/ 157 w 232"/>
                  <a:gd name="T77" fmla="*/ 188 h 253"/>
                  <a:gd name="T78" fmla="*/ 137 w 232"/>
                  <a:gd name="T79" fmla="*/ 185 h 253"/>
                  <a:gd name="T80" fmla="*/ 127 w 232"/>
                  <a:gd name="T81" fmla="*/ 174 h 253"/>
                  <a:gd name="T82" fmla="*/ 111 w 232"/>
                  <a:gd name="T83" fmla="*/ 169 h 253"/>
                  <a:gd name="T84" fmla="*/ 92 w 232"/>
                  <a:gd name="T85" fmla="*/ 159 h 253"/>
                  <a:gd name="T86" fmla="*/ 77 w 232"/>
                  <a:gd name="T87" fmla="*/ 159 h 253"/>
                  <a:gd name="T88" fmla="*/ 69 w 232"/>
                  <a:gd name="T89" fmla="*/ 151 h 253"/>
                  <a:gd name="T90" fmla="*/ 54 w 232"/>
                  <a:gd name="T91" fmla="*/ 147 h 253"/>
                  <a:gd name="T92" fmla="*/ 31 w 232"/>
                  <a:gd name="T93" fmla="*/ 158 h 253"/>
                  <a:gd name="T94" fmla="*/ 13 w 232"/>
                  <a:gd name="T95" fmla="*/ 170 h 253"/>
                  <a:gd name="T96" fmla="*/ 9 w 232"/>
                  <a:gd name="T97" fmla="*/ 148 h 253"/>
                  <a:gd name="T98" fmla="*/ 6 w 232"/>
                  <a:gd name="T99" fmla="*/ 129 h 253"/>
                  <a:gd name="T100" fmla="*/ 5 w 232"/>
                  <a:gd name="T101" fmla="*/ 104 h 253"/>
                  <a:gd name="T102" fmla="*/ 8 w 232"/>
                  <a:gd name="T103" fmla="*/ 8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53">
                    <a:moveTo>
                      <a:pt x="0" y="73"/>
                    </a:moveTo>
                    <a:cubicBezTo>
                      <a:pt x="0" y="65"/>
                      <a:pt x="0" y="65"/>
                      <a:pt x="0" y="65"/>
                    </a:cubicBezTo>
                    <a:cubicBezTo>
                      <a:pt x="4" y="58"/>
                      <a:pt x="4" y="58"/>
                      <a:pt x="4" y="58"/>
                    </a:cubicBezTo>
                    <a:cubicBezTo>
                      <a:pt x="9" y="55"/>
                      <a:pt x="9" y="55"/>
                      <a:pt x="9" y="55"/>
                    </a:cubicBezTo>
                    <a:cubicBezTo>
                      <a:pt x="12" y="52"/>
                      <a:pt x="12" y="52"/>
                      <a:pt x="12" y="52"/>
                    </a:cubicBezTo>
                    <a:cubicBezTo>
                      <a:pt x="17" y="47"/>
                      <a:pt x="17" y="47"/>
                      <a:pt x="17" y="47"/>
                    </a:cubicBezTo>
                    <a:cubicBezTo>
                      <a:pt x="21" y="48"/>
                      <a:pt x="21" y="48"/>
                      <a:pt x="21" y="48"/>
                    </a:cubicBezTo>
                    <a:cubicBezTo>
                      <a:pt x="24" y="52"/>
                      <a:pt x="24" y="52"/>
                      <a:pt x="24" y="52"/>
                    </a:cubicBezTo>
                    <a:cubicBezTo>
                      <a:pt x="27" y="56"/>
                      <a:pt x="27" y="56"/>
                      <a:pt x="27" y="56"/>
                    </a:cubicBezTo>
                    <a:cubicBezTo>
                      <a:pt x="31" y="58"/>
                      <a:pt x="31" y="58"/>
                      <a:pt x="31" y="58"/>
                    </a:cubicBezTo>
                    <a:cubicBezTo>
                      <a:pt x="37" y="61"/>
                      <a:pt x="37" y="61"/>
                      <a:pt x="37" y="61"/>
                    </a:cubicBezTo>
                    <a:cubicBezTo>
                      <a:pt x="41" y="60"/>
                      <a:pt x="41" y="60"/>
                      <a:pt x="41" y="60"/>
                    </a:cubicBezTo>
                    <a:cubicBezTo>
                      <a:pt x="47" y="57"/>
                      <a:pt x="47" y="57"/>
                      <a:pt x="47" y="57"/>
                    </a:cubicBezTo>
                    <a:cubicBezTo>
                      <a:pt x="51" y="55"/>
                      <a:pt x="51" y="55"/>
                      <a:pt x="51" y="55"/>
                    </a:cubicBezTo>
                    <a:cubicBezTo>
                      <a:pt x="58" y="55"/>
                      <a:pt x="58" y="55"/>
                      <a:pt x="58" y="55"/>
                    </a:cubicBezTo>
                    <a:cubicBezTo>
                      <a:pt x="61" y="51"/>
                      <a:pt x="61" y="51"/>
                      <a:pt x="61" y="51"/>
                    </a:cubicBezTo>
                    <a:cubicBezTo>
                      <a:pt x="68" y="46"/>
                      <a:pt x="68" y="46"/>
                      <a:pt x="68" y="46"/>
                    </a:cubicBezTo>
                    <a:cubicBezTo>
                      <a:pt x="72" y="39"/>
                      <a:pt x="72" y="39"/>
                      <a:pt x="72" y="39"/>
                    </a:cubicBezTo>
                    <a:cubicBezTo>
                      <a:pt x="74" y="35"/>
                      <a:pt x="74" y="35"/>
                      <a:pt x="74" y="35"/>
                    </a:cubicBezTo>
                    <a:cubicBezTo>
                      <a:pt x="74" y="30"/>
                      <a:pt x="74" y="30"/>
                      <a:pt x="74" y="30"/>
                    </a:cubicBezTo>
                    <a:cubicBezTo>
                      <a:pt x="73" y="28"/>
                      <a:pt x="73" y="28"/>
                      <a:pt x="73" y="28"/>
                    </a:cubicBezTo>
                    <a:cubicBezTo>
                      <a:pt x="72" y="22"/>
                      <a:pt x="72" y="22"/>
                      <a:pt x="72" y="22"/>
                    </a:cubicBezTo>
                    <a:cubicBezTo>
                      <a:pt x="75" y="19"/>
                      <a:pt x="75" y="19"/>
                      <a:pt x="75" y="19"/>
                    </a:cubicBezTo>
                    <a:cubicBezTo>
                      <a:pt x="79" y="19"/>
                      <a:pt x="79" y="19"/>
                      <a:pt x="79" y="19"/>
                    </a:cubicBezTo>
                    <a:cubicBezTo>
                      <a:pt x="82" y="21"/>
                      <a:pt x="82" y="21"/>
                      <a:pt x="82" y="21"/>
                    </a:cubicBezTo>
                    <a:cubicBezTo>
                      <a:pt x="82" y="21"/>
                      <a:pt x="87" y="21"/>
                      <a:pt x="89" y="21"/>
                    </a:cubicBezTo>
                    <a:cubicBezTo>
                      <a:pt x="91" y="21"/>
                      <a:pt x="92" y="24"/>
                      <a:pt x="92" y="24"/>
                    </a:cubicBezTo>
                    <a:cubicBezTo>
                      <a:pt x="99" y="24"/>
                      <a:pt x="99" y="24"/>
                      <a:pt x="99" y="24"/>
                    </a:cubicBezTo>
                    <a:cubicBezTo>
                      <a:pt x="104" y="22"/>
                      <a:pt x="104" y="22"/>
                      <a:pt x="104" y="22"/>
                    </a:cubicBezTo>
                    <a:cubicBezTo>
                      <a:pt x="111" y="20"/>
                      <a:pt x="111" y="20"/>
                      <a:pt x="111" y="20"/>
                    </a:cubicBezTo>
                    <a:cubicBezTo>
                      <a:pt x="119" y="18"/>
                      <a:pt x="119" y="18"/>
                      <a:pt x="119" y="18"/>
                    </a:cubicBezTo>
                    <a:cubicBezTo>
                      <a:pt x="125" y="15"/>
                      <a:pt x="125" y="15"/>
                      <a:pt x="125" y="15"/>
                    </a:cubicBezTo>
                    <a:cubicBezTo>
                      <a:pt x="129" y="9"/>
                      <a:pt x="129" y="9"/>
                      <a:pt x="129" y="9"/>
                    </a:cubicBezTo>
                    <a:cubicBezTo>
                      <a:pt x="133" y="6"/>
                      <a:pt x="133" y="6"/>
                      <a:pt x="133" y="6"/>
                    </a:cubicBezTo>
                    <a:cubicBezTo>
                      <a:pt x="139" y="3"/>
                      <a:pt x="139" y="3"/>
                      <a:pt x="139" y="3"/>
                    </a:cubicBezTo>
                    <a:cubicBezTo>
                      <a:pt x="143" y="5"/>
                      <a:pt x="143" y="5"/>
                      <a:pt x="143" y="5"/>
                    </a:cubicBezTo>
                    <a:cubicBezTo>
                      <a:pt x="144" y="8"/>
                      <a:pt x="144" y="8"/>
                      <a:pt x="144" y="8"/>
                    </a:cubicBezTo>
                    <a:cubicBezTo>
                      <a:pt x="145" y="12"/>
                      <a:pt x="145" y="12"/>
                      <a:pt x="145" y="12"/>
                    </a:cubicBezTo>
                    <a:cubicBezTo>
                      <a:pt x="146" y="19"/>
                      <a:pt x="146" y="19"/>
                      <a:pt x="146" y="19"/>
                    </a:cubicBezTo>
                    <a:cubicBezTo>
                      <a:pt x="150" y="22"/>
                      <a:pt x="150" y="22"/>
                      <a:pt x="150" y="22"/>
                    </a:cubicBezTo>
                    <a:cubicBezTo>
                      <a:pt x="155" y="23"/>
                      <a:pt x="155" y="23"/>
                      <a:pt x="155" y="23"/>
                    </a:cubicBezTo>
                    <a:cubicBezTo>
                      <a:pt x="163" y="18"/>
                      <a:pt x="163" y="18"/>
                      <a:pt x="163" y="18"/>
                    </a:cubicBezTo>
                    <a:cubicBezTo>
                      <a:pt x="168" y="12"/>
                      <a:pt x="168" y="12"/>
                      <a:pt x="168" y="12"/>
                    </a:cubicBezTo>
                    <a:cubicBezTo>
                      <a:pt x="174" y="11"/>
                      <a:pt x="174" y="11"/>
                      <a:pt x="174" y="11"/>
                    </a:cubicBezTo>
                    <a:cubicBezTo>
                      <a:pt x="177" y="5"/>
                      <a:pt x="177" y="5"/>
                      <a:pt x="177" y="5"/>
                    </a:cubicBezTo>
                    <a:cubicBezTo>
                      <a:pt x="181" y="2"/>
                      <a:pt x="181" y="2"/>
                      <a:pt x="181" y="2"/>
                    </a:cubicBezTo>
                    <a:cubicBezTo>
                      <a:pt x="185" y="0"/>
                      <a:pt x="185" y="0"/>
                      <a:pt x="185" y="0"/>
                    </a:cubicBezTo>
                    <a:cubicBezTo>
                      <a:pt x="188" y="0"/>
                      <a:pt x="188" y="0"/>
                      <a:pt x="188" y="0"/>
                    </a:cubicBezTo>
                    <a:cubicBezTo>
                      <a:pt x="191" y="2"/>
                      <a:pt x="191" y="2"/>
                      <a:pt x="191" y="2"/>
                    </a:cubicBezTo>
                    <a:cubicBezTo>
                      <a:pt x="196" y="3"/>
                      <a:pt x="196" y="3"/>
                      <a:pt x="196" y="3"/>
                    </a:cubicBezTo>
                    <a:cubicBezTo>
                      <a:pt x="200" y="5"/>
                      <a:pt x="200" y="5"/>
                      <a:pt x="200" y="5"/>
                    </a:cubicBezTo>
                    <a:cubicBezTo>
                      <a:pt x="206" y="9"/>
                      <a:pt x="206" y="9"/>
                      <a:pt x="206" y="9"/>
                    </a:cubicBezTo>
                    <a:cubicBezTo>
                      <a:pt x="209" y="12"/>
                      <a:pt x="209" y="12"/>
                      <a:pt x="209" y="12"/>
                    </a:cubicBezTo>
                    <a:cubicBezTo>
                      <a:pt x="213" y="15"/>
                      <a:pt x="213" y="15"/>
                      <a:pt x="213" y="15"/>
                    </a:cubicBezTo>
                    <a:cubicBezTo>
                      <a:pt x="217" y="18"/>
                      <a:pt x="217" y="18"/>
                      <a:pt x="217" y="18"/>
                    </a:cubicBezTo>
                    <a:cubicBezTo>
                      <a:pt x="219" y="24"/>
                      <a:pt x="219" y="24"/>
                      <a:pt x="219" y="24"/>
                    </a:cubicBezTo>
                    <a:cubicBezTo>
                      <a:pt x="218" y="29"/>
                      <a:pt x="218" y="29"/>
                      <a:pt x="218" y="29"/>
                    </a:cubicBezTo>
                    <a:cubicBezTo>
                      <a:pt x="219" y="32"/>
                      <a:pt x="219" y="32"/>
                      <a:pt x="219" y="32"/>
                    </a:cubicBezTo>
                    <a:cubicBezTo>
                      <a:pt x="224" y="34"/>
                      <a:pt x="224" y="34"/>
                      <a:pt x="224" y="34"/>
                    </a:cubicBezTo>
                    <a:cubicBezTo>
                      <a:pt x="224" y="37"/>
                      <a:pt x="224" y="37"/>
                      <a:pt x="224" y="37"/>
                    </a:cubicBezTo>
                    <a:cubicBezTo>
                      <a:pt x="223" y="51"/>
                      <a:pt x="223" y="51"/>
                      <a:pt x="223" y="51"/>
                    </a:cubicBezTo>
                    <a:cubicBezTo>
                      <a:pt x="219" y="53"/>
                      <a:pt x="219" y="53"/>
                      <a:pt x="219" y="53"/>
                    </a:cubicBezTo>
                    <a:cubicBezTo>
                      <a:pt x="216" y="55"/>
                      <a:pt x="216" y="55"/>
                      <a:pt x="216" y="55"/>
                    </a:cubicBezTo>
                    <a:cubicBezTo>
                      <a:pt x="216" y="61"/>
                      <a:pt x="216" y="61"/>
                      <a:pt x="216" y="61"/>
                    </a:cubicBezTo>
                    <a:cubicBezTo>
                      <a:pt x="216" y="64"/>
                      <a:pt x="216" y="64"/>
                      <a:pt x="216" y="64"/>
                    </a:cubicBezTo>
                    <a:cubicBezTo>
                      <a:pt x="219" y="69"/>
                      <a:pt x="219" y="69"/>
                      <a:pt x="219" y="69"/>
                    </a:cubicBezTo>
                    <a:cubicBezTo>
                      <a:pt x="222" y="74"/>
                      <a:pt x="222" y="74"/>
                      <a:pt x="222" y="74"/>
                    </a:cubicBezTo>
                    <a:cubicBezTo>
                      <a:pt x="227" y="79"/>
                      <a:pt x="227" y="79"/>
                      <a:pt x="227" y="79"/>
                    </a:cubicBezTo>
                    <a:cubicBezTo>
                      <a:pt x="232" y="81"/>
                      <a:pt x="232" y="81"/>
                      <a:pt x="232" y="81"/>
                    </a:cubicBezTo>
                    <a:cubicBezTo>
                      <a:pt x="230" y="89"/>
                      <a:pt x="230" y="89"/>
                      <a:pt x="230" y="89"/>
                    </a:cubicBezTo>
                    <a:cubicBezTo>
                      <a:pt x="223" y="97"/>
                      <a:pt x="223" y="97"/>
                      <a:pt x="223" y="97"/>
                    </a:cubicBezTo>
                    <a:cubicBezTo>
                      <a:pt x="216" y="104"/>
                      <a:pt x="216" y="104"/>
                      <a:pt x="216" y="104"/>
                    </a:cubicBezTo>
                    <a:cubicBezTo>
                      <a:pt x="211" y="110"/>
                      <a:pt x="211" y="110"/>
                      <a:pt x="211" y="110"/>
                    </a:cubicBezTo>
                    <a:cubicBezTo>
                      <a:pt x="211" y="108"/>
                      <a:pt x="211" y="108"/>
                      <a:pt x="211" y="108"/>
                    </a:cubicBezTo>
                    <a:cubicBezTo>
                      <a:pt x="206" y="105"/>
                      <a:pt x="206" y="105"/>
                      <a:pt x="206" y="105"/>
                    </a:cubicBezTo>
                    <a:cubicBezTo>
                      <a:pt x="201" y="104"/>
                      <a:pt x="201" y="104"/>
                      <a:pt x="201" y="104"/>
                    </a:cubicBezTo>
                    <a:cubicBezTo>
                      <a:pt x="196" y="106"/>
                      <a:pt x="196" y="106"/>
                      <a:pt x="196" y="106"/>
                    </a:cubicBezTo>
                    <a:cubicBezTo>
                      <a:pt x="196" y="106"/>
                      <a:pt x="195" y="109"/>
                      <a:pt x="195" y="110"/>
                    </a:cubicBezTo>
                    <a:cubicBezTo>
                      <a:pt x="195" y="111"/>
                      <a:pt x="195" y="114"/>
                      <a:pt x="195" y="114"/>
                    </a:cubicBezTo>
                    <a:cubicBezTo>
                      <a:pt x="195" y="120"/>
                      <a:pt x="195" y="120"/>
                      <a:pt x="195" y="120"/>
                    </a:cubicBezTo>
                    <a:cubicBezTo>
                      <a:pt x="193" y="125"/>
                      <a:pt x="193" y="125"/>
                      <a:pt x="193" y="125"/>
                    </a:cubicBezTo>
                    <a:cubicBezTo>
                      <a:pt x="189" y="131"/>
                      <a:pt x="189" y="131"/>
                      <a:pt x="189" y="131"/>
                    </a:cubicBezTo>
                    <a:cubicBezTo>
                      <a:pt x="190" y="140"/>
                      <a:pt x="190" y="140"/>
                      <a:pt x="190" y="140"/>
                    </a:cubicBezTo>
                    <a:cubicBezTo>
                      <a:pt x="191" y="145"/>
                      <a:pt x="191" y="145"/>
                      <a:pt x="191" y="145"/>
                    </a:cubicBezTo>
                    <a:cubicBezTo>
                      <a:pt x="193" y="149"/>
                      <a:pt x="193" y="149"/>
                      <a:pt x="193" y="149"/>
                    </a:cubicBezTo>
                    <a:cubicBezTo>
                      <a:pt x="192" y="153"/>
                      <a:pt x="192" y="153"/>
                      <a:pt x="192" y="153"/>
                    </a:cubicBezTo>
                    <a:cubicBezTo>
                      <a:pt x="191" y="156"/>
                      <a:pt x="191" y="156"/>
                      <a:pt x="191" y="156"/>
                    </a:cubicBezTo>
                    <a:cubicBezTo>
                      <a:pt x="192" y="169"/>
                      <a:pt x="192" y="169"/>
                      <a:pt x="192" y="169"/>
                    </a:cubicBezTo>
                    <a:cubicBezTo>
                      <a:pt x="193" y="179"/>
                      <a:pt x="193" y="179"/>
                      <a:pt x="193" y="179"/>
                    </a:cubicBezTo>
                    <a:cubicBezTo>
                      <a:pt x="192" y="184"/>
                      <a:pt x="192" y="184"/>
                      <a:pt x="192" y="184"/>
                    </a:cubicBezTo>
                    <a:cubicBezTo>
                      <a:pt x="194" y="188"/>
                      <a:pt x="194" y="188"/>
                      <a:pt x="194" y="188"/>
                    </a:cubicBezTo>
                    <a:cubicBezTo>
                      <a:pt x="194" y="193"/>
                      <a:pt x="194" y="193"/>
                      <a:pt x="194" y="193"/>
                    </a:cubicBezTo>
                    <a:cubicBezTo>
                      <a:pt x="193" y="201"/>
                      <a:pt x="193" y="201"/>
                      <a:pt x="193" y="201"/>
                    </a:cubicBezTo>
                    <a:cubicBezTo>
                      <a:pt x="191" y="207"/>
                      <a:pt x="191" y="207"/>
                      <a:pt x="191" y="207"/>
                    </a:cubicBezTo>
                    <a:cubicBezTo>
                      <a:pt x="190" y="214"/>
                      <a:pt x="190" y="214"/>
                      <a:pt x="190" y="214"/>
                    </a:cubicBezTo>
                    <a:cubicBezTo>
                      <a:pt x="188" y="221"/>
                      <a:pt x="188" y="221"/>
                      <a:pt x="188" y="221"/>
                    </a:cubicBezTo>
                    <a:cubicBezTo>
                      <a:pt x="186" y="225"/>
                      <a:pt x="186" y="225"/>
                      <a:pt x="186" y="225"/>
                    </a:cubicBezTo>
                    <a:cubicBezTo>
                      <a:pt x="186" y="233"/>
                      <a:pt x="186" y="233"/>
                      <a:pt x="186" y="233"/>
                    </a:cubicBezTo>
                    <a:cubicBezTo>
                      <a:pt x="187" y="235"/>
                      <a:pt x="187" y="235"/>
                      <a:pt x="187" y="235"/>
                    </a:cubicBezTo>
                    <a:cubicBezTo>
                      <a:pt x="187" y="238"/>
                      <a:pt x="187" y="238"/>
                      <a:pt x="187" y="238"/>
                    </a:cubicBezTo>
                    <a:cubicBezTo>
                      <a:pt x="181" y="245"/>
                      <a:pt x="181" y="245"/>
                      <a:pt x="181" y="245"/>
                    </a:cubicBezTo>
                    <a:cubicBezTo>
                      <a:pt x="175" y="252"/>
                      <a:pt x="175" y="252"/>
                      <a:pt x="175" y="252"/>
                    </a:cubicBezTo>
                    <a:cubicBezTo>
                      <a:pt x="171" y="253"/>
                      <a:pt x="171" y="253"/>
                      <a:pt x="171" y="253"/>
                    </a:cubicBezTo>
                    <a:cubicBezTo>
                      <a:pt x="167" y="250"/>
                      <a:pt x="167" y="250"/>
                      <a:pt x="167" y="250"/>
                    </a:cubicBezTo>
                    <a:cubicBezTo>
                      <a:pt x="164" y="246"/>
                      <a:pt x="164" y="246"/>
                      <a:pt x="164" y="246"/>
                    </a:cubicBezTo>
                    <a:cubicBezTo>
                      <a:pt x="163" y="241"/>
                      <a:pt x="163" y="241"/>
                      <a:pt x="163" y="241"/>
                    </a:cubicBezTo>
                    <a:cubicBezTo>
                      <a:pt x="159" y="238"/>
                      <a:pt x="159" y="238"/>
                      <a:pt x="159" y="238"/>
                    </a:cubicBezTo>
                    <a:cubicBezTo>
                      <a:pt x="157" y="234"/>
                      <a:pt x="157" y="234"/>
                      <a:pt x="157" y="234"/>
                    </a:cubicBezTo>
                    <a:cubicBezTo>
                      <a:pt x="156" y="229"/>
                      <a:pt x="156" y="229"/>
                      <a:pt x="156" y="229"/>
                    </a:cubicBezTo>
                    <a:cubicBezTo>
                      <a:pt x="157" y="225"/>
                      <a:pt x="157" y="225"/>
                      <a:pt x="157" y="225"/>
                    </a:cubicBezTo>
                    <a:cubicBezTo>
                      <a:pt x="161" y="220"/>
                      <a:pt x="161" y="220"/>
                      <a:pt x="161" y="220"/>
                    </a:cubicBezTo>
                    <a:cubicBezTo>
                      <a:pt x="164" y="214"/>
                      <a:pt x="164" y="214"/>
                      <a:pt x="164" y="214"/>
                    </a:cubicBezTo>
                    <a:cubicBezTo>
                      <a:pt x="169" y="209"/>
                      <a:pt x="169" y="209"/>
                      <a:pt x="169" y="209"/>
                    </a:cubicBezTo>
                    <a:cubicBezTo>
                      <a:pt x="172" y="203"/>
                      <a:pt x="172" y="203"/>
                      <a:pt x="172" y="203"/>
                    </a:cubicBezTo>
                    <a:cubicBezTo>
                      <a:pt x="172" y="196"/>
                      <a:pt x="172" y="196"/>
                      <a:pt x="172" y="196"/>
                    </a:cubicBezTo>
                    <a:cubicBezTo>
                      <a:pt x="164" y="190"/>
                      <a:pt x="164" y="190"/>
                      <a:pt x="164" y="190"/>
                    </a:cubicBezTo>
                    <a:cubicBezTo>
                      <a:pt x="157" y="188"/>
                      <a:pt x="157" y="188"/>
                      <a:pt x="157" y="188"/>
                    </a:cubicBezTo>
                    <a:cubicBezTo>
                      <a:pt x="151" y="185"/>
                      <a:pt x="151" y="185"/>
                      <a:pt x="151" y="185"/>
                    </a:cubicBezTo>
                    <a:cubicBezTo>
                      <a:pt x="144" y="185"/>
                      <a:pt x="144" y="185"/>
                      <a:pt x="144" y="185"/>
                    </a:cubicBezTo>
                    <a:cubicBezTo>
                      <a:pt x="137" y="185"/>
                      <a:pt x="137" y="185"/>
                      <a:pt x="137" y="185"/>
                    </a:cubicBezTo>
                    <a:cubicBezTo>
                      <a:pt x="134" y="183"/>
                      <a:pt x="134" y="183"/>
                      <a:pt x="134" y="183"/>
                    </a:cubicBezTo>
                    <a:cubicBezTo>
                      <a:pt x="133" y="179"/>
                      <a:pt x="133" y="179"/>
                      <a:pt x="133" y="179"/>
                    </a:cubicBezTo>
                    <a:cubicBezTo>
                      <a:pt x="127" y="174"/>
                      <a:pt x="127" y="174"/>
                      <a:pt x="127" y="174"/>
                    </a:cubicBezTo>
                    <a:cubicBezTo>
                      <a:pt x="123" y="172"/>
                      <a:pt x="123" y="172"/>
                      <a:pt x="123" y="172"/>
                    </a:cubicBezTo>
                    <a:cubicBezTo>
                      <a:pt x="123" y="172"/>
                      <a:pt x="118" y="171"/>
                      <a:pt x="116" y="171"/>
                    </a:cubicBezTo>
                    <a:cubicBezTo>
                      <a:pt x="114" y="171"/>
                      <a:pt x="111" y="169"/>
                      <a:pt x="111" y="169"/>
                    </a:cubicBezTo>
                    <a:cubicBezTo>
                      <a:pt x="104" y="167"/>
                      <a:pt x="104" y="167"/>
                      <a:pt x="104" y="167"/>
                    </a:cubicBezTo>
                    <a:cubicBezTo>
                      <a:pt x="98" y="162"/>
                      <a:pt x="98" y="162"/>
                      <a:pt x="98" y="162"/>
                    </a:cubicBezTo>
                    <a:cubicBezTo>
                      <a:pt x="92" y="159"/>
                      <a:pt x="92" y="159"/>
                      <a:pt x="92" y="159"/>
                    </a:cubicBezTo>
                    <a:cubicBezTo>
                      <a:pt x="89" y="158"/>
                      <a:pt x="89" y="158"/>
                      <a:pt x="89" y="158"/>
                    </a:cubicBezTo>
                    <a:cubicBezTo>
                      <a:pt x="82" y="158"/>
                      <a:pt x="82" y="158"/>
                      <a:pt x="82" y="158"/>
                    </a:cubicBezTo>
                    <a:cubicBezTo>
                      <a:pt x="77" y="159"/>
                      <a:pt x="77" y="159"/>
                      <a:pt x="77" y="159"/>
                    </a:cubicBezTo>
                    <a:cubicBezTo>
                      <a:pt x="73" y="160"/>
                      <a:pt x="73" y="160"/>
                      <a:pt x="73" y="160"/>
                    </a:cubicBezTo>
                    <a:cubicBezTo>
                      <a:pt x="71" y="156"/>
                      <a:pt x="71" y="156"/>
                      <a:pt x="71" y="156"/>
                    </a:cubicBezTo>
                    <a:cubicBezTo>
                      <a:pt x="69" y="151"/>
                      <a:pt x="69" y="151"/>
                      <a:pt x="69" y="151"/>
                    </a:cubicBezTo>
                    <a:cubicBezTo>
                      <a:pt x="67" y="148"/>
                      <a:pt x="67" y="148"/>
                      <a:pt x="67" y="148"/>
                    </a:cubicBezTo>
                    <a:cubicBezTo>
                      <a:pt x="58" y="146"/>
                      <a:pt x="58" y="146"/>
                      <a:pt x="58" y="146"/>
                    </a:cubicBezTo>
                    <a:cubicBezTo>
                      <a:pt x="54" y="147"/>
                      <a:pt x="54" y="147"/>
                      <a:pt x="54" y="147"/>
                    </a:cubicBezTo>
                    <a:cubicBezTo>
                      <a:pt x="47" y="149"/>
                      <a:pt x="47" y="149"/>
                      <a:pt x="47" y="149"/>
                    </a:cubicBezTo>
                    <a:cubicBezTo>
                      <a:pt x="40" y="154"/>
                      <a:pt x="40" y="154"/>
                      <a:pt x="40" y="154"/>
                    </a:cubicBezTo>
                    <a:cubicBezTo>
                      <a:pt x="31" y="158"/>
                      <a:pt x="31" y="158"/>
                      <a:pt x="31" y="158"/>
                    </a:cubicBezTo>
                    <a:cubicBezTo>
                      <a:pt x="24" y="163"/>
                      <a:pt x="24" y="163"/>
                      <a:pt x="24" y="163"/>
                    </a:cubicBezTo>
                    <a:cubicBezTo>
                      <a:pt x="18" y="166"/>
                      <a:pt x="18" y="166"/>
                      <a:pt x="18" y="166"/>
                    </a:cubicBezTo>
                    <a:cubicBezTo>
                      <a:pt x="13" y="170"/>
                      <a:pt x="13" y="170"/>
                      <a:pt x="13" y="170"/>
                    </a:cubicBezTo>
                    <a:cubicBezTo>
                      <a:pt x="13" y="163"/>
                      <a:pt x="13" y="163"/>
                      <a:pt x="13" y="163"/>
                    </a:cubicBezTo>
                    <a:cubicBezTo>
                      <a:pt x="13" y="163"/>
                      <a:pt x="14" y="156"/>
                      <a:pt x="13" y="155"/>
                    </a:cubicBezTo>
                    <a:cubicBezTo>
                      <a:pt x="11" y="153"/>
                      <a:pt x="9" y="148"/>
                      <a:pt x="9" y="148"/>
                    </a:cubicBezTo>
                    <a:cubicBezTo>
                      <a:pt x="6" y="142"/>
                      <a:pt x="6" y="142"/>
                      <a:pt x="6" y="142"/>
                    </a:cubicBezTo>
                    <a:cubicBezTo>
                      <a:pt x="5" y="133"/>
                      <a:pt x="5" y="133"/>
                      <a:pt x="5" y="133"/>
                    </a:cubicBezTo>
                    <a:cubicBezTo>
                      <a:pt x="6" y="129"/>
                      <a:pt x="6" y="129"/>
                      <a:pt x="6" y="129"/>
                    </a:cubicBezTo>
                    <a:cubicBezTo>
                      <a:pt x="7" y="120"/>
                      <a:pt x="7" y="120"/>
                      <a:pt x="7" y="120"/>
                    </a:cubicBezTo>
                    <a:cubicBezTo>
                      <a:pt x="7" y="110"/>
                      <a:pt x="7" y="110"/>
                      <a:pt x="7" y="110"/>
                    </a:cubicBezTo>
                    <a:cubicBezTo>
                      <a:pt x="5" y="104"/>
                      <a:pt x="5" y="104"/>
                      <a:pt x="5" y="104"/>
                    </a:cubicBezTo>
                    <a:cubicBezTo>
                      <a:pt x="4" y="95"/>
                      <a:pt x="4" y="95"/>
                      <a:pt x="4" y="95"/>
                    </a:cubicBezTo>
                    <a:cubicBezTo>
                      <a:pt x="6" y="90"/>
                      <a:pt x="6" y="90"/>
                      <a:pt x="6" y="90"/>
                    </a:cubicBezTo>
                    <a:cubicBezTo>
                      <a:pt x="8" y="84"/>
                      <a:pt x="8" y="84"/>
                      <a:pt x="8" y="84"/>
                    </a:cubicBezTo>
                    <a:cubicBezTo>
                      <a:pt x="5" y="76"/>
                      <a:pt x="5" y="76"/>
                      <a:pt x="5" y="76"/>
                    </a:cubicBezTo>
                    <a:lnTo>
                      <a:pt x="0" y="73"/>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4" name="Freeform 28"/>
              <p:cNvSpPr>
                <a:spLocks/>
              </p:cNvSpPr>
              <p:nvPr/>
            </p:nvSpPr>
            <p:spPr bwMode="auto">
              <a:xfrm>
                <a:off x="10696575" y="2551113"/>
                <a:ext cx="134937" cy="187325"/>
              </a:xfrm>
              <a:custGeom>
                <a:avLst/>
                <a:gdLst>
                  <a:gd name="T0" fmla="*/ 10 w 85"/>
                  <a:gd name="T1" fmla="*/ 2 h 118"/>
                  <a:gd name="T2" fmla="*/ 19 w 85"/>
                  <a:gd name="T3" fmla="*/ 9 h 118"/>
                  <a:gd name="T4" fmla="*/ 33 w 85"/>
                  <a:gd name="T5" fmla="*/ 14 h 118"/>
                  <a:gd name="T6" fmla="*/ 47 w 85"/>
                  <a:gd name="T7" fmla="*/ 21 h 118"/>
                  <a:gd name="T8" fmla="*/ 64 w 85"/>
                  <a:gd name="T9" fmla="*/ 31 h 118"/>
                  <a:gd name="T10" fmla="*/ 83 w 85"/>
                  <a:gd name="T11" fmla="*/ 50 h 118"/>
                  <a:gd name="T12" fmla="*/ 85 w 85"/>
                  <a:gd name="T13" fmla="*/ 52 h 118"/>
                  <a:gd name="T14" fmla="*/ 81 w 85"/>
                  <a:gd name="T15" fmla="*/ 61 h 118"/>
                  <a:gd name="T16" fmla="*/ 62 w 85"/>
                  <a:gd name="T17" fmla="*/ 85 h 118"/>
                  <a:gd name="T18" fmla="*/ 50 w 85"/>
                  <a:gd name="T19" fmla="*/ 99 h 118"/>
                  <a:gd name="T20" fmla="*/ 38 w 85"/>
                  <a:gd name="T21" fmla="*/ 116 h 118"/>
                  <a:gd name="T22" fmla="*/ 28 w 85"/>
                  <a:gd name="T23" fmla="*/ 118 h 118"/>
                  <a:gd name="T24" fmla="*/ 17 w 85"/>
                  <a:gd name="T25" fmla="*/ 116 h 118"/>
                  <a:gd name="T26" fmla="*/ 12 w 85"/>
                  <a:gd name="T27" fmla="*/ 109 h 118"/>
                  <a:gd name="T28" fmla="*/ 5 w 85"/>
                  <a:gd name="T29" fmla="*/ 99 h 118"/>
                  <a:gd name="T30" fmla="*/ 0 w 85"/>
                  <a:gd name="T31" fmla="*/ 90 h 118"/>
                  <a:gd name="T32" fmla="*/ 0 w 85"/>
                  <a:gd name="T33" fmla="*/ 80 h 118"/>
                  <a:gd name="T34" fmla="*/ 12 w 85"/>
                  <a:gd name="T35" fmla="*/ 78 h 118"/>
                  <a:gd name="T36" fmla="*/ 17 w 85"/>
                  <a:gd name="T37" fmla="*/ 64 h 118"/>
                  <a:gd name="T38" fmla="*/ 17 w 85"/>
                  <a:gd name="T39" fmla="*/ 43 h 118"/>
                  <a:gd name="T40" fmla="*/ 17 w 85"/>
                  <a:gd name="T41" fmla="*/ 26 h 118"/>
                  <a:gd name="T42" fmla="*/ 12 w 85"/>
                  <a:gd name="T43" fmla="*/ 16 h 118"/>
                  <a:gd name="T44" fmla="*/ 5 w 85"/>
                  <a:gd name="T45" fmla="*/ 9 h 118"/>
                  <a:gd name="T46" fmla="*/ 5 w 85"/>
                  <a:gd name="T47" fmla="*/ 0 h 118"/>
                  <a:gd name="T48" fmla="*/ 10 w 85"/>
                  <a:gd name="T49"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118">
                    <a:moveTo>
                      <a:pt x="10" y="2"/>
                    </a:moveTo>
                    <a:lnTo>
                      <a:pt x="19" y="9"/>
                    </a:lnTo>
                    <a:lnTo>
                      <a:pt x="33" y="14"/>
                    </a:lnTo>
                    <a:lnTo>
                      <a:pt x="47" y="21"/>
                    </a:lnTo>
                    <a:lnTo>
                      <a:pt x="64" y="31"/>
                    </a:lnTo>
                    <a:lnTo>
                      <a:pt x="83" y="50"/>
                    </a:lnTo>
                    <a:lnTo>
                      <a:pt x="85" y="52"/>
                    </a:lnTo>
                    <a:lnTo>
                      <a:pt x="81" y="61"/>
                    </a:lnTo>
                    <a:lnTo>
                      <a:pt x="62" y="85"/>
                    </a:lnTo>
                    <a:lnTo>
                      <a:pt x="50" y="99"/>
                    </a:lnTo>
                    <a:lnTo>
                      <a:pt x="38" y="116"/>
                    </a:lnTo>
                    <a:lnTo>
                      <a:pt x="28" y="118"/>
                    </a:lnTo>
                    <a:lnTo>
                      <a:pt x="17" y="116"/>
                    </a:lnTo>
                    <a:lnTo>
                      <a:pt x="12" y="109"/>
                    </a:lnTo>
                    <a:lnTo>
                      <a:pt x="5" y="99"/>
                    </a:lnTo>
                    <a:lnTo>
                      <a:pt x="0" y="90"/>
                    </a:lnTo>
                    <a:lnTo>
                      <a:pt x="0" y="80"/>
                    </a:lnTo>
                    <a:lnTo>
                      <a:pt x="12" y="78"/>
                    </a:lnTo>
                    <a:lnTo>
                      <a:pt x="17" y="64"/>
                    </a:lnTo>
                    <a:lnTo>
                      <a:pt x="17" y="43"/>
                    </a:lnTo>
                    <a:lnTo>
                      <a:pt x="17" y="26"/>
                    </a:lnTo>
                    <a:lnTo>
                      <a:pt x="12" y="16"/>
                    </a:lnTo>
                    <a:lnTo>
                      <a:pt x="5" y="9"/>
                    </a:lnTo>
                    <a:lnTo>
                      <a:pt x="5" y="0"/>
                    </a:lnTo>
                    <a:lnTo>
                      <a:pt x="10"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5" name="Freeform 29"/>
              <p:cNvSpPr>
                <a:spLocks/>
              </p:cNvSpPr>
              <p:nvPr/>
            </p:nvSpPr>
            <p:spPr bwMode="auto">
              <a:xfrm>
                <a:off x="10696575" y="2474913"/>
                <a:ext cx="263525" cy="139700"/>
              </a:xfrm>
              <a:custGeom>
                <a:avLst/>
                <a:gdLst>
                  <a:gd name="T0" fmla="*/ 0 w 166"/>
                  <a:gd name="T1" fmla="*/ 34 h 88"/>
                  <a:gd name="T2" fmla="*/ 10 w 166"/>
                  <a:gd name="T3" fmla="*/ 41 h 88"/>
                  <a:gd name="T4" fmla="*/ 21 w 166"/>
                  <a:gd name="T5" fmla="*/ 48 h 88"/>
                  <a:gd name="T6" fmla="*/ 36 w 166"/>
                  <a:gd name="T7" fmla="*/ 53 h 88"/>
                  <a:gd name="T8" fmla="*/ 47 w 166"/>
                  <a:gd name="T9" fmla="*/ 60 h 88"/>
                  <a:gd name="T10" fmla="*/ 57 w 166"/>
                  <a:gd name="T11" fmla="*/ 64 h 88"/>
                  <a:gd name="T12" fmla="*/ 66 w 166"/>
                  <a:gd name="T13" fmla="*/ 69 h 88"/>
                  <a:gd name="T14" fmla="*/ 78 w 166"/>
                  <a:gd name="T15" fmla="*/ 79 h 88"/>
                  <a:gd name="T16" fmla="*/ 88 w 166"/>
                  <a:gd name="T17" fmla="*/ 86 h 88"/>
                  <a:gd name="T18" fmla="*/ 100 w 166"/>
                  <a:gd name="T19" fmla="*/ 88 h 88"/>
                  <a:gd name="T20" fmla="*/ 109 w 166"/>
                  <a:gd name="T21" fmla="*/ 81 h 88"/>
                  <a:gd name="T22" fmla="*/ 126 w 166"/>
                  <a:gd name="T23" fmla="*/ 67 h 88"/>
                  <a:gd name="T24" fmla="*/ 140 w 166"/>
                  <a:gd name="T25" fmla="*/ 48 h 88"/>
                  <a:gd name="T26" fmla="*/ 152 w 166"/>
                  <a:gd name="T27" fmla="*/ 36 h 88"/>
                  <a:gd name="T28" fmla="*/ 159 w 166"/>
                  <a:gd name="T29" fmla="*/ 27 h 88"/>
                  <a:gd name="T30" fmla="*/ 163 w 166"/>
                  <a:gd name="T31" fmla="*/ 15 h 88"/>
                  <a:gd name="T32" fmla="*/ 166 w 166"/>
                  <a:gd name="T33" fmla="*/ 5 h 88"/>
                  <a:gd name="T34" fmla="*/ 149 w 166"/>
                  <a:gd name="T35" fmla="*/ 0 h 88"/>
                  <a:gd name="T36" fmla="*/ 135 w 166"/>
                  <a:gd name="T37" fmla="*/ 3 h 88"/>
                  <a:gd name="T38" fmla="*/ 126 w 166"/>
                  <a:gd name="T39" fmla="*/ 5 h 88"/>
                  <a:gd name="T40" fmla="*/ 118 w 166"/>
                  <a:gd name="T41" fmla="*/ 22 h 88"/>
                  <a:gd name="T42" fmla="*/ 107 w 166"/>
                  <a:gd name="T43" fmla="*/ 29 h 88"/>
                  <a:gd name="T44" fmla="*/ 90 w 166"/>
                  <a:gd name="T45" fmla="*/ 31 h 88"/>
                  <a:gd name="T46" fmla="*/ 73 w 166"/>
                  <a:gd name="T47" fmla="*/ 31 h 88"/>
                  <a:gd name="T48" fmla="*/ 57 w 166"/>
                  <a:gd name="T49" fmla="*/ 31 h 88"/>
                  <a:gd name="T50" fmla="*/ 45 w 166"/>
                  <a:gd name="T51" fmla="*/ 27 h 88"/>
                  <a:gd name="T52" fmla="*/ 36 w 166"/>
                  <a:gd name="T53" fmla="*/ 19 h 88"/>
                  <a:gd name="T54" fmla="*/ 28 w 166"/>
                  <a:gd name="T55" fmla="*/ 15 h 88"/>
                  <a:gd name="T56" fmla="*/ 19 w 166"/>
                  <a:gd name="T57" fmla="*/ 15 h 88"/>
                  <a:gd name="T58" fmla="*/ 10 w 166"/>
                  <a:gd name="T59" fmla="*/ 19 h 88"/>
                  <a:gd name="T60" fmla="*/ 2 w 166"/>
                  <a:gd name="T61" fmla="*/ 27 h 88"/>
                  <a:gd name="T62" fmla="*/ 0 w 166"/>
                  <a:gd name="T63"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88">
                    <a:moveTo>
                      <a:pt x="0" y="34"/>
                    </a:moveTo>
                    <a:lnTo>
                      <a:pt x="10" y="41"/>
                    </a:lnTo>
                    <a:lnTo>
                      <a:pt x="21" y="48"/>
                    </a:lnTo>
                    <a:lnTo>
                      <a:pt x="36" y="53"/>
                    </a:lnTo>
                    <a:lnTo>
                      <a:pt x="47" y="60"/>
                    </a:lnTo>
                    <a:lnTo>
                      <a:pt x="57" y="64"/>
                    </a:lnTo>
                    <a:lnTo>
                      <a:pt x="66" y="69"/>
                    </a:lnTo>
                    <a:lnTo>
                      <a:pt x="78" y="79"/>
                    </a:lnTo>
                    <a:lnTo>
                      <a:pt x="88" y="86"/>
                    </a:lnTo>
                    <a:lnTo>
                      <a:pt x="100" y="88"/>
                    </a:lnTo>
                    <a:lnTo>
                      <a:pt x="109" y="81"/>
                    </a:lnTo>
                    <a:lnTo>
                      <a:pt x="126" y="67"/>
                    </a:lnTo>
                    <a:lnTo>
                      <a:pt x="140" y="48"/>
                    </a:lnTo>
                    <a:lnTo>
                      <a:pt x="152" y="36"/>
                    </a:lnTo>
                    <a:lnTo>
                      <a:pt x="159" y="27"/>
                    </a:lnTo>
                    <a:lnTo>
                      <a:pt x="163" y="15"/>
                    </a:lnTo>
                    <a:lnTo>
                      <a:pt x="166" y="5"/>
                    </a:lnTo>
                    <a:lnTo>
                      <a:pt x="149" y="0"/>
                    </a:lnTo>
                    <a:lnTo>
                      <a:pt x="135" y="3"/>
                    </a:lnTo>
                    <a:lnTo>
                      <a:pt x="126" y="5"/>
                    </a:lnTo>
                    <a:lnTo>
                      <a:pt x="118" y="22"/>
                    </a:lnTo>
                    <a:lnTo>
                      <a:pt x="107" y="29"/>
                    </a:lnTo>
                    <a:lnTo>
                      <a:pt x="90" y="31"/>
                    </a:lnTo>
                    <a:lnTo>
                      <a:pt x="73" y="31"/>
                    </a:lnTo>
                    <a:lnTo>
                      <a:pt x="57" y="31"/>
                    </a:lnTo>
                    <a:lnTo>
                      <a:pt x="45" y="27"/>
                    </a:lnTo>
                    <a:lnTo>
                      <a:pt x="36" y="19"/>
                    </a:lnTo>
                    <a:lnTo>
                      <a:pt x="28" y="15"/>
                    </a:lnTo>
                    <a:lnTo>
                      <a:pt x="19" y="15"/>
                    </a:lnTo>
                    <a:lnTo>
                      <a:pt x="10" y="19"/>
                    </a:lnTo>
                    <a:lnTo>
                      <a:pt x="2" y="27"/>
                    </a:lnTo>
                    <a:lnTo>
                      <a:pt x="0" y="34"/>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6" name="Freeform 30"/>
              <p:cNvSpPr>
                <a:spLocks/>
              </p:cNvSpPr>
              <p:nvPr/>
            </p:nvSpPr>
            <p:spPr bwMode="auto">
              <a:xfrm>
                <a:off x="9910763" y="1885950"/>
                <a:ext cx="533400" cy="777875"/>
              </a:xfrm>
              <a:custGeom>
                <a:avLst/>
                <a:gdLst>
                  <a:gd name="T0" fmla="*/ 113 w 142"/>
                  <a:gd name="T1" fmla="*/ 0 h 207"/>
                  <a:gd name="T2" fmla="*/ 120 w 142"/>
                  <a:gd name="T3" fmla="*/ 4 h 207"/>
                  <a:gd name="T4" fmla="*/ 116 w 142"/>
                  <a:gd name="T5" fmla="*/ 11 h 207"/>
                  <a:gd name="T6" fmla="*/ 120 w 142"/>
                  <a:gd name="T7" fmla="*/ 20 h 207"/>
                  <a:gd name="T8" fmla="*/ 125 w 142"/>
                  <a:gd name="T9" fmla="*/ 31 h 207"/>
                  <a:gd name="T10" fmla="*/ 127 w 142"/>
                  <a:gd name="T11" fmla="*/ 42 h 207"/>
                  <a:gd name="T12" fmla="*/ 129 w 142"/>
                  <a:gd name="T13" fmla="*/ 70 h 207"/>
                  <a:gd name="T14" fmla="*/ 130 w 142"/>
                  <a:gd name="T15" fmla="*/ 82 h 207"/>
                  <a:gd name="T16" fmla="*/ 134 w 142"/>
                  <a:gd name="T17" fmla="*/ 97 h 207"/>
                  <a:gd name="T18" fmla="*/ 140 w 142"/>
                  <a:gd name="T19" fmla="*/ 104 h 207"/>
                  <a:gd name="T20" fmla="*/ 139 w 142"/>
                  <a:gd name="T21" fmla="*/ 112 h 207"/>
                  <a:gd name="T22" fmla="*/ 136 w 142"/>
                  <a:gd name="T23" fmla="*/ 124 h 207"/>
                  <a:gd name="T24" fmla="*/ 139 w 142"/>
                  <a:gd name="T25" fmla="*/ 134 h 207"/>
                  <a:gd name="T26" fmla="*/ 129 w 142"/>
                  <a:gd name="T27" fmla="*/ 144 h 207"/>
                  <a:gd name="T28" fmla="*/ 115 w 142"/>
                  <a:gd name="T29" fmla="*/ 155 h 207"/>
                  <a:gd name="T30" fmla="*/ 103 w 142"/>
                  <a:gd name="T31" fmla="*/ 166 h 207"/>
                  <a:gd name="T32" fmla="*/ 92 w 142"/>
                  <a:gd name="T33" fmla="*/ 169 h 207"/>
                  <a:gd name="T34" fmla="*/ 81 w 142"/>
                  <a:gd name="T35" fmla="*/ 171 h 207"/>
                  <a:gd name="T36" fmla="*/ 72 w 142"/>
                  <a:gd name="T37" fmla="*/ 168 h 207"/>
                  <a:gd name="T38" fmla="*/ 61 w 142"/>
                  <a:gd name="T39" fmla="*/ 167 h 207"/>
                  <a:gd name="T40" fmla="*/ 55 w 142"/>
                  <a:gd name="T41" fmla="*/ 174 h 207"/>
                  <a:gd name="T42" fmla="*/ 55 w 142"/>
                  <a:gd name="T43" fmla="*/ 184 h 207"/>
                  <a:gd name="T44" fmla="*/ 50 w 142"/>
                  <a:gd name="T45" fmla="*/ 194 h 207"/>
                  <a:gd name="T46" fmla="*/ 41 w 142"/>
                  <a:gd name="T47" fmla="*/ 199 h 207"/>
                  <a:gd name="T48" fmla="*/ 31 w 142"/>
                  <a:gd name="T49" fmla="*/ 205 h 207"/>
                  <a:gd name="T50" fmla="*/ 21 w 142"/>
                  <a:gd name="T51" fmla="*/ 205 h 207"/>
                  <a:gd name="T52" fmla="*/ 15 w 142"/>
                  <a:gd name="T53" fmla="*/ 200 h 207"/>
                  <a:gd name="T54" fmla="*/ 10 w 142"/>
                  <a:gd name="T55" fmla="*/ 195 h 207"/>
                  <a:gd name="T56" fmla="*/ 3 w 142"/>
                  <a:gd name="T57" fmla="*/ 188 h 207"/>
                  <a:gd name="T58" fmla="*/ 3 w 142"/>
                  <a:gd name="T59" fmla="*/ 175 h 207"/>
                  <a:gd name="T60" fmla="*/ 0 w 142"/>
                  <a:gd name="T61" fmla="*/ 162 h 207"/>
                  <a:gd name="T62" fmla="*/ 6 w 142"/>
                  <a:gd name="T63" fmla="*/ 151 h 207"/>
                  <a:gd name="T64" fmla="*/ 11 w 142"/>
                  <a:gd name="T65" fmla="*/ 135 h 207"/>
                  <a:gd name="T66" fmla="*/ 15 w 142"/>
                  <a:gd name="T67" fmla="*/ 127 h 207"/>
                  <a:gd name="T68" fmla="*/ 23 w 142"/>
                  <a:gd name="T69" fmla="*/ 123 h 207"/>
                  <a:gd name="T70" fmla="*/ 35 w 142"/>
                  <a:gd name="T71" fmla="*/ 119 h 207"/>
                  <a:gd name="T72" fmla="*/ 46 w 142"/>
                  <a:gd name="T73" fmla="*/ 108 h 207"/>
                  <a:gd name="T74" fmla="*/ 56 w 142"/>
                  <a:gd name="T75" fmla="*/ 104 h 207"/>
                  <a:gd name="T76" fmla="*/ 66 w 142"/>
                  <a:gd name="T77" fmla="*/ 104 h 207"/>
                  <a:gd name="T78" fmla="*/ 77 w 142"/>
                  <a:gd name="T79" fmla="*/ 102 h 207"/>
                  <a:gd name="T80" fmla="*/ 81 w 142"/>
                  <a:gd name="T81" fmla="*/ 89 h 207"/>
                  <a:gd name="T82" fmla="*/ 77 w 142"/>
                  <a:gd name="T83" fmla="*/ 81 h 207"/>
                  <a:gd name="T84" fmla="*/ 79 w 142"/>
                  <a:gd name="T85" fmla="*/ 70 h 207"/>
                  <a:gd name="T86" fmla="*/ 84 w 142"/>
                  <a:gd name="T87" fmla="*/ 62 h 207"/>
                  <a:gd name="T88" fmla="*/ 82 w 142"/>
                  <a:gd name="T89" fmla="*/ 50 h 207"/>
                  <a:gd name="T90" fmla="*/ 81 w 142"/>
                  <a:gd name="T91" fmla="*/ 36 h 207"/>
                  <a:gd name="T92" fmla="*/ 85 w 142"/>
                  <a:gd name="T93" fmla="*/ 25 h 207"/>
                  <a:gd name="T94" fmla="*/ 93 w 142"/>
                  <a:gd name="T95" fmla="*/ 17 h 207"/>
                  <a:gd name="T96" fmla="*/ 107 w 142"/>
                  <a:gd name="T97" fmla="*/ 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207">
                    <a:moveTo>
                      <a:pt x="109" y="0"/>
                    </a:moveTo>
                    <a:cubicBezTo>
                      <a:pt x="113" y="0"/>
                      <a:pt x="113" y="0"/>
                      <a:pt x="113" y="0"/>
                    </a:cubicBezTo>
                    <a:cubicBezTo>
                      <a:pt x="118" y="2"/>
                      <a:pt x="118" y="2"/>
                      <a:pt x="118" y="2"/>
                    </a:cubicBezTo>
                    <a:cubicBezTo>
                      <a:pt x="120" y="4"/>
                      <a:pt x="120" y="4"/>
                      <a:pt x="120" y="4"/>
                    </a:cubicBezTo>
                    <a:cubicBezTo>
                      <a:pt x="117" y="7"/>
                      <a:pt x="117" y="7"/>
                      <a:pt x="117" y="7"/>
                    </a:cubicBezTo>
                    <a:cubicBezTo>
                      <a:pt x="116" y="11"/>
                      <a:pt x="116" y="11"/>
                      <a:pt x="116" y="11"/>
                    </a:cubicBezTo>
                    <a:cubicBezTo>
                      <a:pt x="117" y="15"/>
                      <a:pt x="117" y="15"/>
                      <a:pt x="117" y="15"/>
                    </a:cubicBezTo>
                    <a:cubicBezTo>
                      <a:pt x="120" y="20"/>
                      <a:pt x="120" y="20"/>
                      <a:pt x="120" y="20"/>
                    </a:cubicBezTo>
                    <a:cubicBezTo>
                      <a:pt x="123" y="26"/>
                      <a:pt x="123" y="26"/>
                      <a:pt x="123" y="26"/>
                    </a:cubicBezTo>
                    <a:cubicBezTo>
                      <a:pt x="125" y="31"/>
                      <a:pt x="125" y="31"/>
                      <a:pt x="125" y="31"/>
                    </a:cubicBezTo>
                    <a:cubicBezTo>
                      <a:pt x="125" y="36"/>
                      <a:pt x="125" y="36"/>
                      <a:pt x="125" y="36"/>
                    </a:cubicBezTo>
                    <a:cubicBezTo>
                      <a:pt x="127" y="42"/>
                      <a:pt x="127" y="42"/>
                      <a:pt x="127" y="42"/>
                    </a:cubicBezTo>
                    <a:cubicBezTo>
                      <a:pt x="127" y="53"/>
                      <a:pt x="127" y="53"/>
                      <a:pt x="127" y="53"/>
                    </a:cubicBezTo>
                    <a:cubicBezTo>
                      <a:pt x="129" y="70"/>
                      <a:pt x="129" y="70"/>
                      <a:pt x="129" y="70"/>
                    </a:cubicBezTo>
                    <a:cubicBezTo>
                      <a:pt x="129" y="77"/>
                      <a:pt x="129" y="77"/>
                      <a:pt x="129" y="77"/>
                    </a:cubicBezTo>
                    <a:cubicBezTo>
                      <a:pt x="130" y="82"/>
                      <a:pt x="130" y="82"/>
                      <a:pt x="130" y="82"/>
                    </a:cubicBezTo>
                    <a:cubicBezTo>
                      <a:pt x="132" y="92"/>
                      <a:pt x="132" y="92"/>
                      <a:pt x="132" y="92"/>
                    </a:cubicBezTo>
                    <a:cubicBezTo>
                      <a:pt x="134" y="97"/>
                      <a:pt x="134" y="97"/>
                      <a:pt x="134" y="97"/>
                    </a:cubicBezTo>
                    <a:cubicBezTo>
                      <a:pt x="135" y="101"/>
                      <a:pt x="135" y="101"/>
                      <a:pt x="135" y="101"/>
                    </a:cubicBezTo>
                    <a:cubicBezTo>
                      <a:pt x="140" y="104"/>
                      <a:pt x="140" y="104"/>
                      <a:pt x="140" y="104"/>
                    </a:cubicBezTo>
                    <a:cubicBezTo>
                      <a:pt x="142" y="108"/>
                      <a:pt x="142" y="108"/>
                      <a:pt x="142" y="108"/>
                    </a:cubicBezTo>
                    <a:cubicBezTo>
                      <a:pt x="142" y="108"/>
                      <a:pt x="141" y="111"/>
                      <a:pt x="139" y="112"/>
                    </a:cubicBezTo>
                    <a:cubicBezTo>
                      <a:pt x="138" y="112"/>
                      <a:pt x="136" y="117"/>
                      <a:pt x="136" y="117"/>
                    </a:cubicBezTo>
                    <a:cubicBezTo>
                      <a:pt x="136" y="124"/>
                      <a:pt x="136" y="124"/>
                      <a:pt x="136" y="124"/>
                    </a:cubicBezTo>
                    <a:cubicBezTo>
                      <a:pt x="138" y="129"/>
                      <a:pt x="138" y="129"/>
                      <a:pt x="138" y="129"/>
                    </a:cubicBezTo>
                    <a:cubicBezTo>
                      <a:pt x="139" y="134"/>
                      <a:pt x="139" y="134"/>
                      <a:pt x="139" y="134"/>
                    </a:cubicBezTo>
                    <a:cubicBezTo>
                      <a:pt x="137" y="139"/>
                      <a:pt x="137" y="139"/>
                      <a:pt x="137" y="139"/>
                    </a:cubicBezTo>
                    <a:cubicBezTo>
                      <a:pt x="129" y="144"/>
                      <a:pt x="129" y="144"/>
                      <a:pt x="129" y="144"/>
                    </a:cubicBezTo>
                    <a:cubicBezTo>
                      <a:pt x="121" y="150"/>
                      <a:pt x="121" y="150"/>
                      <a:pt x="121" y="150"/>
                    </a:cubicBezTo>
                    <a:cubicBezTo>
                      <a:pt x="115" y="155"/>
                      <a:pt x="115" y="155"/>
                      <a:pt x="115" y="155"/>
                    </a:cubicBezTo>
                    <a:cubicBezTo>
                      <a:pt x="109" y="162"/>
                      <a:pt x="109" y="162"/>
                      <a:pt x="109" y="162"/>
                    </a:cubicBezTo>
                    <a:cubicBezTo>
                      <a:pt x="103" y="166"/>
                      <a:pt x="103" y="166"/>
                      <a:pt x="103" y="166"/>
                    </a:cubicBezTo>
                    <a:cubicBezTo>
                      <a:pt x="96" y="166"/>
                      <a:pt x="96" y="166"/>
                      <a:pt x="96" y="166"/>
                    </a:cubicBezTo>
                    <a:cubicBezTo>
                      <a:pt x="92" y="169"/>
                      <a:pt x="92" y="169"/>
                      <a:pt x="92" y="169"/>
                    </a:cubicBezTo>
                    <a:cubicBezTo>
                      <a:pt x="87" y="171"/>
                      <a:pt x="87" y="171"/>
                      <a:pt x="87" y="171"/>
                    </a:cubicBezTo>
                    <a:cubicBezTo>
                      <a:pt x="81" y="171"/>
                      <a:pt x="81" y="171"/>
                      <a:pt x="81" y="171"/>
                    </a:cubicBezTo>
                    <a:cubicBezTo>
                      <a:pt x="77" y="170"/>
                      <a:pt x="77" y="170"/>
                      <a:pt x="77" y="170"/>
                    </a:cubicBezTo>
                    <a:cubicBezTo>
                      <a:pt x="72" y="168"/>
                      <a:pt x="72" y="168"/>
                      <a:pt x="72" y="168"/>
                    </a:cubicBezTo>
                    <a:cubicBezTo>
                      <a:pt x="65" y="167"/>
                      <a:pt x="65" y="167"/>
                      <a:pt x="65" y="167"/>
                    </a:cubicBezTo>
                    <a:cubicBezTo>
                      <a:pt x="61" y="167"/>
                      <a:pt x="61" y="167"/>
                      <a:pt x="61" y="167"/>
                    </a:cubicBezTo>
                    <a:cubicBezTo>
                      <a:pt x="58" y="170"/>
                      <a:pt x="58" y="170"/>
                      <a:pt x="58" y="170"/>
                    </a:cubicBezTo>
                    <a:cubicBezTo>
                      <a:pt x="55" y="174"/>
                      <a:pt x="55" y="174"/>
                      <a:pt x="55" y="174"/>
                    </a:cubicBezTo>
                    <a:cubicBezTo>
                      <a:pt x="55" y="180"/>
                      <a:pt x="55" y="180"/>
                      <a:pt x="55" y="180"/>
                    </a:cubicBezTo>
                    <a:cubicBezTo>
                      <a:pt x="55" y="184"/>
                      <a:pt x="55" y="184"/>
                      <a:pt x="55" y="184"/>
                    </a:cubicBezTo>
                    <a:cubicBezTo>
                      <a:pt x="53" y="190"/>
                      <a:pt x="53" y="190"/>
                      <a:pt x="53" y="190"/>
                    </a:cubicBezTo>
                    <a:cubicBezTo>
                      <a:pt x="50" y="194"/>
                      <a:pt x="50" y="194"/>
                      <a:pt x="50" y="194"/>
                    </a:cubicBezTo>
                    <a:cubicBezTo>
                      <a:pt x="46" y="198"/>
                      <a:pt x="46" y="198"/>
                      <a:pt x="46" y="198"/>
                    </a:cubicBezTo>
                    <a:cubicBezTo>
                      <a:pt x="41" y="199"/>
                      <a:pt x="41" y="199"/>
                      <a:pt x="41" y="199"/>
                    </a:cubicBezTo>
                    <a:cubicBezTo>
                      <a:pt x="36" y="202"/>
                      <a:pt x="36" y="202"/>
                      <a:pt x="36" y="202"/>
                    </a:cubicBezTo>
                    <a:cubicBezTo>
                      <a:pt x="31" y="205"/>
                      <a:pt x="31" y="205"/>
                      <a:pt x="31" y="205"/>
                    </a:cubicBezTo>
                    <a:cubicBezTo>
                      <a:pt x="26" y="207"/>
                      <a:pt x="26" y="207"/>
                      <a:pt x="26" y="207"/>
                    </a:cubicBezTo>
                    <a:cubicBezTo>
                      <a:pt x="26" y="207"/>
                      <a:pt x="24" y="205"/>
                      <a:pt x="21" y="205"/>
                    </a:cubicBezTo>
                    <a:cubicBezTo>
                      <a:pt x="18" y="204"/>
                      <a:pt x="18" y="204"/>
                      <a:pt x="18" y="204"/>
                    </a:cubicBezTo>
                    <a:cubicBezTo>
                      <a:pt x="15" y="200"/>
                      <a:pt x="15" y="200"/>
                      <a:pt x="15" y="200"/>
                    </a:cubicBezTo>
                    <a:cubicBezTo>
                      <a:pt x="13" y="197"/>
                      <a:pt x="13" y="197"/>
                      <a:pt x="13" y="197"/>
                    </a:cubicBezTo>
                    <a:cubicBezTo>
                      <a:pt x="10" y="195"/>
                      <a:pt x="10" y="195"/>
                      <a:pt x="10" y="195"/>
                    </a:cubicBezTo>
                    <a:cubicBezTo>
                      <a:pt x="4" y="195"/>
                      <a:pt x="4" y="195"/>
                      <a:pt x="4" y="195"/>
                    </a:cubicBezTo>
                    <a:cubicBezTo>
                      <a:pt x="3" y="188"/>
                      <a:pt x="3" y="188"/>
                      <a:pt x="3" y="188"/>
                    </a:cubicBezTo>
                    <a:cubicBezTo>
                      <a:pt x="3" y="182"/>
                      <a:pt x="3" y="182"/>
                      <a:pt x="3" y="182"/>
                    </a:cubicBezTo>
                    <a:cubicBezTo>
                      <a:pt x="3" y="175"/>
                      <a:pt x="3" y="175"/>
                      <a:pt x="3" y="175"/>
                    </a:cubicBezTo>
                    <a:cubicBezTo>
                      <a:pt x="1" y="170"/>
                      <a:pt x="1" y="170"/>
                      <a:pt x="1" y="170"/>
                    </a:cubicBezTo>
                    <a:cubicBezTo>
                      <a:pt x="0" y="162"/>
                      <a:pt x="0" y="162"/>
                      <a:pt x="0" y="162"/>
                    </a:cubicBezTo>
                    <a:cubicBezTo>
                      <a:pt x="3" y="156"/>
                      <a:pt x="3" y="156"/>
                      <a:pt x="3" y="156"/>
                    </a:cubicBezTo>
                    <a:cubicBezTo>
                      <a:pt x="6" y="151"/>
                      <a:pt x="6" y="151"/>
                      <a:pt x="6" y="151"/>
                    </a:cubicBezTo>
                    <a:cubicBezTo>
                      <a:pt x="9" y="143"/>
                      <a:pt x="9" y="143"/>
                      <a:pt x="9" y="143"/>
                    </a:cubicBezTo>
                    <a:cubicBezTo>
                      <a:pt x="11" y="135"/>
                      <a:pt x="11" y="135"/>
                      <a:pt x="11" y="135"/>
                    </a:cubicBezTo>
                    <a:cubicBezTo>
                      <a:pt x="12" y="130"/>
                      <a:pt x="12" y="130"/>
                      <a:pt x="12" y="130"/>
                    </a:cubicBezTo>
                    <a:cubicBezTo>
                      <a:pt x="15" y="127"/>
                      <a:pt x="15" y="127"/>
                      <a:pt x="15" y="127"/>
                    </a:cubicBezTo>
                    <a:cubicBezTo>
                      <a:pt x="19" y="125"/>
                      <a:pt x="19" y="125"/>
                      <a:pt x="19" y="125"/>
                    </a:cubicBezTo>
                    <a:cubicBezTo>
                      <a:pt x="23" y="123"/>
                      <a:pt x="23" y="123"/>
                      <a:pt x="23" y="123"/>
                    </a:cubicBezTo>
                    <a:cubicBezTo>
                      <a:pt x="28" y="121"/>
                      <a:pt x="28" y="121"/>
                      <a:pt x="28" y="121"/>
                    </a:cubicBezTo>
                    <a:cubicBezTo>
                      <a:pt x="35" y="119"/>
                      <a:pt x="35" y="119"/>
                      <a:pt x="35" y="119"/>
                    </a:cubicBezTo>
                    <a:cubicBezTo>
                      <a:pt x="41" y="113"/>
                      <a:pt x="41" y="113"/>
                      <a:pt x="41" y="113"/>
                    </a:cubicBezTo>
                    <a:cubicBezTo>
                      <a:pt x="46" y="108"/>
                      <a:pt x="46" y="108"/>
                      <a:pt x="46" y="108"/>
                    </a:cubicBezTo>
                    <a:cubicBezTo>
                      <a:pt x="50" y="105"/>
                      <a:pt x="50" y="105"/>
                      <a:pt x="50" y="105"/>
                    </a:cubicBezTo>
                    <a:cubicBezTo>
                      <a:pt x="56" y="104"/>
                      <a:pt x="56" y="104"/>
                      <a:pt x="56" y="104"/>
                    </a:cubicBezTo>
                    <a:cubicBezTo>
                      <a:pt x="61" y="103"/>
                      <a:pt x="61" y="103"/>
                      <a:pt x="61" y="103"/>
                    </a:cubicBezTo>
                    <a:cubicBezTo>
                      <a:pt x="66" y="104"/>
                      <a:pt x="66" y="104"/>
                      <a:pt x="66" y="104"/>
                    </a:cubicBezTo>
                    <a:cubicBezTo>
                      <a:pt x="71" y="104"/>
                      <a:pt x="71" y="104"/>
                      <a:pt x="71" y="104"/>
                    </a:cubicBezTo>
                    <a:cubicBezTo>
                      <a:pt x="77" y="102"/>
                      <a:pt x="77" y="102"/>
                      <a:pt x="77" y="102"/>
                    </a:cubicBezTo>
                    <a:cubicBezTo>
                      <a:pt x="80" y="96"/>
                      <a:pt x="80" y="96"/>
                      <a:pt x="80" y="96"/>
                    </a:cubicBezTo>
                    <a:cubicBezTo>
                      <a:pt x="81" y="89"/>
                      <a:pt x="81" y="89"/>
                      <a:pt x="81" y="89"/>
                    </a:cubicBezTo>
                    <a:cubicBezTo>
                      <a:pt x="79" y="85"/>
                      <a:pt x="79" y="85"/>
                      <a:pt x="79" y="85"/>
                    </a:cubicBezTo>
                    <a:cubicBezTo>
                      <a:pt x="77" y="81"/>
                      <a:pt x="77" y="81"/>
                      <a:pt x="77" y="81"/>
                    </a:cubicBezTo>
                    <a:cubicBezTo>
                      <a:pt x="78" y="75"/>
                      <a:pt x="78" y="75"/>
                      <a:pt x="78" y="75"/>
                    </a:cubicBezTo>
                    <a:cubicBezTo>
                      <a:pt x="79" y="70"/>
                      <a:pt x="79" y="70"/>
                      <a:pt x="79" y="70"/>
                    </a:cubicBezTo>
                    <a:cubicBezTo>
                      <a:pt x="81" y="66"/>
                      <a:pt x="81" y="66"/>
                      <a:pt x="81" y="66"/>
                    </a:cubicBezTo>
                    <a:cubicBezTo>
                      <a:pt x="84" y="62"/>
                      <a:pt x="84" y="62"/>
                      <a:pt x="84" y="62"/>
                    </a:cubicBezTo>
                    <a:cubicBezTo>
                      <a:pt x="82" y="57"/>
                      <a:pt x="82" y="57"/>
                      <a:pt x="82" y="57"/>
                    </a:cubicBezTo>
                    <a:cubicBezTo>
                      <a:pt x="82" y="50"/>
                      <a:pt x="82" y="50"/>
                      <a:pt x="82" y="50"/>
                    </a:cubicBezTo>
                    <a:cubicBezTo>
                      <a:pt x="81" y="42"/>
                      <a:pt x="81" y="42"/>
                      <a:pt x="81" y="42"/>
                    </a:cubicBezTo>
                    <a:cubicBezTo>
                      <a:pt x="81" y="36"/>
                      <a:pt x="81" y="36"/>
                      <a:pt x="81" y="36"/>
                    </a:cubicBezTo>
                    <a:cubicBezTo>
                      <a:pt x="82" y="30"/>
                      <a:pt x="82" y="30"/>
                      <a:pt x="82" y="30"/>
                    </a:cubicBezTo>
                    <a:cubicBezTo>
                      <a:pt x="85" y="25"/>
                      <a:pt x="85" y="25"/>
                      <a:pt x="85" y="25"/>
                    </a:cubicBezTo>
                    <a:cubicBezTo>
                      <a:pt x="88" y="18"/>
                      <a:pt x="88" y="18"/>
                      <a:pt x="88" y="18"/>
                    </a:cubicBezTo>
                    <a:cubicBezTo>
                      <a:pt x="93" y="17"/>
                      <a:pt x="93" y="17"/>
                      <a:pt x="93" y="17"/>
                    </a:cubicBezTo>
                    <a:cubicBezTo>
                      <a:pt x="103" y="11"/>
                      <a:pt x="103" y="11"/>
                      <a:pt x="103" y="11"/>
                    </a:cubicBezTo>
                    <a:cubicBezTo>
                      <a:pt x="107" y="6"/>
                      <a:pt x="107" y="6"/>
                      <a:pt x="107" y="6"/>
                    </a:cubicBezTo>
                    <a:lnTo>
                      <a:pt x="109"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7" name="Freeform 31"/>
              <p:cNvSpPr>
                <a:spLocks/>
              </p:cNvSpPr>
              <p:nvPr/>
            </p:nvSpPr>
            <p:spPr bwMode="auto">
              <a:xfrm>
                <a:off x="10372725" y="1885950"/>
                <a:ext cx="381000" cy="473075"/>
              </a:xfrm>
              <a:custGeom>
                <a:avLst/>
                <a:gdLst>
                  <a:gd name="T0" fmla="*/ 3 w 101"/>
                  <a:gd name="T1" fmla="*/ 0 h 126"/>
                  <a:gd name="T2" fmla="*/ 2 w 101"/>
                  <a:gd name="T3" fmla="*/ 5 h 126"/>
                  <a:gd name="T4" fmla="*/ 0 w 101"/>
                  <a:gd name="T5" fmla="*/ 8 h 126"/>
                  <a:gd name="T6" fmla="*/ 1 w 101"/>
                  <a:gd name="T7" fmla="*/ 14 h 126"/>
                  <a:gd name="T8" fmla="*/ 1 w 101"/>
                  <a:gd name="T9" fmla="*/ 16 h 126"/>
                  <a:gd name="T10" fmla="*/ 3 w 101"/>
                  <a:gd name="T11" fmla="*/ 19 h 126"/>
                  <a:gd name="T12" fmla="*/ 5 w 101"/>
                  <a:gd name="T13" fmla="*/ 23 h 126"/>
                  <a:gd name="T14" fmla="*/ 6 w 101"/>
                  <a:gd name="T15" fmla="*/ 26 h 126"/>
                  <a:gd name="T16" fmla="*/ 6 w 101"/>
                  <a:gd name="T17" fmla="*/ 31 h 126"/>
                  <a:gd name="T18" fmla="*/ 9 w 101"/>
                  <a:gd name="T19" fmla="*/ 36 h 126"/>
                  <a:gd name="T20" fmla="*/ 9 w 101"/>
                  <a:gd name="T21" fmla="*/ 41 h 126"/>
                  <a:gd name="T22" fmla="*/ 9 w 101"/>
                  <a:gd name="T23" fmla="*/ 48 h 126"/>
                  <a:gd name="T24" fmla="*/ 10 w 101"/>
                  <a:gd name="T25" fmla="*/ 54 h 126"/>
                  <a:gd name="T26" fmla="*/ 10 w 101"/>
                  <a:gd name="T27" fmla="*/ 62 h 126"/>
                  <a:gd name="T28" fmla="*/ 11 w 101"/>
                  <a:gd name="T29" fmla="*/ 70 h 126"/>
                  <a:gd name="T30" fmla="*/ 12 w 101"/>
                  <a:gd name="T31" fmla="*/ 78 h 126"/>
                  <a:gd name="T32" fmla="*/ 12 w 101"/>
                  <a:gd name="T33" fmla="*/ 84 h 126"/>
                  <a:gd name="T34" fmla="*/ 13 w 101"/>
                  <a:gd name="T35" fmla="*/ 89 h 126"/>
                  <a:gd name="T36" fmla="*/ 17 w 101"/>
                  <a:gd name="T37" fmla="*/ 97 h 126"/>
                  <a:gd name="T38" fmla="*/ 22 w 101"/>
                  <a:gd name="T39" fmla="*/ 99 h 126"/>
                  <a:gd name="T40" fmla="*/ 23 w 101"/>
                  <a:gd name="T41" fmla="*/ 103 h 126"/>
                  <a:gd name="T42" fmla="*/ 22 w 101"/>
                  <a:gd name="T43" fmla="*/ 108 h 126"/>
                  <a:gd name="T44" fmla="*/ 22 w 101"/>
                  <a:gd name="T45" fmla="*/ 112 h 126"/>
                  <a:gd name="T46" fmla="*/ 21 w 101"/>
                  <a:gd name="T47" fmla="*/ 116 h 126"/>
                  <a:gd name="T48" fmla="*/ 26 w 101"/>
                  <a:gd name="T49" fmla="*/ 117 h 126"/>
                  <a:gd name="T50" fmla="*/ 32 w 101"/>
                  <a:gd name="T51" fmla="*/ 116 h 126"/>
                  <a:gd name="T52" fmla="*/ 39 w 101"/>
                  <a:gd name="T53" fmla="*/ 116 h 126"/>
                  <a:gd name="T54" fmla="*/ 44 w 101"/>
                  <a:gd name="T55" fmla="*/ 116 h 126"/>
                  <a:gd name="T56" fmla="*/ 48 w 101"/>
                  <a:gd name="T57" fmla="*/ 117 h 126"/>
                  <a:gd name="T58" fmla="*/ 53 w 101"/>
                  <a:gd name="T59" fmla="*/ 121 h 126"/>
                  <a:gd name="T60" fmla="*/ 58 w 101"/>
                  <a:gd name="T61" fmla="*/ 126 h 126"/>
                  <a:gd name="T62" fmla="*/ 61 w 101"/>
                  <a:gd name="T63" fmla="*/ 125 h 126"/>
                  <a:gd name="T64" fmla="*/ 66 w 101"/>
                  <a:gd name="T65" fmla="*/ 121 h 126"/>
                  <a:gd name="T66" fmla="*/ 69 w 101"/>
                  <a:gd name="T67" fmla="*/ 117 h 126"/>
                  <a:gd name="T68" fmla="*/ 68 w 101"/>
                  <a:gd name="T69" fmla="*/ 113 h 126"/>
                  <a:gd name="T70" fmla="*/ 66 w 101"/>
                  <a:gd name="T71" fmla="*/ 110 h 126"/>
                  <a:gd name="T72" fmla="*/ 66 w 101"/>
                  <a:gd name="T73" fmla="*/ 104 h 126"/>
                  <a:gd name="T74" fmla="*/ 69 w 101"/>
                  <a:gd name="T75" fmla="*/ 97 h 126"/>
                  <a:gd name="T76" fmla="*/ 70 w 101"/>
                  <a:gd name="T77" fmla="*/ 90 h 126"/>
                  <a:gd name="T78" fmla="*/ 75 w 101"/>
                  <a:gd name="T79" fmla="*/ 82 h 126"/>
                  <a:gd name="T80" fmla="*/ 81 w 101"/>
                  <a:gd name="T81" fmla="*/ 74 h 126"/>
                  <a:gd name="T82" fmla="*/ 86 w 101"/>
                  <a:gd name="T83" fmla="*/ 66 h 126"/>
                  <a:gd name="T84" fmla="*/ 91 w 101"/>
                  <a:gd name="T85" fmla="*/ 58 h 126"/>
                  <a:gd name="T86" fmla="*/ 94 w 101"/>
                  <a:gd name="T87" fmla="*/ 51 h 126"/>
                  <a:gd name="T88" fmla="*/ 101 w 101"/>
                  <a:gd name="T89" fmla="*/ 47 h 126"/>
                  <a:gd name="T90" fmla="*/ 89 w 101"/>
                  <a:gd name="T91" fmla="*/ 36 h 126"/>
                  <a:gd name="T92" fmla="*/ 78 w 101"/>
                  <a:gd name="T93" fmla="*/ 28 h 126"/>
                  <a:gd name="T94" fmla="*/ 75 w 101"/>
                  <a:gd name="T95" fmla="*/ 24 h 126"/>
                  <a:gd name="T96" fmla="*/ 70 w 101"/>
                  <a:gd name="T97" fmla="*/ 21 h 126"/>
                  <a:gd name="T98" fmla="*/ 63 w 101"/>
                  <a:gd name="T99" fmla="*/ 18 h 126"/>
                  <a:gd name="T100" fmla="*/ 57 w 101"/>
                  <a:gd name="T101" fmla="*/ 13 h 126"/>
                  <a:gd name="T102" fmla="*/ 50 w 101"/>
                  <a:gd name="T103" fmla="*/ 8 h 126"/>
                  <a:gd name="T104" fmla="*/ 42 w 101"/>
                  <a:gd name="T105" fmla="*/ 5 h 126"/>
                  <a:gd name="T106" fmla="*/ 35 w 101"/>
                  <a:gd name="T107" fmla="*/ 1 h 126"/>
                  <a:gd name="T108" fmla="*/ 28 w 101"/>
                  <a:gd name="T109" fmla="*/ 1 h 126"/>
                  <a:gd name="T110" fmla="*/ 18 w 101"/>
                  <a:gd name="T111" fmla="*/ 1 h 126"/>
                  <a:gd name="T112" fmla="*/ 13 w 101"/>
                  <a:gd name="T113" fmla="*/ 1 h 126"/>
                  <a:gd name="T114" fmla="*/ 3 w 101"/>
                  <a:gd name="T11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126">
                    <a:moveTo>
                      <a:pt x="3" y="0"/>
                    </a:moveTo>
                    <a:cubicBezTo>
                      <a:pt x="2" y="5"/>
                      <a:pt x="2" y="5"/>
                      <a:pt x="2" y="5"/>
                    </a:cubicBezTo>
                    <a:cubicBezTo>
                      <a:pt x="0" y="8"/>
                      <a:pt x="0" y="8"/>
                      <a:pt x="0" y="8"/>
                    </a:cubicBezTo>
                    <a:cubicBezTo>
                      <a:pt x="1" y="14"/>
                      <a:pt x="1" y="14"/>
                      <a:pt x="1" y="14"/>
                    </a:cubicBezTo>
                    <a:cubicBezTo>
                      <a:pt x="1" y="16"/>
                      <a:pt x="1" y="16"/>
                      <a:pt x="1" y="16"/>
                    </a:cubicBezTo>
                    <a:cubicBezTo>
                      <a:pt x="3" y="19"/>
                      <a:pt x="3" y="19"/>
                      <a:pt x="3" y="19"/>
                    </a:cubicBezTo>
                    <a:cubicBezTo>
                      <a:pt x="5" y="23"/>
                      <a:pt x="5" y="23"/>
                      <a:pt x="5" y="23"/>
                    </a:cubicBezTo>
                    <a:cubicBezTo>
                      <a:pt x="6" y="26"/>
                      <a:pt x="6" y="26"/>
                      <a:pt x="6" y="26"/>
                    </a:cubicBezTo>
                    <a:cubicBezTo>
                      <a:pt x="6" y="31"/>
                      <a:pt x="6" y="31"/>
                      <a:pt x="6" y="31"/>
                    </a:cubicBezTo>
                    <a:cubicBezTo>
                      <a:pt x="9" y="36"/>
                      <a:pt x="9" y="36"/>
                      <a:pt x="9" y="36"/>
                    </a:cubicBezTo>
                    <a:cubicBezTo>
                      <a:pt x="9" y="41"/>
                      <a:pt x="9" y="41"/>
                      <a:pt x="9" y="41"/>
                    </a:cubicBezTo>
                    <a:cubicBezTo>
                      <a:pt x="9" y="48"/>
                      <a:pt x="9" y="48"/>
                      <a:pt x="9" y="48"/>
                    </a:cubicBezTo>
                    <a:cubicBezTo>
                      <a:pt x="10" y="54"/>
                      <a:pt x="10" y="54"/>
                      <a:pt x="10" y="54"/>
                    </a:cubicBezTo>
                    <a:cubicBezTo>
                      <a:pt x="10" y="62"/>
                      <a:pt x="10" y="62"/>
                      <a:pt x="10" y="62"/>
                    </a:cubicBezTo>
                    <a:cubicBezTo>
                      <a:pt x="11" y="70"/>
                      <a:pt x="11" y="70"/>
                      <a:pt x="11" y="70"/>
                    </a:cubicBezTo>
                    <a:cubicBezTo>
                      <a:pt x="12" y="78"/>
                      <a:pt x="12" y="78"/>
                      <a:pt x="12" y="78"/>
                    </a:cubicBezTo>
                    <a:cubicBezTo>
                      <a:pt x="12" y="84"/>
                      <a:pt x="12" y="84"/>
                      <a:pt x="12" y="84"/>
                    </a:cubicBezTo>
                    <a:cubicBezTo>
                      <a:pt x="12" y="84"/>
                      <a:pt x="13" y="87"/>
                      <a:pt x="13" y="89"/>
                    </a:cubicBezTo>
                    <a:cubicBezTo>
                      <a:pt x="14" y="92"/>
                      <a:pt x="17" y="97"/>
                      <a:pt x="17" y="97"/>
                    </a:cubicBezTo>
                    <a:cubicBezTo>
                      <a:pt x="22" y="99"/>
                      <a:pt x="22" y="99"/>
                      <a:pt x="22" y="99"/>
                    </a:cubicBezTo>
                    <a:cubicBezTo>
                      <a:pt x="23" y="103"/>
                      <a:pt x="23" y="103"/>
                      <a:pt x="23" y="103"/>
                    </a:cubicBezTo>
                    <a:cubicBezTo>
                      <a:pt x="22" y="108"/>
                      <a:pt x="22" y="108"/>
                      <a:pt x="22" y="108"/>
                    </a:cubicBezTo>
                    <a:cubicBezTo>
                      <a:pt x="22" y="108"/>
                      <a:pt x="23" y="110"/>
                      <a:pt x="22" y="112"/>
                    </a:cubicBezTo>
                    <a:cubicBezTo>
                      <a:pt x="20" y="113"/>
                      <a:pt x="21" y="116"/>
                      <a:pt x="21" y="116"/>
                    </a:cubicBezTo>
                    <a:cubicBezTo>
                      <a:pt x="26" y="117"/>
                      <a:pt x="26" y="117"/>
                      <a:pt x="26" y="117"/>
                    </a:cubicBezTo>
                    <a:cubicBezTo>
                      <a:pt x="32" y="116"/>
                      <a:pt x="32" y="116"/>
                      <a:pt x="32" y="116"/>
                    </a:cubicBezTo>
                    <a:cubicBezTo>
                      <a:pt x="39" y="116"/>
                      <a:pt x="39" y="116"/>
                      <a:pt x="39" y="116"/>
                    </a:cubicBezTo>
                    <a:cubicBezTo>
                      <a:pt x="44" y="116"/>
                      <a:pt x="44" y="116"/>
                      <a:pt x="44" y="116"/>
                    </a:cubicBezTo>
                    <a:cubicBezTo>
                      <a:pt x="48" y="117"/>
                      <a:pt x="48" y="117"/>
                      <a:pt x="48" y="117"/>
                    </a:cubicBezTo>
                    <a:cubicBezTo>
                      <a:pt x="53" y="121"/>
                      <a:pt x="53" y="121"/>
                      <a:pt x="53" y="121"/>
                    </a:cubicBezTo>
                    <a:cubicBezTo>
                      <a:pt x="58" y="126"/>
                      <a:pt x="58" y="126"/>
                      <a:pt x="58" y="126"/>
                    </a:cubicBezTo>
                    <a:cubicBezTo>
                      <a:pt x="61" y="125"/>
                      <a:pt x="61" y="125"/>
                      <a:pt x="61" y="125"/>
                    </a:cubicBezTo>
                    <a:cubicBezTo>
                      <a:pt x="66" y="121"/>
                      <a:pt x="66" y="121"/>
                      <a:pt x="66" y="121"/>
                    </a:cubicBezTo>
                    <a:cubicBezTo>
                      <a:pt x="69" y="117"/>
                      <a:pt x="69" y="117"/>
                      <a:pt x="69" y="117"/>
                    </a:cubicBezTo>
                    <a:cubicBezTo>
                      <a:pt x="68" y="113"/>
                      <a:pt x="68" y="113"/>
                      <a:pt x="68" y="113"/>
                    </a:cubicBezTo>
                    <a:cubicBezTo>
                      <a:pt x="66" y="110"/>
                      <a:pt x="66" y="110"/>
                      <a:pt x="66" y="110"/>
                    </a:cubicBezTo>
                    <a:cubicBezTo>
                      <a:pt x="66" y="104"/>
                      <a:pt x="66" y="104"/>
                      <a:pt x="66" y="104"/>
                    </a:cubicBezTo>
                    <a:cubicBezTo>
                      <a:pt x="69" y="97"/>
                      <a:pt x="69" y="97"/>
                      <a:pt x="69" y="97"/>
                    </a:cubicBezTo>
                    <a:cubicBezTo>
                      <a:pt x="70" y="90"/>
                      <a:pt x="70" y="90"/>
                      <a:pt x="70" y="90"/>
                    </a:cubicBezTo>
                    <a:cubicBezTo>
                      <a:pt x="75" y="82"/>
                      <a:pt x="75" y="82"/>
                      <a:pt x="75" y="82"/>
                    </a:cubicBezTo>
                    <a:cubicBezTo>
                      <a:pt x="81" y="74"/>
                      <a:pt x="81" y="74"/>
                      <a:pt x="81" y="74"/>
                    </a:cubicBezTo>
                    <a:cubicBezTo>
                      <a:pt x="86" y="66"/>
                      <a:pt x="86" y="66"/>
                      <a:pt x="86" y="66"/>
                    </a:cubicBezTo>
                    <a:cubicBezTo>
                      <a:pt x="91" y="58"/>
                      <a:pt x="91" y="58"/>
                      <a:pt x="91" y="58"/>
                    </a:cubicBezTo>
                    <a:cubicBezTo>
                      <a:pt x="94" y="51"/>
                      <a:pt x="94" y="51"/>
                      <a:pt x="94" y="51"/>
                    </a:cubicBezTo>
                    <a:cubicBezTo>
                      <a:pt x="101" y="47"/>
                      <a:pt x="101" y="47"/>
                      <a:pt x="101" y="47"/>
                    </a:cubicBezTo>
                    <a:cubicBezTo>
                      <a:pt x="89" y="36"/>
                      <a:pt x="89" y="36"/>
                      <a:pt x="89" y="36"/>
                    </a:cubicBezTo>
                    <a:cubicBezTo>
                      <a:pt x="78" y="28"/>
                      <a:pt x="78" y="28"/>
                      <a:pt x="78" y="28"/>
                    </a:cubicBezTo>
                    <a:cubicBezTo>
                      <a:pt x="75" y="24"/>
                      <a:pt x="75" y="24"/>
                      <a:pt x="75" y="24"/>
                    </a:cubicBezTo>
                    <a:cubicBezTo>
                      <a:pt x="75" y="24"/>
                      <a:pt x="71" y="21"/>
                      <a:pt x="70" y="21"/>
                    </a:cubicBezTo>
                    <a:cubicBezTo>
                      <a:pt x="68" y="21"/>
                      <a:pt x="63" y="18"/>
                      <a:pt x="63" y="18"/>
                    </a:cubicBezTo>
                    <a:cubicBezTo>
                      <a:pt x="57" y="13"/>
                      <a:pt x="57" y="13"/>
                      <a:pt x="57" y="13"/>
                    </a:cubicBezTo>
                    <a:cubicBezTo>
                      <a:pt x="50" y="8"/>
                      <a:pt x="50" y="8"/>
                      <a:pt x="50" y="8"/>
                    </a:cubicBezTo>
                    <a:cubicBezTo>
                      <a:pt x="42" y="5"/>
                      <a:pt x="42" y="5"/>
                      <a:pt x="42" y="5"/>
                    </a:cubicBezTo>
                    <a:cubicBezTo>
                      <a:pt x="35" y="1"/>
                      <a:pt x="35" y="1"/>
                      <a:pt x="35" y="1"/>
                    </a:cubicBezTo>
                    <a:cubicBezTo>
                      <a:pt x="28" y="1"/>
                      <a:pt x="28" y="1"/>
                      <a:pt x="28" y="1"/>
                    </a:cubicBezTo>
                    <a:cubicBezTo>
                      <a:pt x="18" y="1"/>
                      <a:pt x="18" y="1"/>
                      <a:pt x="18" y="1"/>
                    </a:cubicBezTo>
                    <a:cubicBezTo>
                      <a:pt x="13" y="1"/>
                      <a:pt x="13" y="1"/>
                      <a:pt x="13" y="1"/>
                    </a:cubicBezTo>
                    <a:lnTo>
                      <a:pt x="3"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8" name="Freeform 32"/>
              <p:cNvSpPr>
                <a:spLocks/>
              </p:cNvSpPr>
              <p:nvPr/>
            </p:nvSpPr>
            <p:spPr bwMode="auto">
              <a:xfrm>
                <a:off x="10658475" y="2084388"/>
                <a:ext cx="315912" cy="184150"/>
              </a:xfrm>
              <a:custGeom>
                <a:avLst/>
                <a:gdLst>
                  <a:gd name="T0" fmla="*/ 25 w 84"/>
                  <a:gd name="T1" fmla="*/ 0 h 49"/>
                  <a:gd name="T2" fmla="*/ 29 w 84"/>
                  <a:gd name="T3" fmla="*/ 0 h 49"/>
                  <a:gd name="T4" fmla="*/ 35 w 84"/>
                  <a:gd name="T5" fmla="*/ 2 h 49"/>
                  <a:gd name="T6" fmla="*/ 41 w 84"/>
                  <a:gd name="T7" fmla="*/ 5 h 49"/>
                  <a:gd name="T8" fmla="*/ 49 w 84"/>
                  <a:gd name="T9" fmla="*/ 5 h 49"/>
                  <a:gd name="T10" fmla="*/ 58 w 84"/>
                  <a:gd name="T11" fmla="*/ 5 h 49"/>
                  <a:gd name="T12" fmla="*/ 65 w 84"/>
                  <a:gd name="T13" fmla="*/ 5 h 49"/>
                  <a:gd name="T14" fmla="*/ 72 w 84"/>
                  <a:gd name="T15" fmla="*/ 6 h 49"/>
                  <a:gd name="T16" fmla="*/ 77 w 84"/>
                  <a:gd name="T17" fmla="*/ 9 h 49"/>
                  <a:gd name="T18" fmla="*/ 81 w 84"/>
                  <a:gd name="T19" fmla="*/ 13 h 49"/>
                  <a:gd name="T20" fmla="*/ 81 w 84"/>
                  <a:gd name="T21" fmla="*/ 17 h 49"/>
                  <a:gd name="T22" fmla="*/ 84 w 84"/>
                  <a:gd name="T23" fmla="*/ 24 h 49"/>
                  <a:gd name="T24" fmla="*/ 84 w 84"/>
                  <a:gd name="T25" fmla="*/ 29 h 49"/>
                  <a:gd name="T26" fmla="*/ 84 w 84"/>
                  <a:gd name="T27" fmla="*/ 37 h 49"/>
                  <a:gd name="T28" fmla="*/ 83 w 84"/>
                  <a:gd name="T29" fmla="*/ 40 h 49"/>
                  <a:gd name="T30" fmla="*/ 75 w 84"/>
                  <a:gd name="T31" fmla="*/ 40 h 49"/>
                  <a:gd name="T32" fmla="*/ 65 w 84"/>
                  <a:gd name="T33" fmla="*/ 40 h 49"/>
                  <a:gd name="T34" fmla="*/ 59 w 84"/>
                  <a:gd name="T35" fmla="*/ 37 h 49"/>
                  <a:gd name="T36" fmla="*/ 55 w 84"/>
                  <a:gd name="T37" fmla="*/ 36 h 49"/>
                  <a:gd name="T38" fmla="*/ 52 w 84"/>
                  <a:gd name="T39" fmla="*/ 37 h 49"/>
                  <a:gd name="T40" fmla="*/ 49 w 84"/>
                  <a:gd name="T41" fmla="*/ 41 h 49"/>
                  <a:gd name="T42" fmla="*/ 48 w 84"/>
                  <a:gd name="T43" fmla="*/ 44 h 49"/>
                  <a:gd name="T44" fmla="*/ 47 w 84"/>
                  <a:gd name="T45" fmla="*/ 49 h 49"/>
                  <a:gd name="T46" fmla="*/ 43 w 84"/>
                  <a:gd name="T47" fmla="*/ 49 h 49"/>
                  <a:gd name="T48" fmla="*/ 40 w 84"/>
                  <a:gd name="T49" fmla="*/ 45 h 49"/>
                  <a:gd name="T50" fmla="*/ 34 w 84"/>
                  <a:gd name="T51" fmla="*/ 46 h 49"/>
                  <a:gd name="T52" fmla="*/ 32 w 84"/>
                  <a:gd name="T53" fmla="*/ 46 h 49"/>
                  <a:gd name="T54" fmla="*/ 30 w 84"/>
                  <a:gd name="T55" fmla="*/ 43 h 49"/>
                  <a:gd name="T56" fmla="*/ 34 w 84"/>
                  <a:gd name="T57" fmla="*/ 36 h 49"/>
                  <a:gd name="T58" fmla="*/ 34 w 84"/>
                  <a:gd name="T59" fmla="*/ 31 h 49"/>
                  <a:gd name="T60" fmla="*/ 27 w 84"/>
                  <a:gd name="T61" fmla="*/ 30 h 49"/>
                  <a:gd name="T62" fmla="*/ 20 w 84"/>
                  <a:gd name="T63" fmla="*/ 31 h 49"/>
                  <a:gd name="T64" fmla="*/ 16 w 84"/>
                  <a:gd name="T65" fmla="*/ 34 h 49"/>
                  <a:gd name="T66" fmla="*/ 10 w 84"/>
                  <a:gd name="T67" fmla="*/ 38 h 49"/>
                  <a:gd name="T68" fmla="*/ 5 w 84"/>
                  <a:gd name="T69" fmla="*/ 39 h 49"/>
                  <a:gd name="T70" fmla="*/ 0 w 84"/>
                  <a:gd name="T71" fmla="*/ 38 h 49"/>
                  <a:gd name="T72" fmla="*/ 5 w 84"/>
                  <a:gd name="T73" fmla="*/ 31 h 49"/>
                  <a:gd name="T74" fmla="*/ 8 w 84"/>
                  <a:gd name="T75" fmla="*/ 25 h 49"/>
                  <a:gd name="T76" fmla="*/ 15 w 84"/>
                  <a:gd name="T77" fmla="*/ 14 h 49"/>
                  <a:gd name="T78" fmla="*/ 25 w 84"/>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49">
                    <a:moveTo>
                      <a:pt x="25" y="0"/>
                    </a:moveTo>
                    <a:cubicBezTo>
                      <a:pt x="29" y="0"/>
                      <a:pt x="29" y="0"/>
                      <a:pt x="29" y="0"/>
                    </a:cubicBezTo>
                    <a:cubicBezTo>
                      <a:pt x="35" y="2"/>
                      <a:pt x="35" y="2"/>
                      <a:pt x="35" y="2"/>
                    </a:cubicBezTo>
                    <a:cubicBezTo>
                      <a:pt x="41" y="5"/>
                      <a:pt x="41" y="5"/>
                      <a:pt x="41" y="5"/>
                    </a:cubicBezTo>
                    <a:cubicBezTo>
                      <a:pt x="49" y="5"/>
                      <a:pt x="49" y="5"/>
                      <a:pt x="49" y="5"/>
                    </a:cubicBezTo>
                    <a:cubicBezTo>
                      <a:pt x="58" y="5"/>
                      <a:pt x="58" y="5"/>
                      <a:pt x="58" y="5"/>
                    </a:cubicBezTo>
                    <a:cubicBezTo>
                      <a:pt x="65" y="5"/>
                      <a:pt x="65" y="5"/>
                      <a:pt x="65" y="5"/>
                    </a:cubicBezTo>
                    <a:cubicBezTo>
                      <a:pt x="72" y="6"/>
                      <a:pt x="72" y="6"/>
                      <a:pt x="72" y="6"/>
                    </a:cubicBezTo>
                    <a:cubicBezTo>
                      <a:pt x="77" y="9"/>
                      <a:pt x="77" y="9"/>
                      <a:pt x="77" y="9"/>
                    </a:cubicBezTo>
                    <a:cubicBezTo>
                      <a:pt x="81" y="13"/>
                      <a:pt x="81" y="13"/>
                      <a:pt x="81" y="13"/>
                    </a:cubicBezTo>
                    <a:cubicBezTo>
                      <a:pt x="81" y="17"/>
                      <a:pt x="81" y="17"/>
                      <a:pt x="81" y="17"/>
                    </a:cubicBezTo>
                    <a:cubicBezTo>
                      <a:pt x="84" y="24"/>
                      <a:pt x="84" y="24"/>
                      <a:pt x="84" y="24"/>
                    </a:cubicBezTo>
                    <a:cubicBezTo>
                      <a:pt x="84" y="29"/>
                      <a:pt x="84" y="29"/>
                      <a:pt x="84" y="29"/>
                    </a:cubicBezTo>
                    <a:cubicBezTo>
                      <a:pt x="84" y="37"/>
                      <a:pt x="84" y="37"/>
                      <a:pt x="84" y="37"/>
                    </a:cubicBezTo>
                    <a:cubicBezTo>
                      <a:pt x="83" y="40"/>
                      <a:pt x="83" y="40"/>
                      <a:pt x="83" y="40"/>
                    </a:cubicBezTo>
                    <a:cubicBezTo>
                      <a:pt x="75" y="40"/>
                      <a:pt x="75" y="40"/>
                      <a:pt x="75" y="40"/>
                    </a:cubicBezTo>
                    <a:cubicBezTo>
                      <a:pt x="65" y="40"/>
                      <a:pt x="65" y="40"/>
                      <a:pt x="65" y="40"/>
                    </a:cubicBezTo>
                    <a:cubicBezTo>
                      <a:pt x="59" y="37"/>
                      <a:pt x="59" y="37"/>
                      <a:pt x="59" y="37"/>
                    </a:cubicBezTo>
                    <a:cubicBezTo>
                      <a:pt x="55" y="36"/>
                      <a:pt x="55" y="36"/>
                      <a:pt x="55" y="36"/>
                    </a:cubicBezTo>
                    <a:cubicBezTo>
                      <a:pt x="52" y="37"/>
                      <a:pt x="52" y="37"/>
                      <a:pt x="52" y="37"/>
                    </a:cubicBezTo>
                    <a:cubicBezTo>
                      <a:pt x="49" y="41"/>
                      <a:pt x="49" y="41"/>
                      <a:pt x="49" y="41"/>
                    </a:cubicBezTo>
                    <a:cubicBezTo>
                      <a:pt x="48" y="44"/>
                      <a:pt x="48" y="44"/>
                      <a:pt x="48" y="44"/>
                    </a:cubicBezTo>
                    <a:cubicBezTo>
                      <a:pt x="47" y="49"/>
                      <a:pt x="47" y="49"/>
                      <a:pt x="47" y="49"/>
                    </a:cubicBezTo>
                    <a:cubicBezTo>
                      <a:pt x="43" y="49"/>
                      <a:pt x="43" y="49"/>
                      <a:pt x="43" y="49"/>
                    </a:cubicBezTo>
                    <a:cubicBezTo>
                      <a:pt x="40" y="45"/>
                      <a:pt x="40" y="45"/>
                      <a:pt x="40" y="45"/>
                    </a:cubicBezTo>
                    <a:cubicBezTo>
                      <a:pt x="34" y="46"/>
                      <a:pt x="34" y="46"/>
                      <a:pt x="34" y="46"/>
                    </a:cubicBezTo>
                    <a:cubicBezTo>
                      <a:pt x="32" y="46"/>
                      <a:pt x="32" y="46"/>
                      <a:pt x="32" y="46"/>
                    </a:cubicBezTo>
                    <a:cubicBezTo>
                      <a:pt x="30" y="43"/>
                      <a:pt x="30" y="43"/>
                      <a:pt x="30" y="43"/>
                    </a:cubicBezTo>
                    <a:cubicBezTo>
                      <a:pt x="34" y="36"/>
                      <a:pt x="34" y="36"/>
                      <a:pt x="34" y="36"/>
                    </a:cubicBezTo>
                    <a:cubicBezTo>
                      <a:pt x="34" y="31"/>
                      <a:pt x="34" y="31"/>
                      <a:pt x="34" y="31"/>
                    </a:cubicBezTo>
                    <a:cubicBezTo>
                      <a:pt x="27" y="30"/>
                      <a:pt x="27" y="30"/>
                      <a:pt x="27" y="30"/>
                    </a:cubicBezTo>
                    <a:cubicBezTo>
                      <a:pt x="20" y="31"/>
                      <a:pt x="20" y="31"/>
                      <a:pt x="20" y="31"/>
                    </a:cubicBezTo>
                    <a:cubicBezTo>
                      <a:pt x="16" y="34"/>
                      <a:pt x="16" y="34"/>
                      <a:pt x="16" y="34"/>
                    </a:cubicBezTo>
                    <a:cubicBezTo>
                      <a:pt x="10" y="38"/>
                      <a:pt x="10" y="38"/>
                      <a:pt x="10" y="38"/>
                    </a:cubicBezTo>
                    <a:cubicBezTo>
                      <a:pt x="10" y="38"/>
                      <a:pt x="6" y="39"/>
                      <a:pt x="5" y="39"/>
                    </a:cubicBezTo>
                    <a:cubicBezTo>
                      <a:pt x="4" y="39"/>
                      <a:pt x="0" y="40"/>
                      <a:pt x="0" y="38"/>
                    </a:cubicBezTo>
                    <a:cubicBezTo>
                      <a:pt x="0" y="37"/>
                      <a:pt x="5" y="31"/>
                      <a:pt x="5" y="31"/>
                    </a:cubicBezTo>
                    <a:cubicBezTo>
                      <a:pt x="8" y="25"/>
                      <a:pt x="8" y="25"/>
                      <a:pt x="8" y="25"/>
                    </a:cubicBezTo>
                    <a:cubicBezTo>
                      <a:pt x="15" y="14"/>
                      <a:pt x="15" y="14"/>
                      <a:pt x="15" y="14"/>
                    </a:cubicBezTo>
                    <a:lnTo>
                      <a:pt x="25" y="0"/>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9" name="Freeform 33"/>
              <p:cNvSpPr>
                <a:spLocks/>
              </p:cNvSpPr>
              <p:nvPr/>
            </p:nvSpPr>
            <p:spPr bwMode="auto">
              <a:xfrm>
                <a:off x="10641013" y="2208213"/>
                <a:ext cx="363537" cy="192088"/>
              </a:xfrm>
              <a:custGeom>
                <a:avLst/>
                <a:gdLst>
                  <a:gd name="T0" fmla="*/ 2 w 97"/>
                  <a:gd name="T1" fmla="*/ 13 h 51"/>
                  <a:gd name="T2" fmla="*/ 0 w 97"/>
                  <a:gd name="T3" fmla="*/ 19 h 51"/>
                  <a:gd name="T4" fmla="*/ 1 w 97"/>
                  <a:gd name="T5" fmla="*/ 23 h 51"/>
                  <a:gd name="T6" fmla="*/ 3 w 97"/>
                  <a:gd name="T7" fmla="*/ 27 h 51"/>
                  <a:gd name="T8" fmla="*/ 2 w 97"/>
                  <a:gd name="T9" fmla="*/ 33 h 51"/>
                  <a:gd name="T10" fmla="*/ 1 w 97"/>
                  <a:gd name="T11" fmla="*/ 37 h 51"/>
                  <a:gd name="T12" fmla="*/ 4 w 97"/>
                  <a:gd name="T13" fmla="*/ 39 h 51"/>
                  <a:gd name="T14" fmla="*/ 10 w 97"/>
                  <a:gd name="T15" fmla="*/ 39 h 51"/>
                  <a:gd name="T16" fmla="*/ 18 w 97"/>
                  <a:gd name="T17" fmla="*/ 38 h 51"/>
                  <a:gd name="T18" fmla="*/ 24 w 97"/>
                  <a:gd name="T19" fmla="*/ 33 h 51"/>
                  <a:gd name="T20" fmla="*/ 31 w 97"/>
                  <a:gd name="T21" fmla="*/ 29 h 51"/>
                  <a:gd name="T22" fmla="*/ 34 w 97"/>
                  <a:gd name="T23" fmla="*/ 28 h 51"/>
                  <a:gd name="T24" fmla="*/ 42 w 97"/>
                  <a:gd name="T25" fmla="*/ 29 h 51"/>
                  <a:gd name="T26" fmla="*/ 43 w 97"/>
                  <a:gd name="T27" fmla="*/ 34 h 51"/>
                  <a:gd name="T28" fmla="*/ 41 w 97"/>
                  <a:gd name="T29" fmla="*/ 37 h 51"/>
                  <a:gd name="T30" fmla="*/ 39 w 97"/>
                  <a:gd name="T31" fmla="*/ 45 h 51"/>
                  <a:gd name="T32" fmla="*/ 39 w 97"/>
                  <a:gd name="T33" fmla="*/ 48 h 51"/>
                  <a:gd name="T34" fmla="*/ 40 w 97"/>
                  <a:gd name="T35" fmla="*/ 50 h 51"/>
                  <a:gd name="T36" fmla="*/ 44 w 97"/>
                  <a:gd name="T37" fmla="*/ 51 h 51"/>
                  <a:gd name="T38" fmla="*/ 48 w 97"/>
                  <a:gd name="T39" fmla="*/ 47 h 51"/>
                  <a:gd name="T40" fmla="*/ 54 w 97"/>
                  <a:gd name="T41" fmla="*/ 42 h 51"/>
                  <a:gd name="T42" fmla="*/ 58 w 97"/>
                  <a:gd name="T43" fmla="*/ 42 h 51"/>
                  <a:gd name="T44" fmla="*/ 67 w 97"/>
                  <a:gd name="T45" fmla="*/ 41 h 51"/>
                  <a:gd name="T46" fmla="*/ 75 w 97"/>
                  <a:gd name="T47" fmla="*/ 39 h 51"/>
                  <a:gd name="T48" fmla="*/ 80 w 97"/>
                  <a:gd name="T49" fmla="*/ 34 h 51"/>
                  <a:gd name="T50" fmla="*/ 84 w 97"/>
                  <a:gd name="T51" fmla="*/ 31 h 51"/>
                  <a:gd name="T52" fmla="*/ 89 w 97"/>
                  <a:gd name="T53" fmla="*/ 30 h 51"/>
                  <a:gd name="T54" fmla="*/ 97 w 97"/>
                  <a:gd name="T55" fmla="*/ 30 h 51"/>
                  <a:gd name="T56" fmla="*/ 97 w 97"/>
                  <a:gd name="T57" fmla="*/ 25 h 51"/>
                  <a:gd name="T58" fmla="*/ 96 w 97"/>
                  <a:gd name="T59" fmla="*/ 19 h 51"/>
                  <a:gd name="T60" fmla="*/ 93 w 97"/>
                  <a:gd name="T61" fmla="*/ 14 h 51"/>
                  <a:gd name="T62" fmla="*/ 90 w 97"/>
                  <a:gd name="T63" fmla="*/ 12 h 51"/>
                  <a:gd name="T64" fmla="*/ 79 w 97"/>
                  <a:gd name="T65" fmla="*/ 10 h 51"/>
                  <a:gd name="T66" fmla="*/ 71 w 97"/>
                  <a:gd name="T67" fmla="*/ 10 h 51"/>
                  <a:gd name="T68" fmla="*/ 65 w 97"/>
                  <a:gd name="T69" fmla="*/ 10 h 51"/>
                  <a:gd name="T70" fmla="*/ 59 w 97"/>
                  <a:gd name="T71" fmla="*/ 10 h 51"/>
                  <a:gd name="T72" fmla="*/ 57 w 97"/>
                  <a:gd name="T73" fmla="*/ 14 h 51"/>
                  <a:gd name="T74" fmla="*/ 53 w 97"/>
                  <a:gd name="T75" fmla="*/ 19 h 51"/>
                  <a:gd name="T76" fmla="*/ 47 w 97"/>
                  <a:gd name="T77" fmla="*/ 20 h 51"/>
                  <a:gd name="T78" fmla="*/ 43 w 97"/>
                  <a:gd name="T79" fmla="*/ 17 h 51"/>
                  <a:gd name="T80" fmla="*/ 38 w 97"/>
                  <a:gd name="T81" fmla="*/ 18 h 51"/>
                  <a:gd name="T82" fmla="*/ 35 w 97"/>
                  <a:gd name="T83" fmla="*/ 19 h 51"/>
                  <a:gd name="T84" fmla="*/ 31 w 97"/>
                  <a:gd name="T85" fmla="*/ 17 h 51"/>
                  <a:gd name="T86" fmla="*/ 28 w 97"/>
                  <a:gd name="T87" fmla="*/ 12 h 51"/>
                  <a:gd name="T88" fmla="*/ 30 w 97"/>
                  <a:gd name="T89" fmla="*/ 5 h 51"/>
                  <a:gd name="T90" fmla="*/ 34 w 97"/>
                  <a:gd name="T91" fmla="*/ 0 h 51"/>
                  <a:gd name="T92" fmla="*/ 30 w 97"/>
                  <a:gd name="T93" fmla="*/ 0 h 51"/>
                  <a:gd name="T94" fmla="*/ 24 w 97"/>
                  <a:gd name="T95" fmla="*/ 3 h 51"/>
                  <a:gd name="T96" fmla="*/ 22 w 97"/>
                  <a:gd name="T97" fmla="*/ 7 h 51"/>
                  <a:gd name="T98" fmla="*/ 18 w 97"/>
                  <a:gd name="T99" fmla="*/ 9 h 51"/>
                  <a:gd name="T100" fmla="*/ 15 w 97"/>
                  <a:gd name="T101" fmla="*/ 9 h 51"/>
                  <a:gd name="T102" fmla="*/ 8 w 97"/>
                  <a:gd name="T103" fmla="*/ 10 h 51"/>
                  <a:gd name="T104" fmla="*/ 2 w 97"/>
                  <a:gd name="T10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51">
                    <a:moveTo>
                      <a:pt x="2" y="13"/>
                    </a:moveTo>
                    <a:cubicBezTo>
                      <a:pt x="0" y="19"/>
                      <a:pt x="0" y="19"/>
                      <a:pt x="0" y="19"/>
                    </a:cubicBezTo>
                    <a:cubicBezTo>
                      <a:pt x="1" y="23"/>
                      <a:pt x="1" y="23"/>
                      <a:pt x="1" y="23"/>
                    </a:cubicBezTo>
                    <a:cubicBezTo>
                      <a:pt x="3" y="27"/>
                      <a:pt x="3" y="27"/>
                      <a:pt x="3" y="27"/>
                    </a:cubicBezTo>
                    <a:cubicBezTo>
                      <a:pt x="2" y="33"/>
                      <a:pt x="2" y="33"/>
                      <a:pt x="2" y="33"/>
                    </a:cubicBezTo>
                    <a:cubicBezTo>
                      <a:pt x="1" y="37"/>
                      <a:pt x="1" y="37"/>
                      <a:pt x="1" y="37"/>
                    </a:cubicBezTo>
                    <a:cubicBezTo>
                      <a:pt x="4" y="39"/>
                      <a:pt x="4" y="39"/>
                      <a:pt x="4" y="39"/>
                    </a:cubicBezTo>
                    <a:cubicBezTo>
                      <a:pt x="10" y="39"/>
                      <a:pt x="10" y="39"/>
                      <a:pt x="10" y="39"/>
                    </a:cubicBezTo>
                    <a:cubicBezTo>
                      <a:pt x="18" y="38"/>
                      <a:pt x="18" y="38"/>
                      <a:pt x="18" y="38"/>
                    </a:cubicBezTo>
                    <a:cubicBezTo>
                      <a:pt x="24" y="33"/>
                      <a:pt x="24" y="33"/>
                      <a:pt x="24" y="33"/>
                    </a:cubicBezTo>
                    <a:cubicBezTo>
                      <a:pt x="31" y="29"/>
                      <a:pt x="31" y="29"/>
                      <a:pt x="31" y="29"/>
                    </a:cubicBezTo>
                    <a:cubicBezTo>
                      <a:pt x="34" y="28"/>
                      <a:pt x="34" y="28"/>
                      <a:pt x="34" y="28"/>
                    </a:cubicBezTo>
                    <a:cubicBezTo>
                      <a:pt x="42" y="29"/>
                      <a:pt x="42" y="29"/>
                      <a:pt x="42" y="29"/>
                    </a:cubicBezTo>
                    <a:cubicBezTo>
                      <a:pt x="43" y="34"/>
                      <a:pt x="43" y="34"/>
                      <a:pt x="43" y="34"/>
                    </a:cubicBezTo>
                    <a:cubicBezTo>
                      <a:pt x="41" y="37"/>
                      <a:pt x="41" y="37"/>
                      <a:pt x="41" y="37"/>
                    </a:cubicBezTo>
                    <a:cubicBezTo>
                      <a:pt x="39" y="45"/>
                      <a:pt x="39" y="45"/>
                      <a:pt x="39" y="45"/>
                    </a:cubicBezTo>
                    <a:cubicBezTo>
                      <a:pt x="39" y="48"/>
                      <a:pt x="39" y="48"/>
                      <a:pt x="39" y="48"/>
                    </a:cubicBezTo>
                    <a:cubicBezTo>
                      <a:pt x="40" y="50"/>
                      <a:pt x="40" y="50"/>
                      <a:pt x="40" y="50"/>
                    </a:cubicBezTo>
                    <a:cubicBezTo>
                      <a:pt x="44" y="51"/>
                      <a:pt x="44" y="51"/>
                      <a:pt x="44" y="51"/>
                    </a:cubicBezTo>
                    <a:cubicBezTo>
                      <a:pt x="48" y="47"/>
                      <a:pt x="48" y="47"/>
                      <a:pt x="48" y="47"/>
                    </a:cubicBezTo>
                    <a:cubicBezTo>
                      <a:pt x="54" y="42"/>
                      <a:pt x="54" y="42"/>
                      <a:pt x="54" y="42"/>
                    </a:cubicBezTo>
                    <a:cubicBezTo>
                      <a:pt x="58" y="42"/>
                      <a:pt x="58" y="42"/>
                      <a:pt x="58" y="42"/>
                    </a:cubicBezTo>
                    <a:cubicBezTo>
                      <a:pt x="67" y="41"/>
                      <a:pt x="67" y="41"/>
                      <a:pt x="67" y="41"/>
                    </a:cubicBezTo>
                    <a:cubicBezTo>
                      <a:pt x="75" y="39"/>
                      <a:pt x="75" y="39"/>
                      <a:pt x="75" y="39"/>
                    </a:cubicBezTo>
                    <a:cubicBezTo>
                      <a:pt x="80" y="34"/>
                      <a:pt x="80" y="34"/>
                      <a:pt x="80" y="34"/>
                    </a:cubicBezTo>
                    <a:cubicBezTo>
                      <a:pt x="84" y="31"/>
                      <a:pt x="84" y="31"/>
                      <a:pt x="84" y="31"/>
                    </a:cubicBezTo>
                    <a:cubicBezTo>
                      <a:pt x="89" y="30"/>
                      <a:pt x="89" y="30"/>
                      <a:pt x="89" y="30"/>
                    </a:cubicBezTo>
                    <a:cubicBezTo>
                      <a:pt x="97" y="30"/>
                      <a:pt x="97" y="30"/>
                      <a:pt x="97" y="30"/>
                    </a:cubicBezTo>
                    <a:cubicBezTo>
                      <a:pt x="97" y="25"/>
                      <a:pt x="97" y="25"/>
                      <a:pt x="97" y="25"/>
                    </a:cubicBezTo>
                    <a:cubicBezTo>
                      <a:pt x="97" y="25"/>
                      <a:pt x="97" y="19"/>
                      <a:pt x="96" y="19"/>
                    </a:cubicBezTo>
                    <a:cubicBezTo>
                      <a:pt x="94" y="19"/>
                      <a:pt x="93" y="14"/>
                      <a:pt x="93" y="14"/>
                    </a:cubicBezTo>
                    <a:cubicBezTo>
                      <a:pt x="90" y="12"/>
                      <a:pt x="90" y="12"/>
                      <a:pt x="90" y="12"/>
                    </a:cubicBezTo>
                    <a:cubicBezTo>
                      <a:pt x="79" y="10"/>
                      <a:pt x="79" y="10"/>
                      <a:pt x="79" y="10"/>
                    </a:cubicBezTo>
                    <a:cubicBezTo>
                      <a:pt x="71" y="10"/>
                      <a:pt x="71" y="10"/>
                      <a:pt x="71" y="10"/>
                    </a:cubicBezTo>
                    <a:cubicBezTo>
                      <a:pt x="65" y="10"/>
                      <a:pt x="65" y="10"/>
                      <a:pt x="65" y="10"/>
                    </a:cubicBezTo>
                    <a:cubicBezTo>
                      <a:pt x="59" y="10"/>
                      <a:pt x="59" y="10"/>
                      <a:pt x="59" y="10"/>
                    </a:cubicBezTo>
                    <a:cubicBezTo>
                      <a:pt x="57" y="14"/>
                      <a:pt x="57" y="14"/>
                      <a:pt x="57" y="14"/>
                    </a:cubicBezTo>
                    <a:cubicBezTo>
                      <a:pt x="53" y="19"/>
                      <a:pt x="53" y="19"/>
                      <a:pt x="53" y="19"/>
                    </a:cubicBezTo>
                    <a:cubicBezTo>
                      <a:pt x="47" y="20"/>
                      <a:pt x="47" y="20"/>
                      <a:pt x="47" y="20"/>
                    </a:cubicBezTo>
                    <a:cubicBezTo>
                      <a:pt x="43" y="17"/>
                      <a:pt x="43" y="17"/>
                      <a:pt x="43" y="17"/>
                    </a:cubicBezTo>
                    <a:cubicBezTo>
                      <a:pt x="38" y="18"/>
                      <a:pt x="38" y="18"/>
                      <a:pt x="38" y="18"/>
                    </a:cubicBezTo>
                    <a:cubicBezTo>
                      <a:pt x="35" y="19"/>
                      <a:pt x="35" y="19"/>
                      <a:pt x="35" y="19"/>
                    </a:cubicBezTo>
                    <a:cubicBezTo>
                      <a:pt x="31" y="17"/>
                      <a:pt x="31" y="17"/>
                      <a:pt x="31" y="17"/>
                    </a:cubicBezTo>
                    <a:cubicBezTo>
                      <a:pt x="28" y="12"/>
                      <a:pt x="28" y="12"/>
                      <a:pt x="28" y="12"/>
                    </a:cubicBezTo>
                    <a:cubicBezTo>
                      <a:pt x="30" y="5"/>
                      <a:pt x="30" y="5"/>
                      <a:pt x="30" y="5"/>
                    </a:cubicBezTo>
                    <a:cubicBezTo>
                      <a:pt x="34" y="0"/>
                      <a:pt x="34" y="0"/>
                      <a:pt x="34" y="0"/>
                    </a:cubicBezTo>
                    <a:cubicBezTo>
                      <a:pt x="30" y="0"/>
                      <a:pt x="30" y="0"/>
                      <a:pt x="30" y="0"/>
                    </a:cubicBezTo>
                    <a:cubicBezTo>
                      <a:pt x="24" y="3"/>
                      <a:pt x="24" y="3"/>
                      <a:pt x="24" y="3"/>
                    </a:cubicBezTo>
                    <a:cubicBezTo>
                      <a:pt x="22" y="7"/>
                      <a:pt x="22" y="7"/>
                      <a:pt x="22" y="7"/>
                    </a:cubicBezTo>
                    <a:cubicBezTo>
                      <a:pt x="18" y="9"/>
                      <a:pt x="18" y="9"/>
                      <a:pt x="18" y="9"/>
                    </a:cubicBezTo>
                    <a:cubicBezTo>
                      <a:pt x="15" y="9"/>
                      <a:pt x="15" y="9"/>
                      <a:pt x="15" y="9"/>
                    </a:cubicBezTo>
                    <a:cubicBezTo>
                      <a:pt x="8" y="10"/>
                      <a:pt x="8" y="10"/>
                      <a:pt x="8" y="10"/>
                    </a:cubicBezTo>
                    <a:lnTo>
                      <a:pt x="2" y="13"/>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00" name="Freeform 34"/>
              <p:cNvSpPr>
                <a:spLocks/>
              </p:cNvSpPr>
              <p:nvPr/>
            </p:nvSpPr>
            <p:spPr bwMode="auto">
              <a:xfrm>
                <a:off x="10399713" y="2332038"/>
                <a:ext cx="604837" cy="196850"/>
              </a:xfrm>
              <a:custGeom>
                <a:avLst/>
                <a:gdLst>
                  <a:gd name="T0" fmla="*/ 12 w 381"/>
                  <a:gd name="T1" fmla="*/ 88 h 124"/>
                  <a:gd name="T2" fmla="*/ 16 w 381"/>
                  <a:gd name="T3" fmla="*/ 105 h 124"/>
                  <a:gd name="T4" fmla="*/ 24 w 381"/>
                  <a:gd name="T5" fmla="*/ 119 h 124"/>
                  <a:gd name="T6" fmla="*/ 35 w 381"/>
                  <a:gd name="T7" fmla="*/ 119 h 124"/>
                  <a:gd name="T8" fmla="*/ 47 w 381"/>
                  <a:gd name="T9" fmla="*/ 100 h 124"/>
                  <a:gd name="T10" fmla="*/ 66 w 381"/>
                  <a:gd name="T11" fmla="*/ 90 h 124"/>
                  <a:gd name="T12" fmla="*/ 90 w 381"/>
                  <a:gd name="T13" fmla="*/ 72 h 124"/>
                  <a:gd name="T14" fmla="*/ 114 w 381"/>
                  <a:gd name="T15" fmla="*/ 72 h 124"/>
                  <a:gd name="T16" fmla="*/ 137 w 381"/>
                  <a:gd name="T17" fmla="*/ 79 h 124"/>
                  <a:gd name="T18" fmla="*/ 163 w 381"/>
                  <a:gd name="T19" fmla="*/ 95 h 124"/>
                  <a:gd name="T20" fmla="*/ 185 w 381"/>
                  <a:gd name="T21" fmla="*/ 105 h 124"/>
                  <a:gd name="T22" fmla="*/ 206 w 381"/>
                  <a:gd name="T23" fmla="*/ 88 h 124"/>
                  <a:gd name="T24" fmla="*/ 227 w 381"/>
                  <a:gd name="T25" fmla="*/ 105 h 124"/>
                  <a:gd name="T26" fmla="*/ 253 w 381"/>
                  <a:gd name="T27" fmla="*/ 112 h 124"/>
                  <a:gd name="T28" fmla="*/ 291 w 381"/>
                  <a:gd name="T29" fmla="*/ 109 h 124"/>
                  <a:gd name="T30" fmla="*/ 303 w 381"/>
                  <a:gd name="T31" fmla="*/ 90 h 124"/>
                  <a:gd name="T32" fmla="*/ 322 w 381"/>
                  <a:gd name="T33" fmla="*/ 83 h 124"/>
                  <a:gd name="T34" fmla="*/ 348 w 381"/>
                  <a:gd name="T35" fmla="*/ 83 h 124"/>
                  <a:gd name="T36" fmla="*/ 365 w 381"/>
                  <a:gd name="T37" fmla="*/ 74 h 124"/>
                  <a:gd name="T38" fmla="*/ 374 w 381"/>
                  <a:gd name="T39" fmla="*/ 48 h 124"/>
                  <a:gd name="T40" fmla="*/ 381 w 381"/>
                  <a:gd name="T41" fmla="*/ 10 h 124"/>
                  <a:gd name="T42" fmla="*/ 358 w 381"/>
                  <a:gd name="T43" fmla="*/ 3 h 124"/>
                  <a:gd name="T44" fmla="*/ 341 w 381"/>
                  <a:gd name="T45" fmla="*/ 15 h 124"/>
                  <a:gd name="T46" fmla="*/ 322 w 381"/>
                  <a:gd name="T47" fmla="*/ 27 h 124"/>
                  <a:gd name="T48" fmla="*/ 296 w 381"/>
                  <a:gd name="T49" fmla="*/ 29 h 124"/>
                  <a:gd name="T50" fmla="*/ 272 w 381"/>
                  <a:gd name="T51" fmla="*/ 38 h 124"/>
                  <a:gd name="T52" fmla="*/ 260 w 381"/>
                  <a:gd name="T53" fmla="*/ 55 h 124"/>
                  <a:gd name="T54" fmla="*/ 239 w 381"/>
                  <a:gd name="T55" fmla="*/ 50 h 124"/>
                  <a:gd name="T56" fmla="*/ 234 w 381"/>
                  <a:gd name="T57" fmla="*/ 24 h 124"/>
                  <a:gd name="T58" fmla="*/ 239 w 381"/>
                  <a:gd name="T59" fmla="*/ 3 h 124"/>
                  <a:gd name="T60" fmla="*/ 223 w 381"/>
                  <a:gd name="T61" fmla="*/ 3 h 124"/>
                  <a:gd name="T62" fmla="*/ 199 w 381"/>
                  <a:gd name="T63" fmla="*/ 19 h 124"/>
                  <a:gd name="T64" fmla="*/ 170 w 381"/>
                  <a:gd name="T65" fmla="*/ 24 h 124"/>
                  <a:gd name="T66" fmla="*/ 152 w 381"/>
                  <a:gd name="T67" fmla="*/ 24 h 124"/>
                  <a:gd name="T68" fmla="*/ 123 w 381"/>
                  <a:gd name="T69" fmla="*/ 27 h 124"/>
                  <a:gd name="T70" fmla="*/ 99 w 381"/>
                  <a:gd name="T71" fmla="*/ 12 h 124"/>
                  <a:gd name="T72" fmla="*/ 78 w 381"/>
                  <a:gd name="T73" fmla="*/ 5 h 124"/>
                  <a:gd name="T74" fmla="*/ 26 w 381"/>
                  <a:gd name="T75" fmla="*/ 3 h 124"/>
                  <a:gd name="T76" fmla="*/ 31 w 381"/>
                  <a:gd name="T77" fmla="*/ 19 h 124"/>
                  <a:gd name="T78" fmla="*/ 35 w 381"/>
                  <a:gd name="T79" fmla="*/ 38 h 124"/>
                  <a:gd name="T80" fmla="*/ 21 w 381"/>
                  <a:gd name="T81" fmla="*/ 57 h 124"/>
                  <a:gd name="T82" fmla="*/ 0 w 381"/>
                  <a:gd name="T8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 h="124">
                    <a:moveTo>
                      <a:pt x="0" y="79"/>
                    </a:moveTo>
                    <a:lnTo>
                      <a:pt x="12" y="88"/>
                    </a:lnTo>
                    <a:lnTo>
                      <a:pt x="16" y="98"/>
                    </a:lnTo>
                    <a:lnTo>
                      <a:pt x="16" y="105"/>
                    </a:lnTo>
                    <a:lnTo>
                      <a:pt x="24" y="114"/>
                    </a:lnTo>
                    <a:lnTo>
                      <a:pt x="24" y="119"/>
                    </a:lnTo>
                    <a:lnTo>
                      <a:pt x="26" y="124"/>
                    </a:lnTo>
                    <a:lnTo>
                      <a:pt x="35" y="119"/>
                    </a:lnTo>
                    <a:lnTo>
                      <a:pt x="40" y="112"/>
                    </a:lnTo>
                    <a:lnTo>
                      <a:pt x="47" y="100"/>
                    </a:lnTo>
                    <a:lnTo>
                      <a:pt x="59" y="100"/>
                    </a:lnTo>
                    <a:lnTo>
                      <a:pt x="66" y="90"/>
                    </a:lnTo>
                    <a:lnTo>
                      <a:pt x="76" y="81"/>
                    </a:lnTo>
                    <a:lnTo>
                      <a:pt x="90" y="72"/>
                    </a:lnTo>
                    <a:lnTo>
                      <a:pt x="102" y="69"/>
                    </a:lnTo>
                    <a:lnTo>
                      <a:pt x="114" y="72"/>
                    </a:lnTo>
                    <a:lnTo>
                      <a:pt x="125" y="76"/>
                    </a:lnTo>
                    <a:lnTo>
                      <a:pt x="137" y="79"/>
                    </a:lnTo>
                    <a:lnTo>
                      <a:pt x="149" y="86"/>
                    </a:lnTo>
                    <a:lnTo>
                      <a:pt x="163" y="95"/>
                    </a:lnTo>
                    <a:lnTo>
                      <a:pt x="173" y="105"/>
                    </a:lnTo>
                    <a:lnTo>
                      <a:pt x="185" y="105"/>
                    </a:lnTo>
                    <a:lnTo>
                      <a:pt x="197" y="95"/>
                    </a:lnTo>
                    <a:lnTo>
                      <a:pt x="206" y="88"/>
                    </a:lnTo>
                    <a:lnTo>
                      <a:pt x="215" y="95"/>
                    </a:lnTo>
                    <a:lnTo>
                      <a:pt x="227" y="105"/>
                    </a:lnTo>
                    <a:lnTo>
                      <a:pt x="239" y="107"/>
                    </a:lnTo>
                    <a:lnTo>
                      <a:pt x="253" y="112"/>
                    </a:lnTo>
                    <a:lnTo>
                      <a:pt x="275" y="112"/>
                    </a:lnTo>
                    <a:lnTo>
                      <a:pt x="291" y="109"/>
                    </a:lnTo>
                    <a:lnTo>
                      <a:pt x="296" y="105"/>
                    </a:lnTo>
                    <a:lnTo>
                      <a:pt x="303" y="90"/>
                    </a:lnTo>
                    <a:lnTo>
                      <a:pt x="313" y="86"/>
                    </a:lnTo>
                    <a:lnTo>
                      <a:pt x="322" y="83"/>
                    </a:lnTo>
                    <a:lnTo>
                      <a:pt x="336" y="83"/>
                    </a:lnTo>
                    <a:lnTo>
                      <a:pt x="348" y="83"/>
                    </a:lnTo>
                    <a:lnTo>
                      <a:pt x="360" y="83"/>
                    </a:lnTo>
                    <a:lnTo>
                      <a:pt x="365" y="74"/>
                    </a:lnTo>
                    <a:lnTo>
                      <a:pt x="369" y="62"/>
                    </a:lnTo>
                    <a:lnTo>
                      <a:pt x="374" y="48"/>
                    </a:lnTo>
                    <a:lnTo>
                      <a:pt x="381" y="27"/>
                    </a:lnTo>
                    <a:lnTo>
                      <a:pt x="381" y="10"/>
                    </a:lnTo>
                    <a:lnTo>
                      <a:pt x="372" y="5"/>
                    </a:lnTo>
                    <a:lnTo>
                      <a:pt x="358" y="3"/>
                    </a:lnTo>
                    <a:lnTo>
                      <a:pt x="348" y="10"/>
                    </a:lnTo>
                    <a:lnTo>
                      <a:pt x="341" y="15"/>
                    </a:lnTo>
                    <a:lnTo>
                      <a:pt x="332" y="22"/>
                    </a:lnTo>
                    <a:lnTo>
                      <a:pt x="322" y="27"/>
                    </a:lnTo>
                    <a:lnTo>
                      <a:pt x="308" y="29"/>
                    </a:lnTo>
                    <a:lnTo>
                      <a:pt x="296" y="29"/>
                    </a:lnTo>
                    <a:lnTo>
                      <a:pt x="287" y="34"/>
                    </a:lnTo>
                    <a:lnTo>
                      <a:pt x="272" y="38"/>
                    </a:lnTo>
                    <a:lnTo>
                      <a:pt x="268" y="45"/>
                    </a:lnTo>
                    <a:lnTo>
                      <a:pt x="260" y="55"/>
                    </a:lnTo>
                    <a:lnTo>
                      <a:pt x="246" y="57"/>
                    </a:lnTo>
                    <a:lnTo>
                      <a:pt x="239" y="50"/>
                    </a:lnTo>
                    <a:lnTo>
                      <a:pt x="234" y="38"/>
                    </a:lnTo>
                    <a:lnTo>
                      <a:pt x="234" y="24"/>
                    </a:lnTo>
                    <a:lnTo>
                      <a:pt x="237" y="10"/>
                    </a:lnTo>
                    <a:lnTo>
                      <a:pt x="239" y="3"/>
                    </a:lnTo>
                    <a:lnTo>
                      <a:pt x="232" y="0"/>
                    </a:lnTo>
                    <a:lnTo>
                      <a:pt x="223" y="3"/>
                    </a:lnTo>
                    <a:lnTo>
                      <a:pt x="213" y="10"/>
                    </a:lnTo>
                    <a:lnTo>
                      <a:pt x="199" y="19"/>
                    </a:lnTo>
                    <a:lnTo>
                      <a:pt x="189" y="27"/>
                    </a:lnTo>
                    <a:lnTo>
                      <a:pt x="170" y="24"/>
                    </a:lnTo>
                    <a:lnTo>
                      <a:pt x="163" y="24"/>
                    </a:lnTo>
                    <a:lnTo>
                      <a:pt x="152" y="24"/>
                    </a:lnTo>
                    <a:lnTo>
                      <a:pt x="137" y="24"/>
                    </a:lnTo>
                    <a:lnTo>
                      <a:pt x="123" y="27"/>
                    </a:lnTo>
                    <a:lnTo>
                      <a:pt x="109" y="24"/>
                    </a:lnTo>
                    <a:lnTo>
                      <a:pt x="99" y="12"/>
                    </a:lnTo>
                    <a:lnTo>
                      <a:pt x="88" y="5"/>
                    </a:lnTo>
                    <a:lnTo>
                      <a:pt x="78" y="5"/>
                    </a:lnTo>
                    <a:lnTo>
                      <a:pt x="57" y="3"/>
                    </a:lnTo>
                    <a:lnTo>
                      <a:pt x="26" y="3"/>
                    </a:lnTo>
                    <a:lnTo>
                      <a:pt x="28" y="12"/>
                    </a:lnTo>
                    <a:lnTo>
                      <a:pt x="31" y="19"/>
                    </a:lnTo>
                    <a:lnTo>
                      <a:pt x="35" y="31"/>
                    </a:lnTo>
                    <a:lnTo>
                      <a:pt x="35" y="38"/>
                    </a:lnTo>
                    <a:lnTo>
                      <a:pt x="28" y="48"/>
                    </a:lnTo>
                    <a:lnTo>
                      <a:pt x="21" y="57"/>
                    </a:lnTo>
                    <a:lnTo>
                      <a:pt x="12" y="64"/>
                    </a:lnTo>
                    <a:lnTo>
                      <a:pt x="0" y="7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nvGrpSpPr>
            <p:cNvPr id="76" name="Grupo 19"/>
            <p:cNvGrpSpPr/>
            <p:nvPr/>
          </p:nvGrpSpPr>
          <p:grpSpPr>
            <a:xfrm>
              <a:off x="7269163" y="1814738"/>
              <a:ext cx="2798762" cy="1889125"/>
              <a:chOff x="7100888" y="1057275"/>
              <a:chExt cx="2798762" cy="1889125"/>
            </a:xfrm>
            <a:solidFill>
              <a:srgbClr val="FFC000"/>
            </a:solidFill>
          </p:grpSpPr>
          <p:sp>
            <p:nvSpPr>
              <p:cNvPr id="77" name="Freeform 9"/>
              <p:cNvSpPr>
                <a:spLocks/>
              </p:cNvSpPr>
              <p:nvPr/>
            </p:nvSpPr>
            <p:spPr bwMode="auto">
              <a:xfrm>
                <a:off x="7100888" y="2325688"/>
                <a:ext cx="673100" cy="376238"/>
              </a:xfrm>
              <a:custGeom>
                <a:avLst/>
                <a:gdLst>
                  <a:gd name="T0" fmla="*/ 5 w 179"/>
                  <a:gd name="T1" fmla="*/ 0 h 100"/>
                  <a:gd name="T2" fmla="*/ 85 w 179"/>
                  <a:gd name="T3" fmla="*/ 21 h 100"/>
                  <a:gd name="T4" fmla="*/ 100 w 179"/>
                  <a:gd name="T5" fmla="*/ 30 h 100"/>
                  <a:gd name="T6" fmla="*/ 179 w 179"/>
                  <a:gd name="T7" fmla="*/ 69 h 100"/>
                  <a:gd name="T8" fmla="*/ 178 w 179"/>
                  <a:gd name="T9" fmla="*/ 73 h 100"/>
                  <a:gd name="T10" fmla="*/ 170 w 179"/>
                  <a:gd name="T11" fmla="*/ 78 h 100"/>
                  <a:gd name="T12" fmla="*/ 162 w 179"/>
                  <a:gd name="T13" fmla="*/ 82 h 100"/>
                  <a:gd name="T14" fmla="*/ 158 w 179"/>
                  <a:gd name="T15" fmla="*/ 87 h 100"/>
                  <a:gd name="T16" fmla="*/ 150 w 179"/>
                  <a:gd name="T17" fmla="*/ 88 h 100"/>
                  <a:gd name="T18" fmla="*/ 143 w 179"/>
                  <a:gd name="T19" fmla="*/ 91 h 100"/>
                  <a:gd name="T20" fmla="*/ 138 w 179"/>
                  <a:gd name="T21" fmla="*/ 98 h 100"/>
                  <a:gd name="T22" fmla="*/ 134 w 179"/>
                  <a:gd name="T23" fmla="*/ 100 h 100"/>
                  <a:gd name="T24" fmla="*/ 129 w 179"/>
                  <a:gd name="T25" fmla="*/ 99 h 100"/>
                  <a:gd name="T26" fmla="*/ 122 w 179"/>
                  <a:gd name="T27" fmla="*/ 96 h 100"/>
                  <a:gd name="T28" fmla="*/ 111 w 179"/>
                  <a:gd name="T29" fmla="*/ 96 h 100"/>
                  <a:gd name="T30" fmla="*/ 94 w 179"/>
                  <a:gd name="T31" fmla="*/ 96 h 100"/>
                  <a:gd name="T32" fmla="*/ 85 w 179"/>
                  <a:gd name="T33" fmla="*/ 95 h 100"/>
                  <a:gd name="T34" fmla="*/ 84 w 179"/>
                  <a:gd name="T35" fmla="*/ 89 h 100"/>
                  <a:gd name="T36" fmla="*/ 83 w 179"/>
                  <a:gd name="T37" fmla="*/ 77 h 100"/>
                  <a:gd name="T38" fmla="*/ 85 w 179"/>
                  <a:gd name="T39" fmla="*/ 69 h 100"/>
                  <a:gd name="T40" fmla="*/ 85 w 179"/>
                  <a:gd name="T41" fmla="*/ 60 h 100"/>
                  <a:gd name="T42" fmla="*/ 84 w 179"/>
                  <a:gd name="T43" fmla="*/ 54 h 100"/>
                  <a:gd name="T44" fmla="*/ 76 w 179"/>
                  <a:gd name="T45" fmla="*/ 60 h 100"/>
                  <a:gd name="T46" fmla="*/ 66 w 179"/>
                  <a:gd name="T47" fmla="*/ 67 h 100"/>
                  <a:gd name="T48" fmla="*/ 59 w 179"/>
                  <a:gd name="T49" fmla="*/ 70 h 100"/>
                  <a:gd name="T50" fmla="*/ 42 w 179"/>
                  <a:gd name="T51" fmla="*/ 68 h 100"/>
                  <a:gd name="T52" fmla="*/ 41 w 179"/>
                  <a:gd name="T53" fmla="*/ 60 h 100"/>
                  <a:gd name="T54" fmla="*/ 33 w 179"/>
                  <a:gd name="T55" fmla="*/ 55 h 100"/>
                  <a:gd name="T56" fmla="*/ 28 w 179"/>
                  <a:gd name="T57" fmla="*/ 52 h 100"/>
                  <a:gd name="T58" fmla="*/ 21 w 179"/>
                  <a:gd name="T59" fmla="*/ 52 h 100"/>
                  <a:gd name="T60" fmla="*/ 23 w 179"/>
                  <a:gd name="T61" fmla="*/ 48 h 100"/>
                  <a:gd name="T62" fmla="*/ 23 w 179"/>
                  <a:gd name="T63" fmla="*/ 40 h 100"/>
                  <a:gd name="T64" fmla="*/ 18 w 179"/>
                  <a:gd name="T65" fmla="*/ 35 h 100"/>
                  <a:gd name="T66" fmla="*/ 11 w 179"/>
                  <a:gd name="T67" fmla="*/ 27 h 100"/>
                  <a:gd name="T68" fmla="*/ 5 w 179"/>
                  <a:gd name="T69" fmla="*/ 15 h 100"/>
                  <a:gd name="T70" fmla="*/ 0 w 179"/>
                  <a:gd name="T71" fmla="*/ 6 h 100"/>
                  <a:gd name="T72" fmla="*/ 0 w 179"/>
                  <a:gd name="T73" fmla="*/ 1 h 100"/>
                  <a:gd name="T74" fmla="*/ 5 w 179"/>
                  <a:gd name="T7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9" h="100">
                    <a:moveTo>
                      <a:pt x="5" y="0"/>
                    </a:moveTo>
                    <a:cubicBezTo>
                      <a:pt x="5" y="0"/>
                      <a:pt x="45" y="18"/>
                      <a:pt x="85" y="21"/>
                    </a:cubicBezTo>
                    <a:cubicBezTo>
                      <a:pt x="93" y="27"/>
                      <a:pt x="100" y="30"/>
                      <a:pt x="100" y="30"/>
                    </a:cubicBezTo>
                    <a:cubicBezTo>
                      <a:pt x="100" y="30"/>
                      <a:pt x="164" y="65"/>
                      <a:pt x="179" y="69"/>
                    </a:cubicBezTo>
                    <a:cubicBezTo>
                      <a:pt x="178" y="73"/>
                      <a:pt x="178" y="73"/>
                      <a:pt x="178" y="73"/>
                    </a:cubicBezTo>
                    <a:cubicBezTo>
                      <a:pt x="170" y="78"/>
                      <a:pt x="170" y="78"/>
                      <a:pt x="170" y="78"/>
                    </a:cubicBezTo>
                    <a:cubicBezTo>
                      <a:pt x="162" y="82"/>
                      <a:pt x="162" y="82"/>
                      <a:pt x="162" y="82"/>
                    </a:cubicBezTo>
                    <a:cubicBezTo>
                      <a:pt x="158" y="87"/>
                      <a:pt x="158" y="87"/>
                      <a:pt x="158" y="87"/>
                    </a:cubicBezTo>
                    <a:cubicBezTo>
                      <a:pt x="150" y="88"/>
                      <a:pt x="150" y="88"/>
                      <a:pt x="150" y="88"/>
                    </a:cubicBezTo>
                    <a:cubicBezTo>
                      <a:pt x="143" y="91"/>
                      <a:pt x="143" y="91"/>
                      <a:pt x="143" y="91"/>
                    </a:cubicBezTo>
                    <a:cubicBezTo>
                      <a:pt x="138" y="98"/>
                      <a:pt x="138" y="98"/>
                      <a:pt x="138" y="98"/>
                    </a:cubicBezTo>
                    <a:cubicBezTo>
                      <a:pt x="134" y="100"/>
                      <a:pt x="134" y="100"/>
                      <a:pt x="134" y="100"/>
                    </a:cubicBezTo>
                    <a:cubicBezTo>
                      <a:pt x="129" y="99"/>
                      <a:pt x="129" y="99"/>
                      <a:pt x="129" y="99"/>
                    </a:cubicBezTo>
                    <a:cubicBezTo>
                      <a:pt x="122" y="96"/>
                      <a:pt x="122" y="96"/>
                      <a:pt x="122" y="96"/>
                    </a:cubicBezTo>
                    <a:cubicBezTo>
                      <a:pt x="111" y="96"/>
                      <a:pt x="111" y="96"/>
                      <a:pt x="111" y="96"/>
                    </a:cubicBezTo>
                    <a:cubicBezTo>
                      <a:pt x="94" y="96"/>
                      <a:pt x="94" y="96"/>
                      <a:pt x="94" y="96"/>
                    </a:cubicBezTo>
                    <a:cubicBezTo>
                      <a:pt x="85" y="95"/>
                      <a:pt x="85" y="95"/>
                      <a:pt x="85" y="95"/>
                    </a:cubicBezTo>
                    <a:cubicBezTo>
                      <a:pt x="84" y="89"/>
                      <a:pt x="84" y="89"/>
                      <a:pt x="84" y="89"/>
                    </a:cubicBezTo>
                    <a:cubicBezTo>
                      <a:pt x="83" y="77"/>
                      <a:pt x="83" y="77"/>
                      <a:pt x="83" y="77"/>
                    </a:cubicBezTo>
                    <a:cubicBezTo>
                      <a:pt x="85" y="69"/>
                      <a:pt x="85" y="69"/>
                      <a:pt x="85" y="69"/>
                    </a:cubicBezTo>
                    <a:cubicBezTo>
                      <a:pt x="85" y="60"/>
                      <a:pt x="85" y="60"/>
                      <a:pt x="85" y="60"/>
                    </a:cubicBezTo>
                    <a:cubicBezTo>
                      <a:pt x="84" y="54"/>
                      <a:pt x="84" y="54"/>
                      <a:pt x="84" y="54"/>
                    </a:cubicBezTo>
                    <a:cubicBezTo>
                      <a:pt x="76" y="60"/>
                      <a:pt x="76" y="60"/>
                      <a:pt x="76" y="60"/>
                    </a:cubicBezTo>
                    <a:cubicBezTo>
                      <a:pt x="66" y="67"/>
                      <a:pt x="66" y="67"/>
                      <a:pt x="66" y="67"/>
                    </a:cubicBezTo>
                    <a:cubicBezTo>
                      <a:pt x="59" y="70"/>
                      <a:pt x="59" y="70"/>
                      <a:pt x="59" y="70"/>
                    </a:cubicBezTo>
                    <a:cubicBezTo>
                      <a:pt x="42" y="68"/>
                      <a:pt x="42" y="68"/>
                      <a:pt x="42" y="68"/>
                    </a:cubicBezTo>
                    <a:cubicBezTo>
                      <a:pt x="41" y="60"/>
                      <a:pt x="41" y="60"/>
                      <a:pt x="41" y="60"/>
                    </a:cubicBezTo>
                    <a:cubicBezTo>
                      <a:pt x="33" y="55"/>
                      <a:pt x="33" y="55"/>
                      <a:pt x="33" y="55"/>
                    </a:cubicBezTo>
                    <a:cubicBezTo>
                      <a:pt x="28" y="52"/>
                      <a:pt x="28" y="52"/>
                      <a:pt x="28" y="52"/>
                    </a:cubicBezTo>
                    <a:cubicBezTo>
                      <a:pt x="21" y="52"/>
                      <a:pt x="21" y="52"/>
                      <a:pt x="21" y="52"/>
                    </a:cubicBezTo>
                    <a:cubicBezTo>
                      <a:pt x="23" y="48"/>
                      <a:pt x="23" y="48"/>
                      <a:pt x="23" y="48"/>
                    </a:cubicBezTo>
                    <a:cubicBezTo>
                      <a:pt x="23" y="40"/>
                      <a:pt x="23" y="40"/>
                      <a:pt x="23" y="40"/>
                    </a:cubicBezTo>
                    <a:cubicBezTo>
                      <a:pt x="18" y="35"/>
                      <a:pt x="18" y="35"/>
                      <a:pt x="18" y="35"/>
                    </a:cubicBezTo>
                    <a:cubicBezTo>
                      <a:pt x="11" y="27"/>
                      <a:pt x="11" y="27"/>
                      <a:pt x="11" y="27"/>
                    </a:cubicBezTo>
                    <a:cubicBezTo>
                      <a:pt x="5" y="15"/>
                      <a:pt x="5" y="15"/>
                      <a:pt x="5" y="15"/>
                    </a:cubicBezTo>
                    <a:cubicBezTo>
                      <a:pt x="0" y="6"/>
                      <a:pt x="0" y="6"/>
                      <a:pt x="0" y="6"/>
                    </a:cubicBezTo>
                    <a:cubicBezTo>
                      <a:pt x="0" y="1"/>
                      <a:pt x="0" y="1"/>
                      <a:pt x="0" y="1"/>
                    </a:cubicBezTo>
                    <a:lnTo>
                      <a:pt x="5" y="0"/>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78" name="Freeform 10"/>
              <p:cNvSpPr>
                <a:spLocks/>
              </p:cNvSpPr>
              <p:nvPr/>
            </p:nvSpPr>
            <p:spPr bwMode="auto">
              <a:xfrm>
                <a:off x="7119938" y="1373188"/>
                <a:ext cx="1741487" cy="1196975"/>
              </a:xfrm>
              <a:custGeom>
                <a:avLst/>
                <a:gdLst>
                  <a:gd name="T0" fmla="*/ 87 w 463"/>
                  <a:gd name="T1" fmla="*/ 273 h 318"/>
                  <a:gd name="T2" fmla="*/ 185 w 463"/>
                  <a:gd name="T3" fmla="*/ 311 h 318"/>
                  <a:gd name="T4" fmla="*/ 215 w 463"/>
                  <a:gd name="T5" fmla="*/ 304 h 318"/>
                  <a:gd name="T6" fmla="*/ 235 w 463"/>
                  <a:gd name="T7" fmla="*/ 295 h 318"/>
                  <a:gd name="T8" fmla="*/ 252 w 463"/>
                  <a:gd name="T9" fmla="*/ 280 h 318"/>
                  <a:gd name="T10" fmla="*/ 290 w 463"/>
                  <a:gd name="T11" fmla="*/ 275 h 318"/>
                  <a:gd name="T12" fmla="*/ 319 w 463"/>
                  <a:gd name="T13" fmla="*/ 289 h 318"/>
                  <a:gd name="T14" fmla="*/ 405 w 463"/>
                  <a:gd name="T15" fmla="*/ 271 h 318"/>
                  <a:gd name="T16" fmla="*/ 404 w 463"/>
                  <a:gd name="T17" fmla="*/ 235 h 318"/>
                  <a:gd name="T18" fmla="*/ 453 w 463"/>
                  <a:gd name="T19" fmla="*/ 113 h 318"/>
                  <a:gd name="T20" fmla="*/ 409 w 463"/>
                  <a:gd name="T21" fmla="*/ 89 h 318"/>
                  <a:gd name="T22" fmla="*/ 393 w 463"/>
                  <a:gd name="T23" fmla="*/ 51 h 318"/>
                  <a:gd name="T24" fmla="*/ 367 w 463"/>
                  <a:gd name="T25" fmla="*/ 51 h 318"/>
                  <a:gd name="T26" fmla="*/ 352 w 463"/>
                  <a:gd name="T27" fmla="*/ 76 h 318"/>
                  <a:gd name="T28" fmla="*/ 335 w 463"/>
                  <a:gd name="T29" fmla="*/ 77 h 318"/>
                  <a:gd name="T30" fmla="*/ 321 w 463"/>
                  <a:gd name="T31" fmla="*/ 80 h 318"/>
                  <a:gd name="T32" fmla="*/ 312 w 463"/>
                  <a:gd name="T33" fmla="*/ 97 h 318"/>
                  <a:gd name="T34" fmla="*/ 297 w 463"/>
                  <a:gd name="T35" fmla="*/ 84 h 318"/>
                  <a:gd name="T36" fmla="*/ 292 w 463"/>
                  <a:gd name="T37" fmla="*/ 70 h 318"/>
                  <a:gd name="T38" fmla="*/ 289 w 463"/>
                  <a:gd name="T39" fmla="*/ 39 h 318"/>
                  <a:gd name="T40" fmla="*/ 280 w 463"/>
                  <a:gd name="T41" fmla="*/ 15 h 318"/>
                  <a:gd name="T42" fmla="*/ 266 w 463"/>
                  <a:gd name="T43" fmla="*/ 2 h 318"/>
                  <a:gd name="T44" fmla="*/ 255 w 463"/>
                  <a:gd name="T45" fmla="*/ 6 h 318"/>
                  <a:gd name="T46" fmla="*/ 240 w 463"/>
                  <a:gd name="T47" fmla="*/ 20 h 318"/>
                  <a:gd name="T48" fmla="*/ 222 w 463"/>
                  <a:gd name="T49" fmla="*/ 34 h 318"/>
                  <a:gd name="T50" fmla="*/ 209 w 463"/>
                  <a:gd name="T51" fmla="*/ 32 h 318"/>
                  <a:gd name="T52" fmla="*/ 196 w 463"/>
                  <a:gd name="T53" fmla="*/ 35 h 318"/>
                  <a:gd name="T54" fmla="*/ 182 w 463"/>
                  <a:gd name="T55" fmla="*/ 28 h 318"/>
                  <a:gd name="T56" fmla="*/ 166 w 463"/>
                  <a:gd name="T57" fmla="*/ 6 h 318"/>
                  <a:gd name="T58" fmla="*/ 155 w 463"/>
                  <a:gd name="T59" fmla="*/ 7 h 318"/>
                  <a:gd name="T60" fmla="*/ 144 w 463"/>
                  <a:gd name="T61" fmla="*/ 5 h 318"/>
                  <a:gd name="T62" fmla="*/ 118 w 463"/>
                  <a:gd name="T63" fmla="*/ 11 h 318"/>
                  <a:gd name="T64" fmla="*/ 99 w 463"/>
                  <a:gd name="T65" fmla="*/ 16 h 318"/>
                  <a:gd name="T66" fmla="*/ 107 w 463"/>
                  <a:gd name="T67" fmla="*/ 27 h 318"/>
                  <a:gd name="T68" fmla="*/ 117 w 463"/>
                  <a:gd name="T69" fmla="*/ 33 h 318"/>
                  <a:gd name="T70" fmla="*/ 114 w 463"/>
                  <a:gd name="T71" fmla="*/ 43 h 318"/>
                  <a:gd name="T72" fmla="*/ 100 w 463"/>
                  <a:gd name="T73" fmla="*/ 44 h 318"/>
                  <a:gd name="T74" fmla="*/ 98 w 463"/>
                  <a:gd name="T75" fmla="*/ 64 h 318"/>
                  <a:gd name="T76" fmla="*/ 106 w 463"/>
                  <a:gd name="T77" fmla="*/ 76 h 318"/>
                  <a:gd name="T78" fmla="*/ 109 w 463"/>
                  <a:gd name="T79" fmla="*/ 106 h 318"/>
                  <a:gd name="T80" fmla="*/ 104 w 463"/>
                  <a:gd name="T81" fmla="*/ 137 h 318"/>
                  <a:gd name="T82" fmla="*/ 101 w 463"/>
                  <a:gd name="T83" fmla="*/ 163 h 318"/>
                  <a:gd name="T84" fmla="*/ 83 w 463"/>
                  <a:gd name="T85" fmla="*/ 174 h 318"/>
                  <a:gd name="T86" fmla="*/ 70 w 463"/>
                  <a:gd name="T87" fmla="*/ 177 h 318"/>
                  <a:gd name="T88" fmla="*/ 42 w 463"/>
                  <a:gd name="T89" fmla="*/ 182 h 318"/>
                  <a:gd name="T90" fmla="*/ 21 w 463"/>
                  <a:gd name="T91" fmla="*/ 200 h 318"/>
                  <a:gd name="T92" fmla="*/ 13 w 463"/>
                  <a:gd name="T93" fmla="*/ 217 h 318"/>
                  <a:gd name="T94" fmla="*/ 8 w 463"/>
                  <a:gd name="T95" fmla="*/ 23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318">
                    <a:moveTo>
                      <a:pt x="0" y="245"/>
                    </a:moveTo>
                    <a:cubicBezTo>
                      <a:pt x="12" y="252"/>
                      <a:pt x="12" y="252"/>
                      <a:pt x="12" y="252"/>
                    </a:cubicBezTo>
                    <a:cubicBezTo>
                      <a:pt x="12" y="252"/>
                      <a:pt x="68" y="270"/>
                      <a:pt x="80" y="270"/>
                    </a:cubicBezTo>
                    <a:cubicBezTo>
                      <a:pt x="83" y="270"/>
                      <a:pt x="87" y="273"/>
                      <a:pt x="87" y="273"/>
                    </a:cubicBezTo>
                    <a:cubicBezTo>
                      <a:pt x="94" y="278"/>
                      <a:pt x="94" y="278"/>
                      <a:pt x="94" y="278"/>
                    </a:cubicBezTo>
                    <a:cubicBezTo>
                      <a:pt x="94" y="278"/>
                      <a:pt x="165" y="317"/>
                      <a:pt x="173" y="317"/>
                    </a:cubicBezTo>
                    <a:cubicBezTo>
                      <a:pt x="181" y="318"/>
                      <a:pt x="181" y="315"/>
                      <a:pt x="181" y="315"/>
                    </a:cubicBezTo>
                    <a:cubicBezTo>
                      <a:pt x="185" y="311"/>
                      <a:pt x="185" y="311"/>
                      <a:pt x="185" y="311"/>
                    </a:cubicBezTo>
                    <a:cubicBezTo>
                      <a:pt x="190" y="306"/>
                      <a:pt x="190" y="306"/>
                      <a:pt x="190" y="306"/>
                    </a:cubicBezTo>
                    <a:cubicBezTo>
                      <a:pt x="197" y="305"/>
                      <a:pt x="197" y="305"/>
                      <a:pt x="197" y="305"/>
                    </a:cubicBezTo>
                    <a:cubicBezTo>
                      <a:pt x="206" y="308"/>
                      <a:pt x="206" y="308"/>
                      <a:pt x="206" y="308"/>
                    </a:cubicBezTo>
                    <a:cubicBezTo>
                      <a:pt x="215" y="304"/>
                      <a:pt x="215" y="304"/>
                      <a:pt x="215" y="304"/>
                    </a:cubicBezTo>
                    <a:cubicBezTo>
                      <a:pt x="221" y="304"/>
                      <a:pt x="221" y="304"/>
                      <a:pt x="221" y="304"/>
                    </a:cubicBezTo>
                    <a:cubicBezTo>
                      <a:pt x="225" y="302"/>
                      <a:pt x="225" y="302"/>
                      <a:pt x="225" y="302"/>
                    </a:cubicBezTo>
                    <a:cubicBezTo>
                      <a:pt x="227" y="297"/>
                      <a:pt x="227" y="297"/>
                      <a:pt x="227" y="297"/>
                    </a:cubicBezTo>
                    <a:cubicBezTo>
                      <a:pt x="235" y="295"/>
                      <a:pt x="235" y="295"/>
                      <a:pt x="235" y="295"/>
                    </a:cubicBezTo>
                    <a:cubicBezTo>
                      <a:pt x="246" y="294"/>
                      <a:pt x="246" y="294"/>
                      <a:pt x="246" y="294"/>
                    </a:cubicBezTo>
                    <a:cubicBezTo>
                      <a:pt x="249" y="289"/>
                      <a:pt x="249" y="289"/>
                      <a:pt x="249" y="289"/>
                    </a:cubicBezTo>
                    <a:cubicBezTo>
                      <a:pt x="252" y="286"/>
                      <a:pt x="252" y="286"/>
                      <a:pt x="252" y="286"/>
                    </a:cubicBezTo>
                    <a:cubicBezTo>
                      <a:pt x="252" y="280"/>
                      <a:pt x="252" y="280"/>
                      <a:pt x="252" y="280"/>
                    </a:cubicBezTo>
                    <a:cubicBezTo>
                      <a:pt x="261" y="275"/>
                      <a:pt x="261" y="275"/>
                      <a:pt x="261" y="275"/>
                    </a:cubicBezTo>
                    <a:cubicBezTo>
                      <a:pt x="261" y="270"/>
                      <a:pt x="261" y="270"/>
                      <a:pt x="261" y="270"/>
                    </a:cubicBezTo>
                    <a:cubicBezTo>
                      <a:pt x="287" y="268"/>
                      <a:pt x="287" y="268"/>
                      <a:pt x="287" y="268"/>
                    </a:cubicBezTo>
                    <a:cubicBezTo>
                      <a:pt x="290" y="275"/>
                      <a:pt x="290" y="275"/>
                      <a:pt x="290" y="275"/>
                    </a:cubicBezTo>
                    <a:cubicBezTo>
                      <a:pt x="296" y="280"/>
                      <a:pt x="296" y="280"/>
                      <a:pt x="296" y="280"/>
                    </a:cubicBezTo>
                    <a:cubicBezTo>
                      <a:pt x="304" y="289"/>
                      <a:pt x="304" y="289"/>
                      <a:pt x="304" y="289"/>
                    </a:cubicBezTo>
                    <a:cubicBezTo>
                      <a:pt x="312" y="288"/>
                      <a:pt x="312" y="288"/>
                      <a:pt x="312" y="288"/>
                    </a:cubicBezTo>
                    <a:cubicBezTo>
                      <a:pt x="319" y="289"/>
                      <a:pt x="319" y="289"/>
                      <a:pt x="319" y="289"/>
                    </a:cubicBezTo>
                    <a:cubicBezTo>
                      <a:pt x="361" y="289"/>
                      <a:pt x="361" y="289"/>
                      <a:pt x="361" y="289"/>
                    </a:cubicBezTo>
                    <a:cubicBezTo>
                      <a:pt x="398" y="289"/>
                      <a:pt x="398" y="289"/>
                      <a:pt x="398" y="289"/>
                    </a:cubicBezTo>
                    <a:cubicBezTo>
                      <a:pt x="404" y="284"/>
                      <a:pt x="404" y="284"/>
                      <a:pt x="404" y="284"/>
                    </a:cubicBezTo>
                    <a:cubicBezTo>
                      <a:pt x="405" y="271"/>
                      <a:pt x="405" y="271"/>
                      <a:pt x="405" y="271"/>
                    </a:cubicBezTo>
                    <a:cubicBezTo>
                      <a:pt x="409" y="261"/>
                      <a:pt x="409" y="261"/>
                      <a:pt x="409" y="261"/>
                    </a:cubicBezTo>
                    <a:cubicBezTo>
                      <a:pt x="410" y="250"/>
                      <a:pt x="410" y="250"/>
                      <a:pt x="410" y="250"/>
                    </a:cubicBezTo>
                    <a:cubicBezTo>
                      <a:pt x="407" y="241"/>
                      <a:pt x="407" y="241"/>
                      <a:pt x="407" y="241"/>
                    </a:cubicBezTo>
                    <a:cubicBezTo>
                      <a:pt x="404" y="235"/>
                      <a:pt x="404" y="235"/>
                      <a:pt x="404" y="235"/>
                    </a:cubicBezTo>
                    <a:cubicBezTo>
                      <a:pt x="458" y="126"/>
                      <a:pt x="458" y="126"/>
                      <a:pt x="458" y="126"/>
                    </a:cubicBezTo>
                    <a:cubicBezTo>
                      <a:pt x="460" y="116"/>
                      <a:pt x="460" y="116"/>
                      <a:pt x="460" y="116"/>
                    </a:cubicBezTo>
                    <a:cubicBezTo>
                      <a:pt x="463" y="111"/>
                      <a:pt x="463" y="111"/>
                      <a:pt x="463" y="111"/>
                    </a:cubicBezTo>
                    <a:cubicBezTo>
                      <a:pt x="453" y="113"/>
                      <a:pt x="453" y="113"/>
                      <a:pt x="453" y="113"/>
                    </a:cubicBezTo>
                    <a:cubicBezTo>
                      <a:pt x="445" y="108"/>
                      <a:pt x="445" y="108"/>
                      <a:pt x="445" y="108"/>
                    </a:cubicBezTo>
                    <a:cubicBezTo>
                      <a:pt x="436" y="101"/>
                      <a:pt x="436" y="101"/>
                      <a:pt x="436" y="101"/>
                    </a:cubicBezTo>
                    <a:cubicBezTo>
                      <a:pt x="415" y="99"/>
                      <a:pt x="415" y="99"/>
                      <a:pt x="415" y="99"/>
                    </a:cubicBezTo>
                    <a:cubicBezTo>
                      <a:pt x="409" y="89"/>
                      <a:pt x="409" y="89"/>
                      <a:pt x="409" y="89"/>
                    </a:cubicBezTo>
                    <a:cubicBezTo>
                      <a:pt x="409" y="89"/>
                      <a:pt x="396" y="72"/>
                      <a:pt x="395" y="72"/>
                    </a:cubicBezTo>
                    <a:cubicBezTo>
                      <a:pt x="393" y="74"/>
                      <a:pt x="394" y="67"/>
                      <a:pt x="394" y="67"/>
                    </a:cubicBezTo>
                    <a:cubicBezTo>
                      <a:pt x="394" y="58"/>
                      <a:pt x="394" y="58"/>
                      <a:pt x="394" y="58"/>
                    </a:cubicBezTo>
                    <a:cubicBezTo>
                      <a:pt x="393" y="51"/>
                      <a:pt x="393" y="51"/>
                      <a:pt x="393" y="51"/>
                    </a:cubicBezTo>
                    <a:cubicBezTo>
                      <a:pt x="388" y="50"/>
                      <a:pt x="388" y="50"/>
                      <a:pt x="388" y="50"/>
                    </a:cubicBezTo>
                    <a:cubicBezTo>
                      <a:pt x="380" y="50"/>
                      <a:pt x="380" y="50"/>
                      <a:pt x="380" y="50"/>
                    </a:cubicBezTo>
                    <a:cubicBezTo>
                      <a:pt x="370" y="50"/>
                      <a:pt x="370" y="50"/>
                      <a:pt x="370" y="50"/>
                    </a:cubicBezTo>
                    <a:cubicBezTo>
                      <a:pt x="367" y="51"/>
                      <a:pt x="367" y="51"/>
                      <a:pt x="367" y="51"/>
                    </a:cubicBezTo>
                    <a:cubicBezTo>
                      <a:pt x="363" y="57"/>
                      <a:pt x="363" y="57"/>
                      <a:pt x="363" y="57"/>
                    </a:cubicBezTo>
                    <a:cubicBezTo>
                      <a:pt x="356" y="65"/>
                      <a:pt x="356" y="65"/>
                      <a:pt x="356" y="65"/>
                    </a:cubicBezTo>
                    <a:cubicBezTo>
                      <a:pt x="353" y="70"/>
                      <a:pt x="353" y="70"/>
                      <a:pt x="353" y="70"/>
                    </a:cubicBezTo>
                    <a:cubicBezTo>
                      <a:pt x="353" y="70"/>
                      <a:pt x="352" y="76"/>
                      <a:pt x="352" y="76"/>
                    </a:cubicBezTo>
                    <a:cubicBezTo>
                      <a:pt x="352" y="77"/>
                      <a:pt x="350" y="79"/>
                      <a:pt x="350" y="79"/>
                    </a:cubicBezTo>
                    <a:cubicBezTo>
                      <a:pt x="346" y="80"/>
                      <a:pt x="346" y="80"/>
                      <a:pt x="346" y="80"/>
                    </a:cubicBezTo>
                    <a:cubicBezTo>
                      <a:pt x="340" y="80"/>
                      <a:pt x="340" y="80"/>
                      <a:pt x="340" y="80"/>
                    </a:cubicBezTo>
                    <a:cubicBezTo>
                      <a:pt x="335" y="77"/>
                      <a:pt x="335" y="77"/>
                      <a:pt x="335" y="77"/>
                    </a:cubicBezTo>
                    <a:cubicBezTo>
                      <a:pt x="332" y="73"/>
                      <a:pt x="332" y="73"/>
                      <a:pt x="332" y="73"/>
                    </a:cubicBezTo>
                    <a:cubicBezTo>
                      <a:pt x="327" y="74"/>
                      <a:pt x="327" y="74"/>
                      <a:pt x="327" y="74"/>
                    </a:cubicBezTo>
                    <a:cubicBezTo>
                      <a:pt x="327" y="74"/>
                      <a:pt x="324" y="76"/>
                      <a:pt x="324" y="76"/>
                    </a:cubicBezTo>
                    <a:cubicBezTo>
                      <a:pt x="323" y="77"/>
                      <a:pt x="321" y="80"/>
                      <a:pt x="321" y="80"/>
                    </a:cubicBezTo>
                    <a:cubicBezTo>
                      <a:pt x="321" y="87"/>
                      <a:pt x="321" y="87"/>
                      <a:pt x="321" y="87"/>
                    </a:cubicBezTo>
                    <a:cubicBezTo>
                      <a:pt x="320" y="96"/>
                      <a:pt x="320" y="96"/>
                      <a:pt x="320" y="96"/>
                    </a:cubicBezTo>
                    <a:cubicBezTo>
                      <a:pt x="316" y="97"/>
                      <a:pt x="316" y="97"/>
                      <a:pt x="316" y="97"/>
                    </a:cubicBezTo>
                    <a:cubicBezTo>
                      <a:pt x="312" y="97"/>
                      <a:pt x="312" y="97"/>
                      <a:pt x="312" y="97"/>
                    </a:cubicBezTo>
                    <a:cubicBezTo>
                      <a:pt x="312" y="97"/>
                      <a:pt x="308" y="95"/>
                      <a:pt x="307" y="94"/>
                    </a:cubicBezTo>
                    <a:cubicBezTo>
                      <a:pt x="307" y="94"/>
                      <a:pt x="305" y="92"/>
                      <a:pt x="305" y="92"/>
                    </a:cubicBezTo>
                    <a:cubicBezTo>
                      <a:pt x="305" y="92"/>
                      <a:pt x="301" y="89"/>
                      <a:pt x="301" y="88"/>
                    </a:cubicBezTo>
                    <a:cubicBezTo>
                      <a:pt x="300" y="88"/>
                      <a:pt x="297" y="84"/>
                      <a:pt x="297" y="84"/>
                    </a:cubicBezTo>
                    <a:cubicBezTo>
                      <a:pt x="297" y="84"/>
                      <a:pt x="294" y="81"/>
                      <a:pt x="294" y="81"/>
                    </a:cubicBezTo>
                    <a:cubicBezTo>
                      <a:pt x="294" y="80"/>
                      <a:pt x="292" y="78"/>
                      <a:pt x="292" y="78"/>
                    </a:cubicBezTo>
                    <a:cubicBezTo>
                      <a:pt x="292" y="75"/>
                      <a:pt x="292" y="75"/>
                      <a:pt x="292" y="75"/>
                    </a:cubicBezTo>
                    <a:cubicBezTo>
                      <a:pt x="292" y="70"/>
                      <a:pt x="292" y="70"/>
                      <a:pt x="292" y="70"/>
                    </a:cubicBezTo>
                    <a:cubicBezTo>
                      <a:pt x="292" y="59"/>
                      <a:pt x="292" y="59"/>
                      <a:pt x="292" y="59"/>
                    </a:cubicBezTo>
                    <a:cubicBezTo>
                      <a:pt x="292" y="59"/>
                      <a:pt x="291" y="54"/>
                      <a:pt x="291" y="54"/>
                    </a:cubicBezTo>
                    <a:cubicBezTo>
                      <a:pt x="291" y="54"/>
                      <a:pt x="290" y="47"/>
                      <a:pt x="290" y="46"/>
                    </a:cubicBezTo>
                    <a:cubicBezTo>
                      <a:pt x="290" y="46"/>
                      <a:pt x="289" y="39"/>
                      <a:pt x="289" y="39"/>
                    </a:cubicBezTo>
                    <a:cubicBezTo>
                      <a:pt x="289" y="39"/>
                      <a:pt x="289" y="33"/>
                      <a:pt x="289" y="33"/>
                    </a:cubicBezTo>
                    <a:cubicBezTo>
                      <a:pt x="288" y="32"/>
                      <a:pt x="286" y="28"/>
                      <a:pt x="286" y="28"/>
                    </a:cubicBezTo>
                    <a:cubicBezTo>
                      <a:pt x="285" y="27"/>
                      <a:pt x="283" y="22"/>
                      <a:pt x="283" y="22"/>
                    </a:cubicBezTo>
                    <a:cubicBezTo>
                      <a:pt x="280" y="15"/>
                      <a:pt x="280" y="15"/>
                      <a:pt x="280" y="15"/>
                    </a:cubicBezTo>
                    <a:cubicBezTo>
                      <a:pt x="280" y="15"/>
                      <a:pt x="278" y="10"/>
                      <a:pt x="277" y="9"/>
                    </a:cubicBezTo>
                    <a:cubicBezTo>
                      <a:pt x="277" y="8"/>
                      <a:pt x="275" y="4"/>
                      <a:pt x="275" y="4"/>
                    </a:cubicBezTo>
                    <a:cubicBezTo>
                      <a:pt x="274" y="4"/>
                      <a:pt x="274" y="2"/>
                      <a:pt x="274" y="2"/>
                    </a:cubicBezTo>
                    <a:cubicBezTo>
                      <a:pt x="266" y="2"/>
                      <a:pt x="266" y="2"/>
                      <a:pt x="266" y="2"/>
                    </a:cubicBezTo>
                    <a:cubicBezTo>
                      <a:pt x="265" y="0"/>
                      <a:pt x="265" y="0"/>
                      <a:pt x="265" y="0"/>
                    </a:cubicBezTo>
                    <a:cubicBezTo>
                      <a:pt x="263" y="1"/>
                      <a:pt x="263" y="1"/>
                      <a:pt x="263" y="1"/>
                    </a:cubicBezTo>
                    <a:cubicBezTo>
                      <a:pt x="261" y="3"/>
                      <a:pt x="261" y="3"/>
                      <a:pt x="261" y="3"/>
                    </a:cubicBezTo>
                    <a:cubicBezTo>
                      <a:pt x="255" y="6"/>
                      <a:pt x="255" y="6"/>
                      <a:pt x="255" y="6"/>
                    </a:cubicBezTo>
                    <a:cubicBezTo>
                      <a:pt x="254" y="11"/>
                      <a:pt x="254" y="11"/>
                      <a:pt x="254" y="11"/>
                    </a:cubicBezTo>
                    <a:cubicBezTo>
                      <a:pt x="250" y="15"/>
                      <a:pt x="250" y="15"/>
                      <a:pt x="250" y="15"/>
                    </a:cubicBezTo>
                    <a:cubicBezTo>
                      <a:pt x="246" y="20"/>
                      <a:pt x="246" y="20"/>
                      <a:pt x="246" y="20"/>
                    </a:cubicBezTo>
                    <a:cubicBezTo>
                      <a:pt x="240" y="20"/>
                      <a:pt x="240" y="20"/>
                      <a:pt x="240" y="20"/>
                    </a:cubicBezTo>
                    <a:cubicBezTo>
                      <a:pt x="235" y="22"/>
                      <a:pt x="235" y="22"/>
                      <a:pt x="235" y="22"/>
                    </a:cubicBezTo>
                    <a:cubicBezTo>
                      <a:pt x="232" y="25"/>
                      <a:pt x="232" y="25"/>
                      <a:pt x="232" y="25"/>
                    </a:cubicBezTo>
                    <a:cubicBezTo>
                      <a:pt x="227" y="28"/>
                      <a:pt x="227" y="28"/>
                      <a:pt x="227" y="28"/>
                    </a:cubicBezTo>
                    <a:cubicBezTo>
                      <a:pt x="222" y="34"/>
                      <a:pt x="222" y="34"/>
                      <a:pt x="222" y="34"/>
                    </a:cubicBezTo>
                    <a:cubicBezTo>
                      <a:pt x="217" y="35"/>
                      <a:pt x="217" y="35"/>
                      <a:pt x="217" y="35"/>
                    </a:cubicBezTo>
                    <a:cubicBezTo>
                      <a:pt x="212" y="36"/>
                      <a:pt x="212" y="36"/>
                      <a:pt x="212" y="36"/>
                    </a:cubicBezTo>
                    <a:cubicBezTo>
                      <a:pt x="209" y="34"/>
                      <a:pt x="209" y="34"/>
                      <a:pt x="209" y="34"/>
                    </a:cubicBezTo>
                    <a:cubicBezTo>
                      <a:pt x="209" y="32"/>
                      <a:pt x="209" y="32"/>
                      <a:pt x="209" y="32"/>
                    </a:cubicBezTo>
                    <a:cubicBezTo>
                      <a:pt x="205" y="32"/>
                      <a:pt x="205" y="32"/>
                      <a:pt x="205" y="32"/>
                    </a:cubicBezTo>
                    <a:cubicBezTo>
                      <a:pt x="203" y="32"/>
                      <a:pt x="203" y="32"/>
                      <a:pt x="203" y="32"/>
                    </a:cubicBezTo>
                    <a:cubicBezTo>
                      <a:pt x="201" y="35"/>
                      <a:pt x="201" y="35"/>
                      <a:pt x="201" y="35"/>
                    </a:cubicBezTo>
                    <a:cubicBezTo>
                      <a:pt x="196" y="35"/>
                      <a:pt x="196" y="35"/>
                      <a:pt x="196" y="35"/>
                    </a:cubicBezTo>
                    <a:cubicBezTo>
                      <a:pt x="189" y="35"/>
                      <a:pt x="189" y="35"/>
                      <a:pt x="189" y="35"/>
                    </a:cubicBezTo>
                    <a:cubicBezTo>
                      <a:pt x="187" y="34"/>
                      <a:pt x="187" y="34"/>
                      <a:pt x="187" y="34"/>
                    </a:cubicBezTo>
                    <a:cubicBezTo>
                      <a:pt x="187" y="34"/>
                      <a:pt x="186" y="32"/>
                      <a:pt x="185" y="31"/>
                    </a:cubicBezTo>
                    <a:cubicBezTo>
                      <a:pt x="185" y="31"/>
                      <a:pt x="182" y="28"/>
                      <a:pt x="182" y="28"/>
                    </a:cubicBezTo>
                    <a:cubicBezTo>
                      <a:pt x="179" y="26"/>
                      <a:pt x="179" y="26"/>
                      <a:pt x="179" y="26"/>
                    </a:cubicBezTo>
                    <a:cubicBezTo>
                      <a:pt x="169" y="26"/>
                      <a:pt x="169" y="26"/>
                      <a:pt x="169" y="26"/>
                    </a:cubicBezTo>
                    <a:cubicBezTo>
                      <a:pt x="168" y="10"/>
                      <a:pt x="168" y="10"/>
                      <a:pt x="168" y="10"/>
                    </a:cubicBezTo>
                    <a:cubicBezTo>
                      <a:pt x="166" y="6"/>
                      <a:pt x="166" y="6"/>
                      <a:pt x="166" y="6"/>
                    </a:cubicBezTo>
                    <a:cubicBezTo>
                      <a:pt x="164" y="3"/>
                      <a:pt x="164" y="3"/>
                      <a:pt x="164" y="3"/>
                    </a:cubicBezTo>
                    <a:cubicBezTo>
                      <a:pt x="162" y="2"/>
                      <a:pt x="162" y="2"/>
                      <a:pt x="162" y="2"/>
                    </a:cubicBezTo>
                    <a:cubicBezTo>
                      <a:pt x="158" y="4"/>
                      <a:pt x="158" y="4"/>
                      <a:pt x="158" y="4"/>
                    </a:cubicBezTo>
                    <a:cubicBezTo>
                      <a:pt x="155" y="7"/>
                      <a:pt x="155" y="7"/>
                      <a:pt x="155" y="7"/>
                    </a:cubicBezTo>
                    <a:cubicBezTo>
                      <a:pt x="153" y="10"/>
                      <a:pt x="153" y="10"/>
                      <a:pt x="153" y="10"/>
                    </a:cubicBezTo>
                    <a:cubicBezTo>
                      <a:pt x="149" y="13"/>
                      <a:pt x="149" y="13"/>
                      <a:pt x="149" y="13"/>
                    </a:cubicBezTo>
                    <a:cubicBezTo>
                      <a:pt x="145" y="8"/>
                      <a:pt x="145" y="8"/>
                      <a:pt x="145" y="8"/>
                    </a:cubicBezTo>
                    <a:cubicBezTo>
                      <a:pt x="144" y="5"/>
                      <a:pt x="144" y="5"/>
                      <a:pt x="144" y="5"/>
                    </a:cubicBezTo>
                    <a:cubicBezTo>
                      <a:pt x="141" y="9"/>
                      <a:pt x="141" y="9"/>
                      <a:pt x="141" y="9"/>
                    </a:cubicBezTo>
                    <a:cubicBezTo>
                      <a:pt x="139" y="12"/>
                      <a:pt x="139" y="12"/>
                      <a:pt x="139" y="12"/>
                    </a:cubicBezTo>
                    <a:cubicBezTo>
                      <a:pt x="127" y="12"/>
                      <a:pt x="127" y="12"/>
                      <a:pt x="127" y="12"/>
                    </a:cubicBezTo>
                    <a:cubicBezTo>
                      <a:pt x="118" y="11"/>
                      <a:pt x="118" y="11"/>
                      <a:pt x="118" y="11"/>
                    </a:cubicBezTo>
                    <a:cubicBezTo>
                      <a:pt x="106" y="11"/>
                      <a:pt x="106" y="11"/>
                      <a:pt x="106" y="11"/>
                    </a:cubicBezTo>
                    <a:cubicBezTo>
                      <a:pt x="106" y="11"/>
                      <a:pt x="104" y="12"/>
                      <a:pt x="103" y="12"/>
                    </a:cubicBezTo>
                    <a:cubicBezTo>
                      <a:pt x="103" y="12"/>
                      <a:pt x="100" y="14"/>
                      <a:pt x="100" y="14"/>
                    </a:cubicBezTo>
                    <a:cubicBezTo>
                      <a:pt x="100" y="14"/>
                      <a:pt x="99" y="16"/>
                      <a:pt x="99" y="16"/>
                    </a:cubicBezTo>
                    <a:cubicBezTo>
                      <a:pt x="99" y="17"/>
                      <a:pt x="99" y="22"/>
                      <a:pt x="99" y="22"/>
                    </a:cubicBezTo>
                    <a:cubicBezTo>
                      <a:pt x="100" y="25"/>
                      <a:pt x="100" y="25"/>
                      <a:pt x="100" y="25"/>
                    </a:cubicBezTo>
                    <a:cubicBezTo>
                      <a:pt x="100" y="25"/>
                      <a:pt x="101" y="27"/>
                      <a:pt x="102" y="27"/>
                    </a:cubicBezTo>
                    <a:cubicBezTo>
                      <a:pt x="103" y="27"/>
                      <a:pt x="107" y="27"/>
                      <a:pt x="107" y="27"/>
                    </a:cubicBezTo>
                    <a:cubicBezTo>
                      <a:pt x="107" y="27"/>
                      <a:pt x="111" y="27"/>
                      <a:pt x="111" y="27"/>
                    </a:cubicBezTo>
                    <a:cubicBezTo>
                      <a:pt x="112" y="27"/>
                      <a:pt x="113" y="28"/>
                      <a:pt x="113" y="28"/>
                    </a:cubicBezTo>
                    <a:cubicBezTo>
                      <a:pt x="113" y="28"/>
                      <a:pt x="115" y="30"/>
                      <a:pt x="115" y="30"/>
                    </a:cubicBezTo>
                    <a:cubicBezTo>
                      <a:pt x="115" y="30"/>
                      <a:pt x="117" y="33"/>
                      <a:pt x="117" y="33"/>
                    </a:cubicBezTo>
                    <a:cubicBezTo>
                      <a:pt x="118" y="37"/>
                      <a:pt x="118" y="37"/>
                      <a:pt x="118" y="37"/>
                    </a:cubicBezTo>
                    <a:cubicBezTo>
                      <a:pt x="118" y="37"/>
                      <a:pt x="118" y="40"/>
                      <a:pt x="118" y="40"/>
                    </a:cubicBezTo>
                    <a:cubicBezTo>
                      <a:pt x="118" y="41"/>
                      <a:pt x="117" y="43"/>
                      <a:pt x="117" y="43"/>
                    </a:cubicBezTo>
                    <a:cubicBezTo>
                      <a:pt x="114" y="43"/>
                      <a:pt x="114" y="43"/>
                      <a:pt x="114" y="43"/>
                    </a:cubicBezTo>
                    <a:cubicBezTo>
                      <a:pt x="109" y="44"/>
                      <a:pt x="109" y="44"/>
                      <a:pt x="109" y="44"/>
                    </a:cubicBezTo>
                    <a:cubicBezTo>
                      <a:pt x="108" y="43"/>
                      <a:pt x="108" y="43"/>
                      <a:pt x="108" y="43"/>
                    </a:cubicBezTo>
                    <a:cubicBezTo>
                      <a:pt x="104" y="42"/>
                      <a:pt x="104" y="42"/>
                      <a:pt x="104" y="42"/>
                    </a:cubicBezTo>
                    <a:cubicBezTo>
                      <a:pt x="100" y="44"/>
                      <a:pt x="100" y="44"/>
                      <a:pt x="100" y="44"/>
                    </a:cubicBezTo>
                    <a:cubicBezTo>
                      <a:pt x="95" y="44"/>
                      <a:pt x="95" y="44"/>
                      <a:pt x="95" y="44"/>
                    </a:cubicBezTo>
                    <a:cubicBezTo>
                      <a:pt x="95" y="48"/>
                      <a:pt x="95" y="48"/>
                      <a:pt x="95" y="48"/>
                    </a:cubicBezTo>
                    <a:cubicBezTo>
                      <a:pt x="95" y="62"/>
                      <a:pt x="95" y="62"/>
                      <a:pt x="95" y="62"/>
                    </a:cubicBezTo>
                    <a:cubicBezTo>
                      <a:pt x="98" y="64"/>
                      <a:pt x="98" y="64"/>
                      <a:pt x="98" y="64"/>
                    </a:cubicBezTo>
                    <a:cubicBezTo>
                      <a:pt x="98" y="64"/>
                      <a:pt x="100" y="66"/>
                      <a:pt x="101" y="66"/>
                    </a:cubicBezTo>
                    <a:cubicBezTo>
                      <a:pt x="101" y="67"/>
                      <a:pt x="103" y="68"/>
                      <a:pt x="104" y="68"/>
                    </a:cubicBezTo>
                    <a:cubicBezTo>
                      <a:pt x="104" y="69"/>
                      <a:pt x="106" y="70"/>
                      <a:pt x="106" y="70"/>
                    </a:cubicBezTo>
                    <a:cubicBezTo>
                      <a:pt x="106" y="76"/>
                      <a:pt x="106" y="76"/>
                      <a:pt x="106" y="76"/>
                    </a:cubicBezTo>
                    <a:cubicBezTo>
                      <a:pt x="106" y="80"/>
                      <a:pt x="106" y="80"/>
                      <a:pt x="106" y="80"/>
                    </a:cubicBezTo>
                    <a:cubicBezTo>
                      <a:pt x="109" y="84"/>
                      <a:pt x="109" y="84"/>
                      <a:pt x="109" y="84"/>
                    </a:cubicBezTo>
                    <a:cubicBezTo>
                      <a:pt x="111" y="89"/>
                      <a:pt x="111" y="89"/>
                      <a:pt x="111" y="89"/>
                    </a:cubicBezTo>
                    <a:cubicBezTo>
                      <a:pt x="109" y="106"/>
                      <a:pt x="109" y="106"/>
                      <a:pt x="109" y="106"/>
                    </a:cubicBezTo>
                    <a:cubicBezTo>
                      <a:pt x="109" y="114"/>
                      <a:pt x="109" y="114"/>
                      <a:pt x="109" y="114"/>
                    </a:cubicBezTo>
                    <a:cubicBezTo>
                      <a:pt x="109" y="114"/>
                      <a:pt x="107" y="120"/>
                      <a:pt x="107" y="121"/>
                    </a:cubicBezTo>
                    <a:cubicBezTo>
                      <a:pt x="107" y="122"/>
                      <a:pt x="105" y="129"/>
                      <a:pt x="105" y="129"/>
                    </a:cubicBezTo>
                    <a:cubicBezTo>
                      <a:pt x="104" y="137"/>
                      <a:pt x="104" y="137"/>
                      <a:pt x="104" y="137"/>
                    </a:cubicBezTo>
                    <a:cubicBezTo>
                      <a:pt x="104" y="137"/>
                      <a:pt x="103" y="139"/>
                      <a:pt x="103" y="140"/>
                    </a:cubicBezTo>
                    <a:cubicBezTo>
                      <a:pt x="103" y="141"/>
                      <a:pt x="102" y="151"/>
                      <a:pt x="102" y="151"/>
                    </a:cubicBezTo>
                    <a:cubicBezTo>
                      <a:pt x="102" y="151"/>
                      <a:pt x="101" y="155"/>
                      <a:pt x="101" y="156"/>
                    </a:cubicBezTo>
                    <a:cubicBezTo>
                      <a:pt x="100" y="157"/>
                      <a:pt x="101" y="163"/>
                      <a:pt x="101" y="163"/>
                    </a:cubicBezTo>
                    <a:cubicBezTo>
                      <a:pt x="101" y="163"/>
                      <a:pt x="98" y="171"/>
                      <a:pt x="98" y="172"/>
                    </a:cubicBezTo>
                    <a:cubicBezTo>
                      <a:pt x="97" y="172"/>
                      <a:pt x="95" y="176"/>
                      <a:pt x="94" y="176"/>
                    </a:cubicBezTo>
                    <a:cubicBezTo>
                      <a:pt x="94" y="176"/>
                      <a:pt x="89" y="176"/>
                      <a:pt x="89" y="176"/>
                    </a:cubicBezTo>
                    <a:cubicBezTo>
                      <a:pt x="88" y="176"/>
                      <a:pt x="84" y="174"/>
                      <a:pt x="83" y="174"/>
                    </a:cubicBezTo>
                    <a:cubicBezTo>
                      <a:pt x="83" y="174"/>
                      <a:pt x="81" y="172"/>
                      <a:pt x="81" y="172"/>
                    </a:cubicBezTo>
                    <a:cubicBezTo>
                      <a:pt x="75" y="172"/>
                      <a:pt x="75" y="172"/>
                      <a:pt x="75" y="172"/>
                    </a:cubicBezTo>
                    <a:cubicBezTo>
                      <a:pt x="71" y="174"/>
                      <a:pt x="71" y="174"/>
                      <a:pt x="71" y="174"/>
                    </a:cubicBezTo>
                    <a:cubicBezTo>
                      <a:pt x="70" y="177"/>
                      <a:pt x="70" y="177"/>
                      <a:pt x="70" y="177"/>
                    </a:cubicBezTo>
                    <a:cubicBezTo>
                      <a:pt x="63" y="179"/>
                      <a:pt x="63" y="179"/>
                      <a:pt x="63" y="179"/>
                    </a:cubicBezTo>
                    <a:cubicBezTo>
                      <a:pt x="54" y="180"/>
                      <a:pt x="54" y="180"/>
                      <a:pt x="54" y="180"/>
                    </a:cubicBezTo>
                    <a:cubicBezTo>
                      <a:pt x="46" y="180"/>
                      <a:pt x="46" y="180"/>
                      <a:pt x="46" y="180"/>
                    </a:cubicBezTo>
                    <a:cubicBezTo>
                      <a:pt x="42" y="182"/>
                      <a:pt x="42" y="182"/>
                      <a:pt x="42" y="182"/>
                    </a:cubicBezTo>
                    <a:cubicBezTo>
                      <a:pt x="36" y="185"/>
                      <a:pt x="36" y="185"/>
                      <a:pt x="36" y="185"/>
                    </a:cubicBezTo>
                    <a:cubicBezTo>
                      <a:pt x="32" y="188"/>
                      <a:pt x="32" y="188"/>
                      <a:pt x="32" y="188"/>
                    </a:cubicBezTo>
                    <a:cubicBezTo>
                      <a:pt x="32" y="188"/>
                      <a:pt x="26" y="192"/>
                      <a:pt x="26" y="193"/>
                    </a:cubicBezTo>
                    <a:cubicBezTo>
                      <a:pt x="26" y="193"/>
                      <a:pt x="21" y="199"/>
                      <a:pt x="21" y="200"/>
                    </a:cubicBezTo>
                    <a:cubicBezTo>
                      <a:pt x="20" y="201"/>
                      <a:pt x="19" y="206"/>
                      <a:pt x="19" y="206"/>
                    </a:cubicBezTo>
                    <a:cubicBezTo>
                      <a:pt x="18" y="210"/>
                      <a:pt x="18" y="210"/>
                      <a:pt x="18" y="210"/>
                    </a:cubicBezTo>
                    <a:cubicBezTo>
                      <a:pt x="15" y="214"/>
                      <a:pt x="15" y="214"/>
                      <a:pt x="15" y="214"/>
                    </a:cubicBezTo>
                    <a:cubicBezTo>
                      <a:pt x="15" y="214"/>
                      <a:pt x="13" y="217"/>
                      <a:pt x="13" y="217"/>
                    </a:cubicBezTo>
                    <a:cubicBezTo>
                      <a:pt x="13" y="217"/>
                      <a:pt x="14" y="223"/>
                      <a:pt x="14" y="223"/>
                    </a:cubicBezTo>
                    <a:cubicBezTo>
                      <a:pt x="15" y="226"/>
                      <a:pt x="15" y="226"/>
                      <a:pt x="15" y="226"/>
                    </a:cubicBezTo>
                    <a:cubicBezTo>
                      <a:pt x="12" y="232"/>
                      <a:pt x="12" y="232"/>
                      <a:pt x="12" y="232"/>
                    </a:cubicBezTo>
                    <a:cubicBezTo>
                      <a:pt x="8" y="236"/>
                      <a:pt x="8" y="236"/>
                      <a:pt x="8" y="236"/>
                    </a:cubicBezTo>
                    <a:cubicBezTo>
                      <a:pt x="8" y="236"/>
                      <a:pt x="3" y="239"/>
                      <a:pt x="3" y="239"/>
                    </a:cubicBezTo>
                    <a:cubicBezTo>
                      <a:pt x="3" y="240"/>
                      <a:pt x="0" y="245"/>
                      <a:pt x="0" y="245"/>
                    </a:cubicBez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79" name="Freeform 11"/>
              <p:cNvSpPr>
                <a:spLocks/>
              </p:cNvSpPr>
              <p:nvPr/>
            </p:nvSpPr>
            <p:spPr bwMode="auto">
              <a:xfrm>
                <a:off x="8023225" y="1057275"/>
                <a:ext cx="563562" cy="658813"/>
              </a:xfrm>
              <a:custGeom>
                <a:avLst/>
                <a:gdLst>
                  <a:gd name="T0" fmla="*/ 11 w 150"/>
                  <a:gd name="T1" fmla="*/ 25 h 175"/>
                  <a:gd name="T2" fmla="*/ 19 w 150"/>
                  <a:gd name="T3" fmla="*/ 33 h 175"/>
                  <a:gd name="T4" fmla="*/ 34 w 150"/>
                  <a:gd name="T5" fmla="*/ 35 h 175"/>
                  <a:gd name="T6" fmla="*/ 42 w 150"/>
                  <a:gd name="T7" fmla="*/ 40 h 175"/>
                  <a:gd name="T8" fmla="*/ 50 w 150"/>
                  <a:gd name="T9" fmla="*/ 37 h 175"/>
                  <a:gd name="T10" fmla="*/ 55 w 150"/>
                  <a:gd name="T11" fmla="*/ 29 h 175"/>
                  <a:gd name="T12" fmla="*/ 71 w 150"/>
                  <a:gd name="T13" fmla="*/ 27 h 175"/>
                  <a:gd name="T14" fmla="*/ 80 w 150"/>
                  <a:gd name="T15" fmla="*/ 22 h 175"/>
                  <a:gd name="T16" fmla="*/ 90 w 150"/>
                  <a:gd name="T17" fmla="*/ 17 h 175"/>
                  <a:gd name="T18" fmla="*/ 102 w 150"/>
                  <a:gd name="T19" fmla="*/ 11 h 175"/>
                  <a:gd name="T20" fmla="*/ 107 w 150"/>
                  <a:gd name="T21" fmla="*/ 0 h 175"/>
                  <a:gd name="T22" fmla="*/ 120 w 150"/>
                  <a:gd name="T23" fmla="*/ 5 h 175"/>
                  <a:gd name="T24" fmla="*/ 116 w 150"/>
                  <a:gd name="T25" fmla="*/ 13 h 175"/>
                  <a:gd name="T26" fmla="*/ 121 w 150"/>
                  <a:gd name="T27" fmla="*/ 18 h 175"/>
                  <a:gd name="T28" fmla="*/ 129 w 150"/>
                  <a:gd name="T29" fmla="*/ 26 h 175"/>
                  <a:gd name="T30" fmla="*/ 130 w 150"/>
                  <a:gd name="T31" fmla="*/ 34 h 175"/>
                  <a:gd name="T32" fmla="*/ 125 w 150"/>
                  <a:gd name="T33" fmla="*/ 42 h 175"/>
                  <a:gd name="T34" fmla="*/ 123 w 150"/>
                  <a:gd name="T35" fmla="*/ 54 h 175"/>
                  <a:gd name="T36" fmla="*/ 122 w 150"/>
                  <a:gd name="T37" fmla="*/ 66 h 175"/>
                  <a:gd name="T38" fmla="*/ 125 w 150"/>
                  <a:gd name="T39" fmla="*/ 74 h 175"/>
                  <a:gd name="T40" fmla="*/ 127 w 150"/>
                  <a:gd name="T41" fmla="*/ 87 h 175"/>
                  <a:gd name="T42" fmla="*/ 137 w 150"/>
                  <a:gd name="T43" fmla="*/ 94 h 175"/>
                  <a:gd name="T44" fmla="*/ 147 w 150"/>
                  <a:gd name="T45" fmla="*/ 103 h 175"/>
                  <a:gd name="T46" fmla="*/ 150 w 150"/>
                  <a:gd name="T47" fmla="*/ 120 h 175"/>
                  <a:gd name="T48" fmla="*/ 146 w 150"/>
                  <a:gd name="T49" fmla="*/ 129 h 175"/>
                  <a:gd name="T50" fmla="*/ 126 w 150"/>
                  <a:gd name="T51" fmla="*/ 129 h 175"/>
                  <a:gd name="T52" fmla="*/ 116 w 150"/>
                  <a:gd name="T53" fmla="*/ 138 h 175"/>
                  <a:gd name="T54" fmla="*/ 114 w 150"/>
                  <a:gd name="T55" fmla="*/ 146 h 175"/>
                  <a:gd name="T56" fmla="*/ 110 w 150"/>
                  <a:gd name="T57" fmla="*/ 150 h 175"/>
                  <a:gd name="T58" fmla="*/ 107 w 150"/>
                  <a:gd name="T59" fmla="*/ 158 h 175"/>
                  <a:gd name="T60" fmla="*/ 102 w 150"/>
                  <a:gd name="T61" fmla="*/ 160 h 175"/>
                  <a:gd name="T62" fmla="*/ 98 w 150"/>
                  <a:gd name="T63" fmla="*/ 155 h 175"/>
                  <a:gd name="T64" fmla="*/ 89 w 150"/>
                  <a:gd name="T65" fmla="*/ 151 h 175"/>
                  <a:gd name="T66" fmla="*/ 81 w 150"/>
                  <a:gd name="T67" fmla="*/ 155 h 175"/>
                  <a:gd name="T68" fmla="*/ 74 w 150"/>
                  <a:gd name="T69" fmla="*/ 162 h 175"/>
                  <a:gd name="T70" fmla="*/ 72 w 150"/>
                  <a:gd name="T71" fmla="*/ 175 h 175"/>
                  <a:gd name="T72" fmla="*/ 63 w 150"/>
                  <a:gd name="T73" fmla="*/ 166 h 175"/>
                  <a:gd name="T74" fmla="*/ 58 w 150"/>
                  <a:gd name="T75" fmla="*/ 160 h 175"/>
                  <a:gd name="T76" fmla="*/ 61 w 150"/>
                  <a:gd name="T77" fmla="*/ 152 h 175"/>
                  <a:gd name="T78" fmla="*/ 57 w 150"/>
                  <a:gd name="T79" fmla="*/ 146 h 175"/>
                  <a:gd name="T80" fmla="*/ 56 w 150"/>
                  <a:gd name="T81" fmla="*/ 135 h 175"/>
                  <a:gd name="T82" fmla="*/ 55 w 150"/>
                  <a:gd name="T83" fmla="*/ 122 h 175"/>
                  <a:gd name="T84" fmla="*/ 52 w 150"/>
                  <a:gd name="T85" fmla="*/ 109 h 175"/>
                  <a:gd name="T86" fmla="*/ 47 w 150"/>
                  <a:gd name="T87" fmla="*/ 102 h 175"/>
                  <a:gd name="T88" fmla="*/ 43 w 150"/>
                  <a:gd name="T89" fmla="*/ 91 h 175"/>
                  <a:gd name="T90" fmla="*/ 39 w 150"/>
                  <a:gd name="T91" fmla="*/ 83 h 175"/>
                  <a:gd name="T92" fmla="*/ 33 w 150"/>
                  <a:gd name="T93" fmla="*/ 79 h 175"/>
                  <a:gd name="T94" fmla="*/ 29 w 150"/>
                  <a:gd name="T95" fmla="*/ 70 h 175"/>
                  <a:gd name="T96" fmla="*/ 19 w 150"/>
                  <a:gd name="T97" fmla="*/ 70 h 175"/>
                  <a:gd name="T98" fmla="*/ 13 w 150"/>
                  <a:gd name="T99" fmla="*/ 68 h 175"/>
                  <a:gd name="T100" fmla="*/ 10 w 150"/>
                  <a:gd name="T101" fmla="*/ 48 h 175"/>
                  <a:gd name="T102" fmla="*/ 14 w 150"/>
                  <a:gd name="T103" fmla="*/ 42 h 175"/>
                  <a:gd name="T104" fmla="*/ 9 w 150"/>
                  <a:gd name="T105" fmla="*/ 31 h 175"/>
                  <a:gd name="T106" fmla="*/ 1 w 150"/>
                  <a:gd name="T107" fmla="*/ 28 h 175"/>
                  <a:gd name="T108" fmla="*/ 1 w 150"/>
                  <a:gd name="T109" fmla="*/ 2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175">
                    <a:moveTo>
                      <a:pt x="1" y="25"/>
                    </a:moveTo>
                    <a:cubicBezTo>
                      <a:pt x="2" y="25"/>
                      <a:pt x="11" y="25"/>
                      <a:pt x="11" y="25"/>
                    </a:cubicBezTo>
                    <a:cubicBezTo>
                      <a:pt x="15" y="30"/>
                      <a:pt x="15" y="30"/>
                      <a:pt x="15" y="30"/>
                    </a:cubicBezTo>
                    <a:cubicBezTo>
                      <a:pt x="19" y="33"/>
                      <a:pt x="19" y="33"/>
                      <a:pt x="19" y="33"/>
                    </a:cubicBezTo>
                    <a:cubicBezTo>
                      <a:pt x="28" y="34"/>
                      <a:pt x="28" y="34"/>
                      <a:pt x="28" y="34"/>
                    </a:cubicBezTo>
                    <a:cubicBezTo>
                      <a:pt x="34" y="35"/>
                      <a:pt x="34" y="35"/>
                      <a:pt x="34" y="35"/>
                    </a:cubicBezTo>
                    <a:cubicBezTo>
                      <a:pt x="37" y="40"/>
                      <a:pt x="37" y="40"/>
                      <a:pt x="37" y="40"/>
                    </a:cubicBezTo>
                    <a:cubicBezTo>
                      <a:pt x="42" y="40"/>
                      <a:pt x="42" y="40"/>
                      <a:pt x="42" y="40"/>
                    </a:cubicBezTo>
                    <a:cubicBezTo>
                      <a:pt x="48" y="40"/>
                      <a:pt x="48" y="40"/>
                      <a:pt x="48" y="40"/>
                    </a:cubicBezTo>
                    <a:cubicBezTo>
                      <a:pt x="50" y="37"/>
                      <a:pt x="50" y="37"/>
                      <a:pt x="50" y="37"/>
                    </a:cubicBezTo>
                    <a:cubicBezTo>
                      <a:pt x="51" y="31"/>
                      <a:pt x="51" y="31"/>
                      <a:pt x="51" y="31"/>
                    </a:cubicBezTo>
                    <a:cubicBezTo>
                      <a:pt x="55" y="29"/>
                      <a:pt x="55" y="29"/>
                      <a:pt x="55" y="29"/>
                    </a:cubicBezTo>
                    <a:cubicBezTo>
                      <a:pt x="61" y="27"/>
                      <a:pt x="61" y="27"/>
                      <a:pt x="61" y="27"/>
                    </a:cubicBezTo>
                    <a:cubicBezTo>
                      <a:pt x="71" y="27"/>
                      <a:pt x="71" y="27"/>
                      <a:pt x="71" y="27"/>
                    </a:cubicBezTo>
                    <a:cubicBezTo>
                      <a:pt x="75" y="26"/>
                      <a:pt x="75" y="26"/>
                      <a:pt x="75" y="26"/>
                    </a:cubicBezTo>
                    <a:cubicBezTo>
                      <a:pt x="80" y="22"/>
                      <a:pt x="80" y="22"/>
                      <a:pt x="80" y="22"/>
                    </a:cubicBezTo>
                    <a:cubicBezTo>
                      <a:pt x="86" y="19"/>
                      <a:pt x="86" y="19"/>
                      <a:pt x="86" y="19"/>
                    </a:cubicBezTo>
                    <a:cubicBezTo>
                      <a:pt x="90" y="17"/>
                      <a:pt x="90" y="17"/>
                      <a:pt x="90" y="17"/>
                    </a:cubicBezTo>
                    <a:cubicBezTo>
                      <a:pt x="97" y="16"/>
                      <a:pt x="97" y="16"/>
                      <a:pt x="97" y="16"/>
                    </a:cubicBezTo>
                    <a:cubicBezTo>
                      <a:pt x="102" y="11"/>
                      <a:pt x="102" y="11"/>
                      <a:pt x="102" y="11"/>
                    </a:cubicBezTo>
                    <a:cubicBezTo>
                      <a:pt x="107" y="4"/>
                      <a:pt x="107" y="4"/>
                      <a:pt x="107" y="4"/>
                    </a:cubicBezTo>
                    <a:cubicBezTo>
                      <a:pt x="107" y="0"/>
                      <a:pt x="107" y="0"/>
                      <a:pt x="107" y="0"/>
                    </a:cubicBezTo>
                    <a:cubicBezTo>
                      <a:pt x="118" y="0"/>
                      <a:pt x="118" y="0"/>
                      <a:pt x="118" y="0"/>
                    </a:cubicBezTo>
                    <a:cubicBezTo>
                      <a:pt x="120" y="5"/>
                      <a:pt x="120" y="5"/>
                      <a:pt x="120" y="5"/>
                    </a:cubicBezTo>
                    <a:cubicBezTo>
                      <a:pt x="118" y="9"/>
                      <a:pt x="118" y="9"/>
                      <a:pt x="118" y="9"/>
                    </a:cubicBezTo>
                    <a:cubicBezTo>
                      <a:pt x="116" y="13"/>
                      <a:pt x="116" y="13"/>
                      <a:pt x="116" y="13"/>
                    </a:cubicBezTo>
                    <a:cubicBezTo>
                      <a:pt x="116" y="17"/>
                      <a:pt x="116" y="17"/>
                      <a:pt x="116" y="17"/>
                    </a:cubicBezTo>
                    <a:cubicBezTo>
                      <a:pt x="121" y="18"/>
                      <a:pt x="121" y="18"/>
                      <a:pt x="121" y="18"/>
                    </a:cubicBezTo>
                    <a:cubicBezTo>
                      <a:pt x="126" y="20"/>
                      <a:pt x="126" y="20"/>
                      <a:pt x="126" y="20"/>
                    </a:cubicBezTo>
                    <a:cubicBezTo>
                      <a:pt x="129" y="26"/>
                      <a:pt x="129" y="26"/>
                      <a:pt x="129" y="26"/>
                    </a:cubicBezTo>
                    <a:cubicBezTo>
                      <a:pt x="131" y="30"/>
                      <a:pt x="131" y="30"/>
                      <a:pt x="131" y="30"/>
                    </a:cubicBezTo>
                    <a:cubicBezTo>
                      <a:pt x="130" y="34"/>
                      <a:pt x="130" y="34"/>
                      <a:pt x="130" y="34"/>
                    </a:cubicBezTo>
                    <a:cubicBezTo>
                      <a:pt x="126" y="38"/>
                      <a:pt x="126" y="38"/>
                      <a:pt x="126" y="38"/>
                    </a:cubicBezTo>
                    <a:cubicBezTo>
                      <a:pt x="125" y="42"/>
                      <a:pt x="125" y="42"/>
                      <a:pt x="125" y="42"/>
                    </a:cubicBezTo>
                    <a:cubicBezTo>
                      <a:pt x="123" y="50"/>
                      <a:pt x="123" y="50"/>
                      <a:pt x="123" y="50"/>
                    </a:cubicBezTo>
                    <a:cubicBezTo>
                      <a:pt x="123" y="54"/>
                      <a:pt x="123" y="54"/>
                      <a:pt x="123" y="54"/>
                    </a:cubicBezTo>
                    <a:cubicBezTo>
                      <a:pt x="122" y="57"/>
                      <a:pt x="122" y="57"/>
                      <a:pt x="122" y="57"/>
                    </a:cubicBezTo>
                    <a:cubicBezTo>
                      <a:pt x="122" y="66"/>
                      <a:pt x="122" y="66"/>
                      <a:pt x="122" y="66"/>
                    </a:cubicBezTo>
                    <a:cubicBezTo>
                      <a:pt x="122" y="71"/>
                      <a:pt x="122" y="71"/>
                      <a:pt x="122" y="71"/>
                    </a:cubicBezTo>
                    <a:cubicBezTo>
                      <a:pt x="125" y="74"/>
                      <a:pt x="125" y="74"/>
                      <a:pt x="125" y="74"/>
                    </a:cubicBezTo>
                    <a:cubicBezTo>
                      <a:pt x="127" y="79"/>
                      <a:pt x="127" y="79"/>
                      <a:pt x="127" y="79"/>
                    </a:cubicBezTo>
                    <a:cubicBezTo>
                      <a:pt x="127" y="87"/>
                      <a:pt x="127" y="87"/>
                      <a:pt x="127" y="87"/>
                    </a:cubicBezTo>
                    <a:cubicBezTo>
                      <a:pt x="131" y="89"/>
                      <a:pt x="131" y="89"/>
                      <a:pt x="131" y="89"/>
                    </a:cubicBezTo>
                    <a:cubicBezTo>
                      <a:pt x="137" y="94"/>
                      <a:pt x="137" y="94"/>
                      <a:pt x="137" y="94"/>
                    </a:cubicBezTo>
                    <a:cubicBezTo>
                      <a:pt x="140" y="98"/>
                      <a:pt x="140" y="98"/>
                      <a:pt x="140" y="98"/>
                    </a:cubicBezTo>
                    <a:cubicBezTo>
                      <a:pt x="147" y="103"/>
                      <a:pt x="147" y="103"/>
                      <a:pt x="147" y="103"/>
                    </a:cubicBezTo>
                    <a:cubicBezTo>
                      <a:pt x="149" y="106"/>
                      <a:pt x="149" y="106"/>
                      <a:pt x="149" y="106"/>
                    </a:cubicBezTo>
                    <a:cubicBezTo>
                      <a:pt x="150" y="120"/>
                      <a:pt x="150" y="120"/>
                      <a:pt x="150" y="120"/>
                    </a:cubicBezTo>
                    <a:cubicBezTo>
                      <a:pt x="150" y="128"/>
                      <a:pt x="150" y="128"/>
                      <a:pt x="150" y="128"/>
                    </a:cubicBezTo>
                    <a:cubicBezTo>
                      <a:pt x="146" y="129"/>
                      <a:pt x="146" y="129"/>
                      <a:pt x="146" y="129"/>
                    </a:cubicBezTo>
                    <a:cubicBezTo>
                      <a:pt x="136" y="129"/>
                      <a:pt x="136" y="129"/>
                      <a:pt x="136" y="129"/>
                    </a:cubicBezTo>
                    <a:cubicBezTo>
                      <a:pt x="126" y="129"/>
                      <a:pt x="126" y="129"/>
                      <a:pt x="126" y="129"/>
                    </a:cubicBezTo>
                    <a:cubicBezTo>
                      <a:pt x="126" y="129"/>
                      <a:pt x="124" y="131"/>
                      <a:pt x="123" y="131"/>
                    </a:cubicBezTo>
                    <a:cubicBezTo>
                      <a:pt x="122" y="132"/>
                      <a:pt x="116" y="138"/>
                      <a:pt x="116" y="138"/>
                    </a:cubicBezTo>
                    <a:cubicBezTo>
                      <a:pt x="114" y="143"/>
                      <a:pt x="114" y="143"/>
                      <a:pt x="114" y="143"/>
                    </a:cubicBezTo>
                    <a:cubicBezTo>
                      <a:pt x="114" y="146"/>
                      <a:pt x="114" y="146"/>
                      <a:pt x="114" y="146"/>
                    </a:cubicBezTo>
                    <a:cubicBezTo>
                      <a:pt x="112" y="148"/>
                      <a:pt x="112" y="148"/>
                      <a:pt x="112" y="148"/>
                    </a:cubicBezTo>
                    <a:cubicBezTo>
                      <a:pt x="110" y="150"/>
                      <a:pt x="110" y="150"/>
                      <a:pt x="110" y="150"/>
                    </a:cubicBezTo>
                    <a:cubicBezTo>
                      <a:pt x="107" y="153"/>
                      <a:pt x="107" y="153"/>
                      <a:pt x="107" y="153"/>
                    </a:cubicBezTo>
                    <a:cubicBezTo>
                      <a:pt x="107" y="158"/>
                      <a:pt x="107" y="158"/>
                      <a:pt x="107" y="158"/>
                    </a:cubicBezTo>
                    <a:cubicBezTo>
                      <a:pt x="105" y="160"/>
                      <a:pt x="105" y="160"/>
                      <a:pt x="105" y="160"/>
                    </a:cubicBezTo>
                    <a:cubicBezTo>
                      <a:pt x="102" y="160"/>
                      <a:pt x="102" y="160"/>
                      <a:pt x="102" y="160"/>
                    </a:cubicBezTo>
                    <a:cubicBezTo>
                      <a:pt x="100" y="158"/>
                      <a:pt x="100" y="158"/>
                      <a:pt x="100" y="158"/>
                    </a:cubicBezTo>
                    <a:cubicBezTo>
                      <a:pt x="98" y="155"/>
                      <a:pt x="98" y="155"/>
                      <a:pt x="98" y="155"/>
                    </a:cubicBezTo>
                    <a:cubicBezTo>
                      <a:pt x="93" y="152"/>
                      <a:pt x="93" y="152"/>
                      <a:pt x="93" y="152"/>
                    </a:cubicBezTo>
                    <a:cubicBezTo>
                      <a:pt x="89" y="151"/>
                      <a:pt x="89" y="151"/>
                      <a:pt x="89" y="151"/>
                    </a:cubicBezTo>
                    <a:cubicBezTo>
                      <a:pt x="85" y="152"/>
                      <a:pt x="85" y="152"/>
                      <a:pt x="85" y="152"/>
                    </a:cubicBezTo>
                    <a:cubicBezTo>
                      <a:pt x="81" y="155"/>
                      <a:pt x="81" y="155"/>
                      <a:pt x="81" y="155"/>
                    </a:cubicBezTo>
                    <a:cubicBezTo>
                      <a:pt x="78" y="157"/>
                      <a:pt x="78" y="157"/>
                      <a:pt x="78" y="157"/>
                    </a:cubicBezTo>
                    <a:cubicBezTo>
                      <a:pt x="74" y="162"/>
                      <a:pt x="74" y="162"/>
                      <a:pt x="74" y="162"/>
                    </a:cubicBezTo>
                    <a:cubicBezTo>
                      <a:pt x="74" y="174"/>
                      <a:pt x="74" y="174"/>
                      <a:pt x="74" y="174"/>
                    </a:cubicBezTo>
                    <a:cubicBezTo>
                      <a:pt x="72" y="175"/>
                      <a:pt x="72" y="175"/>
                      <a:pt x="72" y="175"/>
                    </a:cubicBezTo>
                    <a:cubicBezTo>
                      <a:pt x="68" y="173"/>
                      <a:pt x="68" y="173"/>
                      <a:pt x="68" y="173"/>
                    </a:cubicBezTo>
                    <a:cubicBezTo>
                      <a:pt x="63" y="166"/>
                      <a:pt x="63" y="166"/>
                      <a:pt x="63" y="166"/>
                    </a:cubicBezTo>
                    <a:cubicBezTo>
                      <a:pt x="60" y="162"/>
                      <a:pt x="60" y="162"/>
                      <a:pt x="60" y="162"/>
                    </a:cubicBezTo>
                    <a:cubicBezTo>
                      <a:pt x="58" y="160"/>
                      <a:pt x="58" y="160"/>
                      <a:pt x="58" y="160"/>
                    </a:cubicBezTo>
                    <a:cubicBezTo>
                      <a:pt x="61" y="156"/>
                      <a:pt x="61" y="156"/>
                      <a:pt x="61" y="156"/>
                    </a:cubicBezTo>
                    <a:cubicBezTo>
                      <a:pt x="61" y="152"/>
                      <a:pt x="61" y="152"/>
                      <a:pt x="61" y="152"/>
                    </a:cubicBezTo>
                    <a:cubicBezTo>
                      <a:pt x="60" y="149"/>
                      <a:pt x="60" y="149"/>
                      <a:pt x="60" y="149"/>
                    </a:cubicBezTo>
                    <a:cubicBezTo>
                      <a:pt x="57" y="146"/>
                      <a:pt x="57" y="146"/>
                      <a:pt x="57" y="146"/>
                    </a:cubicBezTo>
                    <a:cubicBezTo>
                      <a:pt x="57" y="141"/>
                      <a:pt x="57" y="141"/>
                      <a:pt x="57" y="141"/>
                    </a:cubicBezTo>
                    <a:cubicBezTo>
                      <a:pt x="56" y="135"/>
                      <a:pt x="56" y="135"/>
                      <a:pt x="56" y="135"/>
                    </a:cubicBezTo>
                    <a:cubicBezTo>
                      <a:pt x="55" y="130"/>
                      <a:pt x="55" y="130"/>
                      <a:pt x="55" y="130"/>
                    </a:cubicBezTo>
                    <a:cubicBezTo>
                      <a:pt x="55" y="122"/>
                      <a:pt x="55" y="122"/>
                      <a:pt x="55" y="122"/>
                    </a:cubicBezTo>
                    <a:cubicBezTo>
                      <a:pt x="55" y="113"/>
                      <a:pt x="55" y="113"/>
                      <a:pt x="55" y="113"/>
                    </a:cubicBezTo>
                    <a:cubicBezTo>
                      <a:pt x="52" y="109"/>
                      <a:pt x="52" y="109"/>
                      <a:pt x="52" y="109"/>
                    </a:cubicBezTo>
                    <a:cubicBezTo>
                      <a:pt x="50" y="106"/>
                      <a:pt x="50" y="106"/>
                      <a:pt x="50" y="106"/>
                    </a:cubicBezTo>
                    <a:cubicBezTo>
                      <a:pt x="47" y="102"/>
                      <a:pt x="47" y="102"/>
                      <a:pt x="47" y="102"/>
                    </a:cubicBezTo>
                    <a:cubicBezTo>
                      <a:pt x="45" y="96"/>
                      <a:pt x="45" y="96"/>
                      <a:pt x="45" y="96"/>
                    </a:cubicBezTo>
                    <a:cubicBezTo>
                      <a:pt x="43" y="91"/>
                      <a:pt x="43" y="91"/>
                      <a:pt x="43" y="91"/>
                    </a:cubicBezTo>
                    <a:cubicBezTo>
                      <a:pt x="40" y="85"/>
                      <a:pt x="40" y="85"/>
                      <a:pt x="40" y="85"/>
                    </a:cubicBezTo>
                    <a:cubicBezTo>
                      <a:pt x="39" y="83"/>
                      <a:pt x="39" y="83"/>
                      <a:pt x="39" y="83"/>
                    </a:cubicBezTo>
                    <a:cubicBezTo>
                      <a:pt x="35" y="79"/>
                      <a:pt x="35" y="79"/>
                      <a:pt x="35" y="79"/>
                    </a:cubicBezTo>
                    <a:cubicBezTo>
                      <a:pt x="33" y="79"/>
                      <a:pt x="33" y="79"/>
                      <a:pt x="33" y="79"/>
                    </a:cubicBezTo>
                    <a:cubicBezTo>
                      <a:pt x="33" y="70"/>
                      <a:pt x="33" y="70"/>
                      <a:pt x="33" y="70"/>
                    </a:cubicBezTo>
                    <a:cubicBezTo>
                      <a:pt x="33" y="70"/>
                      <a:pt x="30" y="70"/>
                      <a:pt x="29" y="70"/>
                    </a:cubicBezTo>
                    <a:cubicBezTo>
                      <a:pt x="28" y="70"/>
                      <a:pt x="22" y="70"/>
                      <a:pt x="22" y="70"/>
                    </a:cubicBezTo>
                    <a:cubicBezTo>
                      <a:pt x="19" y="70"/>
                      <a:pt x="19" y="70"/>
                      <a:pt x="19" y="70"/>
                    </a:cubicBezTo>
                    <a:cubicBezTo>
                      <a:pt x="14" y="69"/>
                      <a:pt x="14" y="69"/>
                      <a:pt x="14" y="69"/>
                    </a:cubicBezTo>
                    <a:cubicBezTo>
                      <a:pt x="13" y="68"/>
                      <a:pt x="13" y="68"/>
                      <a:pt x="13" y="68"/>
                    </a:cubicBezTo>
                    <a:cubicBezTo>
                      <a:pt x="11" y="68"/>
                      <a:pt x="11" y="68"/>
                      <a:pt x="11" y="68"/>
                    </a:cubicBezTo>
                    <a:cubicBezTo>
                      <a:pt x="11" y="68"/>
                      <a:pt x="10" y="49"/>
                      <a:pt x="10" y="48"/>
                    </a:cubicBezTo>
                    <a:cubicBezTo>
                      <a:pt x="10" y="48"/>
                      <a:pt x="13" y="44"/>
                      <a:pt x="13" y="44"/>
                    </a:cubicBezTo>
                    <a:cubicBezTo>
                      <a:pt x="14" y="42"/>
                      <a:pt x="14" y="42"/>
                      <a:pt x="14" y="42"/>
                    </a:cubicBezTo>
                    <a:cubicBezTo>
                      <a:pt x="14" y="35"/>
                      <a:pt x="14" y="35"/>
                      <a:pt x="14" y="35"/>
                    </a:cubicBezTo>
                    <a:cubicBezTo>
                      <a:pt x="9" y="31"/>
                      <a:pt x="9" y="31"/>
                      <a:pt x="9" y="31"/>
                    </a:cubicBezTo>
                    <a:cubicBezTo>
                      <a:pt x="5" y="30"/>
                      <a:pt x="5" y="30"/>
                      <a:pt x="5" y="30"/>
                    </a:cubicBezTo>
                    <a:cubicBezTo>
                      <a:pt x="1" y="28"/>
                      <a:pt x="1" y="28"/>
                      <a:pt x="1" y="28"/>
                    </a:cubicBezTo>
                    <a:cubicBezTo>
                      <a:pt x="0" y="26"/>
                      <a:pt x="0" y="26"/>
                      <a:pt x="0" y="26"/>
                    </a:cubicBezTo>
                    <a:lnTo>
                      <a:pt x="1" y="25"/>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0" name="Freeform 12"/>
              <p:cNvSpPr>
                <a:spLocks/>
              </p:cNvSpPr>
              <p:nvPr/>
            </p:nvSpPr>
            <p:spPr bwMode="auto">
              <a:xfrm>
                <a:off x="8609013" y="1331913"/>
                <a:ext cx="1260475" cy="1227138"/>
              </a:xfrm>
              <a:custGeom>
                <a:avLst/>
                <a:gdLst>
                  <a:gd name="T0" fmla="*/ 1 w 335"/>
                  <a:gd name="T1" fmla="*/ 62 h 326"/>
                  <a:gd name="T2" fmla="*/ 8 w 335"/>
                  <a:gd name="T3" fmla="*/ 84 h 326"/>
                  <a:gd name="T4" fmla="*/ 15 w 335"/>
                  <a:gd name="T5" fmla="*/ 97 h 326"/>
                  <a:gd name="T6" fmla="*/ 27 w 335"/>
                  <a:gd name="T7" fmla="*/ 106 h 326"/>
                  <a:gd name="T8" fmla="*/ 37 w 335"/>
                  <a:gd name="T9" fmla="*/ 106 h 326"/>
                  <a:gd name="T10" fmla="*/ 48 w 335"/>
                  <a:gd name="T11" fmla="*/ 113 h 326"/>
                  <a:gd name="T12" fmla="*/ 63 w 335"/>
                  <a:gd name="T13" fmla="*/ 118 h 326"/>
                  <a:gd name="T14" fmla="*/ 75 w 335"/>
                  <a:gd name="T15" fmla="*/ 118 h 326"/>
                  <a:gd name="T16" fmla="*/ 71 w 335"/>
                  <a:gd name="T17" fmla="*/ 126 h 326"/>
                  <a:gd name="T18" fmla="*/ 64 w 335"/>
                  <a:gd name="T19" fmla="*/ 142 h 326"/>
                  <a:gd name="T20" fmla="*/ 14 w 335"/>
                  <a:gd name="T21" fmla="*/ 248 h 326"/>
                  <a:gd name="T22" fmla="*/ 21 w 335"/>
                  <a:gd name="T23" fmla="*/ 260 h 326"/>
                  <a:gd name="T24" fmla="*/ 26 w 335"/>
                  <a:gd name="T25" fmla="*/ 272 h 326"/>
                  <a:gd name="T26" fmla="*/ 32 w 335"/>
                  <a:gd name="T27" fmla="*/ 288 h 326"/>
                  <a:gd name="T28" fmla="*/ 44 w 335"/>
                  <a:gd name="T29" fmla="*/ 307 h 326"/>
                  <a:gd name="T30" fmla="*/ 57 w 335"/>
                  <a:gd name="T31" fmla="*/ 317 h 326"/>
                  <a:gd name="T32" fmla="*/ 84 w 335"/>
                  <a:gd name="T33" fmla="*/ 321 h 326"/>
                  <a:gd name="T34" fmla="*/ 171 w 335"/>
                  <a:gd name="T35" fmla="*/ 324 h 326"/>
                  <a:gd name="T36" fmla="*/ 229 w 335"/>
                  <a:gd name="T37" fmla="*/ 326 h 326"/>
                  <a:gd name="T38" fmla="*/ 245 w 335"/>
                  <a:gd name="T39" fmla="*/ 300 h 326"/>
                  <a:gd name="T40" fmla="*/ 253 w 335"/>
                  <a:gd name="T41" fmla="*/ 281 h 326"/>
                  <a:gd name="T42" fmla="*/ 250 w 335"/>
                  <a:gd name="T43" fmla="*/ 266 h 326"/>
                  <a:gd name="T44" fmla="*/ 255 w 335"/>
                  <a:gd name="T45" fmla="*/ 251 h 326"/>
                  <a:gd name="T46" fmla="*/ 271 w 335"/>
                  <a:gd name="T47" fmla="*/ 240 h 326"/>
                  <a:gd name="T48" fmla="*/ 277 w 335"/>
                  <a:gd name="T49" fmla="*/ 223 h 326"/>
                  <a:gd name="T50" fmla="*/ 269 w 335"/>
                  <a:gd name="T51" fmla="*/ 215 h 326"/>
                  <a:gd name="T52" fmla="*/ 289 w 335"/>
                  <a:gd name="T53" fmla="*/ 190 h 326"/>
                  <a:gd name="T54" fmla="*/ 315 w 335"/>
                  <a:gd name="T55" fmla="*/ 159 h 326"/>
                  <a:gd name="T56" fmla="*/ 325 w 335"/>
                  <a:gd name="T57" fmla="*/ 136 h 326"/>
                  <a:gd name="T58" fmla="*/ 333 w 335"/>
                  <a:gd name="T59" fmla="*/ 110 h 326"/>
                  <a:gd name="T60" fmla="*/ 331 w 335"/>
                  <a:gd name="T61" fmla="*/ 97 h 326"/>
                  <a:gd name="T62" fmla="*/ 313 w 335"/>
                  <a:gd name="T63" fmla="*/ 92 h 326"/>
                  <a:gd name="T64" fmla="*/ 294 w 335"/>
                  <a:gd name="T65" fmla="*/ 89 h 326"/>
                  <a:gd name="T66" fmla="*/ 272 w 335"/>
                  <a:gd name="T67" fmla="*/ 108 h 326"/>
                  <a:gd name="T68" fmla="*/ 251 w 335"/>
                  <a:gd name="T69" fmla="*/ 122 h 326"/>
                  <a:gd name="T70" fmla="*/ 242 w 335"/>
                  <a:gd name="T71" fmla="*/ 123 h 326"/>
                  <a:gd name="T72" fmla="*/ 232 w 335"/>
                  <a:gd name="T73" fmla="*/ 121 h 326"/>
                  <a:gd name="T74" fmla="*/ 212 w 335"/>
                  <a:gd name="T75" fmla="*/ 112 h 326"/>
                  <a:gd name="T76" fmla="*/ 201 w 335"/>
                  <a:gd name="T77" fmla="*/ 102 h 326"/>
                  <a:gd name="T78" fmla="*/ 176 w 335"/>
                  <a:gd name="T79" fmla="*/ 112 h 326"/>
                  <a:gd name="T80" fmla="*/ 181 w 335"/>
                  <a:gd name="T81" fmla="*/ 103 h 326"/>
                  <a:gd name="T82" fmla="*/ 169 w 335"/>
                  <a:gd name="T83" fmla="*/ 95 h 326"/>
                  <a:gd name="T84" fmla="*/ 160 w 335"/>
                  <a:gd name="T85" fmla="*/ 78 h 326"/>
                  <a:gd name="T86" fmla="*/ 148 w 335"/>
                  <a:gd name="T87" fmla="*/ 53 h 326"/>
                  <a:gd name="T88" fmla="*/ 135 w 335"/>
                  <a:gd name="T89" fmla="*/ 33 h 326"/>
                  <a:gd name="T90" fmla="*/ 113 w 335"/>
                  <a:gd name="T91" fmla="*/ 21 h 326"/>
                  <a:gd name="T92" fmla="*/ 104 w 335"/>
                  <a:gd name="T93" fmla="*/ 3 h 326"/>
                  <a:gd name="T94" fmla="*/ 89 w 335"/>
                  <a:gd name="T95" fmla="*/ 1 h 326"/>
                  <a:gd name="T96" fmla="*/ 77 w 335"/>
                  <a:gd name="T97" fmla="*/ 3 h 326"/>
                  <a:gd name="T98" fmla="*/ 76 w 335"/>
                  <a:gd name="T99" fmla="*/ 16 h 326"/>
                  <a:gd name="T100" fmla="*/ 65 w 335"/>
                  <a:gd name="T101" fmla="*/ 18 h 326"/>
                  <a:gd name="T102" fmla="*/ 41 w 335"/>
                  <a:gd name="T103" fmla="*/ 17 h 326"/>
                  <a:gd name="T104" fmla="*/ 20 w 335"/>
                  <a:gd name="T105" fmla="*/ 28 h 326"/>
                  <a:gd name="T106" fmla="*/ 1 w 335"/>
                  <a:gd name="T107" fmla="*/ 3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5" h="326">
                    <a:moveTo>
                      <a:pt x="1" y="36"/>
                    </a:moveTo>
                    <a:cubicBezTo>
                      <a:pt x="0" y="54"/>
                      <a:pt x="0" y="54"/>
                      <a:pt x="0" y="54"/>
                    </a:cubicBezTo>
                    <a:cubicBezTo>
                      <a:pt x="1" y="62"/>
                      <a:pt x="1" y="62"/>
                      <a:pt x="1" y="62"/>
                    </a:cubicBezTo>
                    <a:cubicBezTo>
                      <a:pt x="1" y="62"/>
                      <a:pt x="2" y="74"/>
                      <a:pt x="2" y="75"/>
                    </a:cubicBezTo>
                    <a:cubicBezTo>
                      <a:pt x="2" y="76"/>
                      <a:pt x="4" y="81"/>
                      <a:pt x="4" y="81"/>
                    </a:cubicBezTo>
                    <a:cubicBezTo>
                      <a:pt x="8" y="84"/>
                      <a:pt x="8" y="84"/>
                      <a:pt x="8" y="84"/>
                    </a:cubicBezTo>
                    <a:cubicBezTo>
                      <a:pt x="10" y="87"/>
                      <a:pt x="10" y="87"/>
                      <a:pt x="10" y="87"/>
                    </a:cubicBezTo>
                    <a:cubicBezTo>
                      <a:pt x="12" y="93"/>
                      <a:pt x="12" y="93"/>
                      <a:pt x="12" y="93"/>
                    </a:cubicBezTo>
                    <a:cubicBezTo>
                      <a:pt x="15" y="97"/>
                      <a:pt x="15" y="97"/>
                      <a:pt x="15" y="97"/>
                    </a:cubicBezTo>
                    <a:cubicBezTo>
                      <a:pt x="19" y="101"/>
                      <a:pt x="19" y="101"/>
                      <a:pt x="19" y="101"/>
                    </a:cubicBezTo>
                    <a:cubicBezTo>
                      <a:pt x="23" y="105"/>
                      <a:pt x="23" y="105"/>
                      <a:pt x="23" y="105"/>
                    </a:cubicBezTo>
                    <a:cubicBezTo>
                      <a:pt x="27" y="106"/>
                      <a:pt x="27" y="106"/>
                      <a:pt x="27" y="106"/>
                    </a:cubicBezTo>
                    <a:cubicBezTo>
                      <a:pt x="32" y="106"/>
                      <a:pt x="32" y="106"/>
                      <a:pt x="32" y="106"/>
                    </a:cubicBezTo>
                    <a:cubicBezTo>
                      <a:pt x="33" y="107"/>
                      <a:pt x="33" y="107"/>
                      <a:pt x="33" y="107"/>
                    </a:cubicBezTo>
                    <a:cubicBezTo>
                      <a:pt x="37" y="106"/>
                      <a:pt x="37" y="106"/>
                      <a:pt x="37" y="106"/>
                    </a:cubicBezTo>
                    <a:cubicBezTo>
                      <a:pt x="41" y="106"/>
                      <a:pt x="41" y="106"/>
                      <a:pt x="41" y="106"/>
                    </a:cubicBezTo>
                    <a:cubicBezTo>
                      <a:pt x="44" y="108"/>
                      <a:pt x="44" y="108"/>
                      <a:pt x="44" y="108"/>
                    </a:cubicBezTo>
                    <a:cubicBezTo>
                      <a:pt x="48" y="113"/>
                      <a:pt x="48" y="113"/>
                      <a:pt x="48" y="113"/>
                    </a:cubicBezTo>
                    <a:cubicBezTo>
                      <a:pt x="53" y="115"/>
                      <a:pt x="53" y="115"/>
                      <a:pt x="53" y="115"/>
                    </a:cubicBezTo>
                    <a:cubicBezTo>
                      <a:pt x="58" y="118"/>
                      <a:pt x="58" y="118"/>
                      <a:pt x="58" y="118"/>
                    </a:cubicBezTo>
                    <a:cubicBezTo>
                      <a:pt x="63" y="118"/>
                      <a:pt x="63" y="118"/>
                      <a:pt x="63" y="118"/>
                    </a:cubicBezTo>
                    <a:cubicBezTo>
                      <a:pt x="66" y="116"/>
                      <a:pt x="66" y="116"/>
                      <a:pt x="66" y="116"/>
                    </a:cubicBezTo>
                    <a:cubicBezTo>
                      <a:pt x="70" y="115"/>
                      <a:pt x="70" y="115"/>
                      <a:pt x="70" y="115"/>
                    </a:cubicBezTo>
                    <a:cubicBezTo>
                      <a:pt x="75" y="118"/>
                      <a:pt x="75" y="118"/>
                      <a:pt x="75" y="118"/>
                    </a:cubicBezTo>
                    <a:cubicBezTo>
                      <a:pt x="74" y="121"/>
                      <a:pt x="74" y="121"/>
                      <a:pt x="74" y="121"/>
                    </a:cubicBezTo>
                    <a:cubicBezTo>
                      <a:pt x="74" y="125"/>
                      <a:pt x="74" y="125"/>
                      <a:pt x="74" y="125"/>
                    </a:cubicBezTo>
                    <a:cubicBezTo>
                      <a:pt x="71" y="126"/>
                      <a:pt x="71" y="126"/>
                      <a:pt x="71" y="126"/>
                    </a:cubicBezTo>
                    <a:cubicBezTo>
                      <a:pt x="69" y="132"/>
                      <a:pt x="69" y="132"/>
                      <a:pt x="69" y="132"/>
                    </a:cubicBezTo>
                    <a:cubicBezTo>
                      <a:pt x="67" y="138"/>
                      <a:pt x="67" y="138"/>
                      <a:pt x="67" y="138"/>
                    </a:cubicBezTo>
                    <a:cubicBezTo>
                      <a:pt x="64" y="142"/>
                      <a:pt x="64" y="142"/>
                      <a:pt x="64" y="142"/>
                    </a:cubicBezTo>
                    <a:cubicBezTo>
                      <a:pt x="59" y="155"/>
                      <a:pt x="59" y="155"/>
                      <a:pt x="59" y="155"/>
                    </a:cubicBezTo>
                    <a:cubicBezTo>
                      <a:pt x="14" y="245"/>
                      <a:pt x="14" y="245"/>
                      <a:pt x="14" y="245"/>
                    </a:cubicBezTo>
                    <a:cubicBezTo>
                      <a:pt x="14" y="248"/>
                      <a:pt x="14" y="248"/>
                      <a:pt x="14" y="248"/>
                    </a:cubicBezTo>
                    <a:cubicBezTo>
                      <a:pt x="18" y="252"/>
                      <a:pt x="18" y="252"/>
                      <a:pt x="18" y="252"/>
                    </a:cubicBezTo>
                    <a:cubicBezTo>
                      <a:pt x="18" y="256"/>
                      <a:pt x="18" y="256"/>
                      <a:pt x="18" y="256"/>
                    </a:cubicBezTo>
                    <a:cubicBezTo>
                      <a:pt x="18" y="256"/>
                      <a:pt x="21" y="259"/>
                      <a:pt x="21" y="260"/>
                    </a:cubicBezTo>
                    <a:cubicBezTo>
                      <a:pt x="21" y="261"/>
                      <a:pt x="21" y="266"/>
                      <a:pt x="21" y="266"/>
                    </a:cubicBezTo>
                    <a:cubicBezTo>
                      <a:pt x="24" y="269"/>
                      <a:pt x="24" y="269"/>
                      <a:pt x="24" y="269"/>
                    </a:cubicBezTo>
                    <a:cubicBezTo>
                      <a:pt x="26" y="272"/>
                      <a:pt x="26" y="272"/>
                      <a:pt x="26" y="272"/>
                    </a:cubicBezTo>
                    <a:cubicBezTo>
                      <a:pt x="28" y="278"/>
                      <a:pt x="28" y="278"/>
                      <a:pt x="28" y="278"/>
                    </a:cubicBezTo>
                    <a:cubicBezTo>
                      <a:pt x="31" y="282"/>
                      <a:pt x="31" y="282"/>
                      <a:pt x="31" y="282"/>
                    </a:cubicBezTo>
                    <a:cubicBezTo>
                      <a:pt x="32" y="288"/>
                      <a:pt x="32" y="288"/>
                      <a:pt x="32" y="288"/>
                    </a:cubicBezTo>
                    <a:cubicBezTo>
                      <a:pt x="32" y="298"/>
                      <a:pt x="32" y="298"/>
                      <a:pt x="32" y="298"/>
                    </a:cubicBezTo>
                    <a:cubicBezTo>
                      <a:pt x="38" y="302"/>
                      <a:pt x="38" y="302"/>
                      <a:pt x="38" y="302"/>
                    </a:cubicBezTo>
                    <a:cubicBezTo>
                      <a:pt x="44" y="307"/>
                      <a:pt x="44" y="307"/>
                      <a:pt x="44" y="307"/>
                    </a:cubicBezTo>
                    <a:cubicBezTo>
                      <a:pt x="48" y="312"/>
                      <a:pt x="48" y="312"/>
                      <a:pt x="48" y="312"/>
                    </a:cubicBezTo>
                    <a:cubicBezTo>
                      <a:pt x="54" y="316"/>
                      <a:pt x="54" y="316"/>
                      <a:pt x="54" y="316"/>
                    </a:cubicBezTo>
                    <a:cubicBezTo>
                      <a:pt x="57" y="317"/>
                      <a:pt x="57" y="317"/>
                      <a:pt x="57" y="317"/>
                    </a:cubicBezTo>
                    <a:cubicBezTo>
                      <a:pt x="67" y="318"/>
                      <a:pt x="67" y="318"/>
                      <a:pt x="67" y="318"/>
                    </a:cubicBezTo>
                    <a:cubicBezTo>
                      <a:pt x="81" y="319"/>
                      <a:pt x="81" y="319"/>
                      <a:pt x="81" y="319"/>
                    </a:cubicBezTo>
                    <a:cubicBezTo>
                      <a:pt x="84" y="321"/>
                      <a:pt x="84" y="321"/>
                      <a:pt x="84" y="321"/>
                    </a:cubicBezTo>
                    <a:cubicBezTo>
                      <a:pt x="118" y="322"/>
                      <a:pt x="118" y="322"/>
                      <a:pt x="118" y="322"/>
                    </a:cubicBezTo>
                    <a:cubicBezTo>
                      <a:pt x="150" y="322"/>
                      <a:pt x="150" y="322"/>
                      <a:pt x="150" y="322"/>
                    </a:cubicBezTo>
                    <a:cubicBezTo>
                      <a:pt x="171" y="324"/>
                      <a:pt x="171" y="324"/>
                      <a:pt x="171" y="324"/>
                    </a:cubicBezTo>
                    <a:cubicBezTo>
                      <a:pt x="192" y="324"/>
                      <a:pt x="192" y="324"/>
                      <a:pt x="192" y="324"/>
                    </a:cubicBezTo>
                    <a:cubicBezTo>
                      <a:pt x="220" y="325"/>
                      <a:pt x="220" y="325"/>
                      <a:pt x="220" y="325"/>
                    </a:cubicBezTo>
                    <a:cubicBezTo>
                      <a:pt x="229" y="326"/>
                      <a:pt x="229" y="326"/>
                      <a:pt x="229" y="326"/>
                    </a:cubicBezTo>
                    <a:cubicBezTo>
                      <a:pt x="232" y="318"/>
                      <a:pt x="232" y="318"/>
                      <a:pt x="232" y="318"/>
                    </a:cubicBezTo>
                    <a:cubicBezTo>
                      <a:pt x="239" y="306"/>
                      <a:pt x="239" y="306"/>
                      <a:pt x="239" y="306"/>
                    </a:cubicBezTo>
                    <a:cubicBezTo>
                      <a:pt x="239" y="306"/>
                      <a:pt x="245" y="301"/>
                      <a:pt x="245" y="300"/>
                    </a:cubicBezTo>
                    <a:cubicBezTo>
                      <a:pt x="246" y="300"/>
                      <a:pt x="250" y="296"/>
                      <a:pt x="250" y="296"/>
                    </a:cubicBezTo>
                    <a:cubicBezTo>
                      <a:pt x="252" y="288"/>
                      <a:pt x="252" y="288"/>
                      <a:pt x="252" y="288"/>
                    </a:cubicBezTo>
                    <a:cubicBezTo>
                      <a:pt x="253" y="281"/>
                      <a:pt x="253" y="281"/>
                      <a:pt x="253" y="281"/>
                    </a:cubicBezTo>
                    <a:cubicBezTo>
                      <a:pt x="252" y="276"/>
                      <a:pt x="252" y="276"/>
                      <a:pt x="252" y="276"/>
                    </a:cubicBezTo>
                    <a:cubicBezTo>
                      <a:pt x="249" y="273"/>
                      <a:pt x="249" y="273"/>
                      <a:pt x="249" y="273"/>
                    </a:cubicBezTo>
                    <a:cubicBezTo>
                      <a:pt x="250" y="266"/>
                      <a:pt x="250" y="266"/>
                      <a:pt x="250" y="266"/>
                    </a:cubicBezTo>
                    <a:cubicBezTo>
                      <a:pt x="253" y="262"/>
                      <a:pt x="253" y="262"/>
                      <a:pt x="253" y="262"/>
                    </a:cubicBezTo>
                    <a:cubicBezTo>
                      <a:pt x="254" y="256"/>
                      <a:pt x="254" y="256"/>
                      <a:pt x="254" y="256"/>
                    </a:cubicBezTo>
                    <a:cubicBezTo>
                      <a:pt x="255" y="251"/>
                      <a:pt x="255" y="251"/>
                      <a:pt x="255" y="251"/>
                    </a:cubicBezTo>
                    <a:cubicBezTo>
                      <a:pt x="255" y="251"/>
                      <a:pt x="257" y="250"/>
                      <a:pt x="259" y="249"/>
                    </a:cubicBezTo>
                    <a:cubicBezTo>
                      <a:pt x="260" y="248"/>
                      <a:pt x="266" y="243"/>
                      <a:pt x="266" y="243"/>
                    </a:cubicBezTo>
                    <a:cubicBezTo>
                      <a:pt x="271" y="240"/>
                      <a:pt x="271" y="240"/>
                      <a:pt x="271" y="240"/>
                    </a:cubicBezTo>
                    <a:cubicBezTo>
                      <a:pt x="273" y="237"/>
                      <a:pt x="273" y="237"/>
                      <a:pt x="273" y="237"/>
                    </a:cubicBezTo>
                    <a:cubicBezTo>
                      <a:pt x="277" y="230"/>
                      <a:pt x="277" y="230"/>
                      <a:pt x="277" y="230"/>
                    </a:cubicBezTo>
                    <a:cubicBezTo>
                      <a:pt x="277" y="223"/>
                      <a:pt x="277" y="223"/>
                      <a:pt x="277" y="223"/>
                    </a:cubicBezTo>
                    <a:cubicBezTo>
                      <a:pt x="277" y="217"/>
                      <a:pt x="277" y="217"/>
                      <a:pt x="277" y="217"/>
                    </a:cubicBezTo>
                    <a:cubicBezTo>
                      <a:pt x="274" y="217"/>
                      <a:pt x="274" y="217"/>
                      <a:pt x="274" y="217"/>
                    </a:cubicBezTo>
                    <a:cubicBezTo>
                      <a:pt x="269" y="215"/>
                      <a:pt x="269" y="215"/>
                      <a:pt x="269" y="215"/>
                    </a:cubicBezTo>
                    <a:cubicBezTo>
                      <a:pt x="268" y="210"/>
                      <a:pt x="268" y="210"/>
                      <a:pt x="268" y="210"/>
                    </a:cubicBezTo>
                    <a:cubicBezTo>
                      <a:pt x="274" y="203"/>
                      <a:pt x="274" y="203"/>
                      <a:pt x="274" y="203"/>
                    </a:cubicBezTo>
                    <a:cubicBezTo>
                      <a:pt x="289" y="190"/>
                      <a:pt x="289" y="190"/>
                      <a:pt x="289" y="190"/>
                    </a:cubicBezTo>
                    <a:cubicBezTo>
                      <a:pt x="297" y="186"/>
                      <a:pt x="297" y="186"/>
                      <a:pt x="297" y="186"/>
                    </a:cubicBezTo>
                    <a:cubicBezTo>
                      <a:pt x="303" y="178"/>
                      <a:pt x="303" y="178"/>
                      <a:pt x="303" y="178"/>
                    </a:cubicBezTo>
                    <a:cubicBezTo>
                      <a:pt x="315" y="159"/>
                      <a:pt x="315" y="159"/>
                      <a:pt x="315" y="159"/>
                    </a:cubicBezTo>
                    <a:cubicBezTo>
                      <a:pt x="323" y="148"/>
                      <a:pt x="323" y="148"/>
                      <a:pt x="323" y="148"/>
                    </a:cubicBezTo>
                    <a:cubicBezTo>
                      <a:pt x="323" y="140"/>
                      <a:pt x="323" y="140"/>
                      <a:pt x="323" y="140"/>
                    </a:cubicBezTo>
                    <a:cubicBezTo>
                      <a:pt x="325" y="136"/>
                      <a:pt x="325" y="136"/>
                      <a:pt x="325" y="136"/>
                    </a:cubicBezTo>
                    <a:cubicBezTo>
                      <a:pt x="328" y="130"/>
                      <a:pt x="328" y="130"/>
                      <a:pt x="328" y="130"/>
                    </a:cubicBezTo>
                    <a:cubicBezTo>
                      <a:pt x="332" y="122"/>
                      <a:pt x="332" y="122"/>
                      <a:pt x="332" y="122"/>
                    </a:cubicBezTo>
                    <a:cubicBezTo>
                      <a:pt x="333" y="110"/>
                      <a:pt x="333" y="110"/>
                      <a:pt x="333" y="110"/>
                    </a:cubicBezTo>
                    <a:cubicBezTo>
                      <a:pt x="335" y="107"/>
                      <a:pt x="335" y="107"/>
                      <a:pt x="335" y="107"/>
                    </a:cubicBezTo>
                    <a:cubicBezTo>
                      <a:pt x="335" y="100"/>
                      <a:pt x="335" y="100"/>
                      <a:pt x="335" y="100"/>
                    </a:cubicBezTo>
                    <a:cubicBezTo>
                      <a:pt x="331" y="97"/>
                      <a:pt x="331" y="97"/>
                      <a:pt x="331" y="97"/>
                    </a:cubicBezTo>
                    <a:cubicBezTo>
                      <a:pt x="324" y="97"/>
                      <a:pt x="324" y="97"/>
                      <a:pt x="324" y="97"/>
                    </a:cubicBezTo>
                    <a:cubicBezTo>
                      <a:pt x="322" y="93"/>
                      <a:pt x="322" y="93"/>
                      <a:pt x="322" y="93"/>
                    </a:cubicBezTo>
                    <a:cubicBezTo>
                      <a:pt x="322" y="93"/>
                      <a:pt x="314" y="92"/>
                      <a:pt x="313" y="92"/>
                    </a:cubicBezTo>
                    <a:cubicBezTo>
                      <a:pt x="312" y="91"/>
                      <a:pt x="307" y="91"/>
                      <a:pt x="307" y="91"/>
                    </a:cubicBezTo>
                    <a:cubicBezTo>
                      <a:pt x="300" y="90"/>
                      <a:pt x="300" y="90"/>
                      <a:pt x="300" y="90"/>
                    </a:cubicBezTo>
                    <a:cubicBezTo>
                      <a:pt x="294" y="89"/>
                      <a:pt x="294" y="89"/>
                      <a:pt x="294" y="89"/>
                    </a:cubicBezTo>
                    <a:cubicBezTo>
                      <a:pt x="290" y="90"/>
                      <a:pt x="290" y="90"/>
                      <a:pt x="290" y="90"/>
                    </a:cubicBezTo>
                    <a:cubicBezTo>
                      <a:pt x="287" y="92"/>
                      <a:pt x="287" y="92"/>
                      <a:pt x="287" y="92"/>
                    </a:cubicBezTo>
                    <a:cubicBezTo>
                      <a:pt x="272" y="108"/>
                      <a:pt x="272" y="108"/>
                      <a:pt x="272" y="108"/>
                    </a:cubicBezTo>
                    <a:cubicBezTo>
                      <a:pt x="264" y="119"/>
                      <a:pt x="264" y="119"/>
                      <a:pt x="264" y="119"/>
                    </a:cubicBezTo>
                    <a:cubicBezTo>
                      <a:pt x="258" y="122"/>
                      <a:pt x="258" y="122"/>
                      <a:pt x="258" y="122"/>
                    </a:cubicBezTo>
                    <a:cubicBezTo>
                      <a:pt x="251" y="122"/>
                      <a:pt x="251" y="122"/>
                      <a:pt x="251" y="122"/>
                    </a:cubicBezTo>
                    <a:cubicBezTo>
                      <a:pt x="247" y="120"/>
                      <a:pt x="247" y="120"/>
                      <a:pt x="247" y="120"/>
                    </a:cubicBezTo>
                    <a:cubicBezTo>
                      <a:pt x="244" y="120"/>
                      <a:pt x="244" y="120"/>
                      <a:pt x="244" y="120"/>
                    </a:cubicBezTo>
                    <a:cubicBezTo>
                      <a:pt x="242" y="123"/>
                      <a:pt x="242" y="123"/>
                      <a:pt x="242" y="123"/>
                    </a:cubicBezTo>
                    <a:cubicBezTo>
                      <a:pt x="240" y="126"/>
                      <a:pt x="240" y="126"/>
                      <a:pt x="240" y="126"/>
                    </a:cubicBezTo>
                    <a:cubicBezTo>
                      <a:pt x="236" y="124"/>
                      <a:pt x="236" y="124"/>
                      <a:pt x="236" y="124"/>
                    </a:cubicBezTo>
                    <a:cubicBezTo>
                      <a:pt x="232" y="121"/>
                      <a:pt x="232" y="121"/>
                      <a:pt x="232" y="121"/>
                    </a:cubicBezTo>
                    <a:cubicBezTo>
                      <a:pt x="220" y="119"/>
                      <a:pt x="220" y="119"/>
                      <a:pt x="220" y="119"/>
                    </a:cubicBezTo>
                    <a:cubicBezTo>
                      <a:pt x="220" y="119"/>
                      <a:pt x="217" y="117"/>
                      <a:pt x="216" y="117"/>
                    </a:cubicBezTo>
                    <a:cubicBezTo>
                      <a:pt x="215" y="116"/>
                      <a:pt x="212" y="112"/>
                      <a:pt x="212" y="112"/>
                    </a:cubicBezTo>
                    <a:cubicBezTo>
                      <a:pt x="209" y="104"/>
                      <a:pt x="209" y="104"/>
                      <a:pt x="209" y="104"/>
                    </a:cubicBezTo>
                    <a:cubicBezTo>
                      <a:pt x="207" y="102"/>
                      <a:pt x="207" y="102"/>
                      <a:pt x="207" y="102"/>
                    </a:cubicBezTo>
                    <a:cubicBezTo>
                      <a:pt x="201" y="102"/>
                      <a:pt x="201" y="102"/>
                      <a:pt x="201" y="102"/>
                    </a:cubicBezTo>
                    <a:cubicBezTo>
                      <a:pt x="194" y="107"/>
                      <a:pt x="194" y="107"/>
                      <a:pt x="194" y="107"/>
                    </a:cubicBezTo>
                    <a:cubicBezTo>
                      <a:pt x="187" y="110"/>
                      <a:pt x="187" y="110"/>
                      <a:pt x="187" y="110"/>
                    </a:cubicBezTo>
                    <a:cubicBezTo>
                      <a:pt x="176" y="112"/>
                      <a:pt x="176" y="112"/>
                      <a:pt x="176" y="112"/>
                    </a:cubicBezTo>
                    <a:cubicBezTo>
                      <a:pt x="173" y="109"/>
                      <a:pt x="173" y="109"/>
                      <a:pt x="173" y="109"/>
                    </a:cubicBezTo>
                    <a:cubicBezTo>
                      <a:pt x="175" y="104"/>
                      <a:pt x="175" y="104"/>
                      <a:pt x="175" y="104"/>
                    </a:cubicBezTo>
                    <a:cubicBezTo>
                      <a:pt x="181" y="103"/>
                      <a:pt x="181" y="103"/>
                      <a:pt x="181" y="103"/>
                    </a:cubicBezTo>
                    <a:cubicBezTo>
                      <a:pt x="181" y="100"/>
                      <a:pt x="181" y="100"/>
                      <a:pt x="181" y="100"/>
                    </a:cubicBezTo>
                    <a:cubicBezTo>
                      <a:pt x="173" y="99"/>
                      <a:pt x="173" y="99"/>
                      <a:pt x="173" y="99"/>
                    </a:cubicBezTo>
                    <a:cubicBezTo>
                      <a:pt x="173" y="99"/>
                      <a:pt x="170" y="95"/>
                      <a:pt x="169" y="95"/>
                    </a:cubicBezTo>
                    <a:cubicBezTo>
                      <a:pt x="168" y="94"/>
                      <a:pt x="164" y="89"/>
                      <a:pt x="164" y="89"/>
                    </a:cubicBezTo>
                    <a:cubicBezTo>
                      <a:pt x="163" y="83"/>
                      <a:pt x="163" y="83"/>
                      <a:pt x="163" y="83"/>
                    </a:cubicBezTo>
                    <a:cubicBezTo>
                      <a:pt x="160" y="78"/>
                      <a:pt x="160" y="78"/>
                      <a:pt x="160" y="78"/>
                    </a:cubicBezTo>
                    <a:cubicBezTo>
                      <a:pt x="152" y="68"/>
                      <a:pt x="152" y="68"/>
                      <a:pt x="152" y="68"/>
                    </a:cubicBezTo>
                    <a:cubicBezTo>
                      <a:pt x="152" y="68"/>
                      <a:pt x="151" y="62"/>
                      <a:pt x="150" y="60"/>
                    </a:cubicBezTo>
                    <a:cubicBezTo>
                      <a:pt x="149" y="58"/>
                      <a:pt x="148" y="54"/>
                      <a:pt x="148" y="53"/>
                    </a:cubicBezTo>
                    <a:cubicBezTo>
                      <a:pt x="148" y="51"/>
                      <a:pt x="145" y="47"/>
                      <a:pt x="143" y="46"/>
                    </a:cubicBezTo>
                    <a:cubicBezTo>
                      <a:pt x="142" y="45"/>
                      <a:pt x="141" y="39"/>
                      <a:pt x="140" y="37"/>
                    </a:cubicBezTo>
                    <a:cubicBezTo>
                      <a:pt x="139" y="36"/>
                      <a:pt x="135" y="33"/>
                      <a:pt x="135" y="33"/>
                    </a:cubicBezTo>
                    <a:cubicBezTo>
                      <a:pt x="127" y="28"/>
                      <a:pt x="127" y="28"/>
                      <a:pt x="127" y="28"/>
                    </a:cubicBezTo>
                    <a:cubicBezTo>
                      <a:pt x="120" y="23"/>
                      <a:pt x="120" y="23"/>
                      <a:pt x="120" y="23"/>
                    </a:cubicBezTo>
                    <a:cubicBezTo>
                      <a:pt x="120" y="23"/>
                      <a:pt x="114" y="22"/>
                      <a:pt x="113" y="21"/>
                    </a:cubicBezTo>
                    <a:cubicBezTo>
                      <a:pt x="112" y="20"/>
                      <a:pt x="107" y="18"/>
                      <a:pt x="106" y="17"/>
                    </a:cubicBezTo>
                    <a:cubicBezTo>
                      <a:pt x="106" y="16"/>
                      <a:pt x="105" y="10"/>
                      <a:pt x="105" y="10"/>
                    </a:cubicBezTo>
                    <a:cubicBezTo>
                      <a:pt x="104" y="3"/>
                      <a:pt x="104" y="3"/>
                      <a:pt x="104" y="3"/>
                    </a:cubicBezTo>
                    <a:cubicBezTo>
                      <a:pt x="101" y="0"/>
                      <a:pt x="101" y="0"/>
                      <a:pt x="101" y="0"/>
                    </a:cubicBezTo>
                    <a:cubicBezTo>
                      <a:pt x="101" y="0"/>
                      <a:pt x="96" y="0"/>
                      <a:pt x="95" y="0"/>
                    </a:cubicBezTo>
                    <a:cubicBezTo>
                      <a:pt x="95" y="0"/>
                      <a:pt x="89" y="1"/>
                      <a:pt x="89" y="1"/>
                    </a:cubicBezTo>
                    <a:cubicBezTo>
                      <a:pt x="86" y="4"/>
                      <a:pt x="86" y="4"/>
                      <a:pt x="86" y="4"/>
                    </a:cubicBezTo>
                    <a:cubicBezTo>
                      <a:pt x="80" y="4"/>
                      <a:pt x="80" y="4"/>
                      <a:pt x="80" y="4"/>
                    </a:cubicBezTo>
                    <a:cubicBezTo>
                      <a:pt x="77" y="3"/>
                      <a:pt x="77" y="3"/>
                      <a:pt x="77" y="3"/>
                    </a:cubicBezTo>
                    <a:cubicBezTo>
                      <a:pt x="76" y="6"/>
                      <a:pt x="76" y="6"/>
                      <a:pt x="76" y="6"/>
                    </a:cubicBezTo>
                    <a:cubicBezTo>
                      <a:pt x="76" y="11"/>
                      <a:pt x="76" y="11"/>
                      <a:pt x="76" y="11"/>
                    </a:cubicBezTo>
                    <a:cubicBezTo>
                      <a:pt x="76" y="16"/>
                      <a:pt x="76" y="16"/>
                      <a:pt x="76" y="16"/>
                    </a:cubicBezTo>
                    <a:cubicBezTo>
                      <a:pt x="76" y="18"/>
                      <a:pt x="76" y="18"/>
                      <a:pt x="76" y="18"/>
                    </a:cubicBezTo>
                    <a:cubicBezTo>
                      <a:pt x="69" y="18"/>
                      <a:pt x="69" y="18"/>
                      <a:pt x="69" y="18"/>
                    </a:cubicBezTo>
                    <a:cubicBezTo>
                      <a:pt x="65" y="18"/>
                      <a:pt x="65" y="18"/>
                      <a:pt x="65" y="18"/>
                    </a:cubicBezTo>
                    <a:cubicBezTo>
                      <a:pt x="54" y="17"/>
                      <a:pt x="54" y="17"/>
                      <a:pt x="54" y="17"/>
                    </a:cubicBezTo>
                    <a:cubicBezTo>
                      <a:pt x="48" y="18"/>
                      <a:pt x="48" y="18"/>
                      <a:pt x="48" y="18"/>
                    </a:cubicBezTo>
                    <a:cubicBezTo>
                      <a:pt x="48" y="18"/>
                      <a:pt x="42" y="17"/>
                      <a:pt x="41" y="17"/>
                    </a:cubicBezTo>
                    <a:cubicBezTo>
                      <a:pt x="39" y="18"/>
                      <a:pt x="33" y="22"/>
                      <a:pt x="33" y="22"/>
                    </a:cubicBezTo>
                    <a:cubicBezTo>
                      <a:pt x="26" y="25"/>
                      <a:pt x="26" y="25"/>
                      <a:pt x="26" y="25"/>
                    </a:cubicBezTo>
                    <a:cubicBezTo>
                      <a:pt x="20" y="28"/>
                      <a:pt x="20" y="28"/>
                      <a:pt x="20" y="28"/>
                    </a:cubicBezTo>
                    <a:cubicBezTo>
                      <a:pt x="9" y="31"/>
                      <a:pt x="9" y="31"/>
                      <a:pt x="9" y="31"/>
                    </a:cubicBezTo>
                    <a:cubicBezTo>
                      <a:pt x="4" y="35"/>
                      <a:pt x="4" y="35"/>
                      <a:pt x="4" y="35"/>
                    </a:cubicBezTo>
                    <a:lnTo>
                      <a:pt x="1" y="36"/>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1" name="Freeform 13"/>
              <p:cNvSpPr>
                <a:spLocks/>
              </p:cNvSpPr>
              <p:nvPr/>
            </p:nvSpPr>
            <p:spPr bwMode="auto">
              <a:xfrm>
                <a:off x="9023350" y="1163638"/>
                <a:ext cx="469900" cy="525463"/>
              </a:xfrm>
              <a:custGeom>
                <a:avLst/>
                <a:gdLst>
                  <a:gd name="T0" fmla="*/ 2 w 125"/>
                  <a:gd name="T1" fmla="*/ 52 h 140"/>
                  <a:gd name="T2" fmla="*/ 10 w 125"/>
                  <a:gd name="T3" fmla="*/ 54 h 140"/>
                  <a:gd name="T4" fmla="*/ 14 w 125"/>
                  <a:gd name="T5" fmla="*/ 55 h 140"/>
                  <a:gd name="T6" fmla="*/ 19 w 125"/>
                  <a:gd name="T7" fmla="*/ 55 h 140"/>
                  <a:gd name="T8" fmla="*/ 21 w 125"/>
                  <a:gd name="T9" fmla="*/ 52 h 140"/>
                  <a:gd name="T10" fmla="*/ 26 w 125"/>
                  <a:gd name="T11" fmla="*/ 52 h 140"/>
                  <a:gd name="T12" fmla="*/ 31 w 125"/>
                  <a:gd name="T13" fmla="*/ 52 h 140"/>
                  <a:gd name="T14" fmla="*/ 36 w 125"/>
                  <a:gd name="T15" fmla="*/ 54 h 140"/>
                  <a:gd name="T16" fmla="*/ 40 w 125"/>
                  <a:gd name="T17" fmla="*/ 55 h 140"/>
                  <a:gd name="T18" fmla="*/ 46 w 125"/>
                  <a:gd name="T19" fmla="*/ 55 h 140"/>
                  <a:gd name="T20" fmla="*/ 53 w 125"/>
                  <a:gd name="T21" fmla="*/ 51 h 140"/>
                  <a:gd name="T22" fmla="*/ 56 w 125"/>
                  <a:gd name="T23" fmla="*/ 45 h 140"/>
                  <a:gd name="T24" fmla="*/ 61 w 125"/>
                  <a:gd name="T25" fmla="*/ 33 h 140"/>
                  <a:gd name="T26" fmla="*/ 68 w 125"/>
                  <a:gd name="T27" fmla="*/ 22 h 140"/>
                  <a:gd name="T28" fmla="*/ 74 w 125"/>
                  <a:gd name="T29" fmla="*/ 12 h 140"/>
                  <a:gd name="T30" fmla="*/ 80 w 125"/>
                  <a:gd name="T31" fmla="*/ 5 h 140"/>
                  <a:gd name="T32" fmla="*/ 85 w 125"/>
                  <a:gd name="T33" fmla="*/ 0 h 140"/>
                  <a:gd name="T34" fmla="*/ 90 w 125"/>
                  <a:gd name="T35" fmla="*/ 4 h 140"/>
                  <a:gd name="T36" fmla="*/ 93 w 125"/>
                  <a:gd name="T37" fmla="*/ 7 h 140"/>
                  <a:gd name="T38" fmla="*/ 93 w 125"/>
                  <a:gd name="T39" fmla="*/ 13 h 140"/>
                  <a:gd name="T40" fmla="*/ 94 w 125"/>
                  <a:gd name="T41" fmla="*/ 26 h 140"/>
                  <a:gd name="T42" fmla="*/ 95 w 125"/>
                  <a:gd name="T43" fmla="*/ 29 h 140"/>
                  <a:gd name="T44" fmla="*/ 97 w 125"/>
                  <a:gd name="T45" fmla="*/ 33 h 140"/>
                  <a:gd name="T46" fmla="*/ 99 w 125"/>
                  <a:gd name="T47" fmla="*/ 36 h 140"/>
                  <a:gd name="T48" fmla="*/ 100 w 125"/>
                  <a:gd name="T49" fmla="*/ 44 h 140"/>
                  <a:gd name="T50" fmla="*/ 102 w 125"/>
                  <a:gd name="T51" fmla="*/ 53 h 140"/>
                  <a:gd name="T52" fmla="*/ 104 w 125"/>
                  <a:gd name="T53" fmla="*/ 57 h 140"/>
                  <a:gd name="T54" fmla="*/ 108 w 125"/>
                  <a:gd name="T55" fmla="*/ 62 h 140"/>
                  <a:gd name="T56" fmla="*/ 113 w 125"/>
                  <a:gd name="T57" fmla="*/ 66 h 140"/>
                  <a:gd name="T58" fmla="*/ 119 w 125"/>
                  <a:gd name="T59" fmla="*/ 66 h 140"/>
                  <a:gd name="T60" fmla="*/ 122 w 125"/>
                  <a:gd name="T61" fmla="*/ 69 h 140"/>
                  <a:gd name="T62" fmla="*/ 125 w 125"/>
                  <a:gd name="T63" fmla="*/ 74 h 140"/>
                  <a:gd name="T64" fmla="*/ 124 w 125"/>
                  <a:gd name="T65" fmla="*/ 80 h 140"/>
                  <a:gd name="T66" fmla="*/ 121 w 125"/>
                  <a:gd name="T67" fmla="*/ 82 h 140"/>
                  <a:gd name="T68" fmla="*/ 112 w 125"/>
                  <a:gd name="T69" fmla="*/ 90 h 140"/>
                  <a:gd name="T70" fmla="*/ 105 w 125"/>
                  <a:gd name="T71" fmla="*/ 100 h 140"/>
                  <a:gd name="T72" fmla="*/ 98 w 125"/>
                  <a:gd name="T73" fmla="*/ 105 h 140"/>
                  <a:gd name="T74" fmla="*/ 92 w 125"/>
                  <a:gd name="T75" fmla="*/ 109 h 140"/>
                  <a:gd name="T76" fmla="*/ 87 w 125"/>
                  <a:gd name="T77" fmla="*/ 113 h 140"/>
                  <a:gd name="T78" fmla="*/ 84 w 125"/>
                  <a:gd name="T79" fmla="*/ 121 h 140"/>
                  <a:gd name="T80" fmla="*/ 80 w 125"/>
                  <a:gd name="T81" fmla="*/ 126 h 140"/>
                  <a:gd name="T82" fmla="*/ 76 w 125"/>
                  <a:gd name="T83" fmla="*/ 132 h 140"/>
                  <a:gd name="T84" fmla="*/ 74 w 125"/>
                  <a:gd name="T85" fmla="*/ 138 h 140"/>
                  <a:gd name="T86" fmla="*/ 72 w 125"/>
                  <a:gd name="T87" fmla="*/ 140 h 140"/>
                  <a:gd name="T88" fmla="*/ 66 w 125"/>
                  <a:gd name="T89" fmla="*/ 140 h 140"/>
                  <a:gd name="T90" fmla="*/ 64 w 125"/>
                  <a:gd name="T91" fmla="*/ 136 h 140"/>
                  <a:gd name="T92" fmla="*/ 60 w 125"/>
                  <a:gd name="T93" fmla="*/ 129 h 140"/>
                  <a:gd name="T94" fmla="*/ 56 w 125"/>
                  <a:gd name="T95" fmla="*/ 121 h 140"/>
                  <a:gd name="T96" fmla="*/ 52 w 125"/>
                  <a:gd name="T97" fmla="*/ 115 h 140"/>
                  <a:gd name="T98" fmla="*/ 47 w 125"/>
                  <a:gd name="T99" fmla="*/ 108 h 140"/>
                  <a:gd name="T100" fmla="*/ 44 w 125"/>
                  <a:gd name="T101" fmla="*/ 104 h 140"/>
                  <a:gd name="T102" fmla="*/ 43 w 125"/>
                  <a:gd name="T103" fmla="*/ 97 h 140"/>
                  <a:gd name="T104" fmla="*/ 39 w 125"/>
                  <a:gd name="T105" fmla="*/ 88 h 140"/>
                  <a:gd name="T106" fmla="*/ 34 w 125"/>
                  <a:gd name="T107" fmla="*/ 78 h 140"/>
                  <a:gd name="T108" fmla="*/ 30 w 125"/>
                  <a:gd name="T109" fmla="*/ 72 h 140"/>
                  <a:gd name="T110" fmla="*/ 23 w 125"/>
                  <a:gd name="T111" fmla="*/ 69 h 140"/>
                  <a:gd name="T112" fmla="*/ 16 w 125"/>
                  <a:gd name="T113" fmla="*/ 66 h 140"/>
                  <a:gd name="T114" fmla="*/ 9 w 125"/>
                  <a:gd name="T115" fmla="*/ 63 h 140"/>
                  <a:gd name="T116" fmla="*/ 4 w 125"/>
                  <a:gd name="T117" fmla="*/ 60 h 140"/>
                  <a:gd name="T118" fmla="*/ 0 w 125"/>
                  <a:gd name="T119" fmla="*/ 54 h 140"/>
                  <a:gd name="T120" fmla="*/ 2 w 125"/>
                  <a:gd name="T121"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40">
                    <a:moveTo>
                      <a:pt x="2" y="52"/>
                    </a:moveTo>
                    <a:cubicBezTo>
                      <a:pt x="10" y="54"/>
                      <a:pt x="10" y="54"/>
                      <a:pt x="10" y="54"/>
                    </a:cubicBezTo>
                    <a:cubicBezTo>
                      <a:pt x="14" y="55"/>
                      <a:pt x="14" y="55"/>
                      <a:pt x="14" y="55"/>
                    </a:cubicBezTo>
                    <a:cubicBezTo>
                      <a:pt x="19" y="55"/>
                      <a:pt x="19" y="55"/>
                      <a:pt x="19" y="55"/>
                    </a:cubicBezTo>
                    <a:cubicBezTo>
                      <a:pt x="21" y="52"/>
                      <a:pt x="21" y="52"/>
                      <a:pt x="21" y="52"/>
                    </a:cubicBezTo>
                    <a:cubicBezTo>
                      <a:pt x="26" y="52"/>
                      <a:pt x="26" y="52"/>
                      <a:pt x="26" y="52"/>
                    </a:cubicBezTo>
                    <a:cubicBezTo>
                      <a:pt x="31" y="52"/>
                      <a:pt x="31" y="52"/>
                      <a:pt x="31" y="52"/>
                    </a:cubicBezTo>
                    <a:cubicBezTo>
                      <a:pt x="36" y="54"/>
                      <a:pt x="36" y="54"/>
                      <a:pt x="36" y="54"/>
                    </a:cubicBezTo>
                    <a:cubicBezTo>
                      <a:pt x="40" y="55"/>
                      <a:pt x="40" y="55"/>
                      <a:pt x="40" y="55"/>
                    </a:cubicBezTo>
                    <a:cubicBezTo>
                      <a:pt x="46" y="55"/>
                      <a:pt x="46" y="55"/>
                      <a:pt x="46" y="55"/>
                    </a:cubicBezTo>
                    <a:cubicBezTo>
                      <a:pt x="53" y="51"/>
                      <a:pt x="53" y="51"/>
                      <a:pt x="53" y="51"/>
                    </a:cubicBezTo>
                    <a:cubicBezTo>
                      <a:pt x="53" y="51"/>
                      <a:pt x="55" y="46"/>
                      <a:pt x="56" y="45"/>
                    </a:cubicBezTo>
                    <a:cubicBezTo>
                      <a:pt x="57" y="44"/>
                      <a:pt x="61" y="33"/>
                      <a:pt x="61" y="33"/>
                    </a:cubicBezTo>
                    <a:cubicBezTo>
                      <a:pt x="68" y="22"/>
                      <a:pt x="68" y="22"/>
                      <a:pt x="68" y="22"/>
                    </a:cubicBezTo>
                    <a:cubicBezTo>
                      <a:pt x="74" y="12"/>
                      <a:pt x="74" y="12"/>
                      <a:pt x="74" y="12"/>
                    </a:cubicBezTo>
                    <a:cubicBezTo>
                      <a:pt x="80" y="5"/>
                      <a:pt x="80" y="5"/>
                      <a:pt x="80" y="5"/>
                    </a:cubicBezTo>
                    <a:cubicBezTo>
                      <a:pt x="85" y="0"/>
                      <a:pt x="85" y="0"/>
                      <a:pt x="85" y="0"/>
                    </a:cubicBezTo>
                    <a:cubicBezTo>
                      <a:pt x="90" y="4"/>
                      <a:pt x="90" y="4"/>
                      <a:pt x="90" y="4"/>
                    </a:cubicBezTo>
                    <a:cubicBezTo>
                      <a:pt x="93" y="7"/>
                      <a:pt x="93" y="7"/>
                      <a:pt x="93" y="7"/>
                    </a:cubicBezTo>
                    <a:cubicBezTo>
                      <a:pt x="93" y="7"/>
                      <a:pt x="93" y="12"/>
                      <a:pt x="93" y="13"/>
                    </a:cubicBezTo>
                    <a:cubicBezTo>
                      <a:pt x="93" y="14"/>
                      <a:pt x="94" y="26"/>
                      <a:pt x="94" y="26"/>
                    </a:cubicBezTo>
                    <a:cubicBezTo>
                      <a:pt x="95" y="29"/>
                      <a:pt x="95" y="29"/>
                      <a:pt x="95" y="29"/>
                    </a:cubicBezTo>
                    <a:cubicBezTo>
                      <a:pt x="97" y="33"/>
                      <a:pt x="97" y="33"/>
                      <a:pt x="97" y="33"/>
                    </a:cubicBezTo>
                    <a:cubicBezTo>
                      <a:pt x="97" y="33"/>
                      <a:pt x="99" y="35"/>
                      <a:pt x="99" y="36"/>
                    </a:cubicBezTo>
                    <a:cubicBezTo>
                      <a:pt x="99" y="38"/>
                      <a:pt x="100" y="43"/>
                      <a:pt x="100" y="44"/>
                    </a:cubicBezTo>
                    <a:cubicBezTo>
                      <a:pt x="100" y="45"/>
                      <a:pt x="102" y="53"/>
                      <a:pt x="102" y="53"/>
                    </a:cubicBezTo>
                    <a:cubicBezTo>
                      <a:pt x="104" y="57"/>
                      <a:pt x="104" y="57"/>
                      <a:pt x="104" y="57"/>
                    </a:cubicBezTo>
                    <a:cubicBezTo>
                      <a:pt x="108" y="62"/>
                      <a:pt x="108" y="62"/>
                      <a:pt x="108" y="62"/>
                    </a:cubicBezTo>
                    <a:cubicBezTo>
                      <a:pt x="113" y="66"/>
                      <a:pt x="113" y="66"/>
                      <a:pt x="113" y="66"/>
                    </a:cubicBezTo>
                    <a:cubicBezTo>
                      <a:pt x="119" y="66"/>
                      <a:pt x="119" y="66"/>
                      <a:pt x="119" y="66"/>
                    </a:cubicBezTo>
                    <a:cubicBezTo>
                      <a:pt x="122" y="69"/>
                      <a:pt x="122" y="69"/>
                      <a:pt x="122" y="69"/>
                    </a:cubicBezTo>
                    <a:cubicBezTo>
                      <a:pt x="125" y="74"/>
                      <a:pt x="125" y="74"/>
                      <a:pt x="125" y="74"/>
                    </a:cubicBezTo>
                    <a:cubicBezTo>
                      <a:pt x="124" y="80"/>
                      <a:pt x="124" y="80"/>
                      <a:pt x="124" y="80"/>
                    </a:cubicBezTo>
                    <a:cubicBezTo>
                      <a:pt x="124" y="80"/>
                      <a:pt x="122" y="81"/>
                      <a:pt x="121" y="82"/>
                    </a:cubicBezTo>
                    <a:cubicBezTo>
                      <a:pt x="120" y="83"/>
                      <a:pt x="115" y="88"/>
                      <a:pt x="112" y="90"/>
                    </a:cubicBezTo>
                    <a:cubicBezTo>
                      <a:pt x="110" y="93"/>
                      <a:pt x="105" y="100"/>
                      <a:pt x="105" y="100"/>
                    </a:cubicBezTo>
                    <a:cubicBezTo>
                      <a:pt x="98" y="105"/>
                      <a:pt x="98" y="105"/>
                      <a:pt x="98" y="105"/>
                    </a:cubicBezTo>
                    <a:cubicBezTo>
                      <a:pt x="98" y="105"/>
                      <a:pt x="94" y="108"/>
                      <a:pt x="92" y="109"/>
                    </a:cubicBezTo>
                    <a:cubicBezTo>
                      <a:pt x="90" y="110"/>
                      <a:pt x="87" y="113"/>
                      <a:pt x="87" y="113"/>
                    </a:cubicBezTo>
                    <a:cubicBezTo>
                      <a:pt x="87" y="114"/>
                      <a:pt x="84" y="121"/>
                      <a:pt x="84" y="121"/>
                    </a:cubicBezTo>
                    <a:cubicBezTo>
                      <a:pt x="80" y="126"/>
                      <a:pt x="80" y="126"/>
                      <a:pt x="80" y="126"/>
                    </a:cubicBezTo>
                    <a:cubicBezTo>
                      <a:pt x="76" y="132"/>
                      <a:pt x="76" y="132"/>
                      <a:pt x="76" y="132"/>
                    </a:cubicBezTo>
                    <a:cubicBezTo>
                      <a:pt x="74" y="138"/>
                      <a:pt x="74" y="138"/>
                      <a:pt x="74" y="138"/>
                    </a:cubicBezTo>
                    <a:cubicBezTo>
                      <a:pt x="74" y="138"/>
                      <a:pt x="73" y="140"/>
                      <a:pt x="72" y="140"/>
                    </a:cubicBezTo>
                    <a:cubicBezTo>
                      <a:pt x="70" y="140"/>
                      <a:pt x="66" y="140"/>
                      <a:pt x="66" y="140"/>
                    </a:cubicBezTo>
                    <a:cubicBezTo>
                      <a:pt x="66" y="140"/>
                      <a:pt x="65" y="137"/>
                      <a:pt x="64" y="136"/>
                    </a:cubicBezTo>
                    <a:cubicBezTo>
                      <a:pt x="63" y="135"/>
                      <a:pt x="61" y="131"/>
                      <a:pt x="60" y="129"/>
                    </a:cubicBezTo>
                    <a:cubicBezTo>
                      <a:pt x="59" y="127"/>
                      <a:pt x="56" y="121"/>
                      <a:pt x="56" y="121"/>
                    </a:cubicBezTo>
                    <a:cubicBezTo>
                      <a:pt x="56" y="121"/>
                      <a:pt x="53" y="117"/>
                      <a:pt x="52" y="115"/>
                    </a:cubicBezTo>
                    <a:cubicBezTo>
                      <a:pt x="51" y="114"/>
                      <a:pt x="49" y="109"/>
                      <a:pt x="47" y="108"/>
                    </a:cubicBezTo>
                    <a:cubicBezTo>
                      <a:pt x="46" y="107"/>
                      <a:pt x="44" y="104"/>
                      <a:pt x="44" y="104"/>
                    </a:cubicBezTo>
                    <a:cubicBezTo>
                      <a:pt x="44" y="104"/>
                      <a:pt x="44" y="99"/>
                      <a:pt x="43" y="97"/>
                    </a:cubicBezTo>
                    <a:cubicBezTo>
                      <a:pt x="43" y="96"/>
                      <a:pt x="41" y="89"/>
                      <a:pt x="39" y="88"/>
                    </a:cubicBezTo>
                    <a:cubicBezTo>
                      <a:pt x="38" y="86"/>
                      <a:pt x="35" y="78"/>
                      <a:pt x="34" y="78"/>
                    </a:cubicBezTo>
                    <a:cubicBezTo>
                      <a:pt x="33" y="77"/>
                      <a:pt x="32" y="73"/>
                      <a:pt x="30" y="72"/>
                    </a:cubicBezTo>
                    <a:cubicBezTo>
                      <a:pt x="28" y="72"/>
                      <a:pt x="25" y="71"/>
                      <a:pt x="23" y="69"/>
                    </a:cubicBezTo>
                    <a:cubicBezTo>
                      <a:pt x="21" y="68"/>
                      <a:pt x="17" y="67"/>
                      <a:pt x="16" y="66"/>
                    </a:cubicBezTo>
                    <a:cubicBezTo>
                      <a:pt x="14" y="66"/>
                      <a:pt x="12" y="63"/>
                      <a:pt x="9" y="63"/>
                    </a:cubicBezTo>
                    <a:cubicBezTo>
                      <a:pt x="7" y="62"/>
                      <a:pt x="5" y="61"/>
                      <a:pt x="4" y="60"/>
                    </a:cubicBezTo>
                    <a:cubicBezTo>
                      <a:pt x="3" y="59"/>
                      <a:pt x="0" y="56"/>
                      <a:pt x="0" y="54"/>
                    </a:cubicBezTo>
                    <a:cubicBezTo>
                      <a:pt x="0" y="53"/>
                      <a:pt x="2" y="52"/>
                      <a:pt x="2" y="52"/>
                    </a:cubicBez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2" name="Freeform 15"/>
              <p:cNvSpPr>
                <a:spLocks/>
              </p:cNvSpPr>
              <p:nvPr/>
            </p:nvSpPr>
            <p:spPr bwMode="auto">
              <a:xfrm>
                <a:off x="7815263" y="2403475"/>
                <a:ext cx="666750" cy="542925"/>
              </a:xfrm>
              <a:custGeom>
                <a:avLst/>
                <a:gdLst>
                  <a:gd name="T0" fmla="*/ 145 w 177"/>
                  <a:gd name="T1" fmla="*/ 142 h 144"/>
                  <a:gd name="T2" fmla="*/ 126 w 177"/>
                  <a:gd name="T3" fmla="*/ 141 h 144"/>
                  <a:gd name="T4" fmla="*/ 117 w 177"/>
                  <a:gd name="T5" fmla="*/ 133 h 144"/>
                  <a:gd name="T6" fmla="*/ 105 w 177"/>
                  <a:gd name="T7" fmla="*/ 130 h 144"/>
                  <a:gd name="T8" fmla="*/ 96 w 177"/>
                  <a:gd name="T9" fmla="*/ 125 h 144"/>
                  <a:gd name="T10" fmla="*/ 91 w 177"/>
                  <a:gd name="T11" fmla="*/ 118 h 144"/>
                  <a:gd name="T12" fmla="*/ 84 w 177"/>
                  <a:gd name="T13" fmla="*/ 118 h 144"/>
                  <a:gd name="T14" fmla="*/ 77 w 177"/>
                  <a:gd name="T15" fmla="*/ 116 h 144"/>
                  <a:gd name="T16" fmla="*/ 70 w 177"/>
                  <a:gd name="T17" fmla="*/ 113 h 144"/>
                  <a:gd name="T18" fmla="*/ 56 w 177"/>
                  <a:gd name="T19" fmla="*/ 112 h 144"/>
                  <a:gd name="T20" fmla="*/ 44 w 177"/>
                  <a:gd name="T21" fmla="*/ 100 h 144"/>
                  <a:gd name="T22" fmla="*/ 37 w 177"/>
                  <a:gd name="T23" fmla="*/ 91 h 144"/>
                  <a:gd name="T24" fmla="*/ 35 w 177"/>
                  <a:gd name="T25" fmla="*/ 73 h 144"/>
                  <a:gd name="T26" fmla="*/ 32 w 177"/>
                  <a:gd name="T27" fmla="*/ 62 h 144"/>
                  <a:gd name="T28" fmla="*/ 35 w 177"/>
                  <a:gd name="T29" fmla="*/ 46 h 144"/>
                  <a:gd name="T30" fmla="*/ 28 w 177"/>
                  <a:gd name="T31" fmla="*/ 42 h 144"/>
                  <a:gd name="T32" fmla="*/ 7 w 177"/>
                  <a:gd name="T33" fmla="*/ 44 h 144"/>
                  <a:gd name="T34" fmla="*/ 0 w 177"/>
                  <a:gd name="T35" fmla="*/ 44 h 144"/>
                  <a:gd name="T36" fmla="*/ 5 w 177"/>
                  <a:gd name="T37" fmla="*/ 39 h 144"/>
                  <a:gd name="T38" fmla="*/ 15 w 177"/>
                  <a:gd name="T39" fmla="*/ 38 h 144"/>
                  <a:gd name="T40" fmla="*/ 30 w 177"/>
                  <a:gd name="T41" fmla="*/ 36 h 144"/>
                  <a:gd name="T42" fmla="*/ 43 w 177"/>
                  <a:gd name="T43" fmla="*/ 34 h 144"/>
                  <a:gd name="T44" fmla="*/ 49 w 177"/>
                  <a:gd name="T45" fmla="*/ 26 h 144"/>
                  <a:gd name="T46" fmla="*/ 65 w 177"/>
                  <a:gd name="T47" fmla="*/ 25 h 144"/>
                  <a:gd name="T48" fmla="*/ 71 w 177"/>
                  <a:gd name="T49" fmla="*/ 17 h 144"/>
                  <a:gd name="T50" fmla="*/ 74 w 177"/>
                  <a:gd name="T51" fmla="*/ 8 h 144"/>
                  <a:gd name="T52" fmla="*/ 81 w 177"/>
                  <a:gd name="T53" fmla="*/ 2 h 144"/>
                  <a:gd name="T54" fmla="*/ 88 w 177"/>
                  <a:gd name="T55" fmla="*/ 0 h 144"/>
                  <a:gd name="T56" fmla="*/ 100 w 177"/>
                  <a:gd name="T57" fmla="*/ 4 h 144"/>
                  <a:gd name="T58" fmla="*/ 112 w 177"/>
                  <a:gd name="T59" fmla="*/ 13 h 144"/>
                  <a:gd name="T60" fmla="*/ 120 w 177"/>
                  <a:gd name="T61" fmla="*/ 20 h 144"/>
                  <a:gd name="T62" fmla="*/ 126 w 177"/>
                  <a:gd name="T63" fmla="*/ 20 h 144"/>
                  <a:gd name="T64" fmla="*/ 132 w 177"/>
                  <a:gd name="T65" fmla="*/ 26 h 144"/>
                  <a:gd name="T66" fmla="*/ 132 w 177"/>
                  <a:gd name="T67" fmla="*/ 35 h 144"/>
                  <a:gd name="T68" fmla="*/ 132 w 177"/>
                  <a:gd name="T69" fmla="*/ 47 h 144"/>
                  <a:gd name="T70" fmla="*/ 132 w 177"/>
                  <a:gd name="T71" fmla="*/ 61 h 144"/>
                  <a:gd name="T72" fmla="*/ 132 w 177"/>
                  <a:gd name="T73" fmla="*/ 69 h 144"/>
                  <a:gd name="T74" fmla="*/ 133 w 177"/>
                  <a:gd name="T75" fmla="*/ 76 h 144"/>
                  <a:gd name="T76" fmla="*/ 143 w 177"/>
                  <a:gd name="T77" fmla="*/ 79 h 144"/>
                  <a:gd name="T78" fmla="*/ 165 w 177"/>
                  <a:gd name="T79" fmla="*/ 79 h 144"/>
                  <a:gd name="T80" fmla="*/ 172 w 177"/>
                  <a:gd name="T81" fmla="*/ 84 h 144"/>
                  <a:gd name="T82" fmla="*/ 175 w 177"/>
                  <a:gd name="T83" fmla="*/ 89 h 144"/>
                  <a:gd name="T84" fmla="*/ 171 w 177"/>
                  <a:gd name="T85" fmla="*/ 97 h 144"/>
                  <a:gd name="T86" fmla="*/ 177 w 177"/>
                  <a:gd name="T87" fmla="*/ 109 h 144"/>
                  <a:gd name="T88" fmla="*/ 175 w 177"/>
                  <a:gd name="T89" fmla="*/ 124 h 144"/>
                  <a:gd name="T90" fmla="*/ 156 w 177"/>
                  <a:gd name="T9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144">
                    <a:moveTo>
                      <a:pt x="156" y="144"/>
                    </a:moveTo>
                    <a:cubicBezTo>
                      <a:pt x="156" y="144"/>
                      <a:pt x="147" y="142"/>
                      <a:pt x="145" y="142"/>
                    </a:cubicBezTo>
                    <a:cubicBezTo>
                      <a:pt x="144" y="142"/>
                      <a:pt x="135" y="142"/>
                      <a:pt x="134" y="142"/>
                    </a:cubicBezTo>
                    <a:cubicBezTo>
                      <a:pt x="132" y="142"/>
                      <a:pt x="126" y="141"/>
                      <a:pt x="126" y="141"/>
                    </a:cubicBezTo>
                    <a:cubicBezTo>
                      <a:pt x="120" y="137"/>
                      <a:pt x="120" y="137"/>
                      <a:pt x="120" y="137"/>
                    </a:cubicBezTo>
                    <a:cubicBezTo>
                      <a:pt x="117" y="133"/>
                      <a:pt x="117" y="133"/>
                      <a:pt x="117" y="133"/>
                    </a:cubicBezTo>
                    <a:cubicBezTo>
                      <a:pt x="114" y="131"/>
                      <a:pt x="114" y="131"/>
                      <a:pt x="114" y="131"/>
                    </a:cubicBezTo>
                    <a:cubicBezTo>
                      <a:pt x="105" y="130"/>
                      <a:pt x="105" y="130"/>
                      <a:pt x="105" y="130"/>
                    </a:cubicBezTo>
                    <a:cubicBezTo>
                      <a:pt x="99" y="128"/>
                      <a:pt x="99" y="128"/>
                      <a:pt x="99" y="128"/>
                    </a:cubicBezTo>
                    <a:cubicBezTo>
                      <a:pt x="96" y="125"/>
                      <a:pt x="96" y="125"/>
                      <a:pt x="96" y="125"/>
                    </a:cubicBezTo>
                    <a:cubicBezTo>
                      <a:pt x="93" y="121"/>
                      <a:pt x="93" y="121"/>
                      <a:pt x="93" y="121"/>
                    </a:cubicBezTo>
                    <a:cubicBezTo>
                      <a:pt x="91" y="118"/>
                      <a:pt x="91" y="118"/>
                      <a:pt x="91" y="118"/>
                    </a:cubicBezTo>
                    <a:cubicBezTo>
                      <a:pt x="88" y="116"/>
                      <a:pt x="88" y="116"/>
                      <a:pt x="88" y="116"/>
                    </a:cubicBezTo>
                    <a:cubicBezTo>
                      <a:pt x="84" y="118"/>
                      <a:pt x="84" y="118"/>
                      <a:pt x="84" y="118"/>
                    </a:cubicBezTo>
                    <a:cubicBezTo>
                      <a:pt x="80" y="118"/>
                      <a:pt x="80" y="118"/>
                      <a:pt x="80" y="118"/>
                    </a:cubicBezTo>
                    <a:cubicBezTo>
                      <a:pt x="77" y="116"/>
                      <a:pt x="77" y="116"/>
                      <a:pt x="77" y="116"/>
                    </a:cubicBezTo>
                    <a:cubicBezTo>
                      <a:pt x="74" y="114"/>
                      <a:pt x="74" y="114"/>
                      <a:pt x="74" y="114"/>
                    </a:cubicBezTo>
                    <a:cubicBezTo>
                      <a:pt x="70" y="113"/>
                      <a:pt x="70" y="113"/>
                      <a:pt x="70" y="113"/>
                    </a:cubicBezTo>
                    <a:cubicBezTo>
                      <a:pt x="61" y="114"/>
                      <a:pt x="61" y="114"/>
                      <a:pt x="61" y="114"/>
                    </a:cubicBezTo>
                    <a:cubicBezTo>
                      <a:pt x="56" y="112"/>
                      <a:pt x="56" y="112"/>
                      <a:pt x="56" y="112"/>
                    </a:cubicBezTo>
                    <a:cubicBezTo>
                      <a:pt x="51" y="106"/>
                      <a:pt x="51" y="106"/>
                      <a:pt x="51" y="106"/>
                    </a:cubicBezTo>
                    <a:cubicBezTo>
                      <a:pt x="44" y="100"/>
                      <a:pt x="44" y="100"/>
                      <a:pt x="44" y="100"/>
                    </a:cubicBezTo>
                    <a:cubicBezTo>
                      <a:pt x="40" y="96"/>
                      <a:pt x="40" y="96"/>
                      <a:pt x="40" y="96"/>
                    </a:cubicBezTo>
                    <a:cubicBezTo>
                      <a:pt x="37" y="91"/>
                      <a:pt x="37" y="91"/>
                      <a:pt x="37" y="91"/>
                    </a:cubicBezTo>
                    <a:cubicBezTo>
                      <a:pt x="34" y="84"/>
                      <a:pt x="34" y="84"/>
                      <a:pt x="34" y="84"/>
                    </a:cubicBezTo>
                    <a:cubicBezTo>
                      <a:pt x="35" y="73"/>
                      <a:pt x="35" y="73"/>
                      <a:pt x="35" y="73"/>
                    </a:cubicBezTo>
                    <a:cubicBezTo>
                      <a:pt x="33" y="68"/>
                      <a:pt x="33" y="68"/>
                      <a:pt x="33" y="68"/>
                    </a:cubicBezTo>
                    <a:cubicBezTo>
                      <a:pt x="32" y="62"/>
                      <a:pt x="32" y="62"/>
                      <a:pt x="32" y="62"/>
                    </a:cubicBezTo>
                    <a:cubicBezTo>
                      <a:pt x="35" y="59"/>
                      <a:pt x="35" y="59"/>
                      <a:pt x="35" y="59"/>
                    </a:cubicBezTo>
                    <a:cubicBezTo>
                      <a:pt x="35" y="46"/>
                      <a:pt x="35" y="46"/>
                      <a:pt x="35" y="46"/>
                    </a:cubicBezTo>
                    <a:cubicBezTo>
                      <a:pt x="33" y="42"/>
                      <a:pt x="33" y="42"/>
                      <a:pt x="33" y="42"/>
                    </a:cubicBezTo>
                    <a:cubicBezTo>
                      <a:pt x="28" y="42"/>
                      <a:pt x="28" y="42"/>
                      <a:pt x="28" y="42"/>
                    </a:cubicBezTo>
                    <a:cubicBezTo>
                      <a:pt x="28" y="42"/>
                      <a:pt x="18" y="42"/>
                      <a:pt x="17" y="42"/>
                    </a:cubicBezTo>
                    <a:cubicBezTo>
                      <a:pt x="15" y="42"/>
                      <a:pt x="7" y="44"/>
                      <a:pt x="7" y="44"/>
                    </a:cubicBezTo>
                    <a:cubicBezTo>
                      <a:pt x="1" y="46"/>
                      <a:pt x="1" y="46"/>
                      <a:pt x="1" y="46"/>
                    </a:cubicBezTo>
                    <a:cubicBezTo>
                      <a:pt x="0" y="44"/>
                      <a:pt x="0" y="44"/>
                      <a:pt x="0" y="44"/>
                    </a:cubicBezTo>
                    <a:cubicBezTo>
                      <a:pt x="2" y="42"/>
                      <a:pt x="2" y="42"/>
                      <a:pt x="2" y="42"/>
                    </a:cubicBezTo>
                    <a:cubicBezTo>
                      <a:pt x="5" y="39"/>
                      <a:pt x="5" y="39"/>
                      <a:pt x="5" y="39"/>
                    </a:cubicBezTo>
                    <a:cubicBezTo>
                      <a:pt x="5" y="39"/>
                      <a:pt x="9" y="38"/>
                      <a:pt x="9" y="38"/>
                    </a:cubicBezTo>
                    <a:cubicBezTo>
                      <a:pt x="10" y="38"/>
                      <a:pt x="15" y="38"/>
                      <a:pt x="15" y="38"/>
                    </a:cubicBezTo>
                    <a:cubicBezTo>
                      <a:pt x="23" y="38"/>
                      <a:pt x="23" y="38"/>
                      <a:pt x="23" y="38"/>
                    </a:cubicBezTo>
                    <a:cubicBezTo>
                      <a:pt x="30" y="36"/>
                      <a:pt x="30" y="36"/>
                      <a:pt x="30" y="36"/>
                    </a:cubicBezTo>
                    <a:cubicBezTo>
                      <a:pt x="39" y="36"/>
                      <a:pt x="39" y="36"/>
                      <a:pt x="39" y="36"/>
                    </a:cubicBezTo>
                    <a:cubicBezTo>
                      <a:pt x="43" y="34"/>
                      <a:pt x="43" y="34"/>
                      <a:pt x="43" y="34"/>
                    </a:cubicBezTo>
                    <a:cubicBezTo>
                      <a:pt x="46" y="29"/>
                      <a:pt x="46" y="29"/>
                      <a:pt x="46" y="29"/>
                    </a:cubicBezTo>
                    <a:cubicBezTo>
                      <a:pt x="49" y="26"/>
                      <a:pt x="49" y="26"/>
                      <a:pt x="49" y="26"/>
                    </a:cubicBezTo>
                    <a:cubicBezTo>
                      <a:pt x="61" y="26"/>
                      <a:pt x="61" y="26"/>
                      <a:pt x="61" y="26"/>
                    </a:cubicBezTo>
                    <a:cubicBezTo>
                      <a:pt x="61" y="26"/>
                      <a:pt x="65" y="26"/>
                      <a:pt x="65" y="25"/>
                    </a:cubicBezTo>
                    <a:cubicBezTo>
                      <a:pt x="66" y="24"/>
                      <a:pt x="66" y="19"/>
                      <a:pt x="66" y="19"/>
                    </a:cubicBezTo>
                    <a:cubicBezTo>
                      <a:pt x="71" y="17"/>
                      <a:pt x="71" y="17"/>
                      <a:pt x="71" y="17"/>
                    </a:cubicBezTo>
                    <a:cubicBezTo>
                      <a:pt x="71" y="11"/>
                      <a:pt x="71" y="11"/>
                      <a:pt x="71" y="11"/>
                    </a:cubicBezTo>
                    <a:cubicBezTo>
                      <a:pt x="74" y="8"/>
                      <a:pt x="74" y="8"/>
                      <a:pt x="74" y="8"/>
                    </a:cubicBezTo>
                    <a:cubicBezTo>
                      <a:pt x="78" y="8"/>
                      <a:pt x="78" y="8"/>
                      <a:pt x="78" y="8"/>
                    </a:cubicBezTo>
                    <a:cubicBezTo>
                      <a:pt x="81" y="2"/>
                      <a:pt x="81" y="2"/>
                      <a:pt x="81" y="2"/>
                    </a:cubicBezTo>
                    <a:cubicBezTo>
                      <a:pt x="84" y="0"/>
                      <a:pt x="84" y="0"/>
                      <a:pt x="84" y="0"/>
                    </a:cubicBezTo>
                    <a:cubicBezTo>
                      <a:pt x="88" y="0"/>
                      <a:pt x="88" y="0"/>
                      <a:pt x="88" y="0"/>
                    </a:cubicBezTo>
                    <a:cubicBezTo>
                      <a:pt x="96" y="0"/>
                      <a:pt x="96" y="0"/>
                      <a:pt x="96" y="0"/>
                    </a:cubicBezTo>
                    <a:cubicBezTo>
                      <a:pt x="100" y="4"/>
                      <a:pt x="100" y="4"/>
                      <a:pt x="100" y="4"/>
                    </a:cubicBezTo>
                    <a:cubicBezTo>
                      <a:pt x="107" y="8"/>
                      <a:pt x="107" y="8"/>
                      <a:pt x="107" y="8"/>
                    </a:cubicBezTo>
                    <a:cubicBezTo>
                      <a:pt x="112" y="13"/>
                      <a:pt x="112" y="13"/>
                      <a:pt x="112" y="13"/>
                    </a:cubicBezTo>
                    <a:cubicBezTo>
                      <a:pt x="116" y="18"/>
                      <a:pt x="116" y="18"/>
                      <a:pt x="116" y="18"/>
                    </a:cubicBezTo>
                    <a:cubicBezTo>
                      <a:pt x="120" y="20"/>
                      <a:pt x="120" y="20"/>
                      <a:pt x="120" y="20"/>
                    </a:cubicBezTo>
                    <a:cubicBezTo>
                      <a:pt x="123" y="21"/>
                      <a:pt x="123" y="21"/>
                      <a:pt x="123" y="21"/>
                    </a:cubicBezTo>
                    <a:cubicBezTo>
                      <a:pt x="126" y="20"/>
                      <a:pt x="126" y="20"/>
                      <a:pt x="126" y="20"/>
                    </a:cubicBezTo>
                    <a:cubicBezTo>
                      <a:pt x="130" y="20"/>
                      <a:pt x="130" y="20"/>
                      <a:pt x="130" y="20"/>
                    </a:cubicBezTo>
                    <a:cubicBezTo>
                      <a:pt x="132" y="26"/>
                      <a:pt x="132" y="26"/>
                      <a:pt x="132" y="26"/>
                    </a:cubicBezTo>
                    <a:cubicBezTo>
                      <a:pt x="131" y="30"/>
                      <a:pt x="131" y="30"/>
                      <a:pt x="131" y="30"/>
                    </a:cubicBezTo>
                    <a:cubicBezTo>
                      <a:pt x="132" y="35"/>
                      <a:pt x="132" y="35"/>
                      <a:pt x="132" y="35"/>
                    </a:cubicBezTo>
                    <a:cubicBezTo>
                      <a:pt x="133" y="39"/>
                      <a:pt x="133" y="39"/>
                      <a:pt x="133" y="39"/>
                    </a:cubicBezTo>
                    <a:cubicBezTo>
                      <a:pt x="132" y="47"/>
                      <a:pt x="132" y="47"/>
                      <a:pt x="132" y="47"/>
                    </a:cubicBezTo>
                    <a:cubicBezTo>
                      <a:pt x="131" y="53"/>
                      <a:pt x="131" y="53"/>
                      <a:pt x="131" y="53"/>
                    </a:cubicBezTo>
                    <a:cubicBezTo>
                      <a:pt x="132" y="61"/>
                      <a:pt x="132" y="61"/>
                      <a:pt x="132" y="61"/>
                    </a:cubicBezTo>
                    <a:cubicBezTo>
                      <a:pt x="132" y="65"/>
                      <a:pt x="132" y="65"/>
                      <a:pt x="132" y="65"/>
                    </a:cubicBezTo>
                    <a:cubicBezTo>
                      <a:pt x="132" y="69"/>
                      <a:pt x="132" y="69"/>
                      <a:pt x="132" y="69"/>
                    </a:cubicBezTo>
                    <a:cubicBezTo>
                      <a:pt x="132" y="75"/>
                      <a:pt x="132" y="75"/>
                      <a:pt x="132" y="75"/>
                    </a:cubicBezTo>
                    <a:cubicBezTo>
                      <a:pt x="133" y="76"/>
                      <a:pt x="133" y="76"/>
                      <a:pt x="133" y="76"/>
                    </a:cubicBezTo>
                    <a:cubicBezTo>
                      <a:pt x="134" y="80"/>
                      <a:pt x="134" y="80"/>
                      <a:pt x="134" y="80"/>
                    </a:cubicBezTo>
                    <a:cubicBezTo>
                      <a:pt x="143" y="79"/>
                      <a:pt x="143" y="79"/>
                      <a:pt x="143" y="79"/>
                    </a:cubicBezTo>
                    <a:cubicBezTo>
                      <a:pt x="154" y="79"/>
                      <a:pt x="154" y="79"/>
                      <a:pt x="154" y="79"/>
                    </a:cubicBezTo>
                    <a:cubicBezTo>
                      <a:pt x="165" y="79"/>
                      <a:pt x="165" y="79"/>
                      <a:pt x="165" y="79"/>
                    </a:cubicBezTo>
                    <a:cubicBezTo>
                      <a:pt x="166" y="83"/>
                      <a:pt x="166" y="83"/>
                      <a:pt x="166" y="83"/>
                    </a:cubicBezTo>
                    <a:cubicBezTo>
                      <a:pt x="172" y="84"/>
                      <a:pt x="172" y="84"/>
                      <a:pt x="172" y="84"/>
                    </a:cubicBezTo>
                    <a:cubicBezTo>
                      <a:pt x="176" y="86"/>
                      <a:pt x="176" y="86"/>
                      <a:pt x="176" y="86"/>
                    </a:cubicBezTo>
                    <a:cubicBezTo>
                      <a:pt x="175" y="89"/>
                      <a:pt x="175" y="89"/>
                      <a:pt x="175" y="89"/>
                    </a:cubicBezTo>
                    <a:cubicBezTo>
                      <a:pt x="172" y="92"/>
                      <a:pt x="172" y="92"/>
                      <a:pt x="172" y="92"/>
                    </a:cubicBezTo>
                    <a:cubicBezTo>
                      <a:pt x="171" y="97"/>
                      <a:pt x="171" y="97"/>
                      <a:pt x="171" y="97"/>
                    </a:cubicBezTo>
                    <a:cubicBezTo>
                      <a:pt x="174" y="103"/>
                      <a:pt x="174" y="103"/>
                      <a:pt x="174" y="103"/>
                    </a:cubicBezTo>
                    <a:cubicBezTo>
                      <a:pt x="177" y="109"/>
                      <a:pt x="177" y="109"/>
                      <a:pt x="177" y="109"/>
                    </a:cubicBezTo>
                    <a:cubicBezTo>
                      <a:pt x="177" y="121"/>
                      <a:pt x="177" y="121"/>
                      <a:pt x="177" y="121"/>
                    </a:cubicBezTo>
                    <a:cubicBezTo>
                      <a:pt x="175" y="124"/>
                      <a:pt x="175" y="124"/>
                      <a:pt x="175" y="124"/>
                    </a:cubicBezTo>
                    <a:cubicBezTo>
                      <a:pt x="169" y="132"/>
                      <a:pt x="169" y="132"/>
                      <a:pt x="169" y="132"/>
                    </a:cubicBezTo>
                    <a:lnTo>
                      <a:pt x="156" y="144"/>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3" name="Freeform 26"/>
              <p:cNvSpPr>
                <a:spLocks/>
              </p:cNvSpPr>
              <p:nvPr/>
            </p:nvSpPr>
            <p:spPr bwMode="auto">
              <a:xfrm>
                <a:off x="9444038" y="2122488"/>
                <a:ext cx="455612" cy="796925"/>
              </a:xfrm>
              <a:custGeom>
                <a:avLst/>
                <a:gdLst>
                  <a:gd name="T0" fmla="*/ 61 w 121"/>
                  <a:gd name="T1" fmla="*/ 1 h 212"/>
                  <a:gd name="T2" fmla="*/ 74 w 121"/>
                  <a:gd name="T3" fmla="*/ 6 h 212"/>
                  <a:gd name="T4" fmla="*/ 79 w 121"/>
                  <a:gd name="T5" fmla="*/ 21 h 212"/>
                  <a:gd name="T6" fmla="*/ 77 w 121"/>
                  <a:gd name="T7" fmla="*/ 41 h 212"/>
                  <a:gd name="T8" fmla="*/ 73 w 121"/>
                  <a:gd name="T9" fmla="*/ 50 h 212"/>
                  <a:gd name="T10" fmla="*/ 80 w 121"/>
                  <a:gd name="T11" fmla="*/ 59 h 212"/>
                  <a:gd name="T12" fmla="*/ 87 w 121"/>
                  <a:gd name="T13" fmla="*/ 69 h 212"/>
                  <a:gd name="T14" fmla="*/ 101 w 121"/>
                  <a:gd name="T15" fmla="*/ 72 h 212"/>
                  <a:gd name="T16" fmla="*/ 101 w 121"/>
                  <a:gd name="T17" fmla="*/ 82 h 212"/>
                  <a:gd name="T18" fmla="*/ 93 w 121"/>
                  <a:gd name="T19" fmla="*/ 89 h 212"/>
                  <a:gd name="T20" fmla="*/ 91 w 121"/>
                  <a:gd name="T21" fmla="*/ 99 h 212"/>
                  <a:gd name="T22" fmla="*/ 98 w 121"/>
                  <a:gd name="T23" fmla="*/ 109 h 212"/>
                  <a:gd name="T24" fmla="*/ 101 w 121"/>
                  <a:gd name="T25" fmla="*/ 118 h 212"/>
                  <a:gd name="T26" fmla="*/ 106 w 121"/>
                  <a:gd name="T27" fmla="*/ 128 h 212"/>
                  <a:gd name="T28" fmla="*/ 113 w 121"/>
                  <a:gd name="T29" fmla="*/ 133 h 212"/>
                  <a:gd name="T30" fmla="*/ 121 w 121"/>
                  <a:gd name="T31" fmla="*/ 137 h 212"/>
                  <a:gd name="T32" fmla="*/ 113 w 121"/>
                  <a:gd name="T33" fmla="*/ 144 h 212"/>
                  <a:gd name="T34" fmla="*/ 107 w 121"/>
                  <a:gd name="T35" fmla="*/ 154 h 212"/>
                  <a:gd name="T36" fmla="*/ 106 w 121"/>
                  <a:gd name="T37" fmla="*/ 165 h 212"/>
                  <a:gd name="T38" fmla="*/ 112 w 121"/>
                  <a:gd name="T39" fmla="*/ 172 h 212"/>
                  <a:gd name="T40" fmla="*/ 110 w 121"/>
                  <a:gd name="T41" fmla="*/ 185 h 212"/>
                  <a:gd name="T42" fmla="*/ 111 w 121"/>
                  <a:gd name="T43" fmla="*/ 194 h 212"/>
                  <a:gd name="T44" fmla="*/ 107 w 121"/>
                  <a:gd name="T45" fmla="*/ 200 h 212"/>
                  <a:gd name="T46" fmla="*/ 88 w 121"/>
                  <a:gd name="T47" fmla="*/ 207 h 212"/>
                  <a:gd name="T48" fmla="*/ 73 w 121"/>
                  <a:gd name="T49" fmla="*/ 210 h 212"/>
                  <a:gd name="T50" fmla="*/ 65 w 121"/>
                  <a:gd name="T51" fmla="*/ 209 h 212"/>
                  <a:gd name="T52" fmla="*/ 56 w 121"/>
                  <a:gd name="T53" fmla="*/ 205 h 212"/>
                  <a:gd name="T54" fmla="*/ 47 w 121"/>
                  <a:gd name="T55" fmla="*/ 198 h 212"/>
                  <a:gd name="T56" fmla="*/ 36 w 121"/>
                  <a:gd name="T57" fmla="*/ 199 h 212"/>
                  <a:gd name="T58" fmla="*/ 28 w 121"/>
                  <a:gd name="T59" fmla="*/ 207 h 212"/>
                  <a:gd name="T60" fmla="*/ 18 w 121"/>
                  <a:gd name="T61" fmla="*/ 203 h 212"/>
                  <a:gd name="T62" fmla="*/ 10 w 121"/>
                  <a:gd name="T63" fmla="*/ 192 h 212"/>
                  <a:gd name="T64" fmla="*/ 2 w 121"/>
                  <a:gd name="T65" fmla="*/ 192 h 212"/>
                  <a:gd name="T66" fmla="*/ 0 w 121"/>
                  <a:gd name="T67" fmla="*/ 168 h 212"/>
                  <a:gd name="T68" fmla="*/ 6 w 121"/>
                  <a:gd name="T69" fmla="*/ 137 h 212"/>
                  <a:gd name="T70" fmla="*/ 13 w 121"/>
                  <a:gd name="T71" fmla="*/ 120 h 212"/>
                  <a:gd name="T72" fmla="*/ 16 w 121"/>
                  <a:gd name="T73" fmla="*/ 104 h 212"/>
                  <a:gd name="T74" fmla="*/ 28 w 121"/>
                  <a:gd name="T75" fmla="*/ 92 h 212"/>
                  <a:gd name="T76" fmla="*/ 34 w 121"/>
                  <a:gd name="T77" fmla="*/ 81 h 212"/>
                  <a:gd name="T78" fmla="*/ 36 w 121"/>
                  <a:gd name="T79" fmla="*/ 67 h 212"/>
                  <a:gd name="T80" fmla="*/ 35 w 121"/>
                  <a:gd name="T81" fmla="*/ 53 h 212"/>
                  <a:gd name="T82" fmla="*/ 44 w 121"/>
                  <a:gd name="T83" fmla="*/ 41 h 212"/>
                  <a:gd name="T84" fmla="*/ 55 w 121"/>
                  <a:gd name="T85" fmla="*/ 30 h 212"/>
                  <a:gd name="T86" fmla="*/ 60 w 121"/>
                  <a:gd name="T87" fmla="*/ 15 h 212"/>
                  <a:gd name="T88" fmla="*/ 56 w 121"/>
                  <a:gd name="T89"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212">
                    <a:moveTo>
                      <a:pt x="54" y="0"/>
                    </a:moveTo>
                    <a:cubicBezTo>
                      <a:pt x="61" y="1"/>
                      <a:pt x="61" y="1"/>
                      <a:pt x="61" y="1"/>
                    </a:cubicBezTo>
                    <a:cubicBezTo>
                      <a:pt x="67" y="3"/>
                      <a:pt x="67" y="3"/>
                      <a:pt x="67" y="3"/>
                    </a:cubicBezTo>
                    <a:cubicBezTo>
                      <a:pt x="74" y="6"/>
                      <a:pt x="74" y="6"/>
                      <a:pt x="74" y="6"/>
                    </a:cubicBezTo>
                    <a:cubicBezTo>
                      <a:pt x="76" y="11"/>
                      <a:pt x="76" y="11"/>
                      <a:pt x="76" y="11"/>
                    </a:cubicBezTo>
                    <a:cubicBezTo>
                      <a:pt x="79" y="21"/>
                      <a:pt x="79" y="21"/>
                      <a:pt x="79" y="21"/>
                    </a:cubicBezTo>
                    <a:cubicBezTo>
                      <a:pt x="78" y="31"/>
                      <a:pt x="78" y="31"/>
                      <a:pt x="78" y="31"/>
                    </a:cubicBezTo>
                    <a:cubicBezTo>
                      <a:pt x="77" y="41"/>
                      <a:pt x="77" y="41"/>
                      <a:pt x="77" y="41"/>
                    </a:cubicBezTo>
                    <a:cubicBezTo>
                      <a:pt x="75" y="45"/>
                      <a:pt x="75" y="45"/>
                      <a:pt x="75" y="45"/>
                    </a:cubicBezTo>
                    <a:cubicBezTo>
                      <a:pt x="73" y="50"/>
                      <a:pt x="73" y="50"/>
                      <a:pt x="73" y="50"/>
                    </a:cubicBezTo>
                    <a:cubicBezTo>
                      <a:pt x="74" y="55"/>
                      <a:pt x="74" y="55"/>
                      <a:pt x="74" y="55"/>
                    </a:cubicBezTo>
                    <a:cubicBezTo>
                      <a:pt x="80" y="59"/>
                      <a:pt x="80" y="59"/>
                      <a:pt x="80" y="59"/>
                    </a:cubicBezTo>
                    <a:cubicBezTo>
                      <a:pt x="83" y="64"/>
                      <a:pt x="83" y="64"/>
                      <a:pt x="83" y="64"/>
                    </a:cubicBezTo>
                    <a:cubicBezTo>
                      <a:pt x="87" y="69"/>
                      <a:pt x="87" y="69"/>
                      <a:pt x="87" y="69"/>
                    </a:cubicBezTo>
                    <a:cubicBezTo>
                      <a:pt x="94" y="72"/>
                      <a:pt x="94" y="72"/>
                      <a:pt x="94" y="72"/>
                    </a:cubicBezTo>
                    <a:cubicBezTo>
                      <a:pt x="101" y="72"/>
                      <a:pt x="101" y="72"/>
                      <a:pt x="101" y="72"/>
                    </a:cubicBezTo>
                    <a:cubicBezTo>
                      <a:pt x="103" y="78"/>
                      <a:pt x="103" y="78"/>
                      <a:pt x="103" y="78"/>
                    </a:cubicBezTo>
                    <a:cubicBezTo>
                      <a:pt x="101" y="82"/>
                      <a:pt x="101" y="82"/>
                      <a:pt x="101" y="82"/>
                    </a:cubicBezTo>
                    <a:cubicBezTo>
                      <a:pt x="96" y="84"/>
                      <a:pt x="96" y="84"/>
                      <a:pt x="96" y="84"/>
                    </a:cubicBezTo>
                    <a:cubicBezTo>
                      <a:pt x="93" y="89"/>
                      <a:pt x="93" y="89"/>
                      <a:pt x="93" y="89"/>
                    </a:cubicBezTo>
                    <a:cubicBezTo>
                      <a:pt x="92" y="94"/>
                      <a:pt x="92" y="94"/>
                      <a:pt x="92" y="94"/>
                    </a:cubicBezTo>
                    <a:cubicBezTo>
                      <a:pt x="91" y="99"/>
                      <a:pt x="91" y="99"/>
                      <a:pt x="91" y="99"/>
                    </a:cubicBezTo>
                    <a:cubicBezTo>
                      <a:pt x="93" y="103"/>
                      <a:pt x="93" y="103"/>
                      <a:pt x="93" y="103"/>
                    </a:cubicBezTo>
                    <a:cubicBezTo>
                      <a:pt x="98" y="109"/>
                      <a:pt x="98" y="109"/>
                      <a:pt x="98" y="109"/>
                    </a:cubicBezTo>
                    <a:cubicBezTo>
                      <a:pt x="101" y="113"/>
                      <a:pt x="101" y="113"/>
                      <a:pt x="101" y="113"/>
                    </a:cubicBezTo>
                    <a:cubicBezTo>
                      <a:pt x="101" y="118"/>
                      <a:pt x="101" y="118"/>
                      <a:pt x="101" y="118"/>
                    </a:cubicBezTo>
                    <a:cubicBezTo>
                      <a:pt x="103" y="122"/>
                      <a:pt x="103" y="122"/>
                      <a:pt x="103" y="122"/>
                    </a:cubicBezTo>
                    <a:cubicBezTo>
                      <a:pt x="106" y="128"/>
                      <a:pt x="106" y="128"/>
                      <a:pt x="106" y="128"/>
                    </a:cubicBezTo>
                    <a:cubicBezTo>
                      <a:pt x="109" y="130"/>
                      <a:pt x="109" y="130"/>
                      <a:pt x="109" y="130"/>
                    </a:cubicBezTo>
                    <a:cubicBezTo>
                      <a:pt x="113" y="133"/>
                      <a:pt x="113" y="133"/>
                      <a:pt x="113" y="133"/>
                    </a:cubicBezTo>
                    <a:cubicBezTo>
                      <a:pt x="119" y="134"/>
                      <a:pt x="119" y="134"/>
                      <a:pt x="119" y="134"/>
                    </a:cubicBezTo>
                    <a:cubicBezTo>
                      <a:pt x="121" y="137"/>
                      <a:pt x="121" y="137"/>
                      <a:pt x="121" y="137"/>
                    </a:cubicBezTo>
                    <a:cubicBezTo>
                      <a:pt x="117" y="139"/>
                      <a:pt x="117" y="139"/>
                      <a:pt x="117" y="139"/>
                    </a:cubicBezTo>
                    <a:cubicBezTo>
                      <a:pt x="113" y="144"/>
                      <a:pt x="113" y="144"/>
                      <a:pt x="113" y="144"/>
                    </a:cubicBezTo>
                    <a:cubicBezTo>
                      <a:pt x="110" y="148"/>
                      <a:pt x="110" y="148"/>
                      <a:pt x="110" y="148"/>
                    </a:cubicBezTo>
                    <a:cubicBezTo>
                      <a:pt x="107" y="154"/>
                      <a:pt x="107" y="154"/>
                      <a:pt x="107" y="154"/>
                    </a:cubicBezTo>
                    <a:cubicBezTo>
                      <a:pt x="106" y="161"/>
                      <a:pt x="106" y="161"/>
                      <a:pt x="106" y="161"/>
                    </a:cubicBezTo>
                    <a:cubicBezTo>
                      <a:pt x="106" y="165"/>
                      <a:pt x="106" y="165"/>
                      <a:pt x="106" y="165"/>
                    </a:cubicBezTo>
                    <a:cubicBezTo>
                      <a:pt x="112" y="169"/>
                      <a:pt x="112" y="169"/>
                      <a:pt x="112" y="169"/>
                    </a:cubicBezTo>
                    <a:cubicBezTo>
                      <a:pt x="112" y="169"/>
                      <a:pt x="112" y="170"/>
                      <a:pt x="112" y="172"/>
                    </a:cubicBezTo>
                    <a:cubicBezTo>
                      <a:pt x="111" y="174"/>
                      <a:pt x="112" y="182"/>
                      <a:pt x="112" y="182"/>
                    </a:cubicBezTo>
                    <a:cubicBezTo>
                      <a:pt x="110" y="185"/>
                      <a:pt x="110" y="185"/>
                      <a:pt x="110" y="185"/>
                    </a:cubicBezTo>
                    <a:cubicBezTo>
                      <a:pt x="110" y="191"/>
                      <a:pt x="110" y="191"/>
                      <a:pt x="110" y="191"/>
                    </a:cubicBezTo>
                    <a:cubicBezTo>
                      <a:pt x="111" y="194"/>
                      <a:pt x="111" y="194"/>
                      <a:pt x="111" y="194"/>
                    </a:cubicBezTo>
                    <a:cubicBezTo>
                      <a:pt x="111" y="200"/>
                      <a:pt x="111" y="200"/>
                      <a:pt x="111" y="200"/>
                    </a:cubicBezTo>
                    <a:cubicBezTo>
                      <a:pt x="107" y="200"/>
                      <a:pt x="107" y="200"/>
                      <a:pt x="107" y="200"/>
                    </a:cubicBezTo>
                    <a:cubicBezTo>
                      <a:pt x="96" y="205"/>
                      <a:pt x="96" y="205"/>
                      <a:pt x="96" y="205"/>
                    </a:cubicBezTo>
                    <a:cubicBezTo>
                      <a:pt x="88" y="207"/>
                      <a:pt x="88" y="207"/>
                      <a:pt x="88" y="207"/>
                    </a:cubicBezTo>
                    <a:cubicBezTo>
                      <a:pt x="78" y="209"/>
                      <a:pt x="78" y="209"/>
                      <a:pt x="78" y="209"/>
                    </a:cubicBezTo>
                    <a:cubicBezTo>
                      <a:pt x="73" y="210"/>
                      <a:pt x="73" y="210"/>
                      <a:pt x="73" y="210"/>
                    </a:cubicBezTo>
                    <a:cubicBezTo>
                      <a:pt x="72" y="212"/>
                      <a:pt x="72" y="212"/>
                      <a:pt x="72" y="212"/>
                    </a:cubicBezTo>
                    <a:cubicBezTo>
                      <a:pt x="65" y="209"/>
                      <a:pt x="65" y="209"/>
                      <a:pt x="65" y="209"/>
                    </a:cubicBezTo>
                    <a:cubicBezTo>
                      <a:pt x="60" y="207"/>
                      <a:pt x="60" y="207"/>
                      <a:pt x="60" y="207"/>
                    </a:cubicBezTo>
                    <a:cubicBezTo>
                      <a:pt x="56" y="205"/>
                      <a:pt x="56" y="205"/>
                      <a:pt x="56" y="205"/>
                    </a:cubicBezTo>
                    <a:cubicBezTo>
                      <a:pt x="51" y="202"/>
                      <a:pt x="51" y="202"/>
                      <a:pt x="51" y="202"/>
                    </a:cubicBezTo>
                    <a:cubicBezTo>
                      <a:pt x="47" y="198"/>
                      <a:pt x="47" y="198"/>
                      <a:pt x="47" y="198"/>
                    </a:cubicBezTo>
                    <a:cubicBezTo>
                      <a:pt x="43" y="198"/>
                      <a:pt x="43" y="198"/>
                      <a:pt x="43" y="198"/>
                    </a:cubicBezTo>
                    <a:cubicBezTo>
                      <a:pt x="36" y="199"/>
                      <a:pt x="36" y="199"/>
                      <a:pt x="36" y="199"/>
                    </a:cubicBezTo>
                    <a:cubicBezTo>
                      <a:pt x="31" y="202"/>
                      <a:pt x="31" y="202"/>
                      <a:pt x="31" y="202"/>
                    </a:cubicBezTo>
                    <a:cubicBezTo>
                      <a:pt x="28" y="207"/>
                      <a:pt x="28" y="207"/>
                      <a:pt x="28" y="207"/>
                    </a:cubicBezTo>
                    <a:cubicBezTo>
                      <a:pt x="23" y="205"/>
                      <a:pt x="23" y="205"/>
                      <a:pt x="23" y="205"/>
                    </a:cubicBezTo>
                    <a:cubicBezTo>
                      <a:pt x="18" y="203"/>
                      <a:pt x="18" y="203"/>
                      <a:pt x="18" y="203"/>
                    </a:cubicBezTo>
                    <a:cubicBezTo>
                      <a:pt x="14" y="200"/>
                      <a:pt x="14" y="200"/>
                      <a:pt x="14" y="200"/>
                    </a:cubicBezTo>
                    <a:cubicBezTo>
                      <a:pt x="10" y="192"/>
                      <a:pt x="10" y="192"/>
                      <a:pt x="10" y="192"/>
                    </a:cubicBezTo>
                    <a:cubicBezTo>
                      <a:pt x="10" y="192"/>
                      <a:pt x="11" y="188"/>
                      <a:pt x="9" y="188"/>
                    </a:cubicBezTo>
                    <a:cubicBezTo>
                      <a:pt x="7" y="188"/>
                      <a:pt x="2" y="192"/>
                      <a:pt x="2" y="192"/>
                    </a:cubicBezTo>
                    <a:cubicBezTo>
                      <a:pt x="0" y="183"/>
                      <a:pt x="0" y="183"/>
                      <a:pt x="0" y="183"/>
                    </a:cubicBezTo>
                    <a:cubicBezTo>
                      <a:pt x="0" y="168"/>
                      <a:pt x="0" y="168"/>
                      <a:pt x="0" y="168"/>
                    </a:cubicBezTo>
                    <a:cubicBezTo>
                      <a:pt x="2" y="151"/>
                      <a:pt x="2" y="151"/>
                      <a:pt x="2" y="151"/>
                    </a:cubicBezTo>
                    <a:cubicBezTo>
                      <a:pt x="6" y="137"/>
                      <a:pt x="6" y="137"/>
                      <a:pt x="6" y="137"/>
                    </a:cubicBezTo>
                    <a:cubicBezTo>
                      <a:pt x="11" y="129"/>
                      <a:pt x="11" y="129"/>
                      <a:pt x="11" y="129"/>
                    </a:cubicBezTo>
                    <a:cubicBezTo>
                      <a:pt x="13" y="120"/>
                      <a:pt x="13" y="120"/>
                      <a:pt x="13" y="120"/>
                    </a:cubicBezTo>
                    <a:cubicBezTo>
                      <a:pt x="13" y="110"/>
                      <a:pt x="13" y="110"/>
                      <a:pt x="13" y="110"/>
                    </a:cubicBezTo>
                    <a:cubicBezTo>
                      <a:pt x="16" y="104"/>
                      <a:pt x="16" y="104"/>
                      <a:pt x="16" y="104"/>
                    </a:cubicBezTo>
                    <a:cubicBezTo>
                      <a:pt x="24" y="96"/>
                      <a:pt x="24" y="96"/>
                      <a:pt x="24" y="96"/>
                    </a:cubicBezTo>
                    <a:cubicBezTo>
                      <a:pt x="28" y="92"/>
                      <a:pt x="28" y="92"/>
                      <a:pt x="28" y="92"/>
                    </a:cubicBezTo>
                    <a:cubicBezTo>
                      <a:pt x="32" y="87"/>
                      <a:pt x="32" y="87"/>
                      <a:pt x="32" y="87"/>
                    </a:cubicBezTo>
                    <a:cubicBezTo>
                      <a:pt x="34" y="81"/>
                      <a:pt x="34" y="81"/>
                      <a:pt x="34" y="81"/>
                    </a:cubicBezTo>
                    <a:cubicBezTo>
                      <a:pt x="36" y="72"/>
                      <a:pt x="36" y="72"/>
                      <a:pt x="36" y="72"/>
                    </a:cubicBezTo>
                    <a:cubicBezTo>
                      <a:pt x="36" y="67"/>
                      <a:pt x="36" y="67"/>
                      <a:pt x="36" y="67"/>
                    </a:cubicBezTo>
                    <a:cubicBezTo>
                      <a:pt x="34" y="60"/>
                      <a:pt x="34" y="60"/>
                      <a:pt x="34" y="60"/>
                    </a:cubicBezTo>
                    <a:cubicBezTo>
                      <a:pt x="35" y="53"/>
                      <a:pt x="35" y="53"/>
                      <a:pt x="35" y="53"/>
                    </a:cubicBezTo>
                    <a:cubicBezTo>
                      <a:pt x="37" y="45"/>
                      <a:pt x="37" y="45"/>
                      <a:pt x="37" y="45"/>
                    </a:cubicBezTo>
                    <a:cubicBezTo>
                      <a:pt x="44" y="41"/>
                      <a:pt x="44" y="41"/>
                      <a:pt x="44" y="41"/>
                    </a:cubicBezTo>
                    <a:cubicBezTo>
                      <a:pt x="51" y="35"/>
                      <a:pt x="51" y="35"/>
                      <a:pt x="51" y="35"/>
                    </a:cubicBezTo>
                    <a:cubicBezTo>
                      <a:pt x="55" y="30"/>
                      <a:pt x="55" y="30"/>
                      <a:pt x="55" y="30"/>
                    </a:cubicBezTo>
                    <a:cubicBezTo>
                      <a:pt x="58" y="23"/>
                      <a:pt x="58" y="23"/>
                      <a:pt x="58" y="23"/>
                    </a:cubicBezTo>
                    <a:cubicBezTo>
                      <a:pt x="60" y="15"/>
                      <a:pt x="60" y="15"/>
                      <a:pt x="60" y="15"/>
                    </a:cubicBezTo>
                    <a:cubicBezTo>
                      <a:pt x="60" y="8"/>
                      <a:pt x="60" y="8"/>
                      <a:pt x="60" y="8"/>
                    </a:cubicBezTo>
                    <a:cubicBezTo>
                      <a:pt x="56" y="3"/>
                      <a:pt x="56" y="3"/>
                      <a:pt x="56" y="3"/>
                    </a:cubicBezTo>
                    <a:lnTo>
                      <a:pt x="54" y="0"/>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4" name="Freeform 35"/>
              <p:cNvSpPr>
                <a:spLocks/>
              </p:cNvSpPr>
              <p:nvPr/>
            </p:nvSpPr>
            <p:spPr bwMode="auto">
              <a:xfrm>
                <a:off x="9455150" y="1611313"/>
                <a:ext cx="184150" cy="138113"/>
              </a:xfrm>
              <a:custGeom>
                <a:avLst/>
                <a:gdLst>
                  <a:gd name="T0" fmla="*/ 2 w 49"/>
                  <a:gd name="T1" fmla="*/ 37 h 37"/>
                  <a:gd name="T2" fmla="*/ 5 w 49"/>
                  <a:gd name="T3" fmla="*/ 35 h 37"/>
                  <a:gd name="T4" fmla="*/ 9 w 49"/>
                  <a:gd name="T5" fmla="*/ 34 h 37"/>
                  <a:gd name="T6" fmla="*/ 11 w 49"/>
                  <a:gd name="T7" fmla="*/ 35 h 37"/>
                  <a:gd name="T8" fmla="*/ 14 w 49"/>
                  <a:gd name="T9" fmla="*/ 36 h 37"/>
                  <a:gd name="T10" fmla="*/ 17 w 49"/>
                  <a:gd name="T11" fmla="*/ 34 h 37"/>
                  <a:gd name="T12" fmla="*/ 20 w 49"/>
                  <a:gd name="T13" fmla="*/ 31 h 37"/>
                  <a:gd name="T14" fmla="*/ 23 w 49"/>
                  <a:gd name="T15" fmla="*/ 30 h 37"/>
                  <a:gd name="T16" fmla="*/ 27 w 49"/>
                  <a:gd name="T17" fmla="*/ 31 h 37"/>
                  <a:gd name="T18" fmla="*/ 29 w 49"/>
                  <a:gd name="T19" fmla="*/ 30 h 37"/>
                  <a:gd name="T20" fmla="*/ 33 w 49"/>
                  <a:gd name="T21" fmla="*/ 26 h 37"/>
                  <a:gd name="T22" fmla="*/ 39 w 49"/>
                  <a:gd name="T23" fmla="*/ 25 h 37"/>
                  <a:gd name="T24" fmla="*/ 43 w 49"/>
                  <a:gd name="T25" fmla="*/ 19 h 37"/>
                  <a:gd name="T26" fmla="*/ 47 w 49"/>
                  <a:gd name="T27" fmla="*/ 13 h 37"/>
                  <a:gd name="T28" fmla="*/ 48 w 49"/>
                  <a:gd name="T29" fmla="*/ 9 h 37"/>
                  <a:gd name="T30" fmla="*/ 49 w 49"/>
                  <a:gd name="T31" fmla="*/ 4 h 37"/>
                  <a:gd name="T32" fmla="*/ 41 w 49"/>
                  <a:gd name="T33" fmla="*/ 3 h 37"/>
                  <a:gd name="T34" fmla="*/ 36 w 49"/>
                  <a:gd name="T35" fmla="*/ 2 h 37"/>
                  <a:gd name="T36" fmla="*/ 29 w 49"/>
                  <a:gd name="T37" fmla="*/ 2 h 37"/>
                  <a:gd name="T38" fmla="*/ 26 w 49"/>
                  <a:gd name="T39" fmla="*/ 3 h 37"/>
                  <a:gd name="T40" fmla="*/ 20 w 49"/>
                  <a:gd name="T41" fmla="*/ 3 h 37"/>
                  <a:gd name="T42" fmla="*/ 15 w 49"/>
                  <a:gd name="T43" fmla="*/ 1 h 37"/>
                  <a:gd name="T44" fmla="*/ 10 w 49"/>
                  <a:gd name="T45" fmla="*/ 0 h 37"/>
                  <a:gd name="T46" fmla="*/ 5 w 49"/>
                  <a:gd name="T47" fmla="*/ 1 h 37"/>
                  <a:gd name="T48" fmla="*/ 3 w 49"/>
                  <a:gd name="T49" fmla="*/ 6 h 37"/>
                  <a:gd name="T50" fmla="*/ 2 w 49"/>
                  <a:gd name="T51" fmla="*/ 10 h 37"/>
                  <a:gd name="T52" fmla="*/ 2 w 49"/>
                  <a:gd name="T53" fmla="*/ 15 h 37"/>
                  <a:gd name="T54" fmla="*/ 2 w 49"/>
                  <a:gd name="T55" fmla="*/ 22 h 37"/>
                  <a:gd name="T56" fmla="*/ 0 w 49"/>
                  <a:gd name="T57" fmla="*/ 30 h 37"/>
                  <a:gd name="T58" fmla="*/ 0 w 49"/>
                  <a:gd name="T59" fmla="*/ 36 h 37"/>
                  <a:gd name="T60" fmla="*/ 2 w 49"/>
                  <a:gd name="T6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37">
                    <a:moveTo>
                      <a:pt x="2" y="37"/>
                    </a:moveTo>
                    <a:cubicBezTo>
                      <a:pt x="5" y="35"/>
                      <a:pt x="5" y="35"/>
                      <a:pt x="5" y="35"/>
                    </a:cubicBezTo>
                    <a:cubicBezTo>
                      <a:pt x="9" y="34"/>
                      <a:pt x="9" y="34"/>
                      <a:pt x="9" y="34"/>
                    </a:cubicBezTo>
                    <a:cubicBezTo>
                      <a:pt x="11" y="35"/>
                      <a:pt x="11" y="35"/>
                      <a:pt x="11" y="35"/>
                    </a:cubicBezTo>
                    <a:cubicBezTo>
                      <a:pt x="14" y="36"/>
                      <a:pt x="14" y="36"/>
                      <a:pt x="14" y="36"/>
                    </a:cubicBezTo>
                    <a:cubicBezTo>
                      <a:pt x="17" y="34"/>
                      <a:pt x="17" y="34"/>
                      <a:pt x="17" y="34"/>
                    </a:cubicBezTo>
                    <a:cubicBezTo>
                      <a:pt x="20" y="31"/>
                      <a:pt x="20" y="31"/>
                      <a:pt x="20" y="31"/>
                    </a:cubicBezTo>
                    <a:cubicBezTo>
                      <a:pt x="23" y="30"/>
                      <a:pt x="23" y="30"/>
                      <a:pt x="23" y="30"/>
                    </a:cubicBezTo>
                    <a:cubicBezTo>
                      <a:pt x="27" y="31"/>
                      <a:pt x="27" y="31"/>
                      <a:pt x="27" y="31"/>
                    </a:cubicBezTo>
                    <a:cubicBezTo>
                      <a:pt x="29" y="30"/>
                      <a:pt x="29" y="30"/>
                      <a:pt x="29" y="30"/>
                    </a:cubicBezTo>
                    <a:cubicBezTo>
                      <a:pt x="33" y="26"/>
                      <a:pt x="33" y="26"/>
                      <a:pt x="33" y="26"/>
                    </a:cubicBezTo>
                    <a:cubicBezTo>
                      <a:pt x="39" y="25"/>
                      <a:pt x="39" y="25"/>
                      <a:pt x="39" y="25"/>
                    </a:cubicBezTo>
                    <a:cubicBezTo>
                      <a:pt x="43" y="19"/>
                      <a:pt x="43" y="19"/>
                      <a:pt x="43" y="19"/>
                    </a:cubicBezTo>
                    <a:cubicBezTo>
                      <a:pt x="47" y="13"/>
                      <a:pt x="47" y="13"/>
                      <a:pt x="47" y="13"/>
                    </a:cubicBezTo>
                    <a:cubicBezTo>
                      <a:pt x="48" y="9"/>
                      <a:pt x="48" y="9"/>
                      <a:pt x="48" y="9"/>
                    </a:cubicBezTo>
                    <a:cubicBezTo>
                      <a:pt x="49" y="4"/>
                      <a:pt x="49" y="4"/>
                      <a:pt x="49" y="4"/>
                    </a:cubicBezTo>
                    <a:cubicBezTo>
                      <a:pt x="41" y="3"/>
                      <a:pt x="41" y="3"/>
                      <a:pt x="41" y="3"/>
                    </a:cubicBezTo>
                    <a:cubicBezTo>
                      <a:pt x="36" y="2"/>
                      <a:pt x="36" y="2"/>
                      <a:pt x="36" y="2"/>
                    </a:cubicBezTo>
                    <a:cubicBezTo>
                      <a:pt x="29" y="2"/>
                      <a:pt x="29" y="2"/>
                      <a:pt x="29" y="2"/>
                    </a:cubicBezTo>
                    <a:cubicBezTo>
                      <a:pt x="26" y="3"/>
                      <a:pt x="26" y="3"/>
                      <a:pt x="26" y="3"/>
                    </a:cubicBezTo>
                    <a:cubicBezTo>
                      <a:pt x="20" y="3"/>
                      <a:pt x="20" y="3"/>
                      <a:pt x="20" y="3"/>
                    </a:cubicBezTo>
                    <a:cubicBezTo>
                      <a:pt x="15" y="1"/>
                      <a:pt x="15" y="1"/>
                      <a:pt x="15" y="1"/>
                    </a:cubicBezTo>
                    <a:cubicBezTo>
                      <a:pt x="10" y="0"/>
                      <a:pt x="10" y="0"/>
                      <a:pt x="10" y="0"/>
                    </a:cubicBezTo>
                    <a:cubicBezTo>
                      <a:pt x="5" y="1"/>
                      <a:pt x="5" y="1"/>
                      <a:pt x="5" y="1"/>
                    </a:cubicBezTo>
                    <a:cubicBezTo>
                      <a:pt x="3" y="6"/>
                      <a:pt x="3" y="6"/>
                      <a:pt x="3" y="6"/>
                    </a:cubicBezTo>
                    <a:cubicBezTo>
                      <a:pt x="2" y="10"/>
                      <a:pt x="2" y="10"/>
                      <a:pt x="2" y="10"/>
                    </a:cubicBezTo>
                    <a:cubicBezTo>
                      <a:pt x="2" y="15"/>
                      <a:pt x="2" y="15"/>
                      <a:pt x="2" y="15"/>
                    </a:cubicBezTo>
                    <a:cubicBezTo>
                      <a:pt x="2" y="15"/>
                      <a:pt x="3" y="21"/>
                      <a:pt x="2" y="22"/>
                    </a:cubicBezTo>
                    <a:cubicBezTo>
                      <a:pt x="1" y="23"/>
                      <a:pt x="0" y="30"/>
                      <a:pt x="0" y="30"/>
                    </a:cubicBezTo>
                    <a:cubicBezTo>
                      <a:pt x="0" y="36"/>
                      <a:pt x="0" y="36"/>
                      <a:pt x="0" y="36"/>
                    </a:cubicBezTo>
                    <a:lnTo>
                      <a:pt x="2" y="37"/>
                    </a:lnTo>
                    <a:close/>
                  </a:path>
                </a:pathLst>
              </a:custGeom>
              <a:solidFill>
                <a:srgbClr val="FF0000"/>
              </a:solid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5" name="Freeform 36"/>
              <p:cNvSpPr>
                <a:spLocks/>
              </p:cNvSpPr>
              <p:nvPr/>
            </p:nvSpPr>
            <p:spPr bwMode="auto">
              <a:xfrm>
                <a:off x="9523413" y="1570038"/>
                <a:ext cx="30162" cy="30163"/>
              </a:xfrm>
              <a:custGeom>
                <a:avLst/>
                <a:gdLst>
                  <a:gd name="T0" fmla="*/ 7 w 19"/>
                  <a:gd name="T1" fmla="*/ 19 h 19"/>
                  <a:gd name="T2" fmla="*/ 19 w 19"/>
                  <a:gd name="T3" fmla="*/ 9 h 19"/>
                  <a:gd name="T4" fmla="*/ 14 w 19"/>
                  <a:gd name="T5" fmla="*/ 0 h 19"/>
                  <a:gd name="T6" fmla="*/ 5 w 19"/>
                  <a:gd name="T7" fmla="*/ 2 h 19"/>
                  <a:gd name="T8" fmla="*/ 0 w 19"/>
                  <a:gd name="T9" fmla="*/ 11 h 19"/>
                  <a:gd name="T10" fmla="*/ 7 w 19"/>
                  <a:gd name="T11" fmla="*/ 19 h 19"/>
                </a:gdLst>
                <a:ahLst/>
                <a:cxnLst>
                  <a:cxn ang="0">
                    <a:pos x="T0" y="T1"/>
                  </a:cxn>
                  <a:cxn ang="0">
                    <a:pos x="T2" y="T3"/>
                  </a:cxn>
                  <a:cxn ang="0">
                    <a:pos x="T4" y="T5"/>
                  </a:cxn>
                  <a:cxn ang="0">
                    <a:pos x="T6" y="T7"/>
                  </a:cxn>
                  <a:cxn ang="0">
                    <a:pos x="T8" y="T9"/>
                  </a:cxn>
                  <a:cxn ang="0">
                    <a:pos x="T10" y="T11"/>
                  </a:cxn>
                </a:cxnLst>
                <a:rect l="0" t="0" r="r" b="b"/>
                <a:pathLst>
                  <a:path w="19" h="19">
                    <a:moveTo>
                      <a:pt x="7" y="19"/>
                    </a:moveTo>
                    <a:lnTo>
                      <a:pt x="19" y="9"/>
                    </a:lnTo>
                    <a:lnTo>
                      <a:pt x="14" y="0"/>
                    </a:lnTo>
                    <a:lnTo>
                      <a:pt x="5" y="2"/>
                    </a:lnTo>
                    <a:lnTo>
                      <a:pt x="0" y="11"/>
                    </a:lnTo>
                    <a:lnTo>
                      <a:pt x="7" y="1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6" name="Freeform 37"/>
              <p:cNvSpPr>
                <a:spLocks/>
              </p:cNvSpPr>
              <p:nvPr/>
            </p:nvSpPr>
            <p:spPr bwMode="auto">
              <a:xfrm>
                <a:off x="9466263" y="1539875"/>
                <a:ext cx="53975" cy="41275"/>
              </a:xfrm>
              <a:custGeom>
                <a:avLst/>
                <a:gdLst>
                  <a:gd name="T0" fmla="*/ 14 w 14"/>
                  <a:gd name="T1" fmla="*/ 2 h 11"/>
                  <a:gd name="T2" fmla="*/ 12 w 14"/>
                  <a:gd name="T3" fmla="*/ 8 h 11"/>
                  <a:gd name="T4" fmla="*/ 11 w 14"/>
                  <a:gd name="T5" fmla="*/ 11 h 11"/>
                  <a:gd name="T6" fmla="*/ 7 w 14"/>
                  <a:gd name="T7" fmla="*/ 10 h 11"/>
                  <a:gd name="T8" fmla="*/ 0 w 14"/>
                  <a:gd name="T9" fmla="*/ 10 h 11"/>
                  <a:gd name="T10" fmla="*/ 2 w 14"/>
                  <a:gd name="T11" fmla="*/ 5 h 11"/>
                  <a:gd name="T12" fmla="*/ 7 w 14"/>
                  <a:gd name="T13" fmla="*/ 0 h 11"/>
                  <a:gd name="T14" fmla="*/ 14 w 14"/>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4" y="2"/>
                    </a:moveTo>
                    <a:cubicBezTo>
                      <a:pt x="12" y="8"/>
                      <a:pt x="12" y="8"/>
                      <a:pt x="12" y="8"/>
                    </a:cubicBezTo>
                    <a:cubicBezTo>
                      <a:pt x="11" y="11"/>
                      <a:pt x="11" y="11"/>
                      <a:pt x="11" y="11"/>
                    </a:cubicBezTo>
                    <a:cubicBezTo>
                      <a:pt x="11" y="11"/>
                      <a:pt x="8" y="10"/>
                      <a:pt x="7" y="10"/>
                    </a:cubicBezTo>
                    <a:cubicBezTo>
                      <a:pt x="6" y="10"/>
                      <a:pt x="0" y="10"/>
                      <a:pt x="0" y="10"/>
                    </a:cubicBezTo>
                    <a:cubicBezTo>
                      <a:pt x="2" y="5"/>
                      <a:pt x="2" y="5"/>
                      <a:pt x="2" y="5"/>
                    </a:cubicBezTo>
                    <a:cubicBezTo>
                      <a:pt x="7" y="0"/>
                      <a:pt x="7" y="0"/>
                      <a:pt x="7" y="0"/>
                    </a:cubicBezTo>
                    <a:lnTo>
                      <a:pt x="14"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7" name="Freeform 38"/>
              <p:cNvSpPr>
                <a:spLocks/>
              </p:cNvSpPr>
              <p:nvPr/>
            </p:nvSpPr>
            <p:spPr bwMode="auto">
              <a:xfrm>
                <a:off x="9388475" y="1576388"/>
                <a:ext cx="44450" cy="57150"/>
              </a:xfrm>
              <a:custGeom>
                <a:avLst/>
                <a:gdLst>
                  <a:gd name="T0" fmla="*/ 16 w 28"/>
                  <a:gd name="T1" fmla="*/ 22 h 36"/>
                  <a:gd name="T2" fmla="*/ 2 w 28"/>
                  <a:gd name="T3" fmla="*/ 36 h 36"/>
                  <a:gd name="T4" fmla="*/ 0 w 28"/>
                  <a:gd name="T5" fmla="*/ 22 h 36"/>
                  <a:gd name="T6" fmla="*/ 4 w 28"/>
                  <a:gd name="T7" fmla="*/ 7 h 36"/>
                  <a:gd name="T8" fmla="*/ 16 w 28"/>
                  <a:gd name="T9" fmla="*/ 0 h 36"/>
                  <a:gd name="T10" fmla="*/ 28 w 28"/>
                  <a:gd name="T11" fmla="*/ 0 h 36"/>
                  <a:gd name="T12" fmla="*/ 28 w 28"/>
                  <a:gd name="T13" fmla="*/ 7 h 36"/>
                  <a:gd name="T14" fmla="*/ 23 w 28"/>
                  <a:gd name="T15" fmla="*/ 17 h 36"/>
                  <a:gd name="T16" fmla="*/ 16 w 28"/>
                  <a:gd name="T17"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16" y="22"/>
                    </a:moveTo>
                    <a:lnTo>
                      <a:pt x="2" y="36"/>
                    </a:lnTo>
                    <a:lnTo>
                      <a:pt x="0" y="22"/>
                    </a:lnTo>
                    <a:lnTo>
                      <a:pt x="4" y="7"/>
                    </a:lnTo>
                    <a:lnTo>
                      <a:pt x="16" y="0"/>
                    </a:lnTo>
                    <a:lnTo>
                      <a:pt x="28" y="0"/>
                    </a:lnTo>
                    <a:lnTo>
                      <a:pt x="28" y="7"/>
                    </a:lnTo>
                    <a:lnTo>
                      <a:pt x="23" y="17"/>
                    </a:lnTo>
                    <a:lnTo>
                      <a:pt x="16" y="2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8" name="Freeform 39"/>
              <p:cNvSpPr>
                <a:spLocks/>
              </p:cNvSpPr>
              <p:nvPr/>
            </p:nvSpPr>
            <p:spPr bwMode="auto">
              <a:xfrm>
                <a:off x="9312275" y="1652588"/>
                <a:ext cx="46037" cy="63500"/>
              </a:xfrm>
              <a:custGeom>
                <a:avLst/>
                <a:gdLst>
                  <a:gd name="T0" fmla="*/ 29 w 29"/>
                  <a:gd name="T1" fmla="*/ 9 h 40"/>
                  <a:gd name="T2" fmla="*/ 19 w 29"/>
                  <a:gd name="T3" fmla="*/ 21 h 40"/>
                  <a:gd name="T4" fmla="*/ 10 w 29"/>
                  <a:gd name="T5" fmla="*/ 35 h 40"/>
                  <a:gd name="T6" fmla="*/ 0 w 29"/>
                  <a:gd name="T7" fmla="*/ 40 h 40"/>
                  <a:gd name="T8" fmla="*/ 7 w 29"/>
                  <a:gd name="T9" fmla="*/ 23 h 40"/>
                  <a:gd name="T10" fmla="*/ 17 w 29"/>
                  <a:gd name="T11" fmla="*/ 4 h 40"/>
                  <a:gd name="T12" fmla="*/ 24 w 29"/>
                  <a:gd name="T13" fmla="*/ 0 h 40"/>
                  <a:gd name="T14" fmla="*/ 29 w 29"/>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0">
                    <a:moveTo>
                      <a:pt x="29" y="9"/>
                    </a:moveTo>
                    <a:lnTo>
                      <a:pt x="19" y="21"/>
                    </a:lnTo>
                    <a:lnTo>
                      <a:pt x="10" y="35"/>
                    </a:lnTo>
                    <a:lnTo>
                      <a:pt x="0" y="40"/>
                    </a:lnTo>
                    <a:lnTo>
                      <a:pt x="7" y="23"/>
                    </a:lnTo>
                    <a:lnTo>
                      <a:pt x="17" y="4"/>
                    </a:lnTo>
                    <a:lnTo>
                      <a:pt x="24" y="0"/>
                    </a:lnTo>
                    <a:lnTo>
                      <a:pt x="29" y="9"/>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89" name="Freeform 40"/>
              <p:cNvSpPr>
                <a:spLocks/>
              </p:cNvSpPr>
              <p:nvPr/>
            </p:nvSpPr>
            <p:spPr bwMode="auto">
              <a:xfrm>
                <a:off x="9402763" y="1655763"/>
                <a:ext cx="41275" cy="26988"/>
              </a:xfrm>
              <a:custGeom>
                <a:avLst/>
                <a:gdLst>
                  <a:gd name="T0" fmla="*/ 12 w 26"/>
                  <a:gd name="T1" fmla="*/ 2 h 17"/>
                  <a:gd name="T2" fmla="*/ 5 w 26"/>
                  <a:gd name="T3" fmla="*/ 5 h 17"/>
                  <a:gd name="T4" fmla="*/ 0 w 26"/>
                  <a:gd name="T5" fmla="*/ 12 h 17"/>
                  <a:gd name="T6" fmla="*/ 7 w 26"/>
                  <a:gd name="T7" fmla="*/ 14 h 17"/>
                  <a:gd name="T8" fmla="*/ 14 w 26"/>
                  <a:gd name="T9" fmla="*/ 17 h 17"/>
                  <a:gd name="T10" fmla="*/ 26 w 26"/>
                  <a:gd name="T11" fmla="*/ 10 h 17"/>
                  <a:gd name="T12" fmla="*/ 19 w 26"/>
                  <a:gd name="T13" fmla="*/ 0 h 17"/>
                  <a:gd name="T14" fmla="*/ 12 w 26"/>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7">
                    <a:moveTo>
                      <a:pt x="12" y="2"/>
                    </a:moveTo>
                    <a:lnTo>
                      <a:pt x="5" y="5"/>
                    </a:lnTo>
                    <a:lnTo>
                      <a:pt x="0" y="12"/>
                    </a:lnTo>
                    <a:lnTo>
                      <a:pt x="7" y="14"/>
                    </a:lnTo>
                    <a:lnTo>
                      <a:pt x="14" y="17"/>
                    </a:lnTo>
                    <a:lnTo>
                      <a:pt x="26" y="10"/>
                    </a:lnTo>
                    <a:lnTo>
                      <a:pt x="19" y="0"/>
                    </a:lnTo>
                    <a:lnTo>
                      <a:pt x="12" y="2"/>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0" name="Freeform 41"/>
              <p:cNvSpPr>
                <a:spLocks/>
              </p:cNvSpPr>
              <p:nvPr/>
            </p:nvSpPr>
            <p:spPr bwMode="auto">
              <a:xfrm>
                <a:off x="9429750" y="1603375"/>
                <a:ext cx="19050" cy="22225"/>
              </a:xfrm>
              <a:custGeom>
                <a:avLst/>
                <a:gdLst>
                  <a:gd name="T0" fmla="*/ 0 w 12"/>
                  <a:gd name="T1" fmla="*/ 14 h 14"/>
                  <a:gd name="T2" fmla="*/ 9 w 12"/>
                  <a:gd name="T3" fmla="*/ 14 h 14"/>
                  <a:gd name="T4" fmla="*/ 12 w 12"/>
                  <a:gd name="T5" fmla="*/ 0 h 14"/>
                  <a:gd name="T6" fmla="*/ 2 w 12"/>
                  <a:gd name="T7" fmla="*/ 5 h 14"/>
                  <a:gd name="T8" fmla="*/ 0 w 12"/>
                  <a:gd name="T9" fmla="*/ 14 h 14"/>
                </a:gdLst>
                <a:ahLst/>
                <a:cxnLst>
                  <a:cxn ang="0">
                    <a:pos x="T0" y="T1"/>
                  </a:cxn>
                  <a:cxn ang="0">
                    <a:pos x="T2" y="T3"/>
                  </a:cxn>
                  <a:cxn ang="0">
                    <a:pos x="T4" y="T5"/>
                  </a:cxn>
                  <a:cxn ang="0">
                    <a:pos x="T6" y="T7"/>
                  </a:cxn>
                  <a:cxn ang="0">
                    <a:pos x="T8" y="T9"/>
                  </a:cxn>
                </a:cxnLst>
                <a:rect l="0" t="0" r="r" b="b"/>
                <a:pathLst>
                  <a:path w="12" h="14">
                    <a:moveTo>
                      <a:pt x="0" y="14"/>
                    </a:moveTo>
                    <a:lnTo>
                      <a:pt x="9" y="14"/>
                    </a:lnTo>
                    <a:lnTo>
                      <a:pt x="12" y="0"/>
                    </a:lnTo>
                    <a:lnTo>
                      <a:pt x="2" y="5"/>
                    </a:lnTo>
                    <a:lnTo>
                      <a:pt x="0" y="14"/>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91" name="Freeform 42"/>
              <p:cNvSpPr>
                <a:spLocks/>
              </p:cNvSpPr>
              <p:nvPr/>
            </p:nvSpPr>
            <p:spPr bwMode="auto">
              <a:xfrm>
                <a:off x="9418638" y="1701800"/>
                <a:ext cx="22225" cy="25400"/>
              </a:xfrm>
              <a:custGeom>
                <a:avLst/>
                <a:gdLst>
                  <a:gd name="T0" fmla="*/ 14 w 14"/>
                  <a:gd name="T1" fmla="*/ 7 h 16"/>
                  <a:gd name="T2" fmla="*/ 11 w 14"/>
                  <a:gd name="T3" fmla="*/ 16 h 16"/>
                  <a:gd name="T4" fmla="*/ 2 w 14"/>
                  <a:gd name="T5" fmla="*/ 16 h 16"/>
                  <a:gd name="T6" fmla="*/ 0 w 14"/>
                  <a:gd name="T7" fmla="*/ 7 h 16"/>
                  <a:gd name="T8" fmla="*/ 2 w 14"/>
                  <a:gd name="T9" fmla="*/ 0 h 16"/>
                  <a:gd name="T10" fmla="*/ 9 w 14"/>
                  <a:gd name="T11" fmla="*/ 0 h 16"/>
                  <a:gd name="T12" fmla="*/ 14 w 14"/>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14" y="7"/>
                    </a:moveTo>
                    <a:lnTo>
                      <a:pt x="11" y="16"/>
                    </a:lnTo>
                    <a:lnTo>
                      <a:pt x="2" y="16"/>
                    </a:lnTo>
                    <a:lnTo>
                      <a:pt x="0" y="7"/>
                    </a:lnTo>
                    <a:lnTo>
                      <a:pt x="2" y="0"/>
                    </a:lnTo>
                    <a:lnTo>
                      <a:pt x="9" y="0"/>
                    </a:lnTo>
                    <a:lnTo>
                      <a:pt x="14" y="7"/>
                    </a:lnTo>
                    <a:close/>
                  </a:path>
                </a:pathLst>
              </a:custGeom>
              <a:grpFill/>
              <a:ln w="38100">
                <a:noFill/>
                <a:round/>
                <a:headEnd/>
                <a:tailEnd/>
              </a:ln>
              <a:sp3d prstMaterial="plastic"/>
              <a:extLst/>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grpSp>
      </p:grpSp>
      <p:sp>
        <p:nvSpPr>
          <p:cNvPr id="61" name="CaixaDeTexto 60"/>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38204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INVESTIMENTOS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Q23.</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Sua empresa pretende fazer algum investimento em 2018?</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831188038"/>
              </p:ext>
            </p:extLst>
          </p:nvPr>
        </p:nvGraphicFramePr>
        <p:xfrm>
          <a:off x="838622" y="1788768"/>
          <a:ext cx="9073008" cy="4436946"/>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24942494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INVESTIMENTOS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Q23.</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Sua empresa pretende fazer algum investimento em 2018?</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3190718519"/>
              </p:ext>
            </p:extLst>
          </p:nvPr>
        </p:nvGraphicFramePr>
        <p:xfrm>
          <a:off x="334566" y="1917626"/>
          <a:ext cx="9824111" cy="4392488"/>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9672889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INVESTIMENTOS EM 2018</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Q23.</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Sua empresa pretende fazer algum investimento em 2018?</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1105360515"/>
              </p:ext>
            </p:extLst>
          </p:nvPr>
        </p:nvGraphicFramePr>
        <p:xfrm>
          <a:off x="478582" y="2204021"/>
          <a:ext cx="9793088" cy="3995898"/>
        </p:xfrm>
        <a:graphic>
          <a:graphicData uri="http://schemas.openxmlformats.org/drawingml/2006/chart">
            <c:chart xmlns:c="http://schemas.openxmlformats.org/drawingml/2006/chart" xmlns:r="http://schemas.openxmlformats.org/officeDocument/2006/relationships" r:id="rId11"/>
          </a:graphicData>
        </a:graphic>
      </p:graphicFrame>
      <p:sp>
        <p:nvSpPr>
          <p:cNvPr id="19" name="Retângulo 18"/>
          <p:cNvSpPr/>
          <p:nvPr/>
        </p:nvSpPr>
        <p:spPr>
          <a:xfrm>
            <a:off x="919915" y="1183283"/>
            <a:ext cx="8928992" cy="800219"/>
          </a:xfrm>
          <a:prstGeom prst="rect">
            <a:avLst/>
          </a:prstGeom>
        </p:spPr>
        <p:txBody>
          <a:bodyPr wrap="square">
            <a:spAutoFit/>
          </a:bodyPr>
          <a:lstStyle/>
          <a:p>
            <a:pPr algn="just"/>
            <a:r>
              <a:rPr lang="pt-BR" sz="1800" dirty="0">
                <a:solidFill>
                  <a:schemeClr val="accent5">
                    <a:lumMod val="50000"/>
                  </a:schemeClr>
                </a:solidFill>
              </a:rPr>
              <a:t>Quanto mais jovens os empresários, maior a tendência de que façam investimentos em sua empresa no próximo ano. </a:t>
            </a:r>
          </a:p>
          <a:p>
            <a:pPr algn="just"/>
            <a:endParaRPr lang="pt-BR" sz="1000" dirty="0">
              <a:solidFill>
                <a:schemeClr val="accent5">
                  <a:lumMod val="50000"/>
                </a:schemeClr>
              </a:solidFill>
            </a:endParaRPr>
          </a:p>
        </p:txBody>
      </p:sp>
    </p:spTree>
    <p:extLst>
      <p:ext uri="{BB962C8B-B14F-4D97-AF65-F5344CB8AC3E}">
        <p14:creationId xmlns:p14="http://schemas.microsoft.com/office/powerpoint/2010/main" val="33613490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TIPO DE INVESTIMENTO QUE A EMPRESA PRETENDE REALIZAR</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Q24.</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Que tipo de investimento sua empresa pretende fazer em 2018? </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25" name="Gráfico 24"/>
          <p:cNvGraphicFramePr/>
          <p:nvPr>
            <p:extLst>
              <p:ext uri="{D42A27DB-BD31-4B8C-83A1-F6EECF244321}">
                <p14:modId xmlns:p14="http://schemas.microsoft.com/office/powerpoint/2010/main" val="1264397723"/>
              </p:ext>
            </p:extLst>
          </p:nvPr>
        </p:nvGraphicFramePr>
        <p:xfrm>
          <a:off x="694606" y="2595801"/>
          <a:ext cx="9073008" cy="3570297"/>
        </p:xfrm>
        <a:graphic>
          <a:graphicData uri="http://schemas.openxmlformats.org/drawingml/2006/chart">
            <c:chart xmlns:c="http://schemas.openxmlformats.org/drawingml/2006/chart" xmlns:r="http://schemas.openxmlformats.org/officeDocument/2006/relationships" r:id="rId11"/>
          </a:graphicData>
        </a:graphic>
      </p:graphicFrame>
      <p:sp>
        <p:nvSpPr>
          <p:cNvPr id="26" name="Retângulo 25">
            <a:hlinkClick r:id="rId12" action="ppaction://hlinksldjump"/>
          </p:cNvPr>
          <p:cNvSpPr/>
          <p:nvPr/>
        </p:nvSpPr>
        <p:spPr>
          <a:xfrm>
            <a:off x="5879182" y="4550654"/>
            <a:ext cx="1440160" cy="358261"/>
          </a:xfrm>
          <a:prstGeom prst="rect">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b="1" dirty="0"/>
              <a:t>Outro. Qual?</a:t>
            </a:r>
          </a:p>
        </p:txBody>
      </p:sp>
      <p:sp>
        <p:nvSpPr>
          <p:cNvPr id="27" name="CaixaDeTexto 26"/>
          <p:cNvSpPr txBox="1"/>
          <p:nvPr/>
        </p:nvSpPr>
        <p:spPr>
          <a:xfrm>
            <a:off x="982638" y="1484566"/>
            <a:ext cx="9145016" cy="646331"/>
          </a:xfrm>
          <a:prstGeom prst="rect">
            <a:avLst/>
          </a:prstGeom>
          <a:noFill/>
        </p:spPr>
        <p:txBody>
          <a:bodyPr wrap="square" rtlCol="0">
            <a:spAutoFit/>
          </a:bodyPr>
          <a:lstStyle/>
          <a:p>
            <a:pPr algn="just"/>
            <a:r>
              <a:rPr lang="pt-BR" sz="1800" dirty="0">
                <a:solidFill>
                  <a:schemeClr val="accent5">
                    <a:lumMod val="50000"/>
                  </a:schemeClr>
                </a:solidFill>
              </a:rPr>
              <a:t>Dentre as empresas que planejam fazer investimentos em 2018, 24% pretendem modernizar seu negócio com novos produtos e/ou novos processos.</a:t>
            </a:r>
          </a:p>
        </p:txBody>
      </p:sp>
      <p:sp>
        <p:nvSpPr>
          <p:cNvPr id="28" name="CaixaDeTexto 27"/>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3.121 ENTREVISTADOS</a:t>
            </a:r>
          </a:p>
        </p:txBody>
      </p:sp>
    </p:spTree>
    <p:extLst>
      <p:ext uri="{BB962C8B-B14F-4D97-AF65-F5344CB8AC3E}">
        <p14:creationId xmlns:p14="http://schemas.microsoft.com/office/powerpoint/2010/main" val="329238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TIPO DE INVESTIMENTO QUE A EMPRESA PRETENDE REALIZAR</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Q24.</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Que tipo de investimento sua empresa pretende fazer em 2018? </a:t>
            </a:r>
            <a:endParaRPr lang="pt-BR" sz="1050" dirty="0">
              <a:effectLst/>
              <a:latin typeface="Arial" panose="020B0604020202020204" pitchFamily="34" charset="0"/>
              <a:ea typeface="Times New Roman" panose="02020603050405020304" pitchFamily="18" charset="0"/>
            </a:endParaRPr>
          </a:p>
        </p:txBody>
      </p:sp>
      <p:sp>
        <p:nvSpPr>
          <p:cNvPr id="24" name="Retângulo com Único Canto Aparado 23">
            <a:hlinkClick r:id="rId4"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3" name="Tabela 2"/>
          <p:cNvGraphicFramePr>
            <a:graphicFrameLocks noGrp="1"/>
          </p:cNvGraphicFramePr>
          <p:nvPr>
            <p:extLst>
              <p:ext uri="{D42A27DB-BD31-4B8C-83A1-F6EECF244321}">
                <p14:modId xmlns:p14="http://schemas.microsoft.com/office/powerpoint/2010/main" val="2366684748"/>
              </p:ext>
            </p:extLst>
          </p:nvPr>
        </p:nvGraphicFramePr>
        <p:xfrm>
          <a:off x="2580696" y="1208073"/>
          <a:ext cx="6408712" cy="4981168"/>
        </p:xfrm>
        <a:graphic>
          <a:graphicData uri="http://schemas.openxmlformats.org/drawingml/2006/table">
            <a:tbl>
              <a:tblPr>
                <a:tableStyleId>{7DF18680-E054-41AD-8BC1-D1AEF772440D}</a:tableStyleId>
              </a:tblPr>
              <a:tblGrid>
                <a:gridCol w="5038574">
                  <a:extLst>
                    <a:ext uri="{9D8B030D-6E8A-4147-A177-3AD203B41FA5}">
                      <a16:colId xmlns:a16="http://schemas.microsoft.com/office/drawing/2014/main" val="1109425227"/>
                    </a:ext>
                  </a:extLst>
                </a:gridCol>
                <a:gridCol w="1370138">
                  <a:extLst>
                    <a:ext uri="{9D8B030D-6E8A-4147-A177-3AD203B41FA5}">
                      <a16:colId xmlns:a16="http://schemas.microsoft.com/office/drawing/2014/main" val="3149587301"/>
                    </a:ext>
                  </a:extLst>
                </a:gridCol>
              </a:tblGrid>
              <a:tr h="368327">
                <a:tc>
                  <a:txBody>
                    <a:bodyPr/>
                    <a:lstStyle/>
                    <a:p>
                      <a:pPr algn="ctr" fontAlgn="b"/>
                      <a:r>
                        <a:rPr lang="pt-BR" sz="1400" b="1" u="none" strike="noStrike" dirty="0">
                          <a:solidFill>
                            <a:schemeClr val="bg1"/>
                          </a:solidFill>
                          <a:effectLst/>
                        </a:rPr>
                        <a:t>TIPO</a:t>
                      </a:r>
                      <a:r>
                        <a:rPr lang="pt-BR" sz="1400" b="1" u="none" strike="noStrike" baseline="0" dirty="0">
                          <a:solidFill>
                            <a:schemeClr val="bg1"/>
                          </a:solidFill>
                          <a:effectLst/>
                        </a:rPr>
                        <a:t> DE INVESTIMENTO</a:t>
                      </a:r>
                      <a:endParaRPr lang="pt-BR" sz="14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b"/>
                      <a:r>
                        <a:rPr lang="pt-BR" sz="1400" b="1" u="none" strike="noStrike" dirty="0">
                          <a:solidFill>
                            <a:schemeClr val="bg1"/>
                          </a:solidFill>
                          <a:effectLst/>
                        </a:rPr>
                        <a:t>%</a:t>
                      </a:r>
                      <a:endParaRPr lang="pt-BR" sz="14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extLst>
                  <a:ext uri="{0D108BD9-81ED-4DB2-BD59-A6C34878D82A}">
                    <a16:rowId xmlns:a16="http://schemas.microsoft.com/office/drawing/2014/main" val="3712679569"/>
                  </a:ext>
                </a:extLst>
              </a:tr>
              <a:tr h="368327">
                <a:tc>
                  <a:txBody>
                    <a:bodyPr/>
                    <a:lstStyle/>
                    <a:p>
                      <a:pPr algn="l" fontAlgn="b"/>
                      <a:r>
                        <a:rPr lang="pt-BR" sz="1300" u="none" strike="noStrike" dirty="0">
                          <a:effectLst/>
                        </a:rPr>
                        <a:t>Abrir nova loja/ abrir filial/ampliar a loja</a:t>
                      </a:r>
                      <a:endParaRPr lang="pt-BR" sz="13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2%</a:t>
                      </a:r>
                    </a:p>
                  </a:txBody>
                  <a:tcPr marL="9525" marR="9525" marT="9525" marB="0" anchor="ctr"/>
                </a:tc>
                <a:extLst>
                  <a:ext uri="{0D108BD9-81ED-4DB2-BD59-A6C34878D82A}">
                    <a16:rowId xmlns:a16="http://schemas.microsoft.com/office/drawing/2014/main" val="3363599735"/>
                  </a:ext>
                </a:extLst>
              </a:tr>
              <a:tr h="350786">
                <a:tc>
                  <a:txBody>
                    <a:bodyPr/>
                    <a:lstStyle/>
                    <a:p>
                      <a:pPr algn="l" fontAlgn="ctr"/>
                      <a:r>
                        <a:rPr lang="pt-BR" sz="1300" u="none" strike="noStrike">
                          <a:effectLst/>
                        </a:rPr>
                        <a:t>Trocar/comprar maquinário e equipamentos</a:t>
                      </a:r>
                      <a:endParaRPr lang="pt-BR" sz="1300" b="0" i="0" u="none" strike="noStrike">
                        <a:solidFill>
                          <a:srgbClr val="000000"/>
                        </a:solidFill>
                        <a:effectLst/>
                        <a:latin typeface="Arial" panose="020B0604020202020204" pitchFamily="34" charset="0"/>
                      </a:endParaRP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1%</a:t>
                      </a:r>
                    </a:p>
                  </a:txBody>
                  <a:tcPr marL="9525" marR="9525" marT="9525" marB="0" anchor="ctr"/>
                </a:tc>
                <a:extLst>
                  <a:ext uri="{0D108BD9-81ED-4DB2-BD59-A6C34878D82A}">
                    <a16:rowId xmlns:a16="http://schemas.microsoft.com/office/drawing/2014/main" val="592203081"/>
                  </a:ext>
                </a:extLst>
              </a:tr>
              <a:tr h="350786">
                <a:tc>
                  <a:txBody>
                    <a:bodyPr/>
                    <a:lstStyle/>
                    <a:p>
                      <a:pPr algn="l" fontAlgn="b"/>
                      <a:r>
                        <a:rPr lang="pt-BR" sz="1300" u="none" strike="noStrike">
                          <a:effectLst/>
                        </a:rPr>
                        <a:t>Investir em divulgação e marketing</a:t>
                      </a:r>
                      <a:endParaRPr lang="pt-BR" sz="1300" b="0" i="0" u="none" strike="noStrike">
                        <a:solidFill>
                          <a:srgbClr val="000000"/>
                        </a:solidFill>
                        <a:effectLst/>
                        <a:latin typeface="Arial" panose="020B0604020202020204" pitchFamily="34" charset="0"/>
                      </a:endParaRP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1 %</a:t>
                      </a:r>
                    </a:p>
                  </a:txBody>
                  <a:tcPr marL="9525" marR="9525" marT="9525" marB="0" anchor="ctr"/>
                </a:tc>
                <a:extLst>
                  <a:ext uri="{0D108BD9-81ED-4DB2-BD59-A6C34878D82A}">
                    <a16:rowId xmlns:a16="http://schemas.microsoft.com/office/drawing/2014/main" val="299815443"/>
                  </a:ext>
                </a:extLst>
              </a:tr>
              <a:tr h="350786">
                <a:tc>
                  <a:txBody>
                    <a:bodyPr/>
                    <a:lstStyle/>
                    <a:p>
                      <a:pPr algn="l" fontAlgn="b"/>
                      <a:r>
                        <a:rPr lang="pt-BR" sz="1300" u="none" strike="noStrike">
                          <a:effectLst/>
                        </a:rPr>
                        <a:t>Aumentar o estoque de produtos/matérias primas</a:t>
                      </a:r>
                      <a:endParaRPr lang="pt-BR" sz="1300" b="0" i="0" u="none" strike="noStrike">
                        <a:solidFill>
                          <a:srgbClr val="000000"/>
                        </a:solidFill>
                        <a:effectLst/>
                        <a:latin typeface="Arial" panose="020B0604020202020204" pitchFamily="34" charset="0"/>
                      </a:endParaRP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0%</a:t>
                      </a:r>
                    </a:p>
                  </a:txBody>
                  <a:tcPr marL="9525" marR="9525" marT="9525" marB="0" anchor="ctr"/>
                </a:tc>
                <a:extLst>
                  <a:ext uri="{0D108BD9-81ED-4DB2-BD59-A6C34878D82A}">
                    <a16:rowId xmlns:a16="http://schemas.microsoft.com/office/drawing/2014/main" val="3223187733"/>
                  </a:ext>
                </a:extLst>
              </a:tr>
              <a:tr h="350786">
                <a:tc>
                  <a:txBody>
                    <a:bodyPr/>
                    <a:lstStyle/>
                    <a:p>
                      <a:pPr algn="l" fontAlgn="b"/>
                      <a:r>
                        <a:rPr lang="pt-BR" sz="1300" u="none" strike="noStrike">
                          <a:effectLst/>
                        </a:rPr>
                        <a:t>Investir em logística</a:t>
                      </a:r>
                      <a:endParaRPr lang="pt-BR" sz="1300" b="0" i="0" u="none" strike="noStrike">
                        <a:solidFill>
                          <a:srgbClr val="000000"/>
                        </a:solidFill>
                        <a:effectLst/>
                        <a:latin typeface="Arial" panose="020B0604020202020204" pitchFamily="34" charset="0"/>
                      </a:endParaRP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0%</a:t>
                      </a:r>
                    </a:p>
                  </a:txBody>
                  <a:tcPr marL="9525" marR="9525" marT="9525" marB="0" anchor="ctr"/>
                </a:tc>
                <a:extLst>
                  <a:ext uri="{0D108BD9-81ED-4DB2-BD59-A6C34878D82A}">
                    <a16:rowId xmlns:a16="http://schemas.microsoft.com/office/drawing/2014/main" val="230392886"/>
                  </a:ext>
                </a:extLst>
              </a:tr>
              <a:tr h="350786">
                <a:tc>
                  <a:txBody>
                    <a:bodyPr/>
                    <a:lstStyle/>
                    <a:p>
                      <a:pPr algn="l" fontAlgn="b"/>
                      <a:r>
                        <a:rPr lang="pt-BR" sz="1300" u="none" strike="noStrike">
                          <a:effectLst/>
                        </a:rPr>
                        <a:t>Contratar funcionários</a:t>
                      </a:r>
                      <a:endParaRPr lang="pt-BR" sz="1300" b="0" i="0" u="none" strike="noStrike">
                        <a:solidFill>
                          <a:srgbClr val="000000"/>
                        </a:solidFill>
                        <a:effectLst/>
                        <a:latin typeface="Arial" panose="020B0604020202020204" pitchFamily="34" charset="0"/>
                      </a:endParaRPr>
                    </a:p>
                  </a:txBody>
                  <a:tcPr marL="9525" marR="9525" marT="9525" marB="0" anchor="ctr"/>
                </a:tc>
                <a:tc>
                  <a:txBody>
                    <a:bodyPr/>
                    <a:lstStyle/>
                    <a:p>
                      <a:pPr marL="0" marR="0" lvl="0" indent="0" algn="ctr" defTabSz="1172261" rtl="0" eaLnBrk="1" fontAlgn="b" latinLnBrk="0" hangingPunct="1">
                        <a:lnSpc>
                          <a:spcPct val="100000"/>
                        </a:lnSpc>
                        <a:spcBef>
                          <a:spcPts val="0"/>
                        </a:spcBef>
                        <a:spcAft>
                          <a:spcPts val="0"/>
                        </a:spcAft>
                        <a:buClrTx/>
                        <a:buSzTx/>
                        <a:buFontTx/>
                        <a:buNone/>
                        <a:tabLst/>
                        <a:defRPr/>
                      </a:pPr>
                      <a:r>
                        <a:rPr kumimoji="0" lang="pt-BR" sz="1300" b="0" i="0" u="none" strike="noStrike" kern="1200" cap="none" spc="0" normalizeH="0" baseline="0" noProof="0" dirty="0">
                          <a:ln>
                            <a:noFill/>
                          </a:ln>
                          <a:solidFill>
                            <a:prstClr val="black"/>
                          </a:solidFill>
                          <a:effectLst/>
                          <a:uLnTx/>
                          <a:uFillTx/>
                          <a:latin typeface="Calibri"/>
                          <a:ea typeface="+mn-ea"/>
                          <a:cs typeface="+mn-cs"/>
                        </a:rPr>
                        <a:t>0%</a:t>
                      </a:r>
                    </a:p>
                  </a:txBody>
                  <a:tcPr marL="9525" marR="9525" marT="9525" marB="0" anchor="ctr"/>
                </a:tc>
                <a:extLst>
                  <a:ext uri="{0D108BD9-81ED-4DB2-BD59-A6C34878D82A}">
                    <a16:rowId xmlns:a16="http://schemas.microsoft.com/office/drawing/2014/main" val="3417746757"/>
                  </a:ext>
                </a:extLst>
              </a:tr>
              <a:tr h="350786">
                <a:tc>
                  <a:txBody>
                    <a:bodyPr/>
                    <a:lstStyle/>
                    <a:p>
                      <a:pPr algn="l" fontAlgn="b"/>
                      <a:r>
                        <a:rPr lang="pt-BR" sz="1300" u="none" strike="noStrike">
                          <a:effectLst/>
                        </a:rPr>
                        <a:t>Buscar capital de giro</a:t>
                      </a:r>
                      <a:endParaRPr lang="pt-BR" sz="1300" b="0" i="0" u="none" strike="noStrike">
                        <a:solidFill>
                          <a:srgbClr val="000000"/>
                        </a:solidFill>
                        <a:effectLst/>
                        <a:latin typeface="Arial" panose="020B0604020202020204" pitchFamily="34" charset="0"/>
                      </a:endParaRPr>
                    </a:p>
                  </a:txBody>
                  <a:tcPr marL="9525" marR="9525" marT="9525" marB="0" anchor="ctr"/>
                </a:tc>
                <a:tc>
                  <a:txBody>
                    <a:bodyPr/>
                    <a:lstStyle/>
                    <a:p>
                      <a:pPr marL="0" marR="0" lvl="0" indent="0" algn="ctr" defTabSz="1172261" rtl="0" eaLnBrk="1" fontAlgn="b" latinLnBrk="0" hangingPunct="1">
                        <a:lnSpc>
                          <a:spcPct val="100000"/>
                        </a:lnSpc>
                        <a:spcBef>
                          <a:spcPts val="0"/>
                        </a:spcBef>
                        <a:spcAft>
                          <a:spcPts val="0"/>
                        </a:spcAft>
                        <a:buClrTx/>
                        <a:buSzTx/>
                        <a:buFontTx/>
                        <a:buNone/>
                        <a:tabLst/>
                        <a:defRPr/>
                      </a:pPr>
                      <a:r>
                        <a:rPr kumimoji="0" lang="pt-BR" sz="1300" b="0" i="0" u="none" strike="noStrike" kern="1200" cap="none" spc="0" normalizeH="0" baseline="0" noProof="0" dirty="0">
                          <a:ln>
                            <a:noFill/>
                          </a:ln>
                          <a:solidFill>
                            <a:prstClr val="black"/>
                          </a:solidFill>
                          <a:effectLst/>
                          <a:uLnTx/>
                          <a:uFillTx/>
                          <a:latin typeface="Calibri"/>
                          <a:ea typeface="+mn-ea"/>
                          <a:cs typeface="+mn-cs"/>
                        </a:rPr>
                        <a:t>0%</a:t>
                      </a:r>
                    </a:p>
                  </a:txBody>
                  <a:tcPr marL="9525" marR="9525" marT="9525" marB="0" anchor="ctr"/>
                </a:tc>
                <a:extLst>
                  <a:ext uri="{0D108BD9-81ED-4DB2-BD59-A6C34878D82A}">
                    <a16:rowId xmlns:a16="http://schemas.microsoft.com/office/drawing/2014/main" val="2576403107"/>
                  </a:ext>
                </a:extLst>
              </a:tr>
              <a:tr h="368327">
                <a:tc>
                  <a:txBody>
                    <a:bodyPr/>
                    <a:lstStyle/>
                    <a:p>
                      <a:pPr algn="l" fontAlgn="b"/>
                      <a:r>
                        <a:rPr lang="pt-BR" sz="1300" u="none" strike="noStrike">
                          <a:effectLst/>
                        </a:rPr>
                        <a:t>Reorganização interna/mudanças estruturais</a:t>
                      </a:r>
                      <a:endParaRPr lang="pt-BR" sz="1300" b="0" i="0" u="none" strike="noStrike">
                        <a:solidFill>
                          <a:srgbClr val="000000"/>
                        </a:solidFill>
                        <a:effectLst/>
                        <a:latin typeface="Arial" panose="020B0604020202020204" pitchFamily="34" charset="0"/>
                      </a:endParaRPr>
                    </a:p>
                  </a:txBody>
                  <a:tcPr marL="9525" marR="9525" marT="9525" marB="0" anchor="ctr"/>
                </a:tc>
                <a:tc>
                  <a:txBody>
                    <a:bodyPr/>
                    <a:lstStyle/>
                    <a:p>
                      <a:pPr marL="0" marR="0" lvl="0" indent="0" algn="ctr" defTabSz="1172261" rtl="0" eaLnBrk="1" fontAlgn="b" latinLnBrk="0" hangingPunct="1">
                        <a:lnSpc>
                          <a:spcPct val="100000"/>
                        </a:lnSpc>
                        <a:spcBef>
                          <a:spcPts val="0"/>
                        </a:spcBef>
                        <a:spcAft>
                          <a:spcPts val="0"/>
                        </a:spcAft>
                        <a:buClrTx/>
                        <a:buSzTx/>
                        <a:buFontTx/>
                        <a:buNone/>
                        <a:tabLst/>
                        <a:defRPr/>
                      </a:pPr>
                      <a:r>
                        <a:rPr kumimoji="0" lang="pt-BR" sz="1300" b="0" i="0" u="none" strike="noStrike" kern="1200" cap="none" spc="0" normalizeH="0" baseline="0" noProof="0" dirty="0">
                          <a:ln>
                            <a:noFill/>
                          </a:ln>
                          <a:solidFill>
                            <a:prstClr val="black"/>
                          </a:solidFill>
                          <a:effectLst/>
                          <a:uLnTx/>
                          <a:uFillTx/>
                          <a:latin typeface="Calibri"/>
                          <a:ea typeface="+mn-ea"/>
                          <a:cs typeface="+mn-cs"/>
                        </a:rPr>
                        <a:t>0%</a:t>
                      </a:r>
                    </a:p>
                  </a:txBody>
                  <a:tcPr marL="9525" marR="9525" marT="9525" marB="0" anchor="ctr"/>
                </a:tc>
                <a:extLst>
                  <a:ext uri="{0D108BD9-81ED-4DB2-BD59-A6C34878D82A}">
                    <a16:rowId xmlns:a16="http://schemas.microsoft.com/office/drawing/2014/main" val="3609716936"/>
                  </a:ext>
                </a:extLst>
              </a:tr>
              <a:tr h="368327">
                <a:tc>
                  <a:txBody>
                    <a:bodyPr/>
                    <a:lstStyle/>
                    <a:p>
                      <a:pPr algn="l" fontAlgn="b"/>
                      <a:r>
                        <a:rPr lang="pt-BR" sz="1300" u="none" strike="noStrike">
                          <a:effectLst/>
                        </a:rPr>
                        <a:t>Melhorar a qualidade do trabalho prestado</a:t>
                      </a:r>
                      <a:endParaRPr lang="pt-BR" sz="1300" b="0" i="0" u="none" strike="noStrike">
                        <a:solidFill>
                          <a:srgbClr val="000000"/>
                        </a:solidFill>
                        <a:effectLst/>
                        <a:latin typeface="Arial" panose="020B0604020202020204" pitchFamily="34" charset="0"/>
                      </a:endParaRP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0%</a:t>
                      </a:r>
                    </a:p>
                  </a:txBody>
                  <a:tcPr marL="9525" marR="9525" marT="9525" marB="0" anchor="ctr"/>
                </a:tc>
                <a:extLst>
                  <a:ext uri="{0D108BD9-81ED-4DB2-BD59-A6C34878D82A}">
                    <a16:rowId xmlns:a16="http://schemas.microsoft.com/office/drawing/2014/main" val="3263286352"/>
                  </a:ext>
                </a:extLst>
              </a:tr>
              <a:tr h="350786">
                <a:tc>
                  <a:txBody>
                    <a:bodyPr/>
                    <a:lstStyle/>
                    <a:p>
                      <a:pPr algn="l" fontAlgn="b"/>
                      <a:r>
                        <a:rPr lang="pt-BR" sz="1300" u="none" strike="noStrike">
                          <a:effectLst/>
                        </a:rPr>
                        <a:t>Ampliar/mudar o ramo de atuação da empresa</a:t>
                      </a:r>
                      <a:endParaRPr lang="pt-BR" sz="1300" b="0" i="0" u="none" strike="noStrike">
                        <a:solidFill>
                          <a:srgbClr val="000000"/>
                        </a:solidFill>
                        <a:effectLst/>
                        <a:latin typeface="Arial" panose="020B0604020202020204" pitchFamily="34" charset="0"/>
                      </a:endParaRP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0%</a:t>
                      </a:r>
                    </a:p>
                  </a:txBody>
                  <a:tcPr marL="9525" marR="9525" marT="9525" marB="0" anchor="ctr"/>
                </a:tc>
                <a:extLst>
                  <a:ext uri="{0D108BD9-81ED-4DB2-BD59-A6C34878D82A}">
                    <a16:rowId xmlns:a16="http://schemas.microsoft.com/office/drawing/2014/main" val="417195286"/>
                  </a:ext>
                </a:extLst>
              </a:tr>
              <a:tr h="350786">
                <a:tc>
                  <a:txBody>
                    <a:bodyPr/>
                    <a:lstStyle/>
                    <a:p>
                      <a:pPr algn="l" fontAlgn="b"/>
                      <a:r>
                        <a:rPr lang="pt-BR" sz="1300" u="none" strike="noStrike">
                          <a:effectLst/>
                        </a:rPr>
                        <a:t>Realizar parcerias</a:t>
                      </a:r>
                      <a:endParaRPr lang="pt-BR" sz="1300" b="0" i="0" u="none" strike="noStrike">
                        <a:solidFill>
                          <a:srgbClr val="000000"/>
                        </a:solidFill>
                        <a:effectLst/>
                        <a:latin typeface="Arial" panose="020B0604020202020204" pitchFamily="34" charset="0"/>
                      </a:endParaRP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0%</a:t>
                      </a:r>
                    </a:p>
                  </a:txBody>
                  <a:tcPr marL="9525" marR="9525" marT="9525" marB="0" anchor="ctr"/>
                </a:tc>
                <a:extLst>
                  <a:ext uri="{0D108BD9-81ED-4DB2-BD59-A6C34878D82A}">
                    <a16:rowId xmlns:a16="http://schemas.microsoft.com/office/drawing/2014/main" val="3585046087"/>
                  </a:ext>
                </a:extLst>
              </a:tr>
              <a:tr h="350786">
                <a:tc>
                  <a:txBody>
                    <a:bodyPr/>
                    <a:lstStyle/>
                    <a:p>
                      <a:pPr algn="l" fontAlgn="b"/>
                      <a:r>
                        <a:rPr lang="pt-BR" sz="1300" u="none" strike="noStrike" dirty="0">
                          <a:effectLst/>
                        </a:rPr>
                        <a:t>Investir em segurança</a:t>
                      </a:r>
                      <a:endParaRPr lang="pt-BR" sz="13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0%</a:t>
                      </a:r>
                    </a:p>
                  </a:txBody>
                  <a:tcPr marL="9525" marR="9525" marT="9525" marB="0" anchor="ctr"/>
                </a:tc>
                <a:extLst>
                  <a:ext uri="{0D108BD9-81ED-4DB2-BD59-A6C34878D82A}">
                    <a16:rowId xmlns:a16="http://schemas.microsoft.com/office/drawing/2014/main" val="774440036"/>
                  </a:ext>
                </a:extLst>
              </a:tr>
              <a:tr h="350786">
                <a:tc>
                  <a:txBody>
                    <a:bodyPr/>
                    <a:lstStyle/>
                    <a:p>
                      <a:pPr marL="0" marR="0" lvl="0" indent="0" algn="l" defTabSz="1172261" rtl="0" eaLnBrk="1" fontAlgn="b" latinLnBrk="0" hangingPunct="1">
                        <a:lnSpc>
                          <a:spcPct val="100000"/>
                        </a:lnSpc>
                        <a:spcBef>
                          <a:spcPts val="0"/>
                        </a:spcBef>
                        <a:spcAft>
                          <a:spcPts val="0"/>
                        </a:spcAft>
                        <a:buClrTx/>
                        <a:buSzTx/>
                        <a:buFontTx/>
                        <a:buNone/>
                        <a:tabLst/>
                        <a:defRPr/>
                      </a:pPr>
                      <a:r>
                        <a:rPr lang="pt-BR" sz="1200" b="1" i="0" u="none" strike="noStrike" dirty="0">
                          <a:solidFill>
                            <a:schemeClr val="tx1">
                              <a:lumMod val="85000"/>
                              <a:lumOff val="15000"/>
                            </a:schemeClr>
                          </a:solidFill>
                          <a:effectLst/>
                          <a:latin typeface="+mn-lt"/>
                        </a:rPr>
                        <a:t>TOTAL</a:t>
                      </a:r>
                      <a:endParaRPr lang="pt-BR" sz="1200" b="1" i="0" u="none" strike="noStrike" dirty="0">
                        <a:solidFill>
                          <a:schemeClr val="tx1">
                            <a:lumMod val="85000"/>
                            <a:lumOff val="15000"/>
                          </a:schemeClr>
                        </a:solidFill>
                        <a:effectLst/>
                        <a:latin typeface="Arial" panose="020B0604020202020204" pitchFamily="34" charset="0"/>
                      </a:endParaRPr>
                    </a:p>
                  </a:txBody>
                  <a:tcPr marL="9525" marR="9525" marT="9525" marB="0" anchor="ctr"/>
                </a:tc>
                <a:tc>
                  <a:txBody>
                    <a:bodyPr/>
                    <a:lstStyle/>
                    <a:p>
                      <a:pPr marL="0" algn="ctr" defTabSz="1172261" rtl="0" eaLnBrk="1" fontAlgn="b" latinLnBrk="0" hangingPunct="1"/>
                      <a:r>
                        <a:rPr lang="pt-BR" sz="1300" u="none" strike="noStrike" kern="1200" dirty="0">
                          <a:solidFill>
                            <a:schemeClr val="dk1"/>
                          </a:solidFill>
                          <a:effectLst/>
                          <a:latin typeface="+mn-lt"/>
                          <a:ea typeface="+mn-ea"/>
                          <a:cs typeface="+mn-cs"/>
                        </a:rPr>
                        <a:t>6%</a:t>
                      </a:r>
                    </a:p>
                  </a:txBody>
                  <a:tcPr marL="9525" marR="9525" marT="9525" marB="0" anchor="ctr"/>
                </a:tc>
                <a:extLst>
                  <a:ext uri="{0D108BD9-81ED-4DB2-BD59-A6C34878D82A}">
                    <a16:rowId xmlns:a16="http://schemas.microsoft.com/office/drawing/2014/main" val="968394238"/>
                  </a:ext>
                </a:extLst>
              </a:tr>
            </a:tbl>
          </a:graphicData>
        </a:graphic>
      </p:graphicFrame>
      <p:pic>
        <p:nvPicPr>
          <p:cNvPr id="12" name="Imagem 11">
            <a:hlinkClick r:id="rId4" action="ppaction://hlinksldjump"/>
          </p:cNvPr>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11459880" y="50259"/>
            <a:ext cx="610384" cy="498063"/>
          </a:xfrm>
          <a:prstGeom prst="rect">
            <a:avLst/>
          </a:prstGeom>
        </p:spPr>
      </p:pic>
      <p:sp>
        <p:nvSpPr>
          <p:cNvPr id="18" name="CaixaDeTexto 17"/>
          <p:cNvSpPr txBox="1"/>
          <p:nvPr/>
        </p:nvSpPr>
        <p:spPr>
          <a:xfrm>
            <a:off x="6383238" y="6189241"/>
            <a:ext cx="2693304" cy="246221"/>
          </a:xfrm>
          <a:prstGeom prst="rect">
            <a:avLst/>
          </a:prstGeom>
          <a:noFill/>
        </p:spPr>
        <p:txBody>
          <a:bodyPr wrap="square" rtlCol="0">
            <a:spAutoFit/>
          </a:bodyPr>
          <a:lstStyle/>
          <a:p>
            <a:pPr algn="r"/>
            <a:r>
              <a:rPr lang="pt-BR" sz="1000" i="1" dirty="0">
                <a:solidFill>
                  <a:schemeClr val="tx1">
                    <a:lumMod val="65000"/>
                    <a:lumOff val="35000"/>
                  </a:schemeClr>
                </a:solidFill>
              </a:rPr>
              <a:t>RESPONDIDO POR 369 ENTREVISTADOS</a:t>
            </a:r>
          </a:p>
        </p:txBody>
      </p:sp>
    </p:spTree>
    <p:extLst>
      <p:ext uri="{BB962C8B-B14F-4D97-AF65-F5344CB8AC3E}">
        <p14:creationId xmlns:p14="http://schemas.microsoft.com/office/powerpoint/2010/main" val="24689253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TIPO DE INVESTIMENTO QUE A EMPRESA PRETENDE REALIZAR</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Q24.</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Que tipo de investimento sua empresa pretende fazer em 2018?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32" name="Tabela 31"/>
          <p:cNvGraphicFramePr>
            <a:graphicFrameLocks noGrp="1"/>
          </p:cNvGraphicFramePr>
          <p:nvPr>
            <p:extLst>
              <p:ext uri="{D42A27DB-BD31-4B8C-83A1-F6EECF244321}">
                <p14:modId xmlns:p14="http://schemas.microsoft.com/office/powerpoint/2010/main" val="267309014"/>
              </p:ext>
            </p:extLst>
          </p:nvPr>
        </p:nvGraphicFramePr>
        <p:xfrm>
          <a:off x="1937573" y="2845320"/>
          <a:ext cx="6768752" cy="2800930"/>
        </p:xfrm>
        <a:graphic>
          <a:graphicData uri="http://schemas.openxmlformats.org/drawingml/2006/table">
            <a:tbl>
              <a:tblPr bandRow="1">
                <a:tableStyleId>{5C22544A-7EE6-4342-B048-85BDC9FD1C3A}</a:tableStyleId>
              </a:tblPr>
              <a:tblGrid>
                <a:gridCol w="3240359">
                  <a:extLst>
                    <a:ext uri="{9D8B030D-6E8A-4147-A177-3AD203B41FA5}">
                      <a16:colId xmlns:a16="http://schemas.microsoft.com/office/drawing/2014/main" val="1717645873"/>
                    </a:ext>
                  </a:extLst>
                </a:gridCol>
                <a:gridCol w="1176131">
                  <a:extLst>
                    <a:ext uri="{9D8B030D-6E8A-4147-A177-3AD203B41FA5}">
                      <a16:colId xmlns:a16="http://schemas.microsoft.com/office/drawing/2014/main" val="2682590267"/>
                    </a:ext>
                  </a:extLst>
                </a:gridCol>
                <a:gridCol w="1176131">
                  <a:extLst>
                    <a:ext uri="{9D8B030D-6E8A-4147-A177-3AD203B41FA5}">
                      <a16:colId xmlns:a16="http://schemas.microsoft.com/office/drawing/2014/main" val="100693935"/>
                    </a:ext>
                  </a:extLst>
                </a:gridCol>
                <a:gridCol w="1176131">
                  <a:extLst>
                    <a:ext uri="{9D8B030D-6E8A-4147-A177-3AD203B41FA5}">
                      <a16:colId xmlns:a16="http://schemas.microsoft.com/office/drawing/2014/main" val="221777309"/>
                    </a:ext>
                  </a:extLst>
                </a:gridCol>
              </a:tblGrid>
              <a:tr h="460930">
                <a:tc>
                  <a:txBody>
                    <a:bodyPr/>
                    <a:lstStyle/>
                    <a:p>
                      <a:pPr marL="0" algn="r" defTabSz="1172261" rtl="0" eaLnBrk="1" latinLnBrk="0" hangingPunct="1"/>
                      <a:endParaRPr lang="pt-BR" sz="14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Ampliar a capacidade produtiva</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extLst>
                  <a:ext uri="{0D108BD9-81ED-4DB2-BD59-A6C34878D82A}">
                    <a16:rowId xmlns:a16="http://schemas.microsoft.com/office/drawing/2014/main" val="1143186497"/>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Modernizar o negócio</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50%</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47%</a:t>
                      </a:r>
                    </a:p>
                  </a:txBody>
                  <a:tcPr marL="9525" marR="9525" marT="9525" marB="0" anchor="ctr"/>
                </a:tc>
                <a:extLst>
                  <a:ext uri="{0D108BD9-81ED-4DB2-BD59-A6C34878D82A}">
                    <a16:rowId xmlns:a16="http://schemas.microsoft.com/office/drawing/2014/main" val="2417726408"/>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na capacitação</a:t>
                      </a:r>
                      <a:r>
                        <a:rPr lang="pt-BR" sz="1400" b="1" kern="1200" baseline="0" dirty="0">
                          <a:solidFill>
                            <a:srgbClr val="1F497D"/>
                          </a:solidFill>
                          <a:latin typeface="+mn-lt"/>
                          <a:ea typeface="+mn-ea"/>
                          <a:cs typeface="+mn-cs"/>
                        </a:rPr>
                        <a:t> dos funcionários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extLst>
                  <a:ext uri="{0D108BD9-81ED-4DB2-BD59-A6C34878D82A}">
                    <a16:rowId xmlns:a16="http://schemas.microsoft.com/office/drawing/2014/main" val="1811174359"/>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Outros</a:t>
                      </a:r>
                      <a:r>
                        <a:rPr lang="pt-BR" sz="1400" b="1" kern="1200" baseline="0" dirty="0">
                          <a:solidFill>
                            <a:srgbClr val="1F497D"/>
                          </a:solidFill>
                          <a:latin typeface="+mn-lt"/>
                          <a:ea typeface="+mn-ea"/>
                          <a:cs typeface="+mn-cs"/>
                        </a:rPr>
                        <a:t> investimentos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20%</a:t>
                      </a:r>
                    </a:p>
                  </a:txBody>
                  <a:tcPr marL="9525" marR="9525" marT="9525" marB="0" anchor="ctr"/>
                </a:tc>
                <a:extLst>
                  <a:ext uri="{0D108BD9-81ED-4DB2-BD59-A6C34878D82A}">
                    <a16:rowId xmlns:a16="http://schemas.microsoft.com/office/drawing/2014/main" val="3334416563"/>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a:t>
                      </a:r>
                    </a:p>
                  </a:txBody>
                  <a:tcPr marL="9525" marR="9525" marT="9525" marB="0" anchor="ctr"/>
                </a:tc>
                <a:extLst>
                  <a:ext uri="{0D108BD9-81ED-4DB2-BD59-A6C34878D82A}">
                    <a16:rowId xmlns:a16="http://schemas.microsoft.com/office/drawing/2014/main" val="1884543319"/>
                  </a:ext>
                </a:extLst>
              </a:tr>
            </a:tbl>
          </a:graphicData>
        </a:graphic>
      </p:graphicFrame>
      <p:grpSp>
        <p:nvGrpSpPr>
          <p:cNvPr id="33" name="Agrupar 32"/>
          <p:cNvGrpSpPr/>
          <p:nvPr/>
        </p:nvGrpSpPr>
        <p:grpSpPr>
          <a:xfrm>
            <a:off x="6461030" y="2382023"/>
            <a:ext cx="903106" cy="1000366"/>
            <a:chOff x="2639175" y="4785128"/>
            <a:chExt cx="762451" cy="1207077"/>
          </a:xfrm>
        </p:grpSpPr>
        <p:grpSp>
          <p:nvGrpSpPr>
            <p:cNvPr id="34" name="Grupo 5"/>
            <p:cNvGrpSpPr/>
            <p:nvPr/>
          </p:nvGrpSpPr>
          <p:grpSpPr>
            <a:xfrm>
              <a:off x="2639175" y="4785128"/>
              <a:ext cx="762451" cy="760375"/>
              <a:chOff x="1990279" y="4930054"/>
              <a:chExt cx="829550" cy="829550"/>
            </a:xfrm>
          </p:grpSpPr>
          <p:sp>
            <p:nvSpPr>
              <p:cNvPr id="36" name="Retângulo 35"/>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2" name="Imagem 4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90279" y="4930054"/>
                <a:ext cx="829550" cy="829550"/>
              </a:xfrm>
              <a:prstGeom prst="rect">
                <a:avLst/>
              </a:prstGeom>
            </p:spPr>
          </p:pic>
        </p:grpSp>
        <p:sp>
          <p:nvSpPr>
            <p:cNvPr id="35" name="CaixaDeTexto 34"/>
            <p:cNvSpPr txBox="1"/>
            <p:nvPr/>
          </p:nvSpPr>
          <p:spPr>
            <a:xfrm>
              <a:off x="2711925" y="5520551"/>
              <a:ext cx="653718" cy="471654"/>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43" name="Agrupar 42"/>
          <p:cNvGrpSpPr/>
          <p:nvPr/>
        </p:nvGrpSpPr>
        <p:grpSpPr>
          <a:xfrm>
            <a:off x="7626204" y="2322175"/>
            <a:ext cx="944343" cy="1057106"/>
            <a:chOff x="8349793" y="1845054"/>
            <a:chExt cx="828255" cy="915585"/>
          </a:xfrm>
        </p:grpSpPr>
        <p:grpSp>
          <p:nvGrpSpPr>
            <p:cNvPr id="44" name="Grupo 16"/>
            <p:cNvGrpSpPr/>
            <p:nvPr/>
          </p:nvGrpSpPr>
          <p:grpSpPr>
            <a:xfrm>
              <a:off x="8426412" y="1845054"/>
              <a:ext cx="720398" cy="620267"/>
              <a:chOff x="2947662" y="4678526"/>
              <a:chExt cx="846138" cy="1057275"/>
            </a:xfrm>
          </p:grpSpPr>
          <p:sp>
            <p:nvSpPr>
              <p:cNvPr id="46" name="Retângulo 45"/>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7" name="Group 13"/>
              <p:cNvGrpSpPr>
                <a:grpSpLocks noChangeAspect="1"/>
              </p:cNvGrpSpPr>
              <p:nvPr/>
            </p:nvGrpSpPr>
            <p:grpSpPr bwMode="auto">
              <a:xfrm>
                <a:off x="2947662" y="4678526"/>
                <a:ext cx="846138" cy="1057275"/>
                <a:chOff x="-489" y="3132"/>
                <a:chExt cx="533" cy="666"/>
              </a:xfrm>
            </p:grpSpPr>
            <p:sp>
              <p:nvSpPr>
                <p:cNvPr id="48"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9"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45" name="CaixaDeTexto 44"/>
            <p:cNvSpPr txBox="1"/>
            <p:nvPr/>
          </p:nvSpPr>
          <p:spPr>
            <a:xfrm>
              <a:off x="8349793" y="2421682"/>
              <a:ext cx="828255" cy="338957"/>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EPP</a:t>
              </a:r>
            </a:p>
          </p:txBody>
        </p:sp>
      </p:grpSp>
      <p:grpSp>
        <p:nvGrpSpPr>
          <p:cNvPr id="50" name="Agrupar 49"/>
          <p:cNvGrpSpPr/>
          <p:nvPr/>
        </p:nvGrpSpPr>
        <p:grpSpPr>
          <a:xfrm>
            <a:off x="5370716" y="2496619"/>
            <a:ext cx="856912" cy="882664"/>
            <a:chOff x="1791730" y="4927151"/>
            <a:chExt cx="723450" cy="1065054"/>
          </a:xfrm>
        </p:grpSpPr>
        <p:grpSp>
          <p:nvGrpSpPr>
            <p:cNvPr id="51" name="Grupo 13"/>
            <p:cNvGrpSpPr/>
            <p:nvPr/>
          </p:nvGrpSpPr>
          <p:grpSpPr>
            <a:xfrm>
              <a:off x="1791730" y="4927151"/>
              <a:ext cx="723450" cy="629054"/>
              <a:chOff x="1228890" y="5257691"/>
              <a:chExt cx="653544" cy="569821"/>
            </a:xfrm>
          </p:grpSpPr>
          <p:sp>
            <p:nvSpPr>
              <p:cNvPr id="53" name="Forma livre 14"/>
              <p:cNvSpPr/>
              <p:nvPr/>
            </p:nvSpPr>
            <p:spPr>
              <a:xfrm>
                <a:off x="1260170" y="5282668"/>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4" name="Imagem 5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28890" y="5257691"/>
                <a:ext cx="653544" cy="569821"/>
              </a:xfrm>
              <a:prstGeom prst="rect">
                <a:avLst/>
              </a:prstGeom>
            </p:spPr>
          </p:pic>
        </p:grpSp>
        <p:sp>
          <p:nvSpPr>
            <p:cNvPr id="52" name="CaixaDeTexto 51"/>
            <p:cNvSpPr txBox="1"/>
            <p:nvPr/>
          </p:nvSpPr>
          <p:spPr>
            <a:xfrm>
              <a:off x="1815004" y="5520550"/>
              <a:ext cx="653718" cy="471655"/>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55" name="CaixaDeTexto 5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3.121 ENTREVISTADOS</a:t>
            </a:r>
          </a:p>
        </p:txBody>
      </p:sp>
    </p:spTree>
    <p:extLst>
      <p:ext uri="{BB962C8B-B14F-4D97-AF65-F5344CB8AC3E}">
        <p14:creationId xmlns:p14="http://schemas.microsoft.com/office/powerpoint/2010/main" val="13238179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ela 37"/>
          <p:cNvGraphicFramePr>
            <a:graphicFrameLocks noGrp="1"/>
          </p:cNvGraphicFramePr>
          <p:nvPr>
            <p:extLst>
              <p:ext uri="{D42A27DB-BD31-4B8C-83A1-F6EECF244321}">
                <p14:modId xmlns:p14="http://schemas.microsoft.com/office/powerpoint/2010/main" val="3838293780"/>
              </p:ext>
            </p:extLst>
          </p:nvPr>
        </p:nvGraphicFramePr>
        <p:xfrm>
          <a:off x="2024325" y="3013788"/>
          <a:ext cx="6768752" cy="2800930"/>
        </p:xfrm>
        <a:graphic>
          <a:graphicData uri="http://schemas.openxmlformats.org/drawingml/2006/table">
            <a:tbl>
              <a:tblPr bandRow="1">
                <a:tableStyleId>{5C22544A-7EE6-4342-B048-85BDC9FD1C3A}</a:tableStyleId>
              </a:tblPr>
              <a:tblGrid>
                <a:gridCol w="3240359">
                  <a:extLst>
                    <a:ext uri="{9D8B030D-6E8A-4147-A177-3AD203B41FA5}">
                      <a16:colId xmlns:a16="http://schemas.microsoft.com/office/drawing/2014/main" val="1717645873"/>
                    </a:ext>
                  </a:extLst>
                </a:gridCol>
                <a:gridCol w="1176131">
                  <a:extLst>
                    <a:ext uri="{9D8B030D-6E8A-4147-A177-3AD203B41FA5}">
                      <a16:colId xmlns:a16="http://schemas.microsoft.com/office/drawing/2014/main" val="2682590267"/>
                    </a:ext>
                  </a:extLst>
                </a:gridCol>
                <a:gridCol w="1176131">
                  <a:extLst>
                    <a:ext uri="{9D8B030D-6E8A-4147-A177-3AD203B41FA5}">
                      <a16:colId xmlns:a16="http://schemas.microsoft.com/office/drawing/2014/main" val="100693935"/>
                    </a:ext>
                  </a:extLst>
                </a:gridCol>
                <a:gridCol w="1176131">
                  <a:extLst>
                    <a:ext uri="{9D8B030D-6E8A-4147-A177-3AD203B41FA5}">
                      <a16:colId xmlns:a16="http://schemas.microsoft.com/office/drawing/2014/main" val="221777309"/>
                    </a:ext>
                  </a:extLst>
                </a:gridCol>
              </a:tblGrid>
              <a:tr h="460930">
                <a:tc>
                  <a:txBody>
                    <a:bodyPr/>
                    <a:lstStyle/>
                    <a:p>
                      <a:pPr marL="0" algn="r" defTabSz="1172261" rtl="0" eaLnBrk="1" latinLnBrk="0" hangingPunct="1"/>
                      <a:endParaRPr lang="pt-BR" sz="14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Ampliar a capacidade produtiva</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23%</a:t>
                      </a:r>
                    </a:p>
                  </a:txBody>
                  <a:tcPr marL="9525" marR="9525" marT="9525" marB="0" anchor="ctr"/>
                </a:tc>
                <a:extLst>
                  <a:ext uri="{0D108BD9-81ED-4DB2-BD59-A6C34878D82A}">
                    <a16:rowId xmlns:a16="http://schemas.microsoft.com/office/drawing/2014/main" val="1143186497"/>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Modernizar o negócio</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50%</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54%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38%</a:t>
                      </a:r>
                    </a:p>
                  </a:txBody>
                  <a:tcPr marL="9525" marR="9525" marT="9525" marB="0" anchor="ctr"/>
                </a:tc>
                <a:extLst>
                  <a:ext uri="{0D108BD9-81ED-4DB2-BD59-A6C34878D82A}">
                    <a16:rowId xmlns:a16="http://schemas.microsoft.com/office/drawing/2014/main" val="2417726408"/>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na capacitação</a:t>
                      </a:r>
                      <a:r>
                        <a:rPr lang="pt-BR" sz="1400" b="1" kern="1200" baseline="0" dirty="0">
                          <a:solidFill>
                            <a:srgbClr val="1F497D"/>
                          </a:solidFill>
                          <a:latin typeface="+mn-lt"/>
                          <a:ea typeface="+mn-ea"/>
                          <a:cs typeface="+mn-cs"/>
                        </a:rPr>
                        <a:t> dos funcionários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extLst>
                  <a:ext uri="{0D108BD9-81ED-4DB2-BD59-A6C34878D82A}">
                    <a16:rowId xmlns:a16="http://schemas.microsoft.com/office/drawing/2014/main" val="1811174359"/>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Outros</a:t>
                      </a:r>
                      <a:r>
                        <a:rPr lang="pt-BR" sz="1400" b="1" kern="1200" baseline="0" dirty="0">
                          <a:solidFill>
                            <a:srgbClr val="1F497D"/>
                          </a:solidFill>
                          <a:latin typeface="+mn-lt"/>
                          <a:ea typeface="+mn-ea"/>
                          <a:cs typeface="+mn-cs"/>
                        </a:rPr>
                        <a:t> investimentos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15%</a:t>
                      </a:r>
                    </a:p>
                  </a:txBody>
                  <a:tcPr marL="9525" marR="9525" marT="9525" marB="0" anchor="ctr"/>
                </a:tc>
                <a:extLst>
                  <a:ext uri="{0D108BD9-81ED-4DB2-BD59-A6C34878D82A}">
                    <a16:rowId xmlns:a16="http://schemas.microsoft.com/office/drawing/2014/main" val="3334416563"/>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317203924"/>
                  </a:ext>
                </a:extLst>
              </a:tr>
            </a:tbl>
          </a:graphicData>
        </a:graphic>
      </p:graphicFrame>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TIPO DE INVESTIMENTO QUE A EMPRESA PRETENDE REALIZAR</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Q24.</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Que tipo de investimento sua empresa pretende fazer em 2018?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pic>
        <p:nvPicPr>
          <p:cNvPr id="32" name="Imagem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477903" y="2576346"/>
            <a:ext cx="676746" cy="629161"/>
          </a:xfrm>
          <a:prstGeom prst="rect">
            <a:avLst/>
          </a:prstGeom>
        </p:spPr>
      </p:pic>
      <p:sp>
        <p:nvSpPr>
          <p:cNvPr id="33" name="Retângulo 32"/>
          <p:cNvSpPr/>
          <p:nvPr/>
        </p:nvSpPr>
        <p:spPr>
          <a:xfrm>
            <a:off x="5255960" y="3199421"/>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pic>
        <p:nvPicPr>
          <p:cNvPr id="34" name="Imagem 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29981" y="2600424"/>
            <a:ext cx="699356" cy="647690"/>
          </a:xfrm>
          <a:prstGeom prst="rect">
            <a:avLst/>
          </a:prstGeom>
        </p:spPr>
      </p:pic>
      <p:sp>
        <p:nvSpPr>
          <p:cNvPr id="35" name="Retângulo 34"/>
          <p:cNvSpPr/>
          <p:nvPr/>
        </p:nvSpPr>
        <p:spPr>
          <a:xfrm>
            <a:off x="6464688" y="3213691"/>
            <a:ext cx="1129672"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36" name="Imagem 3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46461" y="2532575"/>
            <a:ext cx="650893" cy="650893"/>
          </a:xfrm>
          <a:prstGeom prst="rect">
            <a:avLst/>
          </a:prstGeom>
        </p:spPr>
      </p:pic>
      <p:sp>
        <p:nvSpPr>
          <p:cNvPr id="37" name="Retângulo 36"/>
          <p:cNvSpPr/>
          <p:nvPr/>
        </p:nvSpPr>
        <p:spPr>
          <a:xfrm>
            <a:off x="7595520" y="3201700"/>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sp>
        <p:nvSpPr>
          <p:cNvPr id="24" name="CaixaDeTexto 23"/>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3.121 ENTREVISTADOS</a:t>
            </a:r>
          </a:p>
        </p:txBody>
      </p:sp>
    </p:spTree>
    <p:extLst>
      <p:ext uri="{BB962C8B-B14F-4D97-AF65-F5344CB8AC3E}">
        <p14:creationId xmlns:p14="http://schemas.microsoft.com/office/powerpoint/2010/main" val="277468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TIPO DE INVESTIMENTO QUE A EMPRESA PRETENDE REALIZAR</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Q24.</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Que tipo de investimento sua empresa pretende fazer em 2018?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592187429"/>
              </p:ext>
            </p:extLst>
          </p:nvPr>
        </p:nvGraphicFramePr>
        <p:xfrm>
          <a:off x="406574" y="2667446"/>
          <a:ext cx="9505056" cy="2919120"/>
        </p:xfrm>
        <a:graphic>
          <a:graphicData uri="http://schemas.openxmlformats.org/drawingml/2006/table">
            <a:tbl>
              <a:tblPr bandRow="1">
                <a:tableStyleId>{5C22544A-7EE6-4342-B048-85BDC9FD1C3A}</a:tableStyleId>
              </a:tblPr>
              <a:tblGrid>
                <a:gridCol w="3528391">
                  <a:extLst>
                    <a:ext uri="{9D8B030D-6E8A-4147-A177-3AD203B41FA5}">
                      <a16:colId xmlns:a16="http://schemas.microsoft.com/office/drawing/2014/main" val="1717645873"/>
                    </a:ext>
                  </a:extLst>
                </a:gridCol>
                <a:gridCol w="1195333">
                  <a:extLst>
                    <a:ext uri="{9D8B030D-6E8A-4147-A177-3AD203B41FA5}">
                      <a16:colId xmlns:a16="http://schemas.microsoft.com/office/drawing/2014/main" val="2682590267"/>
                    </a:ext>
                  </a:extLst>
                </a:gridCol>
                <a:gridCol w="1195333">
                  <a:extLst>
                    <a:ext uri="{9D8B030D-6E8A-4147-A177-3AD203B41FA5}">
                      <a16:colId xmlns:a16="http://schemas.microsoft.com/office/drawing/2014/main" val="100693935"/>
                    </a:ext>
                  </a:extLst>
                </a:gridCol>
                <a:gridCol w="1195333">
                  <a:extLst>
                    <a:ext uri="{9D8B030D-6E8A-4147-A177-3AD203B41FA5}">
                      <a16:colId xmlns:a16="http://schemas.microsoft.com/office/drawing/2014/main" val="221777309"/>
                    </a:ext>
                  </a:extLst>
                </a:gridCol>
                <a:gridCol w="1195333">
                  <a:extLst>
                    <a:ext uri="{9D8B030D-6E8A-4147-A177-3AD203B41FA5}">
                      <a16:colId xmlns:a16="http://schemas.microsoft.com/office/drawing/2014/main" val="690645657"/>
                    </a:ext>
                  </a:extLst>
                </a:gridCol>
                <a:gridCol w="1195333">
                  <a:extLst>
                    <a:ext uri="{9D8B030D-6E8A-4147-A177-3AD203B41FA5}">
                      <a16:colId xmlns:a16="http://schemas.microsoft.com/office/drawing/2014/main" val="1516364609"/>
                    </a:ext>
                  </a:extLst>
                </a:gridCol>
              </a:tblGrid>
              <a:tr h="337158">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Sul</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Sudeste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Centro-Oeste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Nordeste</a:t>
                      </a:r>
                    </a:p>
                  </a:txBody>
                  <a:tcPr anchor="ctr">
                    <a:solidFill>
                      <a:schemeClr val="accent2">
                        <a:lumMod val="60000"/>
                        <a:lumOff val="40000"/>
                        <a:alpha val="22000"/>
                      </a:schemeClr>
                    </a:solidFill>
                  </a:tcPr>
                </a:tc>
                <a:extLst>
                  <a:ext uri="{0D108BD9-81ED-4DB2-BD59-A6C34878D82A}">
                    <a16:rowId xmlns:a16="http://schemas.microsoft.com/office/drawing/2014/main" val="2156621863"/>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Ampliar a capacidade produtiva</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extLst>
                  <a:ext uri="{0D108BD9-81ED-4DB2-BD59-A6C34878D82A}">
                    <a16:rowId xmlns:a16="http://schemas.microsoft.com/office/drawing/2014/main" val="1143186497"/>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Modernizar o negócio</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51%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50%</a:t>
                      </a:r>
                    </a:p>
                  </a:txBody>
                  <a:tcPr marL="9525" marR="9525" marT="9525" marB="0" anchor="ctr"/>
                </a:tc>
                <a:extLst>
                  <a:ext uri="{0D108BD9-81ED-4DB2-BD59-A6C34878D82A}">
                    <a16:rowId xmlns:a16="http://schemas.microsoft.com/office/drawing/2014/main" val="2417726408"/>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na capacitação</a:t>
                      </a:r>
                      <a:r>
                        <a:rPr lang="pt-BR" sz="1400" b="1" kern="1200" baseline="0" dirty="0">
                          <a:solidFill>
                            <a:srgbClr val="1F497D"/>
                          </a:solidFill>
                          <a:latin typeface="+mn-lt"/>
                          <a:ea typeface="+mn-ea"/>
                          <a:cs typeface="+mn-cs"/>
                        </a:rPr>
                        <a:t> dos funcionários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extLst>
                  <a:ext uri="{0D108BD9-81ED-4DB2-BD59-A6C34878D82A}">
                    <a16:rowId xmlns:a16="http://schemas.microsoft.com/office/drawing/2014/main" val="2047430372"/>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Outros</a:t>
                      </a:r>
                      <a:r>
                        <a:rPr lang="pt-BR" sz="1400" b="1" kern="1200" baseline="0" dirty="0">
                          <a:solidFill>
                            <a:srgbClr val="1F497D"/>
                          </a:solidFill>
                          <a:latin typeface="+mn-lt"/>
                          <a:ea typeface="+mn-ea"/>
                          <a:cs typeface="+mn-cs"/>
                        </a:rPr>
                        <a:t> investimentos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12%</a:t>
                      </a:r>
                    </a:p>
                  </a:txBody>
                  <a:tcPr marL="9525" marR="9525" marT="9525" marB="0" anchor="ctr"/>
                </a:tc>
                <a:extLst>
                  <a:ext uri="{0D108BD9-81ED-4DB2-BD59-A6C34878D82A}">
                    <a16:rowId xmlns:a16="http://schemas.microsoft.com/office/drawing/2014/main" val="482354356"/>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1811174359"/>
                  </a:ext>
                </a:extLst>
              </a:tr>
            </a:tbl>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3.121 ENTREVISTADOS</a:t>
            </a:r>
          </a:p>
        </p:txBody>
      </p:sp>
    </p:spTree>
    <p:extLst>
      <p:ext uri="{BB962C8B-B14F-4D97-AF65-F5344CB8AC3E}">
        <p14:creationId xmlns:p14="http://schemas.microsoft.com/office/powerpoint/2010/main" val="227713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DESEMPENHO DA EMPRESA EM 2017</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t>Q11.</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 Para o seu negócio, o ano de 2017 foi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2901574781"/>
              </p:ext>
            </p:extLst>
          </p:nvPr>
        </p:nvGraphicFramePr>
        <p:xfrm>
          <a:off x="766614" y="1989634"/>
          <a:ext cx="9217024" cy="4236080"/>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27635235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TIPO DE INVESTIMENTO QUE A EMPRESA PRETENDE REALIZAR</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Q24.</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Que tipo de investimento sua empresa pretende fazer em 2018?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168624954"/>
              </p:ext>
            </p:extLst>
          </p:nvPr>
        </p:nvGraphicFramePr>
        <p:xfrm>
          <a:off x="694606" y="1788768"/>
          <a:ext cx="9577064" cy="4436946"/>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3.121 ENTREVISTADOS</a:t>
            </a:r>
          </a:p>
        </p:txBody>
      </p:sp>
    </p:spTree>
    <p:extLst>
      <p:ext uri="{BB962C8B-B14F-4D97-AF65-F5344CB8AC3E}">
        <p14:creationId xmlns:p14="http://schemas.microsoft.com/office/powerpoint/2010/main" val="13615989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TIPO DE INVESTIMENTO QUE A EMPRESA PRETENDE REALIZAR</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Q24.</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Que tipo de investimento sua empresa pretende fazer em 2018?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1201507463"/>
              </p:ext>
            </p:extLst>
          </p:nvPr>
        </p:nvGraphicFramePr>
        <p:xfrm>
          <a:off x="218137" y="2204023"/>
          <a:ext cx="10225130" cy="3711071"/>
        </p:xfrm>
        <a:graphic>
          <a:graphicData uri="http://schemas.openxmlformats.org/drawingml/2006/table">
            <a:tbl>
              <a:tblPr bandRow="1">
                <a:tableStyleId>{5C22544A-7EE6-4342-B048-85BDC9FD1C3A}</a:tableStyleId>
              </a:tblPr>
              <a:tblGrid>
                <a:gridCol w="3261523">
                  <a:extLst>
                    <a:ext uri="{9D8B030D-6E8A-4147-A177-3AD203B41FA5}">
                      <a16:colId xmlns:a16="http://schemas.microsoft.com/office/drawing/2014/main" val="1717645873"/>
                    </a:ext>
                  </a:extLst>
                </a:gridCol>
                <a:gridCol w="994801">
                  <a:extLst>
                    <a:ext uri="{9D8B030D-6E8A-4147-A177-3AD203B41FA5}">
                      <a16:colId xmlns:a16="http://schemas.microsoft.com/office/drawing/2014/main" val="2682590267"/>
                    </a:ext>
                  </a:extLst>
                </a:gridCol>
                <a:gridCol w="994801">
                  <a:extLst>
                    <a:ext uri="{9D8B030D-6E8A-4147-A177-3AD203B41FA5}">
                      <a16:colId xmlns:a16="http://schemas.microsoft.com/office/drawing/2014/main" val="100693935"/>
                    </a:ext>
                  </a:extLst>
                </a:gridCol>
                <a:gridCol w="994801">
                  <a:extLst>
                    <a:ext uri="{9D8B030D-6E8A-4147-A177-3AD203B41FA5}">
                      <a16:colId xmlns:a16="http://schemas.microsoft.com/office/drawing/2014/main" val="221777309"/>
                    </a:ext>
                  </a:extLst>
                </a:gridCol>
                <a:gridCol w="994801">
                  <a:extLst>
                    <a:ext uri="{9D8B030D-6E8A-4147-A177-3AD203B41FA5}">
                      <a16:colId xmlns:a16="http://schemas.microsoft.com/office/drawing/2014/main" val="690645657"/>
                    </a:ext>
                  </a:extLst>
                </a:gridCol>
                <a:gridCol w="994801">
                  <a:extLst>
                    <a:ext uri="{9D8B030D-6E8A-4147-A177-3AD203B41FA5}">
                      <a16:colId xmlns:a16="http://schemas.microsoft.com/office/drawing/2014/main" val="1516364609"/>
                    </a:ext>
                  </a:extLst>
                </a:gridCol>
                <a:gridCol w="994801">
                  <a:extLst>
                    <a:ext uri="{9D8B030D-6E8A-4147-A177-3AD203B41FA5}">
                      <a16:colId xmlns:a16="http://schemas.microsoft.com/office/drawing/2014/main" val="3703425292"/>
                    </a:ext>
                  </a:extLst>
                </a:gridCol>
                <a:gridCol w="994801">
                  <a:extLst>
                    <a:ext uri="{9D8B030D-6E8A-4147-A177-3AD203B41FA5}">
                      <a16:colId xmlns:a16="http://schemas.microsoft.com/office/drawing/2014/main" val="2422408081"/>
                    </a:ext>
                  </a:extLst>
                </a:gridCol>
              </a:tblGrid>
              <a:tr h="1053091">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Até fundamental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Fundamental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Pós-graduação completo ou incompleto</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531596">
                <a:tc>
                  <a:txBody>
                    <a:bodyPr/>
                    <a:lstStyle/>
                    <a:p>
                      <a:pPr marL="0" algn="r" defTabSz="1172261" rtl="0" eaLnBrk="1" latinLnBrk="0" hangingPunct="1"/>
                      <a:r>
                        <a:rPr lang="pt-BR" sz="1400" b="1" kern="1200" dirty="0">
                          <a:solidFill>
                            <a:srgbClr val="1F497D"/>
                          </a:solidFill>
                          <a:latin typeface="+mn-lt"/>
                          <a:ea typeface="+mn-ea"/>
                          <a:cs typeface="+mn-cs"/>
                        </a:rPr>
                        <a:t>Ampliar a capacidade produtiva</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17%</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extLst>
                  <a:ext uri="{0D108BD9-81ED-4DB2-BD59-A6C34878D82A}">
                    <a16:rowId xmlns:a16="http://schemas.microsoft.com/office/drawing/2014/main" val="1143186497"/>
                  </a:ext>
                </a:extLst>
              </a:tr>
              <a:tr h="531596">
                <a:tc>
                  <a:txBody>
                    <a:bodyPr/>
                    <a:lstStyle/>
                    <a:p>
                      <a:pPr marL="0" algn="r" defTabSz="1172261" rtl="0" eaLnBrk="1" latinLnBrk="0" hangingPunct="1"/>
                      <a:r>
                        <a:rPr lang="pt-BR" sz="1400" b="1" kern="1200" dirty="0">
                          <a:solidFill>
                            <a:srgbClr val="1F497D"/>
                          </a:solidFill>
                          <a:latin typeface="+mn-lt"/>
                          <a:ea typeface="+mn-ea"/>
                          <a:cs typeface="+mn-cs"/>
                        </a:rPr>
                        <a:t>Modernizar o negócio</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45%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55%</a:t>
                      </a:r>
                    </a:p>
                  </a:txBody>
                  <a:tcPr marL="9525" marR="9525" marT="9525" marB="0" anchor="ctr"/>
                </a:tc>
                <a:extLst>
                  <a:ext uri="{0D108BD9-81ED-4DB2-BD59-A6C34878D82A}">
                    <a16:rowId xmlns:a16="http://schemas.microsoft.com/office/drawing/2014/main" val="2417726408"/>
                  </a:ext>
                </a:extLst>
              </a:tr>
              <a:tr h="531596">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na capacitação</a:t>
                      </a:r>
                      <a:r>
                        <a:rPr lang="pt-BR" sz="1400" b="1" kern="1200" baseline="0" dirty="0">
                          <a:solidFill>
                            <a:srgbClr val="1F497D"/>
                          </a:solidFill>
                          <a:latin typeface="+mn-lt"/>
                          <a:ea typeface="+mn-ea"/>
                          <a:cs typeface="+mn-cs"/>
                        </a:rPr>
                        <a:t> dos funcionários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17%</a:t>
                      </a:r>
                    </a:p>
                  </a:txBody>
                  <a:tcPr marL="9525" marR="9525" marT="9525" marB="0" anchor="ctr"/>
                </a:tc>
                <a:extLst>
                  <a:ext uri="{0D108BD9-81ED-4DB2-BD59-A6C34878D82A}">
                    <a16:rowId xmlns:a16="http://schemas.microsoft.com/office/drawing/2014/main" val="1811174359"/>
                  </a:ext>
                </a:extLst>
              </a:tr>
              <a:tr h="531596">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Outros</a:t>
                      </a:r>
                      <a:r>
                        <a:rPr lang="pt-BR" sz="1400" b="1" kern="1200" baseline="0" dirty="0">
                          <a:solidFill>
                            <a:srgbClr val="1F497D"/>
                          </a:solidFill>
                          <a:latin typeface="+mn-lt"/>
                          <a:ea typeface="+mn-ea"/>
                          <a:cs typeface="+mn-cs"/>
                        </a:rPr>
                        <a:t> investimentos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14%</a:t>
                      </a:r>
                    </a:p>
                  </a:txBody>
                  <a:tcPr marL="9525" marR="9525" marT="9525" marB="0" anchor="ctr"/>
                </a:tc>
                <a:extLst>
                  <a:ext uri="{0D108BD9-81ED-4DB2-BD59-A6C34878D82A}">
                    <a16:rowId xmlns:a16="http://schemas.microsoft.com/office/drawing/2014/main" val="503726652"/>
                  </a:ext>
                </a:extLst>
              </a:tr>
              <a:tr h="531596">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0%</a:t>
                      </a:r>
                    </a:p>
                  </a:txBody>
                  <a:tcPr marL="9525" marR="9525" marT="9525" marB="0" anchor="ctr"/>
                </a:tc>
                <a:extLst>
                  <a:ext uri="{0D108BD9-81ED-4DB2-BD59-A6C34878D82A}">
                    <a16:rowId xmlns:a16="http://schemas.microsoft.com/office/drawing/2014/main" val="3496411687"/>
                  </a:ext>
                </a:extLst>
              </a:tr>
            </a:tbl>
          </a:graphicData>
        </a:graphic>
      </p:graphicFrame>
    </p:spTree>
    <p:extLst>
      <p:ext uri="{BB962C8B-B14F-4D97-AF65-F5344CB8AC3E}">
        <p14:creationId xmlns:p14="http://schemas.microsoft.com/office/powerpoint/2010/main" val="27969482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TIPO DE INVESTIMENTO QUE A EMPRESA PRETENDE REALIZAR</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Q24.</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Que tipo de investimento sua empresa pretende fazer em 2018? </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2089087035"/>
              </p:ext>
            </p:extLst>
          </p:nvPr>
        </p:nvGraphicFramePr>
        <p:xfrm>
          <a:off x="622598" y="2637707"/>
          <a:ext cx="9230329" cy="3424592"/>
        </p:xfrm>
        <a:graphic>
          <a:graphicData uri="http://schemas.openxmlformats.org/drawingml/2006/table">
            <a:tbl>
              <a:tblPr bandRow="1">
                <a:tableStyleId>{5C22544A-7EE6-4342-B048-85BDC9FD1C3A}</a:tableStyleId>
              </a:tblPr>
              <a:tblGrid>
                <a:gridCol w="3261523">
                  <a:extLst>
                    <a:ext uri="{9D8B030D-6E8A-4147-A177-3AD203B41FA5}">
                      <a16:colId xmlns:a16="http://schemas.microsoft.com/office/drawing/2014/main" val="1717645873"/>
                    </a:ext>
                  </a:extLst>
                </a:gridCol>
                <a:gridCol w="994801">
                  <a:extLst>
                    <a:ext uri="{9D8B030D-6E8A-4147-A177-3AD203B41FA5}">
                      <a16:colId xmlns:a16="http://schemas.microsoft.com/office/drawing/2014/main" val="2682590267"/>
                    </a:ext>
                  </a:extLst>
                </a:gridCol>
                <a:gridCol w="994801">
                  <a:extLst>
                    <a:ext uri="{9D8B030D-6E8A-4147-A177-3AD203B41FA5}">
                      <a16:colId xmlns:a16="http://schemas.microsoft.com/office/drawing/2014/main" val="100693935"/>
                    </a:ext>
                  </a:extLst>
                </a:gridCol>
                <a:gridCol w="994801">
                  <a:extLst>
                    <a:ext uri="{9D8B030D-6E8A-4147-A177-3AD203B41FA5}">
                      <a16:colId xmlns:a16="http://schemas.microsoft.com/office/drawing/2014/main" val="221777309"/>
                    </a:ext>
                  </a:extLst>
                </a:gridCol>
                <a:gridCol w="994801">
                  <a:extLst>
                    <a:ext uri="{9D8B030D-6E8A-4147-A177-3AD203B41FA5}">
                      <a16:colId xmlns:a16="http://schemas.microsoft.com/office/drawing/2014/main" val="690645657"/>
                    </a:ext>
                  </a:extLst>
                </a:gridCol>
                <a:gridCol w="994801">
                  <a:extLst>
                    <a:ext uri="{9D8B030D-6E8A-4147-A177-3AD203B41FA5}">
                      <a16:colId xmlns:a16="http://schemas.microsoft.com/office/drawing/2014/main" val="1516364609"/>
                    </a:ext>
                  </a:extLst>
                </a:gridCol>
                <a:gridCol w="994801">
                  <a:extLst>
                    <a:ext uri="{9D8B030D-6E8A-4147-A177-3AD203B41FA5}">
                      <a16:colId xmlns:a16="http://schemas.microsoft.com/office/drawing/2014/main" val="3703425292"/>
                    </a:ext>
                  </a:extLst>
                </a:gridCol>
              </a:tblGrid>
              <a:tr h="928982">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Até 24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25 a 34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35 a 44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45 a 54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55 a 64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65 anos </a:t>
                      </a:r>
                    </a:p>
                    <a:p>
                      <a:pPr marL="0" algn="ctr" defTabSz="1172261" rtl="0" eaLnBrk="1" fontAlgn="ctr" latinLnBrk="0" hangingPunct="1"/>
                      <a:r>
                        <a:rPr lang="pt-BR" sz="1400" b="1" kern="1200" dirty="0">
                          <a:solidFill>
                            <a:srgbClr val="215968"/>
                          </a:solidFill>
                          <a:latin typeface="+mn-lt"/>
                          <a:ea typeface="+mn-ea"/>
                          <a:cs typeface="+mn-cs"/>
                        </a:rPr>
                        <a:t>ou mais</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499122">
                <a:tc>
                  <a:txBody>
                    <a:bodyPr/>
                    <a:lstStyle/>
                    <a:p>
                      <a:pPr marL="0" algn="r" defTabSz="1172261" rtl="0" eaLnBrk="1" latinLnBrk="0" hangingPunct="1"/>
                      <a:r>
                        <a:rPr lang="pt-BR" sz="1400" b="1" kern="1200" dirty="0">
                          <a:solidFill>
                            <a:srgbClr val="1F497D"/>
                          </a:solidFill>
                          <a:latin typeface="+mn-lt"/>
                          <a:ea typeface="+mn-ea"/>
                          <a:cs typeface="+mn-cs"/>
                        </a:rPr>
                        <a:t>Ampliar a capacidade produtiva</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17%</a:t>
                      </a:r>
                    </a:p>
                  </a:txBody>
                  <a:tcPr marL="9525" marR="9525" marT="9525" marB="0" anchor="ctr"/>
                </a:tc>
                <a:extLst>
                  <a:ext uri="{0D108BD9-81ED-4DB2-BD59-A6C34878D82A}">
                    <a16:rowId xmlns:a16="http://schemas.microsoft.com/office/drawing/2014/main" val="1143186497"/>
                  </a:ext>
                </a:extLst>
              </a:tr>
              <a:tr h="499122">
                <a:tc>
                  <a:txBody>
                    <a:bodyPr/>
                    <a:lstStyle/>
                    <a:p>
                      <a:pPr marL="0" algn="r" defTabSz="1172261" rtl="0" eaLnBrk="1" latinLnBrk="0" hangingPunct="1"/>
                      <a:r>
                        <a:rPr lang="pt-BR" sz="1400" b="1" kern="1200" dirty="0">
                          <a:solidFill>
                            <a:srgbClr val="1F497D"/>
                          </a:solidFill>
                          <a:latin typeface="+mn-lt"/>
                          <a:ea typeface="+mn-ea"/>
                          <a:cs typeface="+mn-cs"/>
                        </a:rPr>
                        <a:t>Modernizar o negócio</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55%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33%</a:t>
                      </a:r>
                    </a:p>
                  </a:txBody>
                  <a:tcPr marL="9525" marR="9525" marT="9525" marB="0" anchor="ctr"/>
                </a:tc>
                <a:extLst>
                  <a:ext uri="{0D108BD9-81ED-4DB2-BD59-A6C34878D82A}">
                    <a16:rowId xmlns:a16="http://schemas.microsoft.com/office/drawing/2014/main" val="2417726408"/>
                  </a:ext>
                </a:extLst>
              </a:tr>
              <a:tr h="499122">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Investir na capacitação</a:t>
                      </a:r>
                      <a:r>
                        <a:rPr lang="pt-BR" sz="1400" b="1" kern="1200" baseline="0" dirty="0">
                          <a:solidFill>
                            <a:srgbClr val="1F497D"/>
                          </a:solidFill>
                          <a:latin typeface="+mn-lt"/>
                          <a:ea typeface="+mn-ea"/>
                          <a:cs typeface="+mn-cs"/>
                        </a:rPr>
                        <a:t> dos funcionários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29%</a:t>
                      </a:r>
                    </a:p>
                  </a:txBody>
                  <a:tcPr marL="9525" marR="9525" marT="9525" marB="0" anchor="ctr"/>
                </a:tc>
                <a:extLst>
                  <a:ext uri="{0D108BD9-81ED-4DB2-BD59-A6C34878D82A}">
                    <a16:rowId xmlns:a16="http://schemas.microsoft.com/office/drawing/2014/main" val="1811174359"/>
                  </a:ext>
                </a:extLst>
              </a:tr>
              <a:tr h="499122">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Outros</a:t>
                      </a:r>
                      <a:r>
                        <a:rPr lang="pt-BR" sz="1400" b="1" kern="1200" baseline="0" dirty="0">
                          <a:solidFill>
                            <a:srgbClr val="1F497D"/>
                          </a:solidFill>
                          <a:latin typeface="+mn-lt"/>
                          <a:ea typeface="+mn-ea"/>
                          <a:cs typeface="+mn-cs"/>
                        </a:rPr>
                        <a:t> investimentos</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extLst>
                  <a:ext uri="{0D108BD9-81ED-4DB2-BD59-A6C34878D82A}">
                    <a16:rowId xmlns:a16="http://schemas.microsoft.com/office/drawing/2014/main" val="503726652"/>
                  </a:ext>
                </a:extLst>
              </a:tr>
              <a:tr h="499122">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8%</a:t>
                      </a:r>
                    </a:p>
                  </a:txBody>
                  <a:tcPr marL="9525" marR="9525" marT="9525" marB="0" anchor="ctr"/>
                </a:tc>
                <a:extLst>
                  <a:ext uri="{0D108BD9-81ED-4DB2-BD59-A6C34878D82A}">
                    <a16:rowId xmlns:a16="http://schemas.microsoft.com/office/drawing/2014/main" val="3496411687"/>
                  </a:ext>
                </a:extLst>
              </a:tr>
            </a:tbl>
          </a:graphicData>
        </a:graphic>
      </p:graphicFrame>
      <p:sp>
        <p:nvSpPr>
          <p:cNvPr id="18" name="Retângulo 17"/>
          <p:cNvSpPr/>
          <p:nvPr/>
        </p:nvSpPr>
        <p:spPr>
          <a:xfrm>
            <a:off x="809270" y="1214287"/>
            <a:ext cx="9174368" cy="1077218"/>
          </a:xfrm>
          <a:prstGeom prst="rect">
            <a:avLst/>
          </a:prstGeom>
        </p:spPr>
        <p:txBody>
          <a:bodyPr wrap="square">
            <a:spAutoFit/>
          </a:bodyPr>
          <a:lstStyle/>
          <a:p>
            <a:pPr algn="just"/>
            <a:r>
              <a:rPr lang="pt-BR" sz="1800" dirty="0">
                <a:solidFill>
                  <a:schemeClr val="accent5">
                    <a:lumMod val="50000"/>
                  </a:schemeClr>
                </a:solidFill>
              </a:rPr>
              <a:t>Dentre os empresários mais jovens observa-se uma maior tendência em buscar a modernização do seu negócio. Por outro lado, quanto maior a idade dos empresários, maior a tendência em investir na capacitação dos funcionários da empresa. </a:t>
            </a:r>
          </a:p>
          <a:p>
            <a:pPr algn="just"/>
            <a:endParaRPr lang="pt-BR" sz="1000" dirty="0">
              <a:solidFill>
                <a:schemeClr val="accent5">
                  <a:lumMod val="50000"/>
                </a:schemeClr>
              </a:solidFill>
            </a:endParaRPr>
          </a:p>
        </p:txBody>
      </p:sp>
    </p:spTree>
    <p:extLst>
      <p:ext uri="{BB962C8B-B14F-4D97-AF65-F5344CB8AC3E}">
        <p14:creationId xmlns:p14="http://schemas.microsoft.com/office/powerpoint/2010/main" val="7004509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BENEFÍCIO DE SER EMPRESÁRIO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Na sua opinião, atualmente, qual o principal “benefício” para se tornar empresário(a)?</a:t>
            </a:r>
            <a:endParaRPr lang="pt-BR" sz="1050" dirty="0">
              <a:effectLst/>
              <a:latin typeface="Arial" panose="020B0604020202020204" pitchFamily="34" charset="0"/>
              <a:ea typeface="Times New Roman" panose="02020603050405020304" pitchFamily="18" charset="0"/>
            </a:endParaRPr>
          </a:p>
        </p:txBody>
      </p:sp>
      <p:sp>
        <p:nvSpPr>
          <p:cNvPr id="18" name="Retângulo com Único Canto Aparado 17">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19" name="Retângulo com Único Canto Aparado 18">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0" name="Retângulo com Único Canto Aparado 19">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1" name="Retângulo com Único Canto Aparado 20">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2" name="Retângulo com Único Canto Aparado 21">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23" name="Retângulo com Único Canto Aparado 22">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24" name="Retângulo com Único Canto Aparado 23">
            <a:hlinkClick r:id="rId10" action="ppaction://hlinksldjump"/>
          </p:cNvPr>
          <p:cNvSpPr/>
          <p:nvPr/>
        </p:nvSpPr>
        <p:spPr>
          <a:xfrm flipH="1">
            <a:off x="10703718" y="112553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4" name="Gráfico 3"/>
          <p:cNvGraphicFramePr/>
          <p:nvPr>
            <p:extLst>
              <p:ext uri="{D42A27DB-BD31-4B8C-83A1-F6EECF244321}">
                <p14:modId xmlns:p14="http://schemas.microsoft.com/office/powerpoint/2010/main" val="2914571216"/>
              </p:ext>
            </p:extLst>
          </p:nvPr>
        </p:nvGraphicFramePr>
        <p:xfrm>
          <a:off x="622598" y="2278116"/>
          <a:ext cx="9176039" cy="4149140"/>
        </p:xfrm>
        <a:graphic>
          <a:graphicData uri="http://schemas.openxmlformats.org/drawingml/2006/chart">
            <c:chart xmlns:c="http://schemas.openxmlformats.org/drawingml/2006/chart" xmlns:r="http://schemas.openxmlformats.org/officeDocument/2006/relationships" r:id="rId11"/>
          </a:graphicData>
        </a:graphic>
      </p:graphicFrame>
      <p:sp>
        <p:nvSpPr>
          <p:cNvPr id="2" name="CaixaDeTexto 1"/>
          <p:cNvSpPr txBox="1"/>
          <p:nvPr/>
        </p:nvSpPr>
        <p:spPr>
          <a:xfrm>
            <a:off x="910630" y="1125538"/>
            <a:ext cx="9001000" cy="1015663"/>
          </a:xfrm>
          <a:prstGeom prst="rect">
            <a:avLst/>
          </a:prstGeom>
          <a:noFill/>
        </p:spPr>
        <p:txBody>
          <a:bodyPr wrap="square" rtlCol="0">
            <a:spAutoFit/>
          </a:bodyPr>
          <a:lstStyle/>
          <a:p>
            <a:pPr algn="just"/>
            <a:r>
              <a:rPr lang="pt-BR" sz="2000" dirty="0">
                <a:solidFill>
                  <a:schemeClr val="accent5">
                    <a:lumMod val="50000"/>
                  </a:schemeClr>
                </a:solidFill>
              </a:rPr>
              <a:t>Quase 35% dos entrevistados citaram que o principal benefício de se tornar empresário é manter a renda. Já para cerca de ¼ dos entrevistados, ser empresário traz como vantagem a melhor conciliação entre trabalho e família.</a:t>
            </a:r>
          </a:p>
        </p:txBody>
      </p:sp>
      <p:sp>
        <p:nvSpPr>
          <p:cNvPr id="25" name="CaixaDeTexto 2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326454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BENEFÍCIO DE SER EMPRESÁRIO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Na sua opinião, atualmente, qual o principal “benefício” para se tornar empresário(a)?</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32" name="Tabela 31"/>
          <p:cNvGraphicFramePr>
            <a:graphicFrameLocks noGrp="1"/>
          </p:cNvGraphicFramePr>
          <p:nvPr>
            <p:extLst>
              <p:ext uri="{D42A27DB-BD31-4B8C-83A1-F6EECF244321}">
                <p14:modId xmlns:p14="http://schemas.microsoft.com/office/powerpoint/2010/main" val="2938089201"/>
              </p:ext>
            </p:extLst>
          </p:nvPr>
        </p:nvGraphicFramePr>
        <p:xfrm>
          <a:off x="207389" y="2226361"/>
          <a:ext cx="6764143" cy="3268930"/>
        </p:xfrm>
        <a:graphic>
          <a:graphicData uri="http://schemas.openxmlformats.org/drawingml/2006/table">
            <a:tbl>
              <a:tblPr bandRow="1">
                <a:tableStyleId>{5C22544A-7EE6-4342-B048-85BDC9FD1C3A}</a:tableStyleId>
              </a:tblPr>
              <a:tblGrid>
                <a:gridCol w="3238153">
                  <a:extLst>
                    <a:ext uri="{9D8B030D-6E8A-4147-A177-3AD203B41FA5}">
                      <a16:colId xmlns:a16="http://schemas.microsoft.com/office/drawing/2014/main" val="1717645873"/>
                    </a:ext>
                  </a:extLst>
                </a:gridCol>
                <a:gridCol w="1175330">
                  <a:extLst>
                    <a:ext uri="{9D8B030D-6E8A-4147-A177-3AD203B41FA5}">
                      <a16:colId xmlns:a16="http://schemas.microsoft.com/office/drawing/2014/main" val="2682590267"/>
                    </a:ext>
                  </a:extLst>
                </a:gridCol>
                <a:gridCol w="1175330">
                  <a:extLst>
                    <a:ext uri="{9D8B030D-6E8A-4147-A177-3AD203B41FA5}">
                      <a16:colId xmlns:a16="http://schemas.microsoft.com/office/drawing/2014/main" val="100693935"/>
                    </a:ext>
                  </a:extLst>
                </a:gridCol>
                <a:gridCol w="1175330">
                  <a:extLst>
                    <a:ext uri="{9D8B030D-6E8A-4147-A177-3AD203B41FA5}">
                      <a16:colId xmlns:a16="http://schemas.microsoft.com/office/drawing/2014/main" val="221777309"/>
                    </a:ext>
                  </a:extLst>
                </a:gridCol>
              </a:tblGrid>
              <a:tr h="460930">
                <a:tc>
                  <a:txBody>
                    <a:bodyPr/>
                    <a:lstStyle/>
                    <a:p>
                      <a:pPr marL="0" algn="r" defTabSz="1172261" rtl="0" eaLnBrk="1" latinLnBrk="0" hangingPunct="1"/>
                      <a:endParaRPr lang="pt-BR" sz="14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Conciliar</a:t>
                      </a:r>
                      <a:r>
                        <a:rPr lang="pt-BR" sz="1400" b="1" kern="1200" baseline="0" dirty="0">
                          <a:solidFill>
                            <a:srgbClr val="1F497D"/>
                          </a:solidFill>
                          <a:latin typeface="+mn-lt"/>
                          <a:ea typeface="+mn-ea"/>
                          <a:cs typeface="+mn-cs"/>
                        </a:rPr>
                        <a:t> trabalho e família</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extLst>
                  <a:ext uri="{0D108BD9-81ED-4DB2-BD59-A6C34878D82A}">
                    <a16:rowId xmlns:a16="http://schemas.microsoft.com/office/drawing/2014/main" val="1143186497"/>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Se realizar como empreendedor</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19%</a:t>
                      </a:r>
                    </a:p>
                  </a:txBody>
                  <a:tcPr marL="9525" marR="9525" marT="9525" marB="0" anchor="ctr"/>
                </a:tc>
                <a:extLst>
                  <a:ext uri="{0D108BD9-81ED-4DB2-BD59-A6C34878D82A}">
                    <a16:rowId xmlns:a16="http://schemas.microsoft.com/office/drawing/2014/main" val="2417726408"/>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Ter independência financeira</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25%</a:t>
                      </a:r>
                    </a:p>
                  </a:txBody>
                  <a:tcPr marL="9525" marR="9525" marT="9525" marB="0" anchor="ctr"/>
                </a:tc>
                <a:extLst>
                  <a:ext uri="{0D108BD9-81ED-4DB2-BD59-A6C34878D82A}">
                    <a16:rowId xmlns:a16="http://schemas.microsoft.com/office/drawing/2014/main" val="1811174359"/>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Manter a renda</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30%</a:t>
                      </a:r>
                    </a:p>
                  </a:txBody>
                  <a:tcPr marL="9525" marR="9525" marT="9525" marB="0" anchor="ctr"/>
                </a:tc>
                <a:extLst>
                  <a:ext uri="{0D108BD9-81ED-4DB2-BD59-A6C34878D82A}">
                    <a16:rowId xmlns:a16="http://schemas.microsoft.com/office/drawing/2014/main" val="2444147241"/>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Outros</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5%</a:t>
                      </a:r>
                    </a:p>
                  </a:txBody>
                  <a:tcPr marL="9525" marR="9525" marT="9525" marB="0" anchor="ctr"/>
                </a:tc>
                <a:extLst>
                  <a:ext uri="{0D108BD9-81ED-4DB2-BD59-A6C34878D82A}">
                    <a16:rowId xmlns:a16="http://schemas.microsoft.com/office/drawing/2014/main" val="3334416563"/>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sabe/Não respondeu</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6%</a:t>
                      </a:r>
                    </a:p>
                  </a:txBody>
                  <a:tcPr marL="9525" marR="9525" marT="9525" marB="0" anchor="ctr"/>
                </a:tc>
                <a:extLst>
                  <a:ext uri="{0D108BD9-81ED-4DB2-BD59-A6C34878D82A}">
                    <a16:rowId xmlns:a16="http://schemas.microsoft.com/office/drawing/2014/main" val="317203924"/>
                  </a:ext>
                </a:extLst>
              </a:tr>
            </a:tbl>
          </a:graphicData>
        </a:graphic>
      </p:graphicFrame>
      <p:grpSp>
        <p:nvGrpSpPr>
          <p:cNvPr id="33" name="Agrupar 32"/>
          <p:cNvGrpSpPr/>
          <p:nvPr/>
        </p:nvGrpSpPr>
        <p:grpSpPr>
          <a:xfrm>
            <a:off x="4726238" y="1763064"/>
            <a:ext cx="903106" cy="1000366"/>
            <a:chOff x="2639175" y="4785128"/>
            <a:chExt cx="762451" cy="1207077"/>
          </a:xfrm>
        </p:grpSpPr>
        <p:grpSp>
          <p:nvGrpSpPr>
            <p:cNvPr id="34" name="Grupo 5"/>
            <p:cNvGrpSpPr/>
            <p:nvPr/>
          </p:nvGrpSpPr>
          <p:grpSpPr>
            <a:xfrm>
              <a:off x="2639175" y="4785128"/>
              <a:ext cx="762451" cy="760375"/>
              <a:chOff x="1990279" y="4930054"/>
              <a:chExt cx="829550" cy="829550"/>
            </a:xfrm>
          </p:grpSpPr>
          <p:sp>
            <p:nvSpPr>
              <p:cNvPr id="36" name="Retângulo 35"/>
              <p:cNvSpPr/>
              <p:nvPr/>
            </p:nvSpPr>
            <p:spPr>
              <a:xfrm>
                <a:off x="2168521"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2303082"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a:off x="2439824"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a:off x="2583199" y="5104525"/>
                <a:ext cx="56251" cy="9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10"/>
              <p:cNvSpPr/>
              <p:nvPr/>
            </p:nvSpPr>
            <p:spPr>
              <a:xfrm>
                <a:off x="2085975"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Forma livre 11"/>
              <p:cNvSpPr/>
              <p:nvPr/>
            </p:nvSpPr>
            <p:spPr>
              <a:xfrm>
                <a:off x="2634623" y="5305425"/>
                <a:ext cx="90488" cy="361950"/>
              </a:xfrm>
              <a:custGeom>
                <a:avLst/>
                <a:gdLst>
                  <a:gd name="connsiteX0" fmla="*/ 85725 w 90488"/>
                  <a:gd name="connsiteY0" fmla="*/ 352425 h 361950"/>
                  <a:gd name="connsiteX1" fmla="*/ 90488 w 90488"/>
                  <a:gd name="connsiteY1" fmla="*/ 0 h 361950"/>
                  <a:gd name="connsiteX2" fmla="*/ 0 w 90488"/>
                  <a:gd name="connsiteY2" fmla="*/ 0 h 361950"/>
                  <a:gd name="connsiteX3" fmla="*/ 0 w 90488"/>
                  <a:gd name="connsiteY3" fmla="*/ 361950 h 361950"/>
                  <a:gd name="connsiteX4" fmla="*/ 85725 w 90488"/>
                  <a:gd name="connsiteY4" fmla="*/ 3524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361950">
                    <a:moveTo>
                      <a:pt x="85725" y="352425"/>
                    </a:moveTo>
                    <a:cubicBezTo>
                      <a:pt x="87313" y="234950"/>
                      <a:pt x="88900" y="117475"/>
                      <a:pt x="90488" y="0"/>
                    </a:cubicBezTo>
                    <a:lnTo>
                      <a:pt x="0" y="0"/>
                    </a:lnTo>
                    <a:lnTo>
                      <a:pt x="0" y="361950"/>
                    </a:lnTo>
                    <a:lnTo>
                      <a:pt x="85725" y="35242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2" name="Imagem 4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90279" y="4930054"/>
                <a:ext cx="829550" cy="829550"/>
              </a:xfrm>
              <a:prstGeom prst="rect">
                <a:avLst/>
              </a:prstGeom>
            </p:spPr>
          </p:pic>
        </p:grpSp>
        <p:sp>
          <p:nvSpPr>
            <p:cNvPr id="35" name="CaixaDeTexto 34"/>
            <p:cNvSpPr txBox="1"/>
            <p:nvPr/>
          </p:nvSpPr>
          <p:spPr>
            <a:xfrm>
              <a:off x="2711925" y="5520551"/>
              <a:ext cx="653718" cy="471654"/>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a:t>
              </a:r>
            </a:p>
          </p:txBody>
        </p:sp>
      </p:grpSp>
      <p:grpSp>
        <p:nvGrpSpPr>
          <p:cNvPr id="43" name="Agrupar 42"/>
          <p:cNvGrpSpPr/>
          <p:nvPr/>
        </p:nvGrpSpPr>
        <p:grpSpPr>
          <a:xfrm>
            <a:off x="5891412" y="1703216"/>
            <a:ext cx="944343" cy="1057106"/>
            <a:chOff x="8349793" y="1845054"/>
            <a:chExt cx="828255" cy="915585"/>
          </a:xfrm>
        </p:grpSpPr>
        <p:grpSp>
          <p:nvGrpSpPr>
            <p:cNvPr id="44" name="Grupo 16"/>
            <p:cNvGrpSpPr/>
            <p:nvPr/>
          </p:nvGrpSpPr>
          <p:grpSpPr>
            <a:xfrm>
              <a:off x="8426412" y="1845054"/>
              <a:ext cx="720398" cy="620267"/>
              <a:chOff x="2947662" y="4678526"/>
              <a:chExt cx="846138" cy="1057275"/>
            </a:xfrm>
          </p:grpSpPr>
          <p:sp>
            <p:nvSpPr>
              <p:cNvPr id="46" name="Retângulo 45"/>
              <p:cNvSpPr/>
              <p:nvPr/>
            </p:nvSpPr>
            <p:spPr>
              <a:xfrm>
                <a:off x="3019100" y="4854739"/>
                <a:ext cx="530550" cy="72056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7" name="Group 13"/>
              <p:cNvGrpSpPr>
                <a:grpSpLocks noChangeAspect="1"/>
              </p:cNvGrpSpPr>
              <p:nvPr/>
            </p:nvGrpSpPr>
            <p:grpSpPr bwMode="auto">
              <a:xfrm>
                <a:off x="2947662" y="4678526"/>
                <a:ext cx="846138" cy="1057275"/>
                <a:chOff x="-489" y="3132"/>
                <a:chExt cx="533" cy="666"/>
              </a:xfrm>
            </p:grpSpPr>
            <p:sp>
              <p:nvSpPr>
                <p:cNvPr id="48" name="Freeform 14"/>
                <p:cNvSpPr>
                  <a:spLocks noEditPoints="1"/>
                </p:cNvSpPr>
                <p:nvPr/>
              </p:nvSpPr>
              <p:spPr bwMode="auto">
                <a:xfrm>
                  <a:off x="-444" y="3243"/>
                  <a:ext cx="488" cy="555"/>
                </a:xfrm>
                <a:custGeom>
                  <a:avLst/>
                  <a:gdLst>
                    <a:gd name="T0" fmla="*/ 1010 w 1201"/>
                    <a:gd name="T1" fmla="*/ 1147 h 1365"/>
                    <a:gd name="T2" fmla="*/ 819 w 1201"/>
                    <a:gd name="T3" fmla="*/ 1283 h 1365"/>
                    <a:gd name="T4" fmla="*/ 710 w 1201"/>
                    <a:gd name="T5" fmla="*/ 1147 h 1365"/>
                    <a:gd name="T6" fmla="*/ 874 w 1201"/>
                    <a:gd name="T7" fmla="*/ 27 h 1365"/>
                    <a:gd name="T8" fmla="*/ 0 w 1201"/>
                    <a:gd name="T9" fmla="*/ 27 h 1365"/>
                    <a:gd name="T10" fmla="*/ 1119 w 1201"/>
                    <a:gd name="T11" fmla="*/ 1365 h 1365"/>
                    <a:gd name="T12" fmla="*/ 710 w 1201"/>
                    <a:gd name="T13" fmla="*/ 55 h 1365"/>
                    <a:gd name="T14" fmla="*/ 710 w 1201"/>
                    <a:gd name="T15" fmla="*/ 219 h 1365"/>
                    <a:gd name="T16" fmla="*/ 819 w 1201"/>
                    <a:gd name="T17" fmla="*/ 273 h 1365"/>
                    <a:gd name="T18" fmla="*/ 710 w 1201"/>
                    <a:gd name="T19" fmla="*/ 273 h 1365"/>
                    <a:gd name="T20" fmla="*/ 819 w 1201"/>
                    <a:gd name="T21" fmla="*/ 655 h 1365"/>
                    <a:gd name="T22" fmla="*/ 710 w 1201"/>
                    <a:gd name="T23" fmla="*/ 710 h 1365"/>
                    <a:gd name="T24" fmla="*/ 710 w 1201"/>
                    <a:gd name="T25" fmla="*/ 874 h 1365"/>
                    <a:gd name="T26" fmla="*/ 819 w 1201"/>
                    <a:gd name="T27" fmla="*/ 928 h 1365"/>
                    <a:gd name="T28" fmla="*/ 710 w 1201"/>
                    <a:gd name="T29" fmla="*/ 928 h 1365"/>
                    <a:gd name="T30" fmla="*/ 55 w 1201"/>
                    <a:gd name="T31" fmla="*/ 1147 h 1365"/>
                    <a:gd name="T32" fmla="*/ 164 w 1201"/>
                    <a:gd name="T33" fmla="*/ 1092 h 1365"/>
                    <a:gd name="T34" fmla="*/ 164 w 1201"/>
                    <a:gd name="T35" fmla="*/ 928 h 1365"/>
                    <a:gd name="T36" fmla="*/ 55 w 1201"/>
                    <a:gd name="T37" fmla="*/ 874 h 1365"/>
                    <a:gd name="T38" fmla="*/ 164 w 1201"/>
                    <a:gd name="T39" fmla="*/ 874 h 1365"/>
                    <a:gd name="T40" fmla="*/ 55 w 1201"/>
                    <a:gd name="T41" fmla="*/ 492 h 1365"/>
                    <a:gd name="T42" fmla="*/ 164 w 1201"/>
                    <a:gd name="T43" fmla="*/ 437 h 1365"/>
                    <a:gd name="T44" fmla="*/ 164 w 1201"/>
                    <a:gd name="T45" fmla="*/ 273 h 1365"/>
                    <a:gd name="T46" fmla="*/ 55 w 1201"/>
                    <a:gd name="T47" fmla="*/ 219 h 1365"/>
                    <a:gd name="T48" fmla="*/ 164 w 1201"/>
                    <a:gd name="T49" fmla="*/ 219 h 1365"/>
                    <a:gd name="T50" fmla="*/ 218 w 1201"/>
                    <a:gd name="T51" fmla="*/ 1147 h 1365"/>
                    <a:gd name="T52" fmla="*/ 328 w 1201"/>
                    <a:gd name="T53" fmla="*/ 1092 h 1365"/>
                    <a:gd name="T54" fmla="*/ 328 w 1201"/>
                    <a:gd name="T55" fmla="*/ 928 h 1365"/>
                    <a:gd name="T56" fmla="*/ 218 w 1201"/>
                    <a:gd name="T57" fmla="*/ 874 h 1365"/>
                    <a:gd name="T58" fmla="*/ 328 w 1201"/>
                    <a:gd name="T59" fmla="*/ 874 h 1365"/>
                    <a:gd name="T60" fmla="*/ 218 w 1201"/>
                    <a:gd name="T61" fmla="*/ 492 h 1365"/>
                    <a:gd name="T62" fmla="*/ 328 w 1201"/>
                    <a:gd name="T63" fmla="*/ 437 h 1365"/>
                    <a:gd name="T64" fmla="*/ 328 w 1201"/>
                    <a:gd name="T65" fmla="*/ 273 h 1365"/>
                    <a:gd name="T66" fmla="*/ 218 w 1201"/>
                    <a:gd name="T67" fmla="*/ 219 h 1365"/>
                    <a:gd name="T68" fmla="*/ 328 w 1201"/>
                    <a:gd name="T69" fmla="*/ 219 h 1365"/>
                    <a:gd name="T70" fmla="*/ 382 w 1201"/>
                    <a:gd name="T71" fmla="*/ 1147 h 1365"/>
                    <a:gd name="T72" fmla="*/ 491 w 1201"/>
                    <a:gd name="T73" fmla="*/ 1092 h 1365"/>
                    <a:gd name="T74" fmla="*/ 491 w 1201"/>
                    <a:gd name="T75" fmla="*/ 928 h 1365"/>
                    <a:gd name="T76" fmla="*/ 382 w 1201"/>
                    <a:gd name="T77" fmla="*/ 874 h 1365"/>
                    <a:gd name="T78" fmla="*/ 491 w 1201"/>
                    <a:gd name="T79" fmla="*/ 874 h 1365"/>
                    <a:gd name="T80" fmla="*/ 382 w 1201"/>
                    <a:gd name="T81" fmla="*/ 492 h 1365"/>
                    <a:gd name="T82" fmla="*/ 491 w 1201"/>
                    <a:gd name="T83" fmla="*/ 437 h 1365"/>
                    <a:gd name="T84" fmla="*/ 491 w 1201"/>
                    <a:gd name="T85" fmla="*/ 273 h 1365"/>
                    <a:gd name="T86" fmla="*/ 382 w 1201"/>
                    <a:gd name="T87" fmla="*/ 219 h 1365"/>
                    <a:gd name="T88" fmla="*/ 491 w 1201"/>
                    <a:gd name="T89" fmla="*/ 219 h 1365"/>
                    <a:gd name="T90" fmla="*/ 546 w 1201"/>
                    <a:gd name="T91" fmla="*/ 1147 h 1365"/>
                    <a:gd name="T92" fmla="*/ 655 w 1201"/>
                    <a:gd name="T93" fmla="*/ 1092 h 1365"/>
                    <a:gd name="T94" fmla="*/ 655 w 1201"/>
                    <a:gd name="T95" fmla="*/ 928 h 1365"/>
                    <a:gd name="T96" fmla="*/ 546 w 1201"/>
                    <a:gd name="T97" fmla="*/ 874 h 1365"/>
                    <a:gd name="T98" fmla="*/ 655 w 1201"/>
                    <a:gd name="T99" fmla="*/ 874 h 1365"/>
                    <a:gd name="T100" fmla="*/ 546 w 1201"/>
                    <a:gd name="T101" fmla="*/ 492 h 1365"/>
                    <a:gd name="T102" fmla="*/ 655 w 1201"/>
                    <a:gd name="T103" fmla="*/ 437 h 1365"/>
                    <a:gd name="T104" fmla="*/ 655 w 1201"/>
                    <a:gd name="T105" fmla="*/ 273 h 1365"/>
                    <a:gd name="T106" fmla="*/ 546 w 1201"/>
                    <a:gd name="T107" fmla="*/ 219 h 1365"/>
                    <a:gd name="T108" fmla="*/ 655 w 1201"/>
                    <a:gd name="T109" fmla="*/ 219 h 1365"/>
                    <a:gd name="T110" fmla="*/ 874 w 1201"/>
                    <a:gd name="T111" fmla="*/ 1283 h 1365"/>
                    <a:gd name="T112" fmla="*/ 941 w 1201"/>
                    <a:gd name="T113" fmla="*/ 1263 h 1365"/>
                    <a:gd name="T114" fmla="*/ 1063 w 1201"/>
                    <a:gd name="T115" fmla="*/ 1244 h 1365"/>
                    <a:gd name="T116" fmla="*/ 1147 w 1201"/>
                    <a:gd name="T117" fmla="*/ 1283 h 1365"/>
                    <a:gd name="T118" fmla="*/ 1119 w 1201"/>
                    <a:gd name="T119" fmla="*/ 1311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1" h="1365">
                      <a:moveTo>
                        <a:pt x="1119" y="1202"/>
                      </a:moveTo>
                      <a:cubicBezTo>
                        <a:pt x="1115" y="1202"/>
                        <a:pt x="1110" y="1202"/>
                        <a:pt x="1105" y="1203"/>
                      </a:cubicBezTo>
                      <a:cubicBezTo>
                        <a:pt x="1087" y="1169"/>
                        <a:pt x="1051" y="1147"/>
                        <a:pt x="1010" y="1147"/>
                      </a:cubicBezTo>
                      <a:cubicBezTo>
                        <a:pt x="970" y="1147"/>
                        <a:pt x="934" y="1169"/>
                        <a:pt x="915" y="1203"/>
                      </a:cubicBezTo>
                      <a:cubicBezTo>
                        <a:pt x="910" y="1202"/>
                        <a:pt x="906" y="1202"/>
                        <a:pt x="901" y="1202"/>
                      </a:cubicBezTo>
                      <a:cubicBezTo>
                        <a:pt x="856" y="1202"/>
                        <a:pt x="819" y="1238"/>
                        <a:pt x="819" y="1283"/>
                      </a:cubicBezTo>
                      <a:cubicBezTo>
                        <a:pt x="819" y="1293"/>
                        <a:pt x="821" y="1302"/>
                        <a:pt x="824" y="1311"/>
                      </a:cubicBezTo>
                      <a:cubicBezTo>
                        <a:pt x="710" y="1311"/>
                        <a:pt x="710" y="1311"/>
                        <a:pt x="710" y="1311"/>
                      </a:cubicBezTo>
                      <a:cubicBezTo>
                        <a:pt x="710" y="1147"/>
                        <a:pt x="710" y="1147"/>
                        <a:pt x="710" y="1147"/>
                      </a:cubicBezTo>
                      <a:cubicBezTo>
                        <a:pt x="846" y="1147"/>
                        <a:pt x="846" y="1147"/>
                        <a:pt x="846" y="1147"/>
                      </a:cubicBezTo>
                      <a:cubicBezTo>
                        <a:pt x="861" y="1147"/>
                        <a:pt x="874" y="1135"/>
                        <a:pt x="874" y="1120"/>
                      </a:cubicBezTo>
                      <a:cubicBezTo>
                        <a:pt x="874" y="27"/>
                        <a:pt x="874" y="27"/>
                        <a:pt x="874" y="27"/>
                      </a:cubicBezTo>
                      <a:cubicBezTo>
                        <a:pt x="874" y="12"/>
                        <a:pt x="861" y="0"/>
                        <a:pt x="846" y="0"/>
                      </a:cubicBezTo>
                      <a:cubicBezTo>
                        <a:pt x="27" y="0"/>
                        <a:pt x="27" y="0"/>
                        <a:pt x="27" y="0"/>
                      </a:cubicBezTo>
                      <a:cubicBezTo>
                        <a:pt x="12" y="0"/>
                        <a:pt x="0" y="12"/>
                        <a:pt x="0" y="27"/>
                      </a:cubicBezTo>
                      <a:cubicBezTo>
                        <a:pt x="0" y="1338"/>
                        <a:pt x="0" y="1338"/>
                        <a:pt x="0" y="1338"/>
                      </a:cubicBezTo>
                      <a:cubicBezTo>
                        <a:pt x="0" y="1353"/>
                        <a:pt x="12" y="1365"/>
                        <a:pt x="27" y="1365"/>
                      </a:cubicBezTo>
                      <a:cubicBezTo>
                        <a:pt x="1119" y="1365"/>
                        <a:pt x="1119" y="1365"/>
                        <a:pt x="1119" y="1365"/>
                      </a:cubicBezTo>
                      <a:cubicBezTo>
                        <a:pt x="1165" y="1365"/>
                        <a:pt x="1201" y="1329"/>
                        <a:pt x="1201" y="1283"/>
                      </a:cubicBezTo>
                      <a:cubicBezTo>
                        <a:pt x="1201" y="1238"/>
                        <a:pt x="1165" y="1202"/>
                        <a:pt x="1119" y="1202"/>
                      </a:cubicBezTo>
                      <a:close/>
                      <a:moveTo>
                        <a:pt x="710" y="55"/>
                      </a:moveTo>
                      <a:cubicBezTo>
                        <a:pt x="819" y="55"/>
                        <a:pt x="819" y="55"/>
                        <a:pt x="819" y="55"/>
                      </a:cubicBezTo>
                      <a:cubicBezTo>
                        <a:pt x="819" y="219"/>
                        <a:pt x="819" y="219"/>
                        <a:pt x="819" y="219"/>
                      </a:cubicBezTo>
                      <a:cubicBezTo>
                        <a:pt x="710" y="219"/>
                        <a:pt x="710" y="219"/>
                        <a:pt x="710" y="219"/>
                      </a:cubicBezTo>
                      <a:lnTo>
                        <a:pt x="710" y="55"/>
                      </a:lnTo>
                      <a:close/>
                      <a:moveTo>
                        <a:pt x="710" y="273"/>
                      </a:moveTo>
                      <a:cubicBezTo>
                        <a:pt x="819" y="273"/>
                        <a:pt x="819" y="273"/>
                        <a:pt x="819" y="273"/>
                      </a:cubicBezTo>
                      <a:cubicBezTo>
                        <a:pt x="819" y="437"/>
                        <a:pt x="819" y="437"/>
                        <a:pt x="819" y="437"/>
                      </a:cubicBezTo>
                      <a:cubicBezTo>
                        <a:pt x="710" y="437"/>
                        <a:pt x="710" y="437"/>
                        <a:pt x="710" y="437"/>
                      </a:cubicBezTo>
                      <a:lnTo>
                        <a:pt x="710" y="273"/>
                      </a:lnTo>
                      <a:close/>
                      <a:moveTo>
                        <a:pt x="710" y="492"/>
                      </a:moveTo>
                      <a:cubicBezTo>
                        <a:pt x="819" y="492"/>
                        <a:pt x="819" y="492"/>
                        <a:pt x="819" y="492"/>
                      </a:cubicBezTo>
                      <a:cubicBezTo>
                        <a:pt x="819" y="655"/>
                        <a:pt x="819" y="655"/>
                        <a:pt x="819" y="655"/>
                      </a:cubicBezTo>
                      <a:cubicBezTo>
                        <a:pt x="710" y="655"/>
                        <a:pt x="710" y="655"/>
                        <a:pt x="710" y="655"/>
                      </a:cubicBezTo>
                      <a:lnTo>
                        <a:pt x="710" y="492"/>
                      </a:lnTo>
                      <a:close/>
                      <a:moveTo>
                        <a:pt x="710" y="710"/>
                      </a:moveTo>
                      <a:cubicBezTo>
                        <a:pt x="819" y="710"/>
                        <a:pt x="819" y="710"/>
                        <a:pt x="819" y="710"/>
                      </a:cubicBezTo>
                      <a:cubicBezTo>
                        <a:pt x="819" y="874"/>
                        <a:pt x="819" y="874"/>
                        <a:pt x="819" y="874"/>
                      </a:cubicBezTo>
                      <a:cubicBezTo>
                        <a:pt x="710" y="874"/>
                        <a:pt x="710" y="874"/>
                        <a:pt x="710" y="874"/>
                      </a:cubicBezTo>
                      <a:lnTo>
                        <a:pt x="710" y="710"/>
                      </a:lnTo>
                      <a:close/>
                      <a:moveTo>
                        <a:pt x="710" y="928"/>
                      </a:moveTo>
                      <a:cubicBezTo>
                        <a:pt x="819" y="928"/>
                        <a:pt x="819" y="928"/>
                        <a:pt x="819" y="928"/>
                      </a:cubicBezTo>
                      <a:cubicBezTo>
                        <a:pt x="819" y="1092"/>
                        <a:pt x="819" y="1092"/>
                        <a:pt x="819" y="1092"/>
                      </a:cubicBezTo>
                      <a:cubicBezTo>
                        <a:pt x="710" y="1092"/>
                        <a:pt x="710" y="1092"/>
                        <a:pt x="710" y="1092"/>
                      </a:cubicBezTo>
                      <a:lnTo>
                        <a:pt x="710" y="928"/>
                      </a:lnTo>
                      <a:close/>
                      <a:moveTo>
                        <a:pt x="164" y="1311"/>
                      </a:moveTo>
                      <a:cubicBezTo>
                        <a:pt x="55" y="1311"/>
                        <a:pt x="55" y="1311"/>
                        <a:pt x="55" y="1311"/>
                      </a:cubicBezTo>
                      <a:cubicBezTo>
                        <a:pt x="55" y="1147"/>
                        <a:pt x="55" y="1147"/>
                        <a:pt x="55" y="1147"/>
                      </a:cubicBezTo>
                      <a:cubicBezTo>
                        <a:pt x="164" y="1147"/>
                        <a:pt x="164" y="1147"/>
                        <a:pt x="164" y="1147"/>
                      </a:cubicBezTo>
                      <a:lnTo>
                        <a:pt x="164" y="1311"/>
                      </a:lnTo>
                      <a:close/>
                      <a:moveTo>
                        <a:pt x="164" y="1092"/>
                      </a:moveTo>
                      <a:cubicBezTo>
                        <a:pt x="55" y="1092"/>
                        <a:pt x="55" y="1092"/>
                        <a:pt x="55" y="1092"/>
                      </a:cubicBezTo>
                      <a:cubicBezTo>
                        <a:pt x="55" y="928"/>
                        <a:pt x="55" y="928"/>
                        <a:pt x="55" y="928"/>
                      </a:cubicBezTo>
                      <a:cubicBezTo>
                        <a:pt x="164" y="928"/>
                        <a:pt x="164" y="928"/>
                        <a:pt x="164" y="928"/>
                      </a:cubicBezTo>
                      <a:lnTo>
                        <a:pt x="164" y="1092"/>
                      </a:lnTo>
                      <a:close/>
                      <a:moveTo>
                        <a:pt x="164" y="874"/>
                      </a:moveTo>
                      <a:cubicBezTo>
                        <a:pt x="55" y="874"/>
                        <a:pt x="55" y="874"/>
                        <a:pt x="55" y="874"/>
                      </a:cubicBezTo>
                      <a:cubicBezTo>
                        <a:pt x="55" y="710"/>
                        <a:pt x="55" y="710"/>
                        <a:pt x="55" y="710"/>
                      </a:cubicBezTo>
                      <a:cubicBezTo>
                        <a:pt x="164" y="710"/>
                        <a:pt x="164" y="710"/>
                        <a:pt x="164" y="710"/>
                      </a:cubicBezTo>
                      <a:lnTo>
                        <a:pt x="164" y="874"/>
                      </a:lnTo>
                      <a:close/>
                      <a:moveTo>
                        <a:pt x="164" y="655"/>
                      </a:moveTo>
                      <a:cubicBezTo>
                        <a:pt x="55" y="655"/>
                        <a:pt x="55" y="655"/>
                        <a:pt x="55" y="655"/>
                      </a:cubicBezTo>
                      <a:cubicBezTo>
                        <a:pt x="55" y="492"/>
                        <a:pt x="55" y="492"/>
                        <a:pt x="55" y="492"/>
                      </a:cubicBezTo>
                      <a:cubicBezTo>
                        <a:pt x="164" y="492"/>
                        <a:pt x="164" y="492"/>
                        <a:pt x="164" y="492"/>
                      </a:cubicBezTo>
                      <a:lnTo>
                        <a:pt x="164" y="655"/>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1311"/>
                      </a:moveTo>
                      <a:cubicBezTo>
                        <a:pt x="218" y="1311"/>
                        <a:pt x="218" y="1311"/>
                        <a:pt x="218" y="1311"/>
                      </a:cubicBezTo>
                      <a:cubicBezTo>
                        <a:pt x="218" y="1147"/>
                        <a:pt x="218" y="1147"/>
                        <a:pt x="218" y="1147"/>
                      </a:cubicBezTo>
                      <a:cubicBezTo>
                        <a:pt x="328" y="1147"/>
                        <a:pt x="328" y="1147"/>
                        <a:pt x="328" y="1147"/>
                      </a:cubicBezTo>
                      <a:lnTo>
                        <a:pt x="328" y="1311"/>
                      </a:lnTo>
                      <a:close/>
                      <a:moveTo>
                        <a:pt x="328" y="1092"/>
                      </a:moveTo>
                      <a:cubicBezTo>
                        <a:pt x="218" y="1092"/>
                        <a:pt x="218" y="1092"/>
                        <a:pt x="218" y="1092"/>
                      </a:cubicBezTo>
                      <a:cubicBezTo>
                        <a:pt x="218" y="928"/>
                        <a:pt x="218" y="928"/>
                        <a:pt x="218" y="928"/>
                      </a:cubicBezTo>
                      <a:cubicBezTo>
                        <a:pt x="328" y="928"/>
                        <a:pt x="328" y="928"/>
                        <a:pt x="328" y="928"/>
                      </a:cubicBezTo>
                      <a:lnTo>
                        <a:pt x="328" y="1092"/>
                      </a:lnTo>
                      <a:close/>
                      <a:moveTo>
                        <a:pt x="328" y="874"/>
                      </a:moveTo>
                      <a:cubicBezTo>
                        <a:pt x="218" y="874"/>
                        <a:pt x="218" y="874"/>
                        <a:pt x="218" y="874"/>
                      </a:cubicBezTo>
                      <a:cubicBezTo>
                        <a:pt x="218" y="710"/>
                        <a:pt x="218" y="710"/>
                        <a:pt x="218" y="710"/>
                      </a:cubicBezTo>
                      <a:cubicBezTo>
                        <a:pt x="328" y="710"/>
                        <a:pt x="328" y="710"/>
                        <a:pt x="328" y="710"/>
                      </a:cubicBezTo>
                      <a:lnTo>
                        <a:pt x="328" y="874"/>
                      </a:lnTo>
                      <a:close/>
                      <a:moveTo>
                        <a:pt x="328" y="655"/>
                      </a:moveTo>
                      <a:cubicBezTo>
                        <a:pt x="218" y="655"/>
                        <a:pt x="218" y="655"/>
                        <a:pt x="218" y="655"/>
                      </a:cubicBezTo>
                      <a:cubicBezTo>
                        <a:pt x="218" y="492"/>
                        <a:pt x="218" y="492"/>
                        <a:pt x="218" y="492"/>
                      </a:cubicBezTo>
                      <a:cubicBezTo>
                        <a:pt x="328" y="492"/>
                        <a:pt x="328" y="492"/>
                        <a:pt x="328" y="492"/>
                      </a:cubicBezTo>
                      <a:lnTo>
                        <a:pt x="328" y="655"/>
                      </a:lnTo>
                      <a:close/>
                      <a:moveTo>
                        <a:pt x="328" y="437"/>
                      </a:moveTo>
                      <a:cubicBezTo>
                        <a:pt x="218" y="437"/>
                        <a:pt x="218" y="437"/>
                        <a:pt x="218" y="437"/>
                      </a:cubicBezTo>
                      <a:cubicBezTo>
                        <a:pt x="218" y="273"/>
                        <a:pt x="218" y="273"/>
                        <a:pt x="218" y="273"/>
                      </a:cubicBezTo>
                      <a:cubicBezTo>
                        <a:pt x="328" y="273"/>
                        <a:pt x="328" y="273"/>
                        <a:pt x="328" y="273"/>
                      </a:cubicBezTo>
                      <a:lnTo>
                        <a:pt x="328" y="437"/>
                      </a:lnTo>
                      <a:close/>
                      <a:moveTo>
                        <a:pt x="328" y="219"/>
                      </a:moveTo>
                      <a:cubicBezTo>
                        <a:pt x="218" y="219"/>
                        <a:pt x="218" y="219"/>
                        <a:pt x="218" y="219"/>
                      </a:cubicBezTo>
                      <a:cubicBezTo>
                        <a:pt x="218" y="55"/>
                        <a:pt x="218" y="55"/>
                        <a:pt x="218" y="55"/>
                      </a:cubicBezTo>
                      <a:cubicBezTo>
                        <a:pt x="328" y="55"/>
                        <a:pt x="328" y="55"/>
                        <a:pt x="328" y="55"/>
                      </a:cubicBezTo>
                      <a:lnTo>
                        <a:pt x="328" y="219"/>
                      </a:lnTo>
                      <a:close/>
                      <a:moveTo>
                        <a:pt x="491" y="1311"/>
                      </a:moveTo>
                      <a:cubicBezTo>
                        <a:pt x="382" y="1311"/>
                        <a:pt x="382" y="1311"/>
                        <a:pt x="382" y="1311"/>
                      </a:cubicBezTo>
                      <a:cubicBezTo>
                        <a:pt x="382" y="1147"/>
                        <a:pt x="382" y="1147"/>
                        <a:pt x="382" y="1147"/>
                      </a:cubicBezTo>
                      <a:cubicBezTo>
                        <a:pt x="491" y="1147"/>
                        <a:pt x="491" y="1147"/>
                        <a:pt x="491" y="1147"/>
                      </a:cubicBezTo>
                      <a:lnTo>
                        <a:pt x="491" y="1311"/>
                      </a:lnTo>
                      <a:close/>
                      <a:moveTo>
                        <a:pt x="491" y="1092"/>
                      </a:moveTo>
                      <a:cubicBezTo>
                        <a:pt x="382" y="1092"/>
                        <a:pt x="382" y="1092"/>
                        <a:pt x="382" y="1092"/>
                      </a:cubicBezTo>
                      <a:cubicBezTo>
                        <a:pt x="382" y="928"/>
                        <a:pt x="382" y="928"/>
                        <a:pt x="382" y="928"/>
                      </a:cubicBezTo>
                      <a:cubicBezTo>
                        <a:pt x="491" y="928"/>
                        <a:pt x="491" y="928"/>
                        <a:pt x="491" y="928"/>
                      </a:cubicBezTo>
                      <a:lnTo>
                        <a:pt x="491" y="1092"/>
                      </a:lnTo>
                      <a:close/>
                      <a:moveTo>
                        <a:pt x="491" y="874"/>
                      </a:moveTo>
                      <a:cubicBezTo>
                        <a:pt x="382" y="874"/>
                        <a:pt x="382" y="874"/>
                        <a:pt x="382" y="874"/>
                      </a:cubicBezTo>
                      <a:cubicBezTo>
                        <a:pt x="382" y="710"/>
                        <a:pt x="382" y="710"/>
                        <a:pt x="382" y="710"/>
                      </a:cubicBezTo>
                      <a:cubicBezTo>
                        <a:pt x="491" y="710"/>
                        <a:pt x="491" y="710"/>
                        <a:pt x="491" y="710"/>
                      </a:cubicBezTo>
                      <a:lnTo>
                        <a:pt x="491" y="874"/>
                      </a:lnTo>
                      <a:close/>
                      <a:moveTo>
                        <a:pt x="491" y="655"/>
                      </a:moveTo>
                      <a:cubicBezTo>
                        <a:pt x="382" y="655"/>
                        <a:pt x="382" y="655"/>
                        <a:pt x="382" y="655"/>
                      </a:cubicBezTo>
                      <a:cubicBezTo>
                        <a:pt x="382" y="492"/>
                        <a:pt x="382" y="492"/>
                        <a:pt x="382" y="492"/>
                      </a:cubicBezTo>
                      <a:cubicBezTo>
                        <a:pt x="491" y="492"/>
                        <a:pt x="491" y="492"/>
                        <a:pt x="491" y="492"/>
                      </a:cubicBezTo>
                      <a:lnTo>
                        <a:pt x="491" y="655"/>
                      </a:lnTo>
                      <a:close/>
                      <a:moveTo>
                        <a:pt x="491" y="437"/>
                      </a:moveTo>
                      <a:cubicBezTo>
                        <a:pt x="382" y="437"/>
                        <a:pt x="382" y="437"/>
                        <a:pt x="382" y="437"/>
                      </a:cubicBezTo>
                      <a:cubicBezTo>
                        <a:pt x="382" y="273"/>
                        <a:pt x="382" y="273"/>
                        <a:pt x="382" y="273"/>
                      </a:cubicBezTo>
                      <a:cubicBezTo>
                        <a:pt x="491" y="273"/>
                        <a:pt x="491" y="273"/>
                        <a:pt x="491" y="273"/>
                      </a:cubicBezTo>
                      <a:lnTo>
                        <a:pt x="491" y="437"/>
                      </a:lnTo>
                      <a:close/>
                      <a:moveTo>
                        <a:pt x="491" y="219"/>
                      </a:moveTo>
                      <a:cubicBezTo>
                        <a:pt x="382" y="219"/>
                        <a:pt x="382" y="219"/>
                        <a:pt x="382" y="219"/>
                      </a:cubicBezTo>
                      <a:cubicBezTo>
                        <a:pt x="382" y="55"/>
                        <a:pt x="382" y="55"/>
                        <a:pt x="382" y="55"/>
                      </a:cubicBezTo>
                      <a:cubicBezTo>
                        <a:pt x="491" y="55"/>
                        <a:pt x="491" y="55"/>
                        <a:pt x="491" y="55"/>
                      </a:cubicBezTo>
                      <a:lnTo>
                        <a:pt x="491" y="219"/>
                      </a:lnTo>
                      <a:close/>
                      <a:moveTo>
                        <a:pt x="655" y="1311"/>
                      </a:moveTo>
                      <a:cubicBezTo>
                        <a:pt x="546" y="1311"/>
                        <a:pt x="546" y="1311"/>
                        <a:pt x="546" y="1311"/>
                      </a:cubicBezTo>
                      <a:cubicBezTo>
                        <a:pt x="546" y="1147"/>
                        <a:pt x="546" y="1147"/>
                        <a:pt x="546" y="1147"/>
                      </a:cubicBezTo>
                      <a:cubicBezTo>
                        <a:pt x="655" y="1147"/>
                        <a:pt x="655" y="1147"/>
                        <a:pt x="655" y="1147"/>
                      </a:cubicBezTo>
                      <a:lnTo>
                        <a:pt x="655" y="1311"/>
                      </a:lnTo>
                      <a:close/>
                      <a:moveTo>
                        <a:pt x="655" y="1092"/>
                      </a:moveTo>
                      <a:cubicBezTo>
                        <a:pt x="546" y="1092"/>
                        <a:pt x="546" y="1092"/>
                        <a:pt x="546" y="1092"/>
                      </a:cubicBezTo>
                      <a:cubicBezTo>
                        <a:pt x="546" y="928"/>
                        <a:pt x="546" y="928"/>
                        <a:pt x="546" y="928"/>
                      </a:cubicBezTo>
                      <a:cubicBezTo>
                        <a:pt x="655" y="928"/>
                        <a:pt x="655" y="928"/>
                        <a:pt x="655" y="928"/>
                      </a:cubicBezTo>
                      <a:lnTo>
                        <a:pt x="655" y="1092"/>
                      </a:lnTo>
                      <a:close/>
                      <a:moveTo>
                        <a:pt x="655" y="874"/>
                      </a:moveTo>
                      <a:cubicBezTo>
                        <a:pt x="546" y="874"/>
                        <a:pt x="546" y="874"/>
                        <a:pt x="546" y="874"/>
                      </a:cubicBezTo>
                      <a:cubicBezTo>
                        <a:pt x="546" y="710"/>
                        <a:pt x="546" y="710"/>
                        <a:pt x="546" y="710"/>
                      </a:cubicBezTo>
                      <a:cubicBezTo>
                        <a:pt x="655" y="710"/>
                        <a:pt x="655" y="710"/>
                        <a:pt x="655" y="710"/>
                      </a:cubicBezTo>
                      <a:lnTo>
                        <a:pt x="655" y="874"/>
                      </a:lnTo>
                      <a:close/>
                      <a:moveTo>
                        <a:pt x="655" y="655"/>
                      </a:moveTo>
                      <a:cubicBezTo>
                        <a:pt x="546" y="655"/>
                        <a:pt x="546" y="655"/>
                        <a:pt x="546" y="655"/>
                      </a:cubicBezTo>
                      <a:cubicBezTo>
                        <a:pt x="546" y="492"/>
                        <a:pt x="546" y="492"/>
                        <a:pt x="546" y="492"/>
                      </a:cubicBezTo>
                      <a:cubicBezTo>
                        <a:pt x="655" y="492"/>
                        <a:pt x="655" y="492"/>
                        <a:pt x="655" y="492"/>
                      </a:cubicBezTo>
                      <a:lnTo>
                        <a:pt x="655" y="655"/>
                      </a:lnTo>
                      <a:close/>
                      <a:moveTo>
                        <a:pt x="655" y="437"/>
                      </a:moveTo>
                      <a:cubicBezTo>
                        <a:pt x="546" y="437"/>
                        <a:pt x="546" y="437"/>
                        <a:pt x="546" y="437"/>
                      </a:cubicBezTo>
                      <a:cubicBezTo>
                        <a:pt x="546" y="273"/>
                        <a:pt x="546" y="273"/>
                        <a:pt x="546" y="273"/>
                      </a:cubicBezTo>
                      <a:cubicBezTo>
                        <a:pt x="655" y="273"/>
                        <a:pt x="655" y="273"/>
                        <a:pt x="655" y="273"/>
                      </a:cubicBezTo>
                      <a:lnTo>
                        <a:pt x="655" y="437"/>
                      </a:lnTo>
                      <a:close/>
                      <a:moveTo>
                        <a:pt x="655" y="219"/>
                      </a:moveTo>
                      <a:cubicBezTo>
                        <a:pt x="546" y="219"/>
                        <a:pt x="546" y="219"/>
                        <a:pt x="546" y="219"/>
                      </a:cubicBezTo>
                      <a:cubicBezTo>
                        <a:pt x="546" y="55"/>
                        <a:pt x="546" y="55"/>
                        <a:pt x="546" y="55"/>
                      </a:cubicBezTo>
                      <a:cubicBezTo>
                        <a:pt x="655" y="55"/>
                        <a:pt x="655" y="55"/>
                        <a:pt x="655" y="55"/>
                      </a:cubicBezTo>
                      <a:lnTo>
                        <a:pt x="655" y="219"/>
                      </a:lnTo>
                      <a:close/>
                      <a:moveTo>
                        <a:pt x="1119" y="1311"/>
                      </a:moveTo>
                      <a:cubicBezTo>
                        <a:pt x="901" y="1311"/>
                        <a:pt x="901" y="1311"/>
                        <a:pt x="901" y="1311"/>
                      </a:cubicBezTo>
                      <a:cubicBezTo>
                        <a:pt x="886" y="1311"/>
                        <a:pt x="874" y="1299"/>
                        <a:pt x="874" y="1283"/>
                      </a:cubicBezTo>
                      <a:cubicBezTo>
                        <a:pt x="874" y="1268"/>
                        <a:pt x="886" y="1256"/>
                        <a:pt x="901" y="1256"/>
                      </a:cubicBezTo>
                      <a:cubicBezTo>
                        <a:pt x="906" y="1256"/>
                        <a:pt x="911" y="1258"/>
                        <a:pt x="916" y="1261"/>
                      </a:cubicBezTo>
                      <a:cubicBezTo>
                        <a:pt x="923" y="1265"/>
                        <a:pt x="933" y="1266"/>
                        <a:pt x="941" y="1263"/>
                      </a:cubicBezTo>
                      <a:cubicBezTo>
                        <a:pt x="949" y="1260"/>
                        <a:pt x="955" y="1252"/>
                        <a:pt x="957" y="1244"/>
                      </a:cubicBezTo>
                      <a:cubicBezTo>
                        <a:pt x="963" y="1219"/>
                        <a:pt x="985" y="1202"/>
                        <a:pt x="1010" y="1202"/>
                      </a:cubicBezTo>
                      <a:cubicBezTo>
                        <a:pt x="1036" y="1202"/>
                        <a:pt x="1058" y="1219"/>
                        <a:pt x="1063" y="1244"/>
                      </a:cubicBezTo>
                      <a:cubicBezTo>
                        <a:pt x="1065" y="1252"/>
                        <a:pt x="1071" y="1260"/>
                        <a:pt x="1080" y="1263"/>
                      </a:cubicBezTo>
                      <a:cubicBezTo>
                        <a:pt x="1088" y="1266"/>
                        <a:pt x="1097" y="1265"/>
                        <a:pt x="1105" y="1261"/>
                      </a:cubicBezTo>
                      <a:cubicBezTo>
                        <a:pt x="1122" y="1249"/>
                        <a:pt x="1147" y="1263"/>
                        <a:pt x="1147" y="1283"/>
                      </a:cubicBezTo>
                      <a:cubicBezTo>
                        <a:pt x="1147" y="1299"/>
                        <a:pt x="1135" y="1311"/>
                        <a:pt x="1119" y="1311"/>
                      </a:cubicBezTo>
                      <a:close/>
                      <a:moveTo>
                        <a:pt x="1119" y="1311"/>
                      </a:moveTo>
                      <a:cubicBezTo>
                        <a:pt x="1119" y="1311"/>
                        <a:pt x="1119" y="1311"/>
                        <a:pt x="1119" y="13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9" name="Freeform 15"/>
                <p:cNvSpPr>
                  <a:spLocks/>
                </p:cNvSpPr>
                <p:nvPr/>
              </p:nvSpPr>
              <p:spPr bwMode="auto">
                <a:xfrm>
                  <a:off x="-489" y="3132"/>
                  <a:ext cx="444" cy="664"/>
                </a:xfrm>
                <a:custGeom>
                  <a:avLst/>
                  <a:gdLst>
                    <a:gd name="T0" fmla="*/ 1065 w 1092"/>
                    <a:gd name="T1" fmla="*/ 164 h 1632"/>
                    <a:gd name="T2" fmla="*/ 873 w 1092"/>
                    <a:gd name="T3" fmla="*/ 164 h 1632"/>
                    <a:gd name="T4" fmla="*/ 873 w 1092"/>
                    <a:gd name="T5" fmla="*/ 82 h 1632"/>
                    <a:gd name="T6" fmla="*/ 846 w 1092"/>
                    <a:gd name="T7" fmla="*/ 55 h 1632"/>
                    <a:gd name="T8" fmla="*/ 655 w 1092"/>
                    <a:gd name="T9" fmla="*/ 55 h 1632"/>
                    <a:gd name="T10" fmla="*/ 655 w 1092"/>
                    <a:gd name="T11" fmla="*/ 27 h 1632"/>
                    <a:gd name="T12" fmla="*/ 628 w 1092"/>
                    <a:gd name="T13" fmla="*/ 0 h 1632"/>
                    <a:gd name="T14" fmla="*/ 464 w 1092"/>
                    <a:gd name="T15" fmla="*/ 0 h 1632"/>
                    <a:gd name="T16" fmla="*/ 437 w 1092"/>
                    <a:gd name="T17" fmla="*/ 27 h 1632"/>
                    <a:gd name="T18" fmla="*/ 437 w 1092"/>
                    <a:gd name="T19" fmla="*/ 55 h 1632"/>
                    <a:gd name="T20" fmla="*/ 245 w 1092"/>
                    <a:gd name="T21" fmla="*/ 55 h 1632"/>
                    <a:gd name="T22" fmla="*/ 218 w 1092"/>
                    <a:gd name="T23" fmla="*/ 82 h 1632"/>
                    <a:gd name="T24" fmla="*/ 218 w 1092"/>
                    <a:gd name="T25" fmla="*/ 164 h 1632"/>
                    <a:gd name="T26" fmla="*/ 27 w 1092"/>
                    <a:gd name="T27" fmla="*/ 164 h 1632"/>
                    <a:gd name="T28" fmla="*/ 0 w 1092"/>
                    <a:gd name="T29" fmla="*/ 191 h 1632"/>
                    <a:gd name="T30" fmla="*/ 0 w 1092"/>
                    <a:gd name="T31" fmla="*/ 1509 h 1632"/>
                    <a:gd name="T32" fmla="*/ 0 w 1092"/>
                    <a:gd name="T33" fmla="*/ 1570 h 1632"/>
                    <a:gd name="T34" fmla="*/ 0 w 1092"/>
                    <a:gd name="T35" fmla="*/ 1604 h 1632"/>
                    <a:gd name="T36" fmla="*/ 27 w 1092"/>
                    <a:gd name="T37" fmla="*/ 1632 h 1632"/>
                    <a:gd name="T38" fmla="*/ 54 w 1092"/>
                    <a:gd name="T39" fmla="*/ 1604 h 1632"/>
                    <a:gd name="T40" fmla="*/ 54 w 1092"/>
                    <a:gd name="T41" fmla="*/ 1570 h 1632"/>
                    <a:gd name="T42" fmla="*/ 54 w 1092"/>
                    <a:gd name="T43" fmla="*/ 1509 h 1632"/>
                    <a:gd name="T44" fmla="*/ 54 w 1092"/>
                    <a:gd name="T45" fmla="*/ 218 h 1632"/>
                    <a:gd name="T46" fmla="*/ 245 w 1092"/>
                    <a:gd name="T47" fmla="*/ 218 h 1632"/>
                    <a:gd name="T48" fmla="*/ 273 w 1092"/>
                    <a:gd name="T49" fmla="*/ 191 h 1632"/>
                    <a:gd name="T50" fmla="*/ 273 w 1092"/>
                    <a:gd name="T51" fmla="*/ 109 h 1632"/>
                    <a:gd name="T52" fmla="*/ 464 w 1092"/>
                    <a:gd name="T53" fmla="*/ 109 h 1632"/>
                    <a:gd name="T54" fmla="*/ 491 w 1092"/>
                    <a:gd name="T55" fmla="*/ 82 h 1632"/>
                    <a:gd name="T56" fmla="*/ 491 w 1092"/>
                    <a:gd name="T57" fmla="*/ 55 h 1632"/>
                    <a:gd name="T58" fmla="*/ 600 w 1092"/>
                    <a:gd name="T59" fmla="*/ 55 h 1632"/>
                    <a:gd name="T60" fmla="*/ 600 w 1092"/>
                    <a:gd name="T61" fmla="*/ 82 h 1632"/>
                    <a:gd name="T62" fmla="*/ 628 w 1092"/>
                    <a:gd name="T63" fmla="*/ 109 h 1632"/>
                    <a:gd name="T64" fmla="*/ 819 w 1092"/>
                    <a:gd name="T65" fmla="*/ 109 h 1632"/>
                    <a:gd name="T66" fmla="*/ 819 w 1092"/>
                    <a:gd name="T67" fmla="*/ 164 h 1632"/>
                    <a:gd name="T68" fmla="*/ 355 w 1092"/>
                    <a:gd name="T69" fmla="*/ 164 h 1632"/>
                    <a:gd name="T70" fmla="*/ 327 w 1092"/>
                    <a:gd name="T71" fmla="*/ 191 h 1632"/>
                    <a:gd name="T72" fmla="*/ 355 w 1092"/>
                    <a:gd name="T73" fmla="*/ 218 h 1632"/>
                    <a:gd name="T74" fmla="*/ 1037 w 1092"/>
                    <a:gd name="T75" fmla="*/ 218 h 1632"/>
                    <a:gd name="T76" fmla="*/ 1037 w 1092"/>
                    <a:gd name="T77" fmla="*/ 1351 h 1632"/>
                    <a:gd name="T78" fmla="*/ 1065 w 1092"/>
                    <a:gd name="T79" fmla="*/ 1378 h 1632"/>
                    <a:gd name="T80" fmla="*/ 1092 w 1092"/>
                    <a:gd name="T81" fmla="*/ 1351 h 1632"/>
                    <a:gd name="T82" fmla="*/ 1092 w 1092"/>
                    <a:gd name="T83" fmla="*/ 191 h 1632"/>
                    <a:gd name="T84" fmla="*/ 1065 w 1092"/>
                    <a:gd name="T85" fmla="*/ 164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1632">
                      <a:moveTo>
                        <a:pt x="1065" y="164"/>
                      </a:moveTo>
                      <a:cubicBezTo>
                        <a:pt x="873" y="164"/>
                        <a:pt x="873" y="164"/>
                        <a:pt x="873" y="164"/>
                      </a:cubicBezTo>
                      <a:cubicBezTo>
                        <a:pt x="873" y="82"/>
                        <a:pt x="873" y="82"/>
                        <a:pt x="873" y="82"/>
                      </a:cubicBezTo>
                      <a:cubicBezTo>
                        <a:pt x="873" y="67"/>
                        <a:pt x="861" y="55"/>
                        <a:pt x="846" y="55"/>
                      </a:cubicBezTo>
                      <a:cubicBezTo>
                        <a:pt x="655" y="55"/>
                        <a:pt x="655" y="55"/>
                        <a:pt x="655" y="55"/>
                      </a:cubicBezTo>
                      <a:cubicBezTo>
                        <a:pt x="655" y="27"/>
                        <a:pt x="655" y="27"/>
                        <a:pt x="655" y="27"/>
                      </a:cubicBezTo>
                      <a:cubicBezTo>
                        <a:pt x="655" y="12"/>
                        <a:pt x="643" y="0"/>
                        <a:pt x="628" y="0"/>
                      </a:cubicBezTo>
                      <a:cubicBezTo>
                        <a:pt x="464" y="0"/>
                        <a:pt x="464" y="0"/>
                        <a:pt x="464" y="0"/>
                      </a:cubicBezTo>
                      <a:cubicBezTo>
                        <a:pt x="449" y="0"/>
                        <a:pt x="437" y="12"/>
                        <a:pt x="437" y="27"/>
                      </a:cubicBezTo>
                      <a:cubicBezTo>
                        <a:pt x="437" y="55"/>
                        <a:pt x="437" y="55"/>
                        <a:pt x="437" y="55"/>
                      </a:cubicBezTo>
                      <a:cubicBezTo>
                        <a:pt x="245" y="55"/>
                        <a:pt x="245" y="55"/>
                        <a:pt x="245" y="55"/>
                      </a:cubicBezTo>
                      <a:cubicBezTo>
                        <a:pt x="230" y="55"/>
                        <a:pt x="218" y="67"/>
                        <a:pt x="218" y="82"/>
                      </a:cubicBezTo>
                      <a:cubicBezTo>
                        <a:pt x="218" y="164"/>
                        <a:pt x="218" y="164"/>
                        <a:pt x="218" y="164"/>
                      </a:cubicBezTo>
                      <a:cubicBezTo>
                        <a:pt x="27" y="164"/>
                        <a:pt x="27" y="164"/>
                        <a:pt x="27" y="164"/>
                      </a:cubicBezTo>
                      <a:cubicBezTo>
                        <a:pt x="12" y="164"/>
                        <a:pt x="0" y="176"/>
                        <a:pt x="0" y="191"/>
                      </a:cubicBezTo>
                      <a:cubicBezTo>
                        <a:pt x="0" y="1509"/>
                        <a:pt x="0" y="1509"/>
                        <a:pt x="0" y="1509"/>
                      </a:cubicBezTo>
                      <a:cubicBezTo>
                        <a:pt x="0" y="1570"/>
                        <a:pt x="0" y="1570"/>
                        <a:pt x="0" y="1570"/>
                      </a:cubicBezTo>
                      <a:cubicBezTo>
                        <a:pt x="0" y="1604"/>
                        <a:pt x="0" y="1604"/>
                        <a:pt x="0" y="1604"/>
                      </a:cubicBezTo>
                      <a:cubicBezTo>
                        <a:pt x="0" y="1619"/>
                        <a:pt x="12" y="1632"/>
                        <a:pt x="27" y="1632"/>
                      </a:cubicBezTo>
                      <a:cubicBezTo>
                        <a:pt x="42" y="1632"/>
                        <a:pt x="54" y="1619"/>
                        <a:pt x="54" y="1604"/>
                      </a:cubicBezTo>
                      <a:cubicBezTo>
                        <a:pt x="54" y="1570"/>
                        <a:pt x="54" y="1570"/>
                        <a:pt x="54" y="1570"/>
                      </a:cubicBezTo>
                      <a:cubicBezTo>
                        <a:pt x="54" y="1509"/>
                        <a:pt x="54" y="1509"/>
                        <a:pt x="54" y="1509"/>
                      </a:cubicBezTo>
                      <a:cubicBezTo>
                        <a:pt x="54" y="218"/>
                        <a:pt x="54" y="218"/>
                        <a:pt x="54" y="218"/>
                      </a:cubicBezTo>
                      <a:cubicBezTo>
                        <a:pt x="245" y="218"/>
                        <a:pt x="245" y="218"/>
                        <a:pt x="245" y="218"/>
                      </a:cubicBezTo>
                      <a:cubicBezTo>
                        <a:pt x="261" y="218"/>
                        <a:pt x="273" y="206"/>
                        <a:pt x="273" y="191"/>
                      </a:cubicBezTo>
                      <a:cubicBezTo>
                        <a:pt x="273" y="109"/>
                        <a:pt x="273" y="109"/>
                        <a:pt x="273" y="109"/>
                      </a:cubicBezTo>
                      <a:cubicBezTo>
                        <a:pt x="464" y="109"/>
                        <a:pt x="464" y="109"/>
                        <a:pt x="464" y="109"/>
                      </a:cubicBezTo>
                      <a:cubicBezTo>
                        <a:pt x="479" y="109"/>
                        <a:pt x="491" y="97"/>
                        <a:pt x="491" y="82"/>
                      </a:cubicBezTo>
                      <a:cubicBezTo>
                        <a:pt x="491" y="55"/>
                        <a:pt x="491" y="55"/>
                        <a:pt x="491" y="55"/>
                      </a:cubicBezTo>
                      <a:cubicBezTo>
                        <a:pt x="600" y="55"/>
                        <a:pt x="600" y="55"/>
                        <a:pt x="600" y="55"/>
                      </a:cubicBezTo>
                      <a:cubicBezTo>
                        <a:pt x="600" y="82"/>
                        <a:pt x="600" y="82"/>
                        <a:pt x="600" y="82"/>
                      </a:cubicBezTo>
                      <a:cubicBezTo>
                        <a:pt x="600" y="97"/>
                        <a:pt x="613" y="109"/>
                        <a:pt x="628" y="109"/>
                      </a:cubicBezTo>
                      <a:cubicBezTo>
                        <a:pt x="819" y="109"/>
                        <a:pt x="819" y="109"/>
                        <a:pt x="819" y="109"/>
                      </a:cubicBezTo>
                      <a:cubicBezTo>
                        <a:pt x="819" y="164"/>
                        <a:pt x="819" y="164"/>
                        <a:pt x="819" y="164"/>
                      </a:cubicBezTo>
                      <a:cubicBezTo>
                        <a:pt x="355" y="164"/>
                        <a:pt x="355" y="164"/>
                        <a:pt x="355" y="164"/>
                      </a:cubicBezTo>
                      <a:cubicBezTo>
                        <a:pt x="340" y="164"/>
                        <a:pt x="327" y="176"/>
                        <a:pt x="327" y="191"/>
                      </a:cubicBezTo>
                      <a:cubicBezTo>
                        <a:pt x="327" y="206"/>
                        <a:pt x="340" y="218"/>
                        <a:pt x="355" y="218"/>
                      </a:cubicBezTo>
                      <a:cubicBezTo>
                        <a:pt x="1037" y="218"/>
                        <a:pt x="1037" y="218"/>
                        <a:pt x="1037" y="218"/>
                      </a:cubicBezTo>
                      <a:cubicBezTo>
                        <a:pt x="1037" y="1351"/>
                        <a:pt x="1037" y="1351"/>
                        <a:pt x="1037" y="1351"/>
                      </a:cubicBezTo>
                      <a:cubicBezTo>
                        <a:pt x="1037" y="1366"/>
                        <a:pt x="1050" y="1378"/>
                        <a:pt x="1065" y="1378"/>
                      </a:cubicBezTo>
                      <a:cubicBezTo>
                        <a:pt x="1080" y="1378"/>
                        <a:pt x="1092" y="1366"/>
                        <a:pt x="1092" y="1351"/>
                      </a:cubicBezTo>
                      <a:cubicBezTo>
                        <a:pt x="1092" y="191"/>
                        <a:pt x="1092" y="191"/>
                        <a:pt x="1092" y="191"/>
                      </a:cubicBezTo>
                      <a:cubicBezTo>
                        <a:pt x="1092" y="176"/>
                        <a:pt x="1080" y="164"/>
                        <a:pt x="1065" y="1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sp>
          <p:nvSpPr>
            <p:cNvPr id="45" name="CaixaDeTexto 44"/>
            <p:cNvSpPr txBox="1"/>
            <p:nvPr/>
          </p:nvSpPr>
          <p:spPr>
            <a:xfrm>
              <a:off x="8349793" y="2421682"/>
              <a:ext cx="828255" cy="338957"/>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EPP</a:t>
              </a:r>
            </a:p>
          </p:txBody>
        </p:sp>
      </p:grpSp>
      <p:grpSp>
        <p:nvGrpSpPr>
          <p:cNvPr id="50" name="Agrupar 49"/>
          <p:cNvGrpSpPr/>
          <p:nvPr/>
        </p:nvGrpSpPr>
        <p:grpSpPr>
          <a:xfrm>
            <a:off x="3635924" y="1877660"/>
            <a:ext cx="856912" cy="882664"/>
            <a:chOff x="1791730" y="4927151"/>
            <a:chExt cx="723450" cy="1065054"/>
          </a:xfrm>
        </p:grpSpPr>
        <p:grpSp>
          <p:nvGrpSpPr>
            <p:cNvPr id="51" name="Grupo 13"/>
            <p:cNvGrpSpPr/>
            <p:nvPr/>
          </p:nvGrpSpPr>
          <p:grpSpPr>
            <a:xfrm>
              <a:off x="1791730" y="4927151"/>
              <a:ext cx="723450" cy="629054"/>
              <a:chOff x="1228890" y="5257691"/>
              <a:chExt cx="653544" cy="569821"/>
            </a:xfrm>
          </p:grpSpPr>
          <p:sp>
            <p:nvSpPr>
              <p:cNvPr id="53" name="Forma livre 14"/>
              <p:cNvSpPr/>
              <p:nvPr/>
            </p:nvSpPr>
            <p:spPr>
              <a:xfrm>
                <a:off x="1260170" y="5282668"/>
                <a:ext cx="590550" cy="176212"/>
              </a:xfrm>
              <a:custGeom>
                <a:avLst/>
                <a:gdLst>
                  <a:gd name="connsiteX0" fmla="*/ 0 w 590550"/>
                  <a:gd name="connsiteY0" fmla="*/ 161925 h 176212"/>
                  <a:gd name="connsiteX1" fmla="*/ 76200 w 590550"/>
                  <a:gd name="connsiteY1" fmla="*/ 0 h 176212"/>
                  <a:gd name="connsiteX2" fmla="*/ 509587 w 590550"/>
                  <a:gd name="connsiteY2" fmla="*/ 9525 h 176212"/>
                  <a:gd name="connsiteX3" fmla="*/ 590550 w 590550"/>
                  <a:gd name="connsiteY3" fmla="*/ 176212 h 176212"/>
                  <a:gd name="connsiteX4" fmla="*/ 0 w 590550"/>
                  <a:gd name="connsiteY4" fmla="*/ 161925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176212">
                    <a:moveTo>
                      <a:pt x="0" y="161925"/>
                    </a:moveTo>
                    <a:lnTo>
                      <a:pt x="76200" y="0"/>
                    </a:lnTo>
                    <a:lnTo>
                      <a:pt x="509587" y="9525"/>
                    </a:lnTo>
                    <a:lnTo>
                      <a:pt x="590550" y="176212"/>
                    </a:lnTo>
                    <a:lnTo>
                      <a:pt x="0" y="16192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4" name="Imagem 5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28890" y="5257691"/>
                <a:ext cx="653544" cy="569821"/>
              </a:xfrm>
              <a:prstGeom prst="rect">
                <a:avLst/>
              </a:prstGeom>
            </p:spPr>
          </p:pic>
        </p:grpSp>
        <p:sp>
          <p:nvSpPr>
            <p:cNvPr id="52" name="CaixaDeTexto 51"/>
            <p:cNvSpPr txBox="1"/>
            <p:nvPr/>
          </p:nvSpPr>
          <p:spPr>
            <a:xfrm>
              <a:off x="1815004" y="5520550"/>
              <a:ext cx="653718" cy="471655"/>
            </a:xfrm>
            <a:prstGeom prst="rect">
              <a:avLst/>
            </a:prstGeom>
            <a:noFill/>
          </p:spPr>
          <p:txBody>
            <a:bodyPr wrap="square" rtlCol="0">
              <a:spAutoFit/>
            </a:bodyPr>
            <a:lstStyle/>
            <a:p>
              <a:pPr algn="ctr"/>
              <a:r>
                <a:rPr lang="pt-BR" sz="1600" b="1" dirty="0">
                  <a:solidFill>
                    <a:schemeClr val="accent5">
                      <a:lumMod val="50000"/>
                    </a:schemeClr>
                  </a:solidFill>
                  <a:latin typeface="Arial" panose="020B0604020202020204" pitchFamily="34" charset="0"/>
                  <a:cs typeface="Arial" panose="020B0604020202020204" pitchFamily="34" charset="0"/>
                </a:rPr>
                <a:t>MEI</a:t>
              </a:r>
            </a:p>
          </p:txBody>
        </p:sp>
      </p:grpSp>
      <p:sp>
        <p:nvSpPr>
          <p:cNvPr id="2" name="CaixaDeTexto 1"/>
          <p:cNvSpPr txBox="1"/>
          <p:nvPr/>
        </p:nvSpPr>
        <p:spPr>
          <a:xfrm>
            <a:off x="7114395" y="2960044"/>
            <a:ext cx="3444460" cy="1477328"/>
          </a:xfrm>
          <a:prstGeom prst="rect">
            <a:avLst/>
          </a:prstGeom>
          <a:noFill/>
        </p:spPr>
        <p:txBody>
          <a:bodyPr wrap="square" rtlCol="0">
            <a:spAutoFit/>
          </a:bodyPr>
          <a:lstStyle/>
          <a:p>
            <a:r>
              <a:rPr lang="pt-BR" sz="1800" dirty="0">
                <a:solidFill>
                  <a:schemeClr val="accent5">
                    <a:lumMod val="50000"/>
                  </a:schemeClr>
                </a:solidFill>
              </a:rPr>
              <a:t>Quanto menor o porte da empresa, maior a proporção de entrevistados que afirmaram que o maior benefício de se tornar empresário é manter a renda.</a:t>
            </a:r>
          </a:p>
        </p:txBody>
      </p:sp>
      <p:sp>
        <p:nvSpPr>
          <p:cNvPr id="55" name="CaixaDeTexto 54"/>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18530519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ela 37"/>
          <p:cNvGraphicFramePr>
            <a:graphicFrameLocks noGrp="1"/>
          </p:cNvGraphicFramePr>
          <p:nvPr>
            <p:extLst>
              <p:ext uri="{D42A27DB-BD31-4B8C-83A1-F6EECF244321}">
                <p14:modId xmlns:p14="http://schemas.microsoft.com/office/powerpoint/2010/main" val="4038268530"/>
              </p:ext>
            </p:extLst>
          </p:nvPr>
        </p:nvGraphicFramePr>
        <p:xfrm>
          <a:off x="1774726" y="2542673"/>
          <a:ext cx="6768752" cy="3268930"/>
        </p:xfrm>
        <a:graphic>
          <a:graphicData uri="http://schemas.openxmlformats.org/drawingml/2006/table">
            <a:tbl>
              <a:tblPr bandRow="1">
                <a:tableStyleId>{5C22544A-7EE6-4342-B048-85BDC9FD1C3A}</a:tableStyleId>
              </a:tblPr>
              <a:tblGrid>
                <a:gridCol w="3240359">
                  <a:extLst>
                    <a:ext uri="{9D8B030D-6E8A-4147-A177-3AD203B41FA5}">
                      <a16:colId xmlns:a16="http://schemas.microsoft.com/office/drawing/2014/main" val="1717645873"/>
                    </a:ext>
                  </a:extLst>
                </a:gridCol>
                <a:gridCol w="1176131">
                  <a:extLst>
                    <a:ext uri="{9D8B030D-6E8A-4147-A177-3AD203B41FA5}">
                      <a16:colId xmlns:a16="http://schemas.microsoft.com/office/drawing/2014/main" val="2682590267"/>
                    </a:ext>
                  </a:extLst>
                </a:gridCol>
                <a:gridCol w="1176131">
                  <a:extLst>
                    <a:ext uri="{9D8B030D-6E8A-4147-A177-3AD203B41FA5}">
                      <a16:colId xmlns:a16="http://schemas.microsoft.com/office/drawing/2014/main" val="100693935"/>
                    </a:ext>
                  </a:extLst>
                </a:gridCol>
                <a:gridCol w="1176131">
                  <a:extLst>
                    <a:ext uri="{9D8B030D-6E8A-4147-A177-3AD203B41FA5}">
                      <a16:colId xmlns:a16="http://schemas.microsoft.com/office/drawing/2014/main" val="221777309"/>
                    </a:ext>
                  </a:extLst>
                </a:gridCol>
              </a:tblGrid>
              <a:tr h="460930">
                <a:tc>
                  <a:txBody>
                    <a:bodyPr/>
                    <a:lstStyle/>
                    <a:p>
                      <a:pPr marL="0" algn="r" defTabSz="1172261" rtl="0" eaLnBrk="1" latinLnBrk="0" hangingPunct="1"/>
                      <a:endParaRPr lang="pt-BR" sz="1400" b="1" kern="1200" dirty="0">
                        <a:solidFill>
                          <a:srgbClr val="1F497D"/>
                        </a:solidFill>
                        <a:latin typeface="+mn-lt"/>
                        <a:ea typeface="+mn-ea"/>
                        <a:cs typeface="+mn-cs"/>
                      </a:endParaRPr>
                    </a:p>
                  </a:txBody>
                  <a:tcPr anchor="ct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tc>
                  <a:txBody>
                    <a:bodyPr/>
                    <a:lstStyle/>
                    <a:p>
                      <a:pPr marL="0" algn="l" defTabSz="1172261" rtl="0" eaLnBrk="1" latinLnBrk="0" hangingPunct="1"/>
                      <a:endParaRPr lang="pt-BR" sz="1400" kern="1200" dirty="0">
                        <a:solidFill>
                          <a:schemeClr val="dk1"/>
                        </a:solidFill>
                        <a:latin typeface="+mn-lt"/>
                        <a:ea typeface="+mn-ea"/>
                        <a:cs typeface="+mn-cs"/>
                      </a:endParaRPr>
                    </a:p>
                  </a:txBody>
                  <a:tcPr>
                    <a:solidFill>
                      <a:schemeClr val="bg1">
                        <a:alpha val="22000"/>
                      </a:schemeClr>
                    </a:solidFill>
                  </a:tcPr>
                </a:tc>
                <a:extLst>
                  <a:ext uri="{0D108BD9-81ED-4DB2-BD59-A6C34878D82A}">
                    <a16:rowId xmlns:a16="http://schemas.microsoft.com/office/drawing/2014/main" val="2156621863"/>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Conciliar</a:t>
                      </a:r>
                      <a:r>
                        <a:rPr lang="pt-BR" sz="1400" b="1" kern="1200" baseline="0" dirty="0">
                          <a:solidFill>
                            <a:srgbClr val="1F497D"/>
                          </a:solidFill>
                          <a:latin typeface="+mn-lt"/>
                          <a:ea typeface="+mn-ea"/>
                          <a:cs typeface="+mn-cs"/>
                        </a:rPr>
                        <a:t> trabalho e família</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24%</a:t>
                      </a:r>
                    </a:p>
                  </a:txBody>
                  <a:tcPr marL="9525" marR="9525" marT="9525" marB="0" anchor="ctr"/>
                </a:tc>
                <a:extLst>
                  <a:ext uri="{0D108BD9-81ED-4DB2-BD59-A6C34878D82A}">
                    <a16:rowId xmlns:a16="http://schemas.microsoft.com/office/drawing/2014/main" val="1143186497"/>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Se realizar como empreendedor</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extLst>
                  <a:ext uri="{0D108BD9-81ED-4DB2-BD59-A6C34878D82A}">
                    <a16:rowId xmlns:a16="http://schemas.microsoft.com/office/drawing/2014/main" val="2417726408"/>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Ter independência financeira</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extLst>
                  <a:ext uri="{0D108BD9-81ED-4DB2-BD59-A6C34878D82A}">
                    <a16:rowId xmlns:a16="http://schemas.microsoft.com/office/drawing/2014/main" val="1811174359"/>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Manter a renda</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34%</a:t>
                      </a:r>
                    </a:p>
                  </a:txBody>
                  <a:tcPr marL="9525" marR="9525" marT="9525" marB="0" anchor="ctr"/>
                </a:tc>
                <a:extLst>
                  <a:ext uri="{0D108BD9-81ED-4DB2-BD59-A6C34878D82A}">
                    <a16:rowId xmlns:a16="http://schemas.microsoft.com/office/drawing/2014/main" val="2444147241"/>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Outros</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3334416563"/>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sabe/Não respondeu</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extLst>
                  <a:ext uri="{0D108BD9-81ED-4DB2-BD59-A6C34878D82A}">
                    <a16:rowId xmlns:a16="http://schemas.microsoft.com/office/drawing/2014/main" val="317203924"/>
                  </a:ext>
                </a:extLst>
              </a:tr>
            </a:tbl>
          </a:graphicData>
        </a:graphic>
      </p:graphicFrame>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BENEFÍCIO DE SER EMPRESÁRIO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Na sua opinião, atualmente, qual o principal “benefício” para se tornar empresário(a)?</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pic>
        <p:nvPicPr>
          <p:cNvPr id="32" name="Imagem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00498" y="2129659"/>
            <a:ext cx="676746" cy="629161"/>
          </a:xfrm>
          <a:prstGeom prst="rect">
            <a:avLst/>
          </a:prstGeom>
        </p:spPr>
      </p:pic>
      <p:sp>
        <p:nvSpPr>
          <p:cNvPr id="33" name="Retângulo 32"/>
          <p:cNvSpPr/>
          <p:nvPr/>
        </p:nvSpPr>
        <p:spPr>
          <a:xfrm>
            <a:off x="4978555" y="2752734"/>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45A1A"/>
                </a:solidFill>
                <a:latin typeface="Arial Black" panose="020B0A04020102020204" pitchFamily="34" charset="0"/>
              </a:rPr>
              <a:t>SERVIÇOS</a:t>
            </a:r>
          </a:p>
        </p:txBody>
      </p:sp>
      <p:pic>
        <p:nvPicPr>
          <p:cNvPr id="34" name="Imagem 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52576" y="2153737"/>
            <a:ext cx="699356" cy="647690"/>
          </a:xfrm>
          <a:prstGeom prst="rect">
            <a:avLst/>
          </a:prstGeom>
        </p:spPr>
      </p:pic>
      <p:sp>
        <p:nvSpPr>
          <p:cNvPr id="35" name="Retângulo 34"/>
          <p:cNvSpPr/>
          <p:nvPr/>
        </p:nvSpPr>
        <p:spPr>
          <a:xfrm>
            <a:off x="6187283" y="2767004"/>
            <a:ext cx="1129672" cy="22134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84031B"/>
                </a:solidFill>
                <a:latin typeface="Arial Black" panose="020B0A04020102020204" pitchFamily="34" charset="0"/>
              </a:rPr>
              <a:t>COMÉRCIO</a:t>
            </a:r>
          </a:p>
        </p:txBody>
      </p:sp>
      <p:pic>
        <p:nvPicPr>
          <p:cNvPr id="36" name="Imagem 3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69056" y="2085888"/>
            <a:ext cx="650893" cy="650893"/>
          </a:xfrm>
          <a:prstGeom prst="rect">
            <a:avLst/>
          </a:prstGeom>
        </p:spPr>
      </p:pic>
      <p:sp>
        <p:nvSpPr>
          <p:cNvPr id="37" name="Retângulo 36"/>
          <p:cNvSpPr/>
          <p:nvPr/>
        </p:nvSpPr>
        <p:spPr>
          <a:xfrm>
            <a:off x="7318115" y="2755013"/>
            <a:ext cx="1232159" cy="25537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13575"/>
                </a:solidFill>
                <a:latin typeface="Arial Black" panose="020B0A04020102020204" pitchFamily="34" charset="0"/>
              </a:rPr>
              <a:t>INDÚSTRIA</a:t>
            </a:r>
          </a:p>
        </p:txBody>
      </p:sp>
      <p:sp>
        <p:nvSpPr>
          <p:cNvPr id="24" name="CaixaDeTexto 23"/>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1171415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BENEFÍCIO DE SER EMPRESÁRIO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Na sua opinião, atualmente, qual o principal “benefício” para se tornar empresário(a)?</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Tabela 17"/>
          <p:cNvGraphicFramePr>
            <a:graphicFrameLocks noGrp="1"/>
          </p:cNvGraphicFramePr>
          <p:nvPr>
            <p:extLst>
              <p:ext uri="{D42A27DB-BD31-4B8C-83A1-F6EECF244321}">
                <p14:modId xmlns:p14="http://schemas.microsoft.com/office/powerpoint/2010/main" val="418673741"/>
              </p:ext>
            </p:extLst>
          </p:nvPr>
        </p:nvGraphicFramePr>
        <p:xfrm>
          <a:off x="478582" y="2448178"/>
          <a:ext cx="9505056" cy="3387120"/>
        </p:xfrm>
        <a:graphic>
          <a:graphicData uri="http://schemas.openxmlformats.org/drawingml/2006/table">
            <a:tbl>
              <a:tblPr bandRow="1">
                <a:tableStyleId>{5C22544A-7EE6-4342-B048-85BDC9FD1C3A}</a:tableStyleId>
              </a:tblPr>
              <a:tblGrid>
                <a:gridCol w="3528391">
                  <a:extLst>
                    <a:ext uri="{9D8B030D-6E8A-4147-A177-3AD203B41FA5}">
                      <a16:colId xmlns:a16="http://schemas.microsoft.com/office/drawing/2014/main" val="1717645873"/>
                    </a:ext>
                  </a:extLst>
                </a:gridCol>
                <a:gridCol w="1195333">
                  <a:extLst>
                    <a:ext uri="{9D8B030D-6E8A-4147-A177-3AD203B41FA5}">
                      <a16:colId xmlns:a16="http://schemas.microsoft.com/office/drawing/2014/main" val="2682590267"/>
                    </a:ext>
                  </a:extLst>
                </a:gridCol>
                <a:gridCol w="1195333">
                  <a:extLst>
                    <a:ext uri="{9D8B030D-6E8A-4147-A177-3AD203B41FA5}">
                      <a16:colId xmlns:a16="http://schemas.microsoft.com/office/drawing/2014/main" val="100693935"/>
                    </a:ext>
                  </a:extLst>
                </a:gridCol>
                <a:gridCol w="1195333">
                  <a:extLst>
                    <a:ext uri="{9D8B030D-6E8A-4147-A177-3AD203B41FA5}">
                      <a16:colId xmlns:a16="http://schemas.microsoft.com/office/drawing/2014/main" val="221777309"/>
                    </a:ext>
                  </a:extLst>
                </a:gridCol>
                <a:gridCol w="1195333">
                  <a:extLst>
                    <a:ext uri="{9D8B030D-6E8A-4147-A177-3AD203B41FA5}">
                      <a16:colId xmlns:a16="http://schemas.microsoft.com/office/drawing/2014/main" val="690645657"/>
                    </a:ext>
                  </a:extLst>
                </a:gridCol>
                <a:gridCol w="1195333">
                  <a:extLst>
                    <a:ext uri="{9D8B030D-6E8A-4147-A177-3AD203B41FA5}">
                      <a16:colId xmlns:a16="http://schemas.microsoft.com/office/drawing/2014/main" val="1516364609"/>
                    </a:ext>
                  </a:extLst>
                </a:gridCol>
              </a:tblGrid>
              <a:tr h="337158">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Sul</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Sudeste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Centro-Oeste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Norte</a:t>
                      </a:r>
                    </a:p>
                  </a:txBody>
                  <a:tcPr anchor="ctr">
                    <a:solidFill>
                      <a:schemeClr val="accent2">
                        <a:lumMod val="60000"/>
                        <a:lumOff val="40000"/>
                        <a:alpha val="22000"/>
                      </a:schemeClr>
                    </a:solidFill>
                  </a:tcPr>
                </a:tc>
                <a:tc>
                  <a:txBody>
                    <a:bodyPr/>
                    <a:lstStyle/>
                    <a:p>
                      <a:pPr marL="0" algn="ctr" defTabSz="1172261" rtl="0" eaLnBrk="1" fontAlgn="ctr" latinLnBrk="0" hangingPunct="1"/>
                      <a:r>
                        <a:rPr lang="pt-BR" sz="1600" b="1" kern="1200" dirty="0">
                          <a:solidFill>
                            <a:srgbClr val="215968"/>
                          </a:solidFill>
                          <a:latin typeface="+mn-lt"/>
                          <a:ea typeface="+mn-ea"/>
                          <a:cs typeface="+mn-cs"/>
                        </a:rPr>
                        <a:t>Nordeste</a:t>
                      </a:r>
                    </a:p>
                  </a:txBody>
                  <a:tcPr anchor="ctr">
                    <a:solidFill>
                      <a:schemeClr val="accent2">
                        <a:lumMod val="60000"/>
                        <a:lumOff val="40000"/>
                        <a:alpha val="22000"/>
                      </a:schemeClr>
                    </a:solidFill>
                  </a:tcPr>
                </a:tc>
                <a:extLst>
                  <a:ext uri="{0D108BD9-81ED-4DB2-BD59-A6C34878D82A}">
                    <a16:rowId xmlns:a16="http://schemas.microsoft.com/office/drawing/2014/main" val="2156621863"/>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Conciliar</a:t>
                      </a:r>
                      <a:r>
                        <a:rPr lang="pt-BR" sz="1400" b="1" kern="1200" baseline="0" dirty="0">
                          <a:solidFill>
                            <a:srgbClr val="1F497D"/>
                          </a:solidFill>
                          <a:latin typeface="+mn-lt"/>
                          <a:ea typeface="+mn-ea"/>
                          <a:cs typeface="+mn-cs"/>
                        </a:rPr>
                        <a:t> trabalho e família</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21%</a:t>
                      </a:r>
                    </a:p>
                  </a:txBody>
                  <a:tcPr marL="9525" marR="9525" marT="9525" marB="0" anchor="ctr"/>
                </a:tc>
                <a:extLst>
                  <a:ext uri="{0D108BD9-81ED-4DB2-BD59-A6C34878D82A}">
                    <a16:rowId xmlns:a16="http://schemas.microsoft.com/office/drawing/2014/main" val="1143186497"/>
                  </a:ext>
                </a:extLst>
              </a:tr>
              <a:tr h="468000">
                <a:tc>
                  <a:txBody>
                    <a:bodyPr/>
                    <a:lstStyle/>
                    <a:p>
                      <a:pPr marL="0" algn="r" defTabSz="1172261" rtl="0" eaLnBrk="1" latinLnBrk="0" hangingPunct="1"/>
                      <a:r>
                        <a:rPr lang="pt-BR" sz="1400" b="1" kern="1200" dirty="0">
                          <a:solidFill>
                            <a:srgbClr val="1F497D"/>
                          </a:solidFill>
                          <a:latin typeface="+mn-lt"/>
                          <a:ea typeface="+mn-ea"/>
                          <a:cs typeface="+mn-cs"/>
                        </a:rPr>
                        <a:t>Se realizar como empreendedor</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15%</a:t>
                      </a:r>
                    </a:p>
                  </a:txBody>
                  <a:tcPr marL="9525" marR="9525" marT="9525" marB="0" anchor="ctr"/>
                </a:tc>
                <a:extLst>
                  <a:ext uri="{0D108BD9-81ED-4DB2-BD59-A6C34878D82A}">
                    <a16:rowId xmlns:a16="http://schemas.microsoft.com/office/drawing/2014/main" val="2417726408"/>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Ter independência financeira</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23%</a:t>
                      </a:r>
                    </a:p>
                  </a:txBody>
                  <a:tcPr marL="9525" marR="9525" marT="9525" marB="0" anchor="ctr"/>
                </a:tc>
                <a:extLst>
                  <a:ext uri="{0D108BD9-81ED-4DB2-BD59-A6C34878D82A}">
                    <a16:rowId xmlns:a16="http://schemas.microsoft.com/office/drawing/2014/main" val="2047430372"/>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Manter a renda</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30%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31%</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35%</a:t>
                      </a:r>
                    </a:p>
                  </a:txBody>
                  <a:tcPr marL="9525" marR="9525" marT="9525" marB="0" anchor="ctr"/>
                </a:tc>
                <a:extLst>
                  <a:ext uri="{0D108BD9-81ED-4DB2-BD59-A6C34878D82A}">
                    <a16:rowId xmlns:a16="http://schemas.microsoft.com/office/drawing/2014/main" val="482354356"/>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Outros</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1811174359"/>
                  </a:ext>
                </a:extLst>
              </a:tr>
              <a:tr h="468000">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sabe/Não respondeu</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extLst>
                  <a:ext uri="{0D108BD9-81ED-4DB2-BD59-A6C34878D82A}">
                    <a16:rowId xmlns:a16="http://schemas.microsoft.com/office/drawing/2014/main" val="1397404369"/>
                  </a:ext>
                </a:extLst>
              </a:tr>
            </a:tbl>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Tree>
    <p:extLst>
      <p:ext uri="{BB962C8B-B14F-4D97-AF65-F5344CB8AC3E}">
        <p14:creationId xmlns:p14="http://schemas.microsoft.com/office/powerpoint/2010/main" val="8576558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BENEFÍCIO DE SER EMPRESÁRIO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Na sua opinião, atualmente, qual o principal “benefício” para se tornar empresário(a)?</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1" name="Retângulo com Único Canto Aparado 30">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8" name="Gráfico 17"/>
          <p:cNvGraphicFramePr/>
          <p:nvPr>
            <p:extLst>
              <p:ext uri="{D42A27DB-BD31-4B8C-83A1-F6EECF244321}">
                <p14:modId xmlns:p14="http://schemas.microsoft.com/office/powerpoint/2010/main" val="896014343"/>
              </p:ext>
            </p:extLst>
          </p:nvPr>
        </p:nvGraphicFramePr>
        <p:xfrm>
          <a:off x="406574" y="2134046"/>
          <a:ext cx="9793088" cy="4091668"/>
        </p:xfrm>
        <a:graphic>
          <a:graphicData uri="http://schemas.openxmlformats.org/drawingml/2006/chart">
            <c:chart xmlns:c="http://schemas.openxmlformats.org/drawingml/2006/chart" xmlns:r="http://schemas.openxmlformats.org/officeDocument/2006/relationships" r:id="rId11"/>
          </a:graphicData>
        </a:graphic>
      </p:graphicFrame>
      <p:sp>
        <p:nvSpPr>
          <p:cNvPr id="19" name="CaixaDeTexto 18"/>
          <p:cNvSpPr txBox="1"/>
          <p:nvPr/>
        </p:nvSpPr>
        <p:spPr>
          <a:xfrm>
            <a:off x="10703718" y="6198036"/>
            <a:ext cx="1469168" cy="400110"/>
          </a:xfrm>
          <a:prstGeom prst="rect">
            <a:avLst/>
          </a:prstGeom>
          <a:noFill/>
        </p:spPr>
        <p:txBody>
          <a:bodyPr wrap="square" rtlCol="0">
            <a:spAutoFit/>
          </a:bodyPr>
          <a:lstStyle/>
          <a:p>
            <a:pPr algn="r"/>
            <a:r>
              <a:rPr lang="pt-BR" sz="1000" i="1" dirty="0">
                <a:solidFill>
                  <a:schemeClr val="tx1">
                    <a:lumMod val="65000"/>
                    <a:lumOff val="35000"/>
                  </a:schemeClr>
                </a:solidFill>
              </a:rPr>
              <a:t>RESPONDIDO POR 5.867 ENTREVISTADOS</a:t>
            </a:r>
          </a:p>
        </p:txBody>
      </p:sp>
      <p:sp>
        <p:nvSpPr>
          <p:cNvPr id="20" name="Retângulo 19"/>
          <p:cNvSpPr/>
          <p:nvPr/>
        </p:nvSpPr>
        <p:spPr>
          <a:xfrm>
            <a:off x="619439" y="1245859"/>
            <a:ext cx="9505056" cy="646331"/>
          </a:xfrm>
          <a:prstGeom prst="rect">
            <a:avLst/>
          </a:prstGeom>
        </p:spPr>
        <p:txBody>
          <a:bodyPr wrap="square">
            <a:spAutoFit/>
          </a:bodyPr>
          <a:lstStyle/>
          <a:p>
            <a:pPr algn="just"/>
            <a:r>
              <a:rPr lang="pt-BR" sz="1800" dirty="0">
                <a:solidFill>
                  <a:schemeClr val="accent5">
                    <a:lumMod val="50000"/>
                  </a:schemeClr>
                </a:solidFill>
              </a:rPr>
              <a:t>Mulheres tendem a citar, em maior proporção se comparadas aos homens, a conciliação entre trabalho e família e a manutenção da renda como sendo os principais benefícios de ser empresária. </a:t>
            </a:r>
            <a:endParaRPr lang="pt-BR" sz="1000" dirty="0">
              <a:solidFill>
                <a:schemeClr val="accent5">
                  <a:lumMod val="50000"/>
                </a:schemeClr>
              </a:solidFill>
            </a:endParaRPr>
          </a:p>
        </p:txBody>
      </p:sp>
    </p:spTree>
    <p:extLst>
      <p:ext uri="{BB962C8B-B14F-4D97-AF65-F5344CB8AC3E}">
        <p14:creationId xmlns:p14="http://schemas.microsoft.com/office/powerpoint/2010/main" val="33184027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BENEFÍCIO DE SER EMPRESÁRIO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Na sua opinião, atualmente, qual o principal “benefício” para se tornar empresário(a)?</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632055136"/>
              </p:ext>
            </p:extLst>
          </p:nvPr>
        </p:nvGraphicFramePr>
        <p:xfrm>
          <a:off x="190550" y="1989632"/>
          <a:ext cx="10225130" cy="3849267"/>
        </p:xfrm>
        <a:graphic>
          <a:graphicData uri="http://schemas.openxmlformats.org/drawingml/2006/table">
            <a:tbl>
              <a:tblPr bandRow="1">
                <a:tableStyleId>{5C22544A-7EE6-4342-B048-85BDC9FD1C3A}</a:tableStyleId>
              </a:tblPr>
              <a:tblGrid>
                <a:gridCol w="3261523">
                  <a:extLst>
                    <a:ext uri="{9D8B030D-6E8A-4147-A177-3AD203B41FA5}">
                      <a16:colId xmlns:a16="http://schemas.microsoft.com/office/drawing/2014/main" val="1717645873"/>
                    </a:ext>
                  </a:extLst>
                </a:gridCol>
                <a:gridCol w="994801">
                  <a:extLst>
                    <a:ext uri="{9D8B030D-6E8A-4147-A177-3AD203B41FA5}">
                      <a16:colId xmlns:a16="http://schemas.microsoft.com/office/drawing/2014/main" val="2682590267"/>
                    </a:ext>
                  </a:extLst>
                </a:gridCol>
                <a:gridCol w="994801">
                  <a:extLst>
                    <a:ext uri="{9D8B030D-6E8A-4147-A177-3AD203B41FA5}">
                      <a16:colId xmlns:a16="http://schemas.microsoft.com/office/drawing/2014/main" val="100693935"/>
                    </a:ext>
                  </a:extLst>
                </a:gridCol>
                <a:gridCol w="994801">
                  <a:extLst>
                    <a:ext uri="{9D8B030D-6E8A-4147-A177-3AD203B41FA5}">
                      <a16:colId xmlns:a16="http://schemas.microsoft.com/office/drawing/2014/main" val="221777309"/>
                    </a:ext>
                  </a:extLst>
                </a:gridCol>
                <a:gridCol w="994801">
                  <a:extLst>
                    <a:ext uri="{9D8B030D-6E8A-4147-A177-3AD203B41FA5}">
                      <a16:colId xmlns:a16="http://schemas.microsoft.com/office/drawing/2014/main" val="690645657"/>
                    </a:ext>
                  </a:extLst>
                </a:gridCol>
                <a:gridCol w="994801">
                  <a:extLst>
                    <a:ext uri="{9D8B030D-6E8A-4147-A177-3AD203B41FA5}">
                      <a16:colId xmlns:a16="http://schemas.microsoft.com/office/drawing/2014/main" val="1516364609"/>
                    </a:ext>
                  </a:extLst>
                </a:gridCol>
                <a:gridCol w="994801">
                  <a:extLst>
                    <a:ext uri="{9D8B030D-6E8A-4147-A177-3AD203B41FA5}">
                      <a16:colId xmlns:a16="http://schemas.microsoft.com/office/drawing/2014/main" val="3703425292"/>
                    </a:ext>
                  </a:extLst>
                </a:gridCol>
                <a:gridCol w="994801">
                  <a:extLst>
                    <a:ext uri="{9D8B030D-6E8A-4147-A177-3AD203B41FA5}">
                      <a16:colId xmlns:a16="http://schemas.microsoft.com/office/drawing/2014/main" val="2422408081"/>
                    </a:ext>
                  </a:extLst>
                </a:gridCol>
              </a:tblGrid>
              <a:tr h="955443">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Até fundamental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Fundamental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Ensino médio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incompleto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Superior completo</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300" b="0" kern="1200" dirty="0">
                          <a:solidFill>
                            <a:srgbClr val="215968"/>
                          </a:solidFill>
                          <a:latin typeface="+mn-lt"/>
                          <a:ea typeface="+mn-ea"/>
                          <a:cs typeface="+mn-cs"/>
                        </a:rPr>
                        <a:t>Pós-graduação completo ou incompleto</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482304">
                <a:tc>
                  <a:txBody>
                    <a:bodyPr/>
                    <a:lstStyle/>
                    <a:p>
                      <a:pPr marL="0" algn="r" defTabSz="1172261" rtl="0" eaLnBrk="1" latinLnBrk="0" hangingPunct="1"/>
                      <a:r>
                        <a:rPr lang="pt-BR" sz="1400" b="1" kern="1200" dirty="0">
                          <a:solidFill>
                            <a:srgbClr val="1F497D"/>
                          </a:solidFill>
                          <a:latin typeface="+mn-lt"/>
                          <a:ea typeface="+mn-ea"/>
                          <a:cs typeface="+mn-cs"/>
                        </a:rPr>
                        <a:t>Conciliar</a:t>
                      </a:r>
                      <a:r>
                        <a:rPr lang="pt-BR" sz="1400" b="1" kern="1200" baseline="0" dirty="0">
                          <a:solidFill>
                            <a:srgbClr val="1F497D"/>
                          </a:solidFill>
                          <a:latin typeface="+mn-lt"/>
                          <a:ea typeface="+mn-ea"/>
                          <a:cs typeface="+mn-cs"/>
                        </a:rPr>
                        <a:t> trabalho e família</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extLst>
                  <a:ext uri="{0D108BD9-81ED-4DB2-BD59-A6C34878D82A}">
                    <a16:rowId xmlns:a16="http://schemas.microsoft.com/office/drawing/2014/main" val="1143186497"/>
                  </a:ext>
                </a:extLst>
              </a:tr>
              <a:tr h="482304">
                <a:tc>
                  <a:txBody>
                    <a:bodyPr/>
                    <a:lstStyle/>
                    <a:p>
                      <a:pPr marL="0" algn="r" defTabSz="1172261" rtl="0" eaLnBrk="1" latinLnBrk="0" hangingPunct="1"/>
                      <a:r>
                        <a:rPr lang="pt-BR" sz="1400" b="1" kern="1200" dirty="0">
                          <a:solidFill>
                            <a:srgbClr val="1F497D"/>
                          </a:solidFill>
                          <a:latin typeface="+mn-lt"/>
                          <a:ea typeface="+mn-ea"/>
                          <a:cs typeface="+mn-cs"/>
                        </a:rPr>
                        <a:t>Se realizar como empreendedor</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18%</a:t>
                      </a:r>
                    </a:p>
                  </a:txBody>
                  <a:tcPr marL="9525" marR="9525" marT="9525" marB="0" anchor="ctr"/>
                </a:tc>
                <a:extLst>
                  <a:ext uri="{0D108BD9-81ED-4DB2-BD59-A6C34878D82A}">
                    <a16:rowId xmlns:a16="http://schemas.microsoft.com/office/drawing/2014/main" val="2417726408"/>
                  </a:ext>
                </a:extLst>
              </a:tr>
              <a:tr h="482304">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Ter independência financeira</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20%</a:t>
                      </a:r>
                    </a:p>
                  </a:txBody>
                  <a:tcPr marL="9525" marR="9525" marT="9525" marB="0" anchor="ctr"/>
                </a:tc>
                <a:extLst>
                  <a:ext uri="{0D108BD9-81ED-4DB2-BD59-A6C34878D82A}">
                    <a16:rowId xmlns:a16="http://schemas.microsoft.com/office/drawing/2014/main" val="1811174359"/>
                  </a:ext>
                </a:extLst>
              </a:tr>
              <a:tr h="482304">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Manter a renda</a:t>
                      </a:r>
                    </a:p>
                  </a:txBody>
                  <a:tcPr anchor="ctr"/>
                </a:tc>
                <a:tc>
                  <a:txBody>
                    <a:bodyPr/>
                    <a:lstStyle/>
                    <a:p>
                      <a:pPr marL="0" algn="ctr" defTabSz="1172261" rtl="0" eaLnBrk="1" fontAlgn="ctr" latinLnBrk="0" hangingPunct="1"/>
                      <a:r>
                        <a:rPr lang="pt-BR" sz="1400" b="1" kern="1200">
                          <a:solidFill>
                            <a:srgbClr val="215968"/>
                          </a:solidFill>
                          <a:latin typeface="+mn-lt"/>
                          <a:ea typeface="+mn-ea"/>
                          <a:cs typeface="+mn-cs"/>
                        </a:rPr>
                        <a:t>48%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39%</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38%</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27%</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27%</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32%</a:t>
                      </a:r>
                    </a:p>
                  </a:txBody>
                  <a:tcPr marL="9525" marR="9525" marT="9525" marB="0" anchor="ctr"/>
                </a:tc>
                <a:extLst>
                  <a:ext uri="{0D108BD9-81ED-4DB2-BD59-A6C34878D82A}">
                    <a16:rowId xmlns:a16="http://schemas.microsoft.com/office/drawing/2014/main" val="503726652"/>
                  </a:ext>
                </a:extLst>
              </a:tr>
              <a:tr h="482304">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Outros</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8%</a:t>
                      </a:r>
                    </a:p>
                  </a:txBody>
                  <a:tcPr marL="9525" marR="9525" marT="9525" marB="0" anchor="ctr"/>
                </a:tc>
                <a:extLst>
                  <a:ext uri="{0D108BD9-81ED-4DB2-BD59-A6C34878D82A}">
                    <a16:rowId xmlns:a16="http://schemas.microsoft.com/office/drawing/2014/main" val="3496411687"/>
                  </a:ext>
                </a:extLst>
              </a:tr>
              <a:tr h="482304">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sabe/Não respondeu</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a:t>
                      </a:r>
                    </a:p>
                  </a:txBody>
                  <a:tcPr marL="9525" marR="9525" marT="9525" marB="0" anchor="ctr"/>
                </a:tc>
                <a:extLst>
                  <a:ext uri="{0D108BD9-81ED-4DB2-BD59-A6C34878D82A}">
                    <a16:rowId xmlns:a16="http://schemas.microsoft.com/office/drawing/2014/main" val="1875852584"/>
                  </a:ext>
                </a:extLst>
              </a:tr>
            </a:tbl>
          </a:graphicData>
        </a:graphic>
      </p:graphicFrame>
    </p:spTree>
    <p:extLst>
      <p:ext uri="{BB962C8B-B14F-4D97-AF65-F5344CB8AC3E}">
        <p14:creationId xmlns:p14="http://schemas.microsoft.com/office/powerpoint/2010/main" val="36516165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rotWithShape="1">
          <a:blip r:embed="rId3" cstate="print">
            <a:extLst>
              <a:ext uri="{28A0092B-C50C-407E-A947-70E740481C1C}">
                <a14:useLocalDpi xmlns:a14="http://schemas.microsoft.com/office/drawing/2010/main"/>
              </a:ext>
            </a:extLst>
          </a:blip>
          <a:srcRect r="76364" b="73048"/>
          <a:stretch/>
        </p:blipFill>
        <p:spPr>
          <a:xfrm flipH="1">
            <a:off x="10705720" y="296476"/>
            <a:ext cx="1487252" cy="6302914"/>
          </a:xfrm>
          <a:prstGeom prst="rect">
            <a:avLst/>
          </a:prstGeom>
        </p:spPr>
      </p:pic>
      <p:sp>
        <p:nvSpPr>
          <p:cNvPr id="8" name="Retângulo 7"/>
          <p:cNvSpPr/>
          <p:nvPr/>
        </p:nvSpPr>
        <p:spPr>
          <a:xfrm>
            <a:off x="-5884" y="-1340"/>
            <a:ext cx="12200443" cy="771315"/>
          </a:xfrm>
          <a:prstGeom prst="rect">
            <a:avLst/>
          </a:prstGeom>
          <a:solidFill>
            <a:srgbClr val="318D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pt-BR" sz="4800" dirty="0"/>
          </a:p>
        </p:txBody>
      </p:sp>
      <p:sp>
        <p:nvSpPr>
          <p:cNvPr id="9" name="CaixaDeTexto 8"/>
          <p:cNvSpPr txBox="1"/>
          <p:nvPr/>
        </p:nvSpPr>
        <p:spPr>
          <a:xfrm>
            <a:off x="2205" y="148084"/>
            <a:ext cx="12192351" cy="400238"/>
          </a:xfrm>
          <a:prstGeom prst="rect">
            <a:avLst/>
          </a:prstGeom>
          <a:noFill/>
        </p:spPr>
        <p:txBody>
          <a:bodyPr wrap="square" rtlCol="0">
            <a:spAutoFit/>
          </a:bodyPr>
          <a:lstStyle/>
          <a:p>
            <a:pPr algn="ctr"/>
            <a:r>
              <a:rPr lang="pt-BR" sz="2001" b="1" dirty="0">
                <a:solidFill>
                  <a:schemeClr val="bg1"/>
                </a:solidFill>
              </a:rPr>
              <a:t>BENEFÍCIO DE SER EMPRESÁRIO</a:t>
            </a:r>
          </a:p>
        </p:txBody>
      </p:sp>
      <p:cxnSp>
        <p:nvCxnSpPr>
          <p:cNvPr id="11" name="Conector reto 10"/>
          <p:cNvCxnSpPr/>
          <p:nvPr/>
        </p:nvCxnSpPr>
        <p:spPr>
          <a:xfrm>
            <a:off x="-5884" y="612918"/>
            <a:ext cx="12200443" cy="0"/>
          </a:xfrm>
          <a:prstGeom prst="lin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a:off x="-23270" y="620385"/>
            <a:ext cx="1220044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2205" y="6599384"/>
            <a:ext cx="1219076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205" y="6599386"/>
            <a:ext cx="12190767" cy="246221"/>
          </a:xfrm>
          <a:prstGeom prst="rect">
            <a:avLst/>
          </a:prstGeom>
          <a:noFill/>
        </p:spPr>
        <p:txBody>
          <a:bodyPr wrap="square" rtlCol="0">
            <a:spAutoFit/>
          </a:bodyPr>
          <a:lstStyle/>
          <a:p>
            <a:pPr algn="just">
              <a:spcAft>
                <a:spcPts val="0"/>
              </a:spcAft>
            </a:pPr>
            <a:r>
              <a:rPr lang="pt-BR" sz="1000" dirty="0">
                <a:solidFill>
                  <a:schemeClr val="tx1">
                    <a:lumMod val="95000"/>
                    <a:lumOff val="5000"/>
                  </a:schemeClr>
                </a:solidFill>
              </a:rPr>
              <a:t>Q20.</a:t>
            </a:r>
            <a:r>
              <a:rPr lang="pt-BR" sz="1000" dirty="0">
                <a:solidFill>
                  <a:schemeClr val="tx1">
                    <a:lumMod val="95000"/>
                    <a:lumOff val="5000"/>
                  </a:schemeClr>
                </a:solidFill>
                <a:latin typeface="Calibri" panose="020F0502020204030204" pitchFamily="34" charset="0"/>
                <a:ea typeface="Times New Roman" panose="02020603050405020304" pitchFamily="18" charset="0"/>
                <a:cs typeface="Arial" panose="020B0604020202020204" pitchFamily="34" charset="0"/>
              </a:rPr>
              <a:t> </a:t>
            </a:r>
            <a:r>
              <a:rPr lang="pt-BR"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Na sua opinião, atualmente, qual o principal “benefício” para se tornar empresário(a)?</a:t>
            </a:r>
            <a:endParaRPr lang="pt-BR" sz="1050" dirty="0">
              <a:effectLst/>
              <a:latin typeface="Arial" panose="020B0604020202020204" pitchFamily="34" charset="0"/>
              <a:ea typeface="Times New Roman" panose="02020603050405020304" pitchFamily="18" charset="0"/>
            </a:endParaRPr>
          </a:p>
        </p:txBody>
      </p:sp>
      <p:sp>
        <p:nvSpPr>
          <p:cNvPr id="25" name="Retângulo com Único Canto Aparado 24">
            <a:hlinkClick r:id="rId4" action="ppaction://hlinksldjump"/>
          </p:cNvPr>
          <p:cNvSpPr/>
          <p:nvPr/>
        </p:nvSpPr>
        <p:spPr>
          <a:xfrm flipH="1">
            <a:off x="10703157" y="170182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PORTE</a:t>
            </a:r>
          </a:p>
        </p:txBody>
      </p:sp>
      <p:sp>
        <p:nvSpPr>
          <p:cNvPr id="26" name="Retângulo com Único Canto Aparado 25">
            <a:hlinkClick r:id="rId5" action="ppaction://hlinksldjump"/>
          </p:cNvPr>
          <p:cNvSpPr/>
          <p:nvPr/>
        </p:nvSpPr>
        <p:spPr>
          <a:xfrm flipH="1">
            <a:off x="10703155" y="2278116"/>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SETOR</a:t>
            </a:r>
          </a:p>
        </p:txBody>
      </p:sp>
      <p:sp>
        <p:nvSpPr>
          <p:cNvPr id="27" name="Retângulo com Único Canto Aparado 26">
            <a:hlinkClick r:id="rId6" action="ppaction://hlinksldjump"/>
          </p:cNvPr>
          <p:cNvSpPr/>
          <p:nvPr/>
        </p:nvSpPr>
        <p:spPr>
          <a:xfrm flipH="1">
            <a:off x="10703718" y="285466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REGIÃO/UF</a:t>
            </a:r>
          </a:p>
        </p:txBody>
      </p:sp>
      <p:sp>
        <p:nvSpPr>
          <p:cNvPr id="28" name="Retângulo com Único Canto Aparado 27">
            <a:hlinkClick r:id="rId7" action="ppaction://hlinksldjump"/>
          </p:cNvPr>
          <p:cNvSpPr/>
          <p:nvPr/>
        </p:nvSpPr>
        <p:spPr>
          <a:xfrm flipH="1">
            <a:off x="10703718" y="3430952"/>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SEXO</a:t>
            </a:r>
          </a:p>
        </p:txBody>
      </p:sp>
      <p:sp>
        <p:nvSpPr>
          <p:cNvPr id="29" name="Retângulo com Único Canto Aparado 28">
            <a:hlinkClick r:id="rId8" action="ppaction://hlinksldjump"/>
          </p:cNvPr>
          <p:cNvSpPr/>
          <p:nvPr/>
        </p:nvSpPr>
        <p:spPr>
          <a:xfrm flipH="1">
            <a:off x="10703718" y="4007241"/>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ESCOLARIDADE</a:t>
            </a:r>
          </a:p>
        </p:txBody>
      </p:sp>
      <p:sp>
        <p:nvSpPr>
          <p:cNvPr id="30" name="Retângulo com Único Canto Aparado 29">
            <a:hlinkClick r:id="rId9" action="ppaction://hlinksldjump"/>
          </p:cNvPr>
          <p:cNvSpPr/>
          <p:nvPr/>
        </p:nvSpPr>
        <p:spPr>
          <a:xfrm flipH="1">
            <a:off x="10703718" y="4583531"/>
            <a:ext cx="1474018" cy="432218"/>
          </a:xfrm>
          <a:prstGeom prst="snip1Rect">
            <a:avLst/>
          </a:prstGeom>
          <a:solidFill>
            <a:schemeClr val="accent6">
              <a:lumMod val="7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FAIXA ETÁRIA</a:t>
            </a:r>
          </a:p>
        </p:txBody>
      </p:sp>
      <p:sp>
        <p:nvSpPr>
          <p:cNvPr id="32" name="Retângulo com Único Canto Aparado 31">
            <a:hlinkClick r:id="rId10" action="ppaction://hlinksldjump"/>
          </p:cNvPr>
          <p:cNvSpPr/>
          <p:nvPr/>
        </p:nvSpPr>
        <p:spPr>
          <a:xfrm flipH="1">
            <a:off x="10703718" y="1125538"/>
            <a:ext cx="1474018" cy="432218"/>
          </a:xfrm>
          <a:prstGeom prst="snip1Rect">
            <a:avLst/>
          </a:prstGeom>
          <a:solidFill>
            <a:schemeClr val="bg1">
              <a:lumMod val="65000"/>
            </a:schemeClr>
          </a:solidFill>
          <a:ln w="317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t>NACIONAL</a:t>
            </a:r>
          </a:p>
        </p:txBody>
      </p:sp>
      <p:graphicFrame>
        <p:nvGraphicFramePr>
          <p:cNvPr id="19" name="Tabela 18"/>
          <p:cNvGraphicFramePr>
            <a:graphicFrameLocks noGrp="1"/>
          </p:cNvGraphicFramePr>
          <p:nvPr>
            <p:extLst>
              <p:ext uri="{D42A27DB-BD31-4B8C-83A1-F6EECF244321}">
                <p14:modId xmlns:p14="http://schemas.microsoft.com/office/powerpoint/2010/main" val="326890697"/>
              </p:ext>
            </p:extLst>
          </p:nvPr>
        </p:nvGraphicFramePr>
        <p:xfrm>
          <a:off x="478582" y="2061642"/>
          <a:ext cx="9577061" cy="4050870"/>
        </p:xfrm>
        <a:graphic>
          <a:graphicData uri="http://schemas.openxmlformats.org/drawingml/2006/table">
            <a:tbl>
              <a:tblPr bandRow="1">
                <a:tableStyleId>{5C22544A-7EE6-4342-B048-85BDC9FD1C3A}</a:tableStyleId>
              </a:tblPr>
              <a:tblGrid>
                <a:gridCol w="3384041">
                  <a:extLst>
                    <a:ext uri="{9D8B030D-6E8A-4147-A177-3AD203B41FA5}">
                      <a16:colId xmlns:a16="http://schemas.microsoft.com/office/drawing/2014/main" val="1717645873"/>
                    </a:ext>
                  </a:extLst>
                </a:gridCol>
                <a:gridCol w="1032170">
                  <a:extLst>
                    <a:ext uri="{9D8B030D-6E8A-4147-A177-3AD203B41FA5}">
                      <a16:colId xmlns:a16="http://schemas.microsoft.com/office/drawing/2014/main" val="2682590267"/>
                    </a:ext>
                  </a:extLst>
                </a:gridCol>
                <a:gridCol w="1032170">
                  <a:extLst>
                    <a:ext uri="{9D8B030D-6E8A-4147-A177-3AD203B41FA5}">
                      <a16:colId xmlns:a16="http://schemas.microsoft.com/office/drawing/2014/main" val="100693935"/>
                    </a:ext>
                  </a:extLst>
                </a:gridCol>
                <a:gridCol w="1032170">
                  <a:extLst>
                    <a:ext uri="{9D8B030D-6E8A-4147-A177-3AD203B41FA5}">
                      <a16:colId xmlns:a16="http://schemas.microsoft.com/office/drawing/2014/main" val="221777309"/>
                    </a:ext>
                  </a:extLst>
                </a:gridCol>
                <a:gridCol w="1032170">
                  <a:extLst>
                    <a:ext uri="{9D8B030D-6E8A-4147-A177-3AD203B41FA5}">
                      <a16:colId xmlns:a16="http://schemas.microsoft.com/office/drawing/2014/main" val="690645657"/>
                    </a:ext>
                  </a:extLst>
                </a:gridCol>
                <a:gridCol w="1032170">
                  <a:extLst>
                    <a:ext uri="{9D8B030D-6E8A-4147-A177-3AD203B41FA5}">
                      <a16:colId xmlns:a16="http://schemas.microsoft.com/office/drawing/2014/main" val="1516364609"/>
                    </a:ext>
                  </a:extLst>
                </a:gridCol>
                <a:gridCol w="1032170">
                  <a:extLst>
                    <a:ext uri="{9D8B030D-6E8A-4147-A177-3AD203B41FA5}">
                      <a16:colId xmlns:a16="http://schemas.microsoft.com/office/drawing/2014/main" val="3703425292"/>
                    </a:ext>
                  </a:extLst>
                </a:gridCol>
              </a:tblGrid>
              <a:tr h="959088">
                <a:tc>
                  <a:txBody>
                    <a:bodyPr/>
                    <a:lstStyle/>
                    <a:p>
                      <a:pPr marL="0" algn="r" defTabSz="1172261" rtl="0" eaLnBrk="1" latinLnBrk="0" hangingPunct="1"/>
                      <a:endParaRPr lang="pt-BR" sz="1600" b="1" kern="1200" dirty="0">
                        <a:solidFill>
                          <a:srgbClr val="1F497D"/>
                        </a:solidFill>
                        <a:latin typeface="+mn-lt"/>
                        <a:ea typeface="+mn-ea"/>
                        <a:cs typeface="+mn-cs"/>
                      </a:endParaRPr>
                    </a:p>
                  </a:txBody>
                  <a:tcPr anchor="b">
                    <a:solidFill>
                      <a:schemeClr val="bg1">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Até 24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25 a 34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35 a 44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45 a 54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55 a 64 </a:t>
                      </a:r>
                    </a:p>
                    <a:p>
                      <a:pPr marL="0" algn="ctr" defTabSz="1172261" rtl="0" eaLnBrk="1" fontAlgn="ctr" latinLnBrk="0" hangingPunct="1"/>
                      <a:r>
                        <a:rPr lang="pt-BR" sz="1400" b="1" kern="1200" dirty="0">
                          <a:solidFill>
                            <a:srgbClr val="215968"/>
                          </a:solidFill>
                          <a:latin typeface="+mn-lt"/>
                          <a:ea typeface="+mn-ea"/>
                          <a:cs typeface="+mn-cs"/>
                        </a:rPr>
                        <a:t>anos</a:t>
                      </a:r>
                    </a:p>
                  </a:txBody>
                  <a:tcPr marL="9525" marR="9525" marT="9525" marB="0" anchor="ctr">
                    <a:solidFill>
                      <a:schemeClr val="accent2">
                        <a:lumMod val="60000"/>
                        <a:lumOff val="40000"/>
                        <a:alpha val="22000"/>
                      </a:schemeClr>
                    </a:solidFill>
                  </a:tcPr>
                </a:tc>
                <a:tc>
                  <a:txBody>
                    <a:bodyPr/>
                    <a:lstStyle/>
                    <a:p>
                      <a:pPr marL="0" algn="ctr" defTabSz="1172261" rtl="0" eaLnBrk="1" fontAlgn="ctr" latinLnBrk="0" hangingPunct="1"/>
                      <a:r>
                        <a:rPr lang="pt-BR" sz="1400" b="1" kern="1200" dirty="0">
                          <a:solidFill>
                            <a:srgbClr val="215968"/>
                          </a:solidFill>
                          <a:latin typeface="+mn-lt"/>
                          <a:ea typeface="+mn-ea"/>
                          <a:cs typeface="+mn-cs"/>
                        </a:rPr>
                        <a:t>65 anos </a:t>
                      </a:r>
                    </a:p>
                    <a:p>
                      <a:pPr marL="0" algn="ctr" defTabSz="1172261" rtl="0" eaLnBrk="1" fontAlgn="ctr" latinLnBrk="0" hangingPunct="1"/>
                      <a:r>
                        <a:rPr lang="pt-BR" sz="1400" b="1" kern="1200" dirty="0">
                          <a:solidFill>
                            <a:srgbClr val="215968"/>
                          </a:solidFill>
                          <a:latin typeface="+mn-lt"/>
                          <a:ea typeface="+mn-ea"/>
                          <a:cs typeface="+mn-cs"/>
                        </a:rPr>
                        <a:t>ou mais</a:t>
                      </a:r>
                    </a:p>
                  </a:txBody>
                  <a:tcPr marL="9525" marR="9525" marT="9525" marB="0" anchor="ctr">
                    <a:solidFill>
                      <a:schemeClr val="accent2">
                        <a:lumMod val="60000"/>
                        <a:lumOff val="40000"/>
                        <a:alpha val="22000"/>
                      </a:schemeClr>
                    </a:solidFill>
                  </a:tcPr>
                </a:tc>
                <a:extLst>
                  <a:ext uri="{0D108BD9-81ED-4DB2-BD59-A6C34878D82A}">
                    <a16:rowId xmlns:a16="http://schemas.microsoft.com/office/drawing/2014/main" val="2156621863"/>
                  </a:ext>
                </a:extLst>
              </a:tr>
              <a:tr h="515297">
                <a:tc>
                  <a:txBody>
                    <a:bodyPr/>
                    <a:lstStyle/>
                    <a:p>
                      <a:pPr marL="0" algn="r" defTabSz="1172261" rtl="0" eaLnBrk="1" latinLnBrk="0" hangingPunct="1"/>
                      <a:r>
                        <a:rPr lang="pt-BR" sz="1400" b="1" kern="1200" dirty="0">
                          <a:solidFill>
                            <a:srgbClr val="1F497D"/>
                          </a:solidFill>
                          <a:latin typeface="+mn-lt"/>
                          <a:ea typeface="+mn-ea"/>
                          <a:cs typeface="+mn-cs"/>
                        </a:rPr>
                        <a:t>Conciliar</a:t>
                      </a:r>
                      <a:r>
                        <a:rPr lang="pt-BR" sz="1400" b="1" kern="1200" baseline="0" dirty="0">
                          <a:solidFill>
                            <a:srgbClr val="1F497D"/>
                          </a:solidFill>
                          <a:latin typeface="+mn-lt"/>
                          <a:ea typeface="+mn-ea"/>
                          <a:cs typeface="+mn-cs"/>
                        </a:rPr>
                        <a:t> trabalho e família</a:t>
                      </a:r>
                      <a:endParaRPr lang="pt-BR" sz="1400" b="1" kern="1200" dirty="0">
                        <a:solidFill>
                          <a:srgbClr val="1F497D"/>
                        </a:solidFill>
                        <a:latin typeface="+mn-lt"/>
                        <a:ea typeface="+mn-ea"/>
                        <a:cs typeface="+mn-cs"/>
                      </a:endParaRP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21%</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21%</a:t>
                      </a:r>
                    </a:p>
                  </a:txBody>
                  <a:tcPr marL="9525" marR="9525" marT="9525" marB="0" anchor="ctr"/>
                </a:tc>
                <a:extLst>
                  <a:ext uri="{0D108BD9-81ED-4DB2-BD59-A6C34878D82A}">
                    <a16:rowId xmlns:a16="http://schemas.microsoft.com/office/drawing/2014/main" val="1143186497"/>
                  </a:ext>
                </a:extLst>
              </a:tr>
              <a:tr h="515297">
                <a:tc>
                  <a:txBody>
                    <a:bodyPr/>
                    <a:lstStyle/>
                    <a:p>
                      <a:pPr marL="0" algn="r" defTabSz="1172261" rtl="0" eaLnBrk="1" latinLnBrk="0" hangingPunct="1"/>
                      <a:r>
                        <a:rPr lang="pt-BR" sz="1400" b="1" kern="1200" dirty="0">
                          <a:solidFill>
                            <a:srgbClr val="1F497D"/>
                          </a:solidFill>
                          <a:latin typeface="+mn-lt"/>
                          <a:ea typeface="+mn-ea"/>
                          <a:cs typeface="+mn-cs"/>
                        </a:rPr>
                        <a:t>Se realizar como empreendedor</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12%</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15%</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11%</a:t>
                      </a:r>
                    </a:p>
                  </a:txBody>
                  <a:tcPr marL="9525" marR="9525" marT="9525" marB="0" anchor="ctr"/>
                </a:tc>
                <a:extLst>
                  <a:ext uri="{0D108BD9-81ED-4DB2-BD59-A6C34878D82A}">
                    <a16:rowId xmlns:a16="http://schemas.microsoft.com/office/drawing/2014/main" val="2417726408"/>
                  </a:ext>
                </a:extLst>
              </a:tr>
              <a:tr h="515297">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Ter independência financeira</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39%</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22%</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19%</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18%</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24%</a:t>
                      </a:r>
                    </a:p>
                  </a:txBody>
                  <a:tcPr marL="9525" marR="9525" marT="9525" marB="0" anchor="ctr"/>
                </a:tc>
                <a:extLst>
                  <a:ext uri="{0D108BD9-81ED-4DB2-BD59-A6C34878D82A}">
                    <a16:rowId xmlns:a16="http://schemas.microsoft.com/office/drawing/2014/main" val="1811174359"/>
                  </a:ext>
                </a:extLst>
              </a:tr>
              <a:tr h="515297">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Manter a renda</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29%</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26%</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37%</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37%</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31%</a:t>
                      </a:r>
                    </a:p>
                  </a:txBody>
                  <a:tcPr marL="9525" marR="9525" marT="9525" marB="0" anchor="ctr"/>
                </a:tc>
                <a:extLst>
                  <a:ext uri="{0D108BD9-81ED-4DB2-BD59-A6C34878D82A}">
                    <a16:rowId xmlns:a16="http://schemas.microsoft.com/office/drawing/2014/main" val="503726652"/>
                  </a:ext>
                </a:extLst>
              </a:tr>
              <a:tr h="515297">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Outros</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5%</a:t>
                      </a:r>
                    </a:p>
                  </a:txBody>
                  <a:tcPr marL="9525" marR="9525" marT="9525" marB="0" anchor="ctr"/>
                </a:tc>
                <a:extLst>
                  <a:ext uri="{0D108BD9-81ED-4DB2-BD59-A6C34878D82A}">
                    <a16:rowId xmlns:a16="http://schemas.microsoft.com/office/drawing/2014/main" val="3496411687"/>
                  </a:ext>
                </a:extLst>
              </a:tr>
              <a:tr h="515297">
                <a:tc>
                  <a:txBody>
                    <a:bodyPr/>
                    <a:lstStyle/>
                    <a:p>
                      <a:pPr marL="0" marR="0" lvl="0" indent="0" algn="r" defTabSz="1172261" rtl="0" eaLnBrk="1" fontAlgn="auto" latinLnBrk="0" hangingPunct="1">
                        <a:lnSpc>
                          <a:spcPct val="100000"/>
                        </a:lnSpc>
                        <a:spcBef>
                          <a:spcPts val="0"/>
                        </a:spcBef>
                        <a:spcAft>
                          <a:spcPts val="0"/>
                        </a:spcAft>
                        <a:buClrTx/>
                        <a:buSzTx/>
                        <a:buFontTx/>
                        <a:buNone/>
                        <a:tabLst/>
                        <a:defRPr/>
                      </a:pPr>
                      <a:r>
                        <a:rPr lang="pt-BR" sz="1400" b="1" kern="1200" dirty="0">
                          <a:solidFill>
                            <a:srgbClr val="1F497D"/>
                          </a:solidFill>
                          <a:latin typeface="+mn-lt"/>
                          <a:ea typeface="+mn-ea"/>
                          <a:cs typeface="+mn-cs"/>
                        </a:rPr>
                        <a:t>Não sabe/Não respondeu</a:t>
                      </a:r>
                    </a:p>
                  </a:txBody>
                  <a:tcPr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0%</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3%</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4%</a:t>
                      </a:r>
                    </a:p>
                  </a:txBody>
                  <a:tcPr marL="9525" marR="9525" marT="9525" marB="0" anchor="ctr"/>
                </a:tc>
                <a:tc>
                  <a:txBody>
                    <a:bodyPr/>
                    <a:lstStyle/>
                    <a:p>
                      <a:pPr marL="0" algn="ctr" defTabSz="1172261" rtl="0" eaLnBrk="1" fontAlgn="ctr" latinLnBrk="0" hangingPunct="1"/>
                      <a:r>
                        <a:rPr lang="pt-BR" sz="1400" b="1" kern="1200">
                          <a:solidFill>
                            <a:srgbClr val="215968"/>
                          </a:solidFill>
                          <a:latin typeface="+mn-lt"/>
                          <a:ea typeface="+mn-ea"/>
                          <a:cs typeface="+mn-cs"/>
                        </a:rPr>
                        <a:t>5%</a:t>
                      </a:r>
                    </a:p>
                  </a:txBody>
                  <a:tcPr marL="9525" marR="9525" marT="9525" marB="0" anchor="ctr"/>
                </a:tc>
                <a:tc>
                  <a:txBody>
                    <a:bodyPr/>
                    <a:lstStyle/>
                    <a:p>
                      <a:pPr marL="0" algn="ctr" defTabSz="1172261" rtl="0" eaLnBrk="1" fontAlgn="ctr" latinLnBrk="0" hangingPunct="1"/>
                      <a:r>
                        <a:rPr lang="pt-BR" sz="1400" b="1" kern="1200" dirty="0">
                          <a:solidFill>
                            <a:srgbClr val="215968"/>
                          </a:solidFill>
                          <a:latin typeface="+mn-lt"/>
                          <a:ea typeface="+mn-ea"/>
                          <a:cs typeface="+mn-cs"/>
                        </a:rPr>
                        <a:t>7%</a:t>
                      </a:r>
                    </a:p>
                  </a:txBody>
                  <a:tcPr marL="9525" marR="9525" marT="9525" marB="0" anchor="ctr"/>
                </a:tc>
                <a:extLst>
                  <a:ext uri="{0D108BD9-81ED-4DB2-BD59-A6C34878D82A}">
                    <a16:rowId xmlns:a16="http://schemas.microsoft.com/office/drawing/2014/main" val="1875852584"/>
                  </a:ext>
                </a:extLst>
              </a:tr>
            </a:tbl>
          </a:graphicData>
        </a:graphic>
      </p:graphicFrame>
    </p:spTree>
    <p:extLst>
      <p:ext uri="{BB962C8B-B14F-4D97-AF65-F5344CB8AC3E}">
        <p14:creationId xmlns:p14="http://schemas.microsoft.com/office/powerpoint/2010/main" val="109622441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11398</TotalTime>
  <Words>14647</Words>
  <Application>Microsoft Office PowerPoint</Application>
  <PresentationFormat>Personalizar</PresentationFormat>
  <Paragraphs>4180</Paragraphs>
  <Slides>165</Slides>
  <Notes>165</Notes>
  <HiddenSlides>3</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165</vt:i4>
      </vt:variant>
    </vt:vector>
  </HeadingPairs>
  <TitlesOfParts>
    <vt:vector size="174" baseType="lpstr">
      <vt:lpstr>Arial</vt:lpstr>
      <vt:lpstr>Arial Black</vt:lpstr>
      <vt:lpstr>Berlin Sans FB Demi</vt:lpstr>
      <vt:lpstr>Calibri</vt:lpstr>
      <vt:lpstr>Cambria Math</vt:lpstr>
      <vt:lpstr>Century Gothic</vt:lpstr>
      <vt:lpstr>Times New Roman</vt:lpstr>
      <vt:lpstr>Wingdings</vt:lpstr>
      <vt:lpstr>Tema do Office</vt:lpstr>
      <vt:lpstr> Expectativas dos Pequenos Negócios para 2018</vt:lpstr>
      <vt:lpstr>Objetivo: Avaliar a situação dos Pequenos Negócios em 2017, bem como as suas expectativas para 2018.  Amostra: 5.867 entrevistas com Micro e Pequenas Empresas, por telefone.  Margem de erro: O erro amostral máximo é de 1,5% para resultados nacionais e o intervalo de confiança é de 95%.  Período de coleta: De 10/10 a 24/10 de 2017.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Daiana Herman</dc:creator>
  <cp:lastModifiedBy>Marco Aurélio Bede</cp:lastModifiedBy>
  <cp:revision>1864</cp:revision>
  <dcterms:created xsi:type="dcterms:W3CDTF">2017-06-12T14:34:10Z</dcterms:created>
  <dcterms:modified xsi:type="dcterms:W3CDTF">2018-02-15T16:35:40Z</dcterms:modified>
</cp:coreProperties>
</file>