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4.xml" ContentType="application/vnd.openxmlformats-officedocument.presentationml.notesSl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5.xml" ContentType="application/vnd.openxmlformats-officedocument.presentationml.notesSl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6.xml" ContentType="application/vnd.openxmlformats-officedocument.presentationml.notesSl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9.xml" ContentType="application/vnd.openxmlformats-officedocument.presentationml.notesSlide+xml"/>
  <Override PartName="/ppt/charts/chart2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40.xml" ContentType="application/vnd.openxmlformats-officedocument.presentationml.notesSlide+xml"/>
  <Override PartName="/ppt/charts/chart2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41.xml" ContentType="application/vnd.openxmlformats-officedocument.presentationml.notesSlide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42.xml" ContentType="application/vnd.openxmlformats-officedocument.presentationml.notesSlide+xml"/>
  <Override PartName="/ppt/charts/chart29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0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43.xml" ContentType="application/vnd.openxmlformats-officedocument.presentationml.notesSlide+xml"/>
  <Override PartName="/ppt/charts/chart3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44.xml" ContentType="application/vnd.openxmlformats-officedocument.presentationml.notesSlide+xml"/>
  <Override PartName="/ppt/charts/chart33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34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47.xml" ContentType="application/vnd.openxmlformats-officedocument.presentationml.notesSlide+xml"/>
  <Override PartName="/ppt/charts/chart35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36.xml" ContentType="application/vnd.openxmlformats-officedocument.drawingml.chart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52.xml" ContentType="application/vnd.openxmlformats-officedocument.presentationml.notesSlide+xml"/>
  <Override PartName="/ppt/charts/chart39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53.xml" ContentType="application/vnd.openxmlformats-officedocument.presentationml.notesSlide+xml"/>
  <Override PartName="/ppt/charts/chart40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54.xml" ContentType="application/vnd.openxmlformats-officedocument.presentationml.notesSlide+xml"/>
  <Override PartName="/ppt/charts/chart41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55.xml" ContentType="application/vnd.openxmlformats-officedocument.presentationml.notesSlide+xml"/>
  <Override PartName="/ppt/charts/chart42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56.xml" ContentType="application/vnd.openxmlformats-officedocument.presentationml.notesSlide+xml"/>
  <Override PartName="/ppt/charts/chart43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57.xml" ContentType="application/vnd.openxmlformats-officedocument.presentationml.notesSlide+xml"/>
  <Override PartName="/ppt/charts/chart44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58.xml" ContentType="application/vnd.openxmlformats-officedocument.presentationml.notesSlide+xml"/>
  <Override PartName="/ppt/charts/chart45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59.xml" ContentType="application/vnd.openxmlformats-officedocument.presentationml.notesSlide+xml"/>
  <Override PartName="/ppt/charts/chart46.xml" ContentType="application/vnd.openxmlformats-officedocument.drawingml.chart+xml"/>
  <Override PartName="/ppt/notesSlides/notesSlide60.xml" ContentType="application/vnd.openxmlformats-officedocument.presentationml.notesSlide+xml"/>
  <Override PartName="/ppt/charts/chart47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61.xml" ContentType="application/vnd.openxmlformats-officedocument.presentationml.notesSlide+xml"/>
  <Override PartName="/ppt/charts/chart48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62.xml" ContentType="application/vnd.openxmlformats-officedocument.presentationml.notesSlide+xml"/>
  <Override PartName="/ppt/charts/chart49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63.xml" ContentType="application/vnd.openxmlformats-officedocument.presentationml.notesSlide+xml"/>
  <Override PartName="/ppt/charts/chart50.xml" ContentType="application/vnd.openxmlformats-officedocument.drawingml.chart+xml"/>
  <Override PartName="/ppt/notesSlides/notesSlide64.xml" ContentType="application/vnd.openxmlformats-officedocument.presentationml.notesSlide+xml"/>
  <Override PartName="/ppt/charts/chart51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65.xml" ContentType="application/vnd.openxmlformats-officedocument.presentationml.notesSlide+xml"/>
  <Override PartName="/ppt/charts/chart52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66.xml" ContentType="application/vnd.openxmlformats-officedocument.presentationml.notesSlide+xml"/>
  <Override PartName="/ppt/charts/chart53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67.xml" ContentType="application/vnd.openxmlformats-officedocument.presentationml.notesSlide+xml"/>
  <Override PartName="/ppt/charts/chart54.xml" ContentType="application/vnd.openxmlformats-officedocument.drawingml.chart+xml"/>
  <Override PartName="/ppt/notesSlides/notesSlide68.xml" ContentType="application/vnd.openxmlformats-officedocument.presentationml.notesSlide+xml"/>
  <Override PartName="/ppt/charts/chart5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69.xml" ContentType="application/vnd.openxmlformats-officedocument.presentationml.notesSlide+xml"/>
  <Override PartName="/ppt/charts/chart5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70.xml" ContentType="application/vnd.openxmlformats-officedocument.presentationml.notesSlide+xml"/>
  <Override PartName="/ppt/charts/chart5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71.xml" ContentType="application/vnd.openxmlformats-officedocument.presentationml.notesSlide+xml"/>
  <Override PartName="/ppt/charts/chart58.xml" ContentType="application/vnd.openxmlformats-officedocument.drawingml.chart+xml"/>
  <Override PartName="/ppt/notesSlides/notesSlide72.xml" ContentType="application/vnd.openxmlformats-officedocument.presentationml.notesSlide+xml"/>
  <Override PartName="/ppt/charts/chart5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73.xml" ContentType="application/vnd.openxmlformats-officedocument.presentationml.notesSlide+xml"/>
  <Override PartName="/ppt/charts/chart6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74.xml" ContentType="application/vnd.openxmlformats-officedocument.presentationml.notesSlide+xml"/>
  <Override PartName="/ppt/charts/chart61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75.xml" ContentType="application/vnd.openxmlformats-officedocument.presentationml.notesSlide+xml"/>
  <Override PartName="/ppt/charts/chart62.xml" ContentType="application/vnd.openxmlformats-officedocument.drawingml.chart+xml"/>
  <Override PartName="/ppt/notesSlides/notesSlide76.xml" ContentType="application/vnd.openxmlformats-officedocument.presentationml.notesSlide+xml"/>
  <Override PartName="/ppt/charts/chart63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77.xml" ContentType="application/vnd.openxmlformats-officedocument.presentationml.notesSlide+xml"/>
  <Override PartName="/ppt/charts/chart64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78.xml" ContentType="application/vnd.openxmlformats-officedocument.presentationml.notesSlide+xml"/>
  <Override PartName="/ppt/charts/chart65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79.xml" ContentType="application/vnd.openxmlformats-officedocument.presentationml.notesSlide+xml"/>
  <Override PartName="/ppt/charts/chart66.xml" ContentType="application/vnd.openxmlformats-officedocument.drawingml.chart+xml"/>
  <Override PartName="/ppt/notesSlides/notesSlide80.xml" ContentType="application/vnd.openxmlformats-officedocument.presentationml.notesSlide+xml"/>
  <Override PartName="/ppt/charts/chart67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81.xml" ContentType="application/vnd.openxmlformats-officedocument.presentationml.notesSlide+xml"/>
  <Override PartName="/ppt/charts/chart68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notesSlides/notesSlide82.xml" ContentType="application/vnd.openxmlformats-officedocument.presentationml.notesSlide+xml"/>
  <Override PartName="/ppt/charts/chart69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notesSlides/notesSlide83.xml" ContentType="application/vnd.openxmlformats-officedocument.presentationml.notesSlide+xml"/>
  <Override PartName="/ppt/charts/chart70.xml" ContentType="application/vnd.openxmlformats-officedocument.drawingml.chart+xml"/>
  <Override PartName="/ppt/notesSlides/notesSlide84.xml" ContentType="application/vnd.openxmlformats-officedocument.presentationml.notesSlide+xml"/>
  <Override PartName="/ppt/charts/chart71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85.xml" ContentType="application/vnd.openxmlformats-officedocument.presentationml.notesSlide+xml"/>
  <Override PartName="/ppt/charts/chart72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notesSlides/notesSlide86.xml" ContentType="application/vnd.openxmlformats-officedocument.presentationml.notesSlide+xml"/>
  <Override PartName="/ppt/charts/chart73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notesSlides/notesSlide87.xml" ContentType="application/vnd.openxmlformats-officedocument.presentationml.notesSlide+xml"/>
  <Override PartName="/ppt/charts/chart74.xml" ContentType="application/vnd.openxmlformats-officedocument.drawingml.chart+xml"/>
  <Override PartName="/ppt/notesSlides/notesSlide88.xml" ContentType="application/vnd.openxmlformats-officedocument.presentationml.notesSlide+xml"/>
  <Override PartName="/ppt/charts/chart75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89.xml" ContentType="application/vnd.openxmlformats-officedocument.presentationml.notesSlide+xml"/>
  <Override PartName="/ppt/charts/chart76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notesSlides/notesSlide90.xml" ContentType="application/vnd.openxmlformats-officedocument.presentationml.notesSlide+xml"/>
  <Override PartName="/ppt/charts/chart77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notesSlides/notesSlide91.xml" ContentType="application/vnd.openxmlformats-officedocument.presentationml.notesSlide+xml"/>
  <Override PartName="/ppt/charts/chart78.xml" ContentType="application/vnd.openxmlformats-officedocument.drawingml.chart+xml"/>
  <Override PartName="/ppt/notesSlides/notesSlide92.xml" ContentType="application/vnd.openxmlformats-officedocument.presentationml.notesSlide+xml"/>
  <Override PartName="/ppt/charts/chart79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93.xml" ContentType="application/vnd.openxmlformats-officedocument.presentationml.notesSlide+xml"/>
  <Override PartName="/ppt/charts/chart80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charts/chart81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notesSlides/notesSlide96.xml" ContentType="application/vnd.openxmlformats-officedocument.presentationml.notesSlide+xml"/>
  <Override PartName="/ppt/charts/chart82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notesSlides/notesSlide97.xml" ContentType="application/vnd.openxmlformats-officedocument.presentationml.notesSlide+xml"/>
  <Override PartName="/ppt/charts/chart83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charts/chart84.xml" ContentType="application/vnd.openxmlformats-officedocument.drawingml.chart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charts/chart85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notesSlides/notesSlide102.xml" ContentType="application/vnd.openxmlformats-officedocument.presentationml.notesSlide+xml"/>
  <Override PartName="/ppt/charts/chart86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notesSlides/notesSlide103.xml" ContentType="application/vnd.openxmlformats-officedocument.presentationml.notesSlide+xml"/>
  <Override PartName="/ppt/charts/chart87.xml" ContentType="application/vnd.openxmlformats-officedocument.drawingml.chart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charts/chart88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notesSlides/notesSlide106.xml" ContentType="application/vnd.openxmlformats-officedocument.presentationml.notesSlide+xml"/>
  <Override PartName="/ppt/charts/chart89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notesSlides/notesSlide107.xml" ContentType="application/vnd.openxmlformats-officedocument.presentationml.notesSlide+xml"/>
  <Override PartName="/ppt/charts/chart90.xml" ContentType="application/vnd.openxmlformats-officedocument.drawingml.chart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charts/chart91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notesSlides/notesSlide110.xml" ContentType="application/vnd.openxmlformats-officedocument.presentationml.notesSlide+xml"/>
  <Override PartName="/ppt/charts/chart92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notesSlides/notesSlide111.xml" ContentType="application/vnd.openxmlformats-officedocument.presentationml.notesSlide+xml"/>
  <Override PartName="/ppt/charts/chart93.xml" ContentType="application/vnd.openxmlformats-officedocument.drawingml.chart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charts/chart9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notesSlides/notesSlide114.xml" ContentType="application/vnd.openxmlformats-officedocument.presentationml.notesSlide+xml"/>
  <Override PartName="/ppt/charts/chart9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notesSlides/notesSlide115.xml" ContentType="application/vnd.openxmlformats-officedocument.presentationml.notesSlide+xml"/>
  <Override PartName="/ppt/charts/chart96.xml" ContentType="application/vnd.openxmlformats-officedocument.drawingml.chart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charts/chart97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notesSlides/notesSlide118.xml" ContentType="application/vnd.openxmlformats-officedocument.presentationml.notesSlide+xml"/>
  <Override PartName="/ppt/charts/chart98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notesSlides/notesSlide119.xml" ContentType="application/vnd.openxmlformats-officedocument.presentationml.notesSlide+xml"/>
  <Override PartName="/ppt/charts/chart99.xml" ContentType="application/vnd.openxmlformats-officedocument.drawingml.chart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charts/chart100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notesSlides/notesSlide122.xml" ContentType="application/vnd.openxmlformats-officedocument.presentationml.notesSlide+xml"/>
  <Override PartName="/ppt/charts/chart101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102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103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104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105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106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109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110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111.xml" ContentType="application/vnd.openxmlformats-officedocument.drawingml.chart+xml"/>
  <Override PartName="/ppt/theme/themeOverride1.xml" ContentType="application/vnd.openxmlformats-officedocument.themeOverride+xml"/>
  <Override PartName="/ppt/notesSlides/notesSlide1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9"/>
  </p:notesMasterIdLst>
  <p:handoutMasterIdLst>
    <p:handoutMasterId r:id="rId140"/>
  </p:handoutMasterIdLst>
  <p:sldIdLst>
    <p:sldId id="404" r:id="rId2"/>
    <p:sldId id="406" r:id="rId3"/>
    <p:sldId id="409" r:id="rId4"/>
    <p:sldId id="407" r:id="rId5"/>
    <p:sldId id="403" r:id="rId6"/>
    <p:sldId id="305" r:id="rId7"/>
    <p:sldId id="410" r:id="rId8"/>
    <p:sldId id="411" r:id="rId9"/>
    <p:sldId id="418" r:id="rId10"/>
    <p:sldId id="413" r:id="rId11"/>
    <p:sldId id="414" r:id="rId12"/>
    <p:sldId id="415" r:id="rId13"/>
    <p:sldId id="416" r:id="rId14"/>
    <p:sldId id="419" r:id="rId15"/>
    <p:sldId id="425" r:id="rId16"/>
    <p:sldId id="421" r:id="rId17"/>
    <p:sldId id="422" r:id="rId18"/>
    <p:sldId id="423" r:id="rId19"/>
    <p:sldId id="541" r:id="rId20"/>
    <p:sldId id="430" r:id="rId21"/>
    <p:sldId id="540" r:id="rId22"/>
    <p:sldId id="431" r:id="rId23"/>
    <p:sldId id="432" r:id="rId24"/>
    <p:sldId id="433" r:id="rId25"/>
    <p:sldId id="434" r:id="rId26"/>
    <p:sldId id="435" r:id="rId27"/>
    <p:sldId id="436" r:id="rId28"/>
    <p:sldId id="437" r:id="rId29"/>
    <p:sldId id="438" r:id="rId30"/>
    <p:sldId id="440" r:id="rId31"/>
    <p:sldId id="441" r:id="rId32"/>
    <p:sldId id="442" r:id="rId33"/>
    <p:sldId id="443" r:id="rId34"/>
    <p:sldId id="445" r:id="rId35"/>
    <p:sldId id="446" r:id="rId36"/>
    <p:sldId id="450" r:id="rId37"/>
    <p:sldId id="451" r:id="rId38"/>
    <p:sldId id="447" r:id="rId39"/>
    <p:sldId id="452" r:id="rId40"/>
    <p:sldId id="453" r:id="rId41"/>
    <p:sldId id="448" r:id="rId42"/>
    <p:sldId id="454" r:id="rId43"/>
    <p:sldId id="455" r:id="rId44"/>
    <p:sldId id="449" r:id="rId45"/>
    <p:sldId id="542" r:id="rId46"/>
    <p:sldId id="456" r:id="rId47"/>
    <p:sldId id="554" r:id="rId48"/>
    <p:sldId id="550" r:id="rId49"/>
    <p:sldId id="457" r:id="rId50"/>
    <p:sldId id="531" r:id="rId51"/>
    <p:sldId id="458" r:id="rId52"/>
    <p:sldId id="459" r:id="rId53"/>
    <p:sldId id="460" r:id="rId54"/>
    <p:sldId id="463" r:id="rId55"/>
    <p:sldId id="464" r:id="rId56"/>
    <p:sldId id="462" r:id="rId57"/>
    <p:sldId id="465" r:id="rId58"/>
    <p:sldId id="466" r:id="rId59"/>
    <p:sldId id="467" r:id="rId60"/>
    <p:sldId id="468" r:id="rId61"/>
    <p:sldId id="469" r:id="rId62"/>
    <p:sldId id="470" r:id="rId63"/>
    <p:sldId id="471" r:id="rId64"/>
    <p:sldId id="472" r:id="rId65"/>
    <p:sldId id="473" r:id="rId66"/>
    <p:sldId id="474" r:id="rId67"/>
    <p:sldId id="475" r:id="rId68"/>
    <p:sldId id="476" r:id="rId69"/>
    <p:sldId id="477" r:id="rId70"/>
    <p:sldId id="478" r:id="rId71"/>
    <p:sldId id="479" r:id="rId72"/>
    <p:sldId id="480" r:id="rId73"/>
    <p:sldId id="481" r:id="rId74"/>
    <p:sldId id="482" r:id="rId75"/>
    <p:sldId id="483" r:id="rId76"/>
    <p:sldId id="484" r:id="rId77"/>
    <p:sldId id="485" r:id="rId78"/>
    <p:sldId id="486" r:id="rId79"/>
    <p:sldId id="487" r:id="rId80"/>
    <p:sldId id="488" r:id="rId81"/>
    <p:sldId id="489" r:id="rId82"/>
    <p:sldId id="490" r:id="rId83"/>
    <p:sldId id="491" r:id="rId84"/>
    <p:sldId id="492" r:id="rId85"/>
    <p:sldId id="493" r:id="rId86"/>
    <p:sldId id="494" r:id="rId87"/>
    <p:sldId id="495" r:id="rId88"/>
    <p:sldId id="496" r:id="rId89"/>
    <p:sldId id="497" r:id="rId90"/>
    <p:sldId id="498" r:id="rId91"/>
    <p:sldId id="499" r:id="rId92"/>
    <p:sldId id="500" r:id="rId93"/>
    <p:sldId id="501" r:id="rId94"/>
    <p:sldId id="543" r:id="rId95"/>
    <p:sldId id="502" r:id="rId96"/>
    <p:sldId id="503" r:id="rId97"/>
    <p:sldId id="538" r:id="rId98"/>
    <p:sldId id="551" r:id="rId99"/>
    <p:sldId id="504" r:id="rId100"/>
    <p:sldId id="532" r:id="rId101"/>
    <p:sldId id="505" r:id="rId102"/>
    <p:sldId id="506" r:id="rId103"/>
    <p:sldId id="507" r:id="rId104"/>
    <p:sldId id="533" r:id="rId105"/>
    <p:sldId id="508" r:id="rId106"/>
    <p:sldId id="509" r:id="rId107"/>
    <p:sldId id="510" r:id="rId108"/>
    <p:sldId id="534" r:id="rId109"/>
    <p:sldId id="511" r:id="rId110"/>
    <p:sldId id="512" r:id="rId111"/>
    <p:sldId id="513" r:id="rId112"/>
    <p:sldId id="535" r:id="rId113"/>
    <p:sldId id="514" r:id="rId114"/>
    <p:sldId id="515" r:id="rId115"/>
    <p:sldId id="516" r:id="rId116"/>
    <p:sldId id="536" r:id="rId117"/>
    <p:sldId id="517" r:id="rId118"/>
    <p:sldId id="518" r:id="rId119"/>
    <p:sldId id="519" r:id="rId120"/>
    <p:sldId id="537" r:id="rId121"/>
    <p:sldId id="520" r:id="rId122"/>
    <p:sldId id="521" r:id="rId123"/>
    <p:sldId id="523" r:id="rId124"/>
    <p:sldId id="524" r:id="rId125"/>
    <p:sldId id="527" r:id="rId126"/>
    <p:sldId id="539" r:id="rId127"/>
    <p:sldId id="526" r:id="rId128"/>
    <p:sldId id="525" r:id="rId129"/>
    <p:sldId id="528" r:id="rId130"/>
    <p:sldId id="530" r:id="rId131"/>
    <p:sldId id="408" r:id="rId132"/>
    <p:sldId id="544" r:id="rId133"/>
    <p:sldId id="545" r:id="rId134"/>
    <p:sldId id="547" r:id="rId135"/>
    <p:sldId id="548" r:id="rId136"/>
    <p:sldId id="549" r:id="rId137"/>
    <p:sldId id="553" r:id="rId138"/>
  </p:sldIdLst>
  <p:sldSz cx="12190413" cy="6859588"/>
  <p:notesSz cx="6864350" cy="9996488"/>
  <p:defaultTextStyle>
    <a:defPPr>
      <a:defRPr lang="pt-BR"/>
    </a:defPPr>
    <a:lvl1pPr marL="0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130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2261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8391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4522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0652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6782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2913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9043" algn="l" defTabSz="11722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1A2"/>
    <a:srgbClr val="17375E"/>
    <a:srgbClr val="622E66"/>
    <a:srgbClr val="C52C46"/>
    <a:srgbClr val="FFFFFF"/>
    <a:srgbClr val="0E293C"/>
    <a:srgbClr val="184769"/>
    <a:srgbClr val="6FB1C2"/>
    <a:srgbClr val="4F81BD"/>
    <a:srgbClr val="A8A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17" autoAdjust="0"/>
  </p:normalViewPr>
  <p:slideViewPr>
    <p:cSldViewPr>
      <p:cViewPr varScale="1">
        <p:scale>
          <a:sx n="114" d="100"/>
          <a:sy n="114" d="100"/>
        </p:scale>
        <p:origin x="414" y="11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handoutMaster" Target="handoutMasters/handoutMaster1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commentAuthors" Target="commentAuthors.xml"/><Relationship Id="rId14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9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0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1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2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3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4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5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7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8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9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1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0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6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7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10453730680007E-2"/>
          <c:y val="3.3998837663216326E-2"/>
          <c:w val="0.97104384753269535"/>
          <c:h val="0.93200232467356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75BF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63F-4472-AB97-8658841D75D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63F-4472-AB97-8658841D75D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63F-4472-AB97-8658841D75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SEBRAE</c:v>
                </c:pt>
                <c:pt idx="1">
                  <c:v>OUTRA INSTITUIÇÃO</c:v>
                </c:pt>
                <c:pt idx="2">
                  <c:v>NÃO LEMBRA</c:v>
                </c:pt>
              </c:strCache>
            </c:strRef>
          </c:cat>
          <c:val>
            <c:numRef>
              <c:f>Planilha1!$B$2:$B$4</c:f>
              <c:numCache>
                <c:formatCode>#.#00%</c:formatCode>
                <c:ptCount val="3"/>
                <c:pt idx="0">
                  <c:v>0.14599999999999999</c:v>
                </c:pt>
                <c:pt idx="1">
                  <c:v>0.23200000000000001</c:v>
                </c:pt>
                <c:pt idx="2">
                  <c:v>0.622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F-4472-AB97-8658841D7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100"/>
        <c:axId val="953178840"/>
        <c:axId val="953175232"/>
      </c:barChart>
      <c:catAx>
        <c:axId val="953178840"/>
        <c:scaling>
          <c:orientation val="minMax"/>
        </c:scaling>
        <c:delete val="1"/>
        <c:axPos val="b"/>
        <c:numFmt formatCode="Geral" sourceLinked="1"/>
        <c:majorTickMark val="none"/>
        <c:minorTickMark val="none"/>
        <c:tickLblPos val="nextTo"/>
        <c:crossAx val="953175232"/>
        <c:crosses val="autoZero"/>
        <c:auto val="1"/>
        <c:lblAlgn val="ctr"/>
        <c:lblOffset val="100"/>
        <c:noMultiLvlLbl val="0"/>
      </c:catAx>
      <c:valAx>
        <c:axId val="953175232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inorGridlines>
        <c:numFmt formatCode="#.#00%" sourceLinked="1"/>
        <c:majorTickMark val="none"/>
        <c:minorTickMark val="none"/>
        <c:tickLblPos val="nextTo"/>
        <c:crossAx val="95317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0.12021170240865127"/>
          <c:w val="0.97528582946603148"/>
          <c:h val="0.70972299473628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Lembra de instituição que apoia MPEs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0.32955728040018345</c:v>
                </c:pt>
                <c:pt idx="1">
                  <c:v>0.48527157563812717</c:v>
                </c:pt>
                <c:pt idx="2">
                  <c:v>0.47848155026339512</c:v>
                </c:pt>
                <c:pt idx="3">
                  <c:v>0.45168094602424064</c:v>
                </c:pt>
                <c:pt idx="4">
                  <c:v>0.40721571043634908</c:v>
                </c:pt>
                <c:pt idx="5">
                  <c:v>0.29919553911208069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6-45F5-80B6-18D76F16B72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Citou o SEBRAE (1ª citação)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6DE-46F4-AF14-E0FDCA526C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0.18889479454360836</c:v>
                </c:pt>
                <c:pt idx="1">
                  <c:v>0.33537495267155171</c:v>
                </c:pt>
                <c:pt idx="2">
                  <c:v>0.36521800813871358</c:v>
                </c:pt>
                <c:pt idx="3">
                  <c:v>0.33464325658488137</c:v>
                </c:pt>
                <c:pt idx="4">
                  <c:v>0.27459012374802805</c:v>
                </c:pt>
                <c:pt idx="5">
                  <c:v>0.1855679359434641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36-45F5-80B6-18D76F16B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34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0.21600686296545502</c:v>
                </c:pt>
                <c:pt idx="1">
                  <c:v>0.17564637771246905</c:v>
                </c:pt>
                <c:pt idx="2">
                  <c:v>0.16851369758529472</c:v>
                </c:pt>
                <c:pt idx="3">
                  <c:v>0.15094676217474545</c:v>
                </c:pt>
                <c:pt idx="4">
                  <c:v>0.16087611965414111</c:v>
                </c:pt>
                <c:pt idx="5">
                  <c:v>0.13126957945468476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0-4A25-9DC1-1CE908582A1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0.2697416150102766</c:v>
                </c:pt>
                <c:pt idx="1">
                  <c:v>0.27527270597891151</c:v>
                </c:pt>
                <c:pt idx="2">
                  <c:v>0.25870983711421008</c:v>
                </c:pt>
                <c:pt idx="3">
                  <c:v>0.24580948378632556</c:v>
                </c:pt>
                <c:pt idx="4">
                  <c:v>0.24206378446914967</c:v>
                </c:pt>
                <c:pt idx="5">
                  <c:v>0.24571420648218747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0-4A25-9DC1-1CE908582A1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0.48705416454354411</c:v>
                </c:pt>
                <c:pt idx="1">
                  <c:v>0.50135162921047371</c:v>
                </c:pt>
                <c:pt idx="2">
                  <c:v>0.52999888546731211</c:v>
                </c:pt>
                <c:pt idx="3">
                  <c:v>0.54814159638679139</c:v>
                </c:pt>
                <c:pt idx="4">
                  <c:v>0.5259097743141502</c:v>
                </c:pt>
                <c:pt idx="5">
                  <c:v>0.51591795771605553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E0-4A25-9DC1-1CE908582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0.13845852426966565</c:v>
                </c:pt>
                <c:pt idx="1">
                  <c:v>0.16153679983231828</c:v>
                </c:pt>
                <c:pt idx="2">
                  <c:v>0.15161849617335682</c:v>
                </c:pt>
                <c:pt idx="3">
                  <c:v>0.16499273714065787</c:v>
                </c:pt>
                <c:pt idx="4">
                  <c:v>0.17950719389117598</c:v>
                </c:pt>
                <c:pt idx="5">
                  <c:v>0.1759591446729874</c:v>
                </c:pt>
                <c:pt idx="6">
                  <c:v>0.16552521288196473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A-4DBA-BE98-25DC3CE63B8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0.19300165214709961</c:v>
                </c:pt>
                <c:pt idx="1">
                  <c:v>0.22032222663158246</c:v>
                </c:pt>
                <c:pt idx="2">
                  <c:v>0.21605084008096689</c:v>
                </c:pt>
                <c:pt idx="3">
                  <c:v>0.23810084822968</c:v>
                </c:pt>
                <c:pt idx="4">
                  <c:v>0.30487321829198455</c:v>
                </c:pt>
                <c:pt idx="5">
                  <c:v>0.29964651546640492</c:v>
                </c:pt>
                <c:pt idx="6">
                  <c:v>0.34657691328119955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A-4DBA-BE98-25DC3CE63B8F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0.57294767486772213</c:v>
                </c:pt>
                <c:pt idx="1">
                  <c:v>0.55063667583644782</c:v>
                </c:pt>
                <c:pt idx="2">
                  <c:v>0.59315698021646635</c:v>
                </c:pt>
                <c:pt idx="3">
                  <c:v>0.55579474442476073</c:v>
                </c:pt>
                <c:pt idx="4">
                  <c:v>0.48832415314908251</c:v>
                </c:pt>
                <c:pt idx="5">
                  <c:v>0.46824893892949776</c:v>
                </c:pt>
                <c:pt idx="6">
                  <c:v>0.4363225556366398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A-4DBA-BE98-25DC3CE63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3E-457D-9D4E-66D621ABC93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3E-457D-9D4E-66D621ABC93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3E-457D-9D4E-66D621ABC93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3E-457D-9D4E-66D621ABC93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3E-457D-9D4E-66D621ABC93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3E-457D-9D4E-66D621ABC93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3E-457D-9D4E-66D621ABC93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3E-457D-9D4E-66D621ABC93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536-47C6-BB30-24D6245ED95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536-47C6-BB30-24D6245ED95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536-47C6-BB30-24D6245ED9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Empregado de empresa privada</c:v>
                </c:pt>
                <c:pt idx="1">
                  <c:v>Aposentado/ pensionista</c:v>
                </c:pt>
                <c:pt idx="2">
                  <c:v>Autônomo / trabalha conta própria</c:v>
                </c:pt>
                <c:pt idx="3">
                  <c:v>Servidor/funcionário público</c:v>
                </c:pt>
                <c:pt idx="4">
                  <c:v>Dona de Casa</c:v>
                </c:pt>
                <c:pt idx="5">
                  <c:v>Dono/Sócio de negócio próprio</c:v>
                </c:pt>
                <c:pt idx="6">
                  <c:v>Desempregado</c:v>
                </c:pt>
                <c:pt idx="7">
                  <c:v>Estudante</c:v>
                </c:pt>
                <c:pt idx="8">
                  <c:v>Empregada doméstica</c:v>
                </c:pt>
                <c:pt idx="9">
                  <c:v>Outro</c:v>
                </c:pt>
                <c:pt idx="10">
                  <c:v>Não quis informar</c:v>
                </c:pt>
              </c:strCache>
            </c:strRef>
          </c:cat>
          <c:val>
            <c:numRef>
              <c:f>Planilha1!$B$2:$B$12</c:f>
              <c:numCache>
                <c:formatCode>#.#00%</c:formatCode>
                <c:ptCount val="11"/>
                <c:pt idx="0">
                  <c:v>0.26700000000000002</c:v>
                </c:pt>
                <c:pt idx="1">
                  <c:v>0.158</c:v>
                </c:pt>
                <c:pt idx="2">
                  <c:v>0.14299999999999999</c:v>
                </c:pt>
                <c:pt idx="3">
                  <c:v>0.123</c:v>
                </c:pt>
                <c:pt idx="4">
                  <c:v>0.104</c:v>
                </c:pt>
                <c:pt idx="5">
                  <c:v>6.2E-2</c:v>
                </c:pt>
                <c:pt idx="6">
                  <c:v>5.2999999999999999E-2</c:v>
                </c:pt>
                <c:pt idx="7">
                  <c:v>4.2999999999999997E-2</c:v>
                </c:pt>
                <c:pt idx="8">
                  <c:v>1.7000000000000001E-2</c:v>
                </c:pt>
                <c:pt idx="9">
                  <c:v>1.4E-2</c:v>
                </c:pt>
                <c:pt idx="10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33E-457D-9D4E-66D621ABC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137467008"/>
        <c:axId val="137468544"/>
      </c:barChart>
      <c:catAx>
        <c:axId val="137467008"/>
        <c:scaling>
          <c:orientation val="maxMin"/>
        </c:scaling>
        <c:delete val="0"/>
        <c:axPos val="l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468544"/>
        <c:crosses val="autoZero"/>
        <c:auto val="1"/>
        <c:lblAlgn val="ctr"/>
        <c:lblOffset val="100"/>
        <c:noMultiLvlLbl val="0"/>
      </c:catAx>
      <c:valAx>
        <c:axId val="137468544"/>
        <c:scaling>
          <c:orientation val="minMax"/>
          <c:max val="0.30000000000000004"/>
        </c:scaling>
        <c:delete val="1"/>
        <c:axPos val="t"/>
        <c:numFmt formatCode="#.#00%" sourceLinked="1"/>
        <c:majorTickMark val="out"/>
        <c:minorTickMark val="none"/>
        <c:tickLblPos val="nextTo"/>
        <c:crossAx val="13746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AE-4815-A1FD-7B4AE92357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AE-4815-A1FD-7B4AE92357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#.#00%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AE-4815-A1FD-7B4AE9235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4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4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0763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Dono/Sócio de negócio próprio</c:v>
                </c:pt>
                <c:pt idx="1">
                  <c:v>Autônomo</c:v>
                </c:pt>
                <c:pt idx="2">
                  <c:v>Desempregado</c:v>
                </c:pt>
                <c:pt idx="3">
                  <c:v>Outro</c:v>
                </c:pt>
                <c:pt idx="4">
                  <c:v>Empregado de empresa privada</c:v>
                </c:pt>
                <c:pt idx="5">
                  <c:v>Estudante</c:v>
                </c:pt>
                <c:pt idx="6">
                  <c:v>Servidor/funcionário público</c:v>
                </c:pt>
                <c:pt idx="7">
                  <c:v>Empregada doméstica</c:v>
                </c:pt>
                <c:pt idx="8">
                  <c:v>Dona de Casa</c:v>
                </c:pt>
                <c:pt idx="9">
                  <c:v>Aposentado</c:v>
                </c:pt>
              </c:strCache>
            </c:strRef>
          </c:cat>
          <c:val>
            <c:numRef>
              <c:f>Planilha1!$B$2:$B$11</c:f>
              <c:numCache>
                <c:formatCode>#.#00%</c:formatCode>
                <c:ptCount val="10"/>
                <c:pt idx="0">
                  <c:v>0.33200000000000002</c:v>
                </c:pt>
                <c:pt idx="1">
                  <c:v>0.309</c:v>
                </c:pt>
                <c:pt idx="2">
                  <c:v>0.28599999999999998</c:v>
                </c:pt>
                <c:pt idx="3">
                  <c:v>0.22</c:v>
                </c:pt>
                <c:pt idx="4">
                  <c:v>0.20899999999999999</c:v>
                </c:pt>
                <c:pt idx="5">
                  <c:v>0.17199999999999999</c:v>
                </c:pt>
                <c:pt idx="6">
                  <c:v>0.16700000000000001</c:v>
                </c:pt>
                <c:pt idx="7">
                  <c:v>0.122</c:v>
                </c:pt>
                <c:pt idx="8">
                  <c:v>0.121</c:v>
                </c:pt>
                <c:pt idx="9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6-4A23-8BDA-4319C1D221C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Dono/Sócio de negócio próprio</c:v>
                </c:pt>
                <c:pt idx="1">
                  <c:v>Autônomo</c:v>
                </c:pt>
                <c:pt idx="2">
                  <c:v>Desempregado</c:v>
                </c:pt>
                <c:pt idx="3">
                  <c:v>Outro</c:v>
                </c:pt>
                <c:pt idx="4">
                  <c:v>Empregado de empresa privada</c:v>
                </c:pt>
                <c:pt idx="5">
                  <c:v>Estudante</c:v>
                </c:pt>
                <c:pt idx="6">
                  <c:v>Servidor/funcionário público</c:v>
                </c:pt>
                <c:pt idx="7">
                  <c:v>Empregada doméstica</c:v>
                </c:pt>
                <c:pt idx="8">
                  <c:v>Dona de Casa</c:v>
                </c:pt>
                <c:pt idx="9">
                  <c:v>Aposentado</c:v>
                </c:pt>
              </c:strCache>
            </c:strRef>
          </c:cat>
          <c:val>
            <c:numRef>
              <c:f>Planilha1!$C$2:$C$11</c:f>
              <c:numCache>
                <c:formatCode>#.#00%</c:formatCode>
                <c:ptCount val="10"/>
                <c:pt idx="0">
                  <c:v>0.66800000000000004</c:v>
                </c:pt>
                <c:pt idx="1">
                  <c:v>0.69099999999999995</c:v>
                </c:pt>
                <c:pt idx="2">
                  <c:v>0.71399999999999997</c:v>
                </c:pt>
                <c:pt idx="3">
                  <c:v>0.78</c:v>
                </c:pt>
                <c:pt idx="4">
                  <c:v>0.79100000000000004</c:v>
                </c:pt>
                <c:pt idx="5">
                  <c:v>0.82799999999999996</c:v>
                </c:pt>
                <c:pt idx="6">
                  <c:v>0.83299999999999996</c:v>
                </c:pt>
                <c:pt idx="7">
                  <c:v>0.878</c:v>
                </c:pt>
                <c:pt idx="8">
                  <c:v>0.879</c:v>
                </c:pt>
                <c:pt idx="9">
                  <c:v>0.89100000000000001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6-4A23-8BDA-4319C1D22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100"/>
        <c:axId val="366499032"/>
        <c:axId val="878129040"/>
      </c:barChart>
      <c:catAx>
        <c:axId val="366499032"/>
        <c:scaling>
          <c:orientation val="maxMin"/>
        </c:scaling>
        <c:delete val="0"/>
        <c:axPos val="l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129040"/>
        <c:crosses val="autoZero"/>
        <c:auto val="1"/>
        <c:lblAlgn val="ctr"/>
        <c:lblOffset val="100"/>
        <c:noMultiLvlLbl val="0"/>
      </c:catAx>
      <c:valAx>
        <c:axId val="87812904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36649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25343891830947"/>
          <c:y val="0.93796706916125827"/>
          <c:w val="0.33338361066877342"/>
          <c:h val="4.7968599257174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52-4FAC-BB09-771E295282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52-4FAC-BB09-771E295282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Planilha1!$B$2:$B$3</c:f>
              <c:numCache>
                <c:formatCode>#.#00%</c:formatCode>
                <c:ptCount val="2"/>
                <c:pt idx="0">
                  <c:v>0.46100000000000002</c:v>
                </c:pt>
                <c:pt idx="1">
                  <c:v>0.53900000000000003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4-4104-819F-D331172CB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4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97-4440-8783-7BCCED7D4C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97-4440-8783-7BCCED7D4C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97-4440-8783-7BCCED7D4CB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97-4440-8783-7BCCED7D4CB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997-4440-8783-7BCCED7D4CB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997-4440-8783-7BCCED7D4CB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997-4440-8783-7BCCED7D4C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Planilha1!$A$2:$A$8</c:f>
              <c:strCache>
                <c:ptCount val="7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 64 anos</c:v>
                </c:pt>
                <c:pt idx="5">
                  <c:v>65 anos +</c:v>
                </c:pt>
                <c:pt idx="6">
                  <c:v>Não respondeu</c:v>
                </c:pt>
              </c:strCache>
            </c:strRef>
          </c:cat>
          <c:val>
            <c:numRef>
              <c:f>Planilha1!$B$2:$B$8</c:f>
              <c:numCache>
                <c:formatCode>#.#00%</c:formatCode>
                <c:ptCount val="7"/>
                <c:pt idx="0">
                  <c:v>9.2999999999999999E-2</c:v>
                </c:pt>
                <c:pt idx="1">
                  <c:v>0.19900000000000001</c:v>
                </c:pt>
                <c:pt idx="2">
                  <c:v>0.215</c:v>
                </c:pt>
                <c:pt idx="3">
                  <c:v>0.17699999999999999</c:v>
                </c:pt>
                <c:pt idx="4">
                  <c:v>0.158</c:v>
                </c:pt>
                <c:pt idx="5">
                  <c:v>0.14299999999999999</c:v>
                </c:pt>
                <c:pt idx="6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F4-4487-AAA3-14B9E3A10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overlap val="-27"/>
        <c:axId val="136658304"/>
        <c:axId val="136668288"/>
      </c:barChart>
      <c:catAx>
        <c:axId val="136658304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668288"/>
        <c:crosses val="autoZero"/>
        <c:auto val="1"/>
        <c:lblAlgn val="ctr"/>
        <c:lblOffset val="100"/>
        <c:noMultiLvlLbl val="0"/>
      </c:catAx>
      <c:valAx>
        <c:axId val="136668288"/>
        <c:scaling>
          <c:orientation val="minMax"/>
          <c:max val="0.30000000000000004"/>
        </c:scaling>
        <c:delete val="1"/>
        <c:axPos val="l"/>
        <c:numFmt formatCode="#.#00%" sourceLinked="1"/>
        <c:majorTickMark val="out"/>
        <c:minorTickMark val="none"/>
        <c:tickLblPos val="nextTo"/>
        <c:crossAx val="13665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C1-407A-B6DD-2CF76BA955E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C1-407A-B6DD-2CF76BA955E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C1-407A-B6DD-2CF76BA955E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2C1-407A-B6DD-2CF76BA955E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2C1-407A-B6DD-2CF76BA955E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BCF-4F89-9379-5566B9A293E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BCF-4F89-9379-5566B9A293E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BCF-4F89-9379-5566B9A293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Não quis informar</c:v>
                </c:pt>
                <c:pt idx="1">
                  <c:v>Pós Graduação Completo ou Incompleto</c:v>
                </c:pt>
                <c:pt idx="2">
                  <c:v>Ensino Superior Completo</c:v>
                </c:pt>
                <c:pt idx="3">
                  <c:v>Ensino Superior Incompleto</c:v>
                </c:pt>
                <c:pt idx="4">
                  <c:v>Ensino Médio Completo</c:v>
                </c:pt>
                <c:pt idx="5">
                  <c:v>Ensino Médio Incompleto</c:v>
                </c:pt>
                <c:pt idx="6">
                  <c:v>Ensino Fundamental Completo</c:v>
                </c:pt>
                <c:pt idx="7">
                  <c:v>Ensino Fundamental Incompleto</c:v>
                </c:pt>
              </c:strCache>
            </c:strRef>
          </c:cat>
          <c:val>
            <c:numRef>
              <c:f>Planilha1!$B$2:$B$9</c:f>
              <c:numCache>
                <c:formatCode>#.#00%</c:formatCode>
                <c:ptCount val="8"/>
                <c:pt idx="0">
                  <c:v>2.3E-2</c:v>
                </c:pt>
                <c:pt idx="1">
                  <c:v>6.4000000000000001E-2</c:v>
                </c:pt>
                <c:pt idx="2">
                  <c:v>0.224</c:v>
                </c:pt>
                <c:pt idx="3">
                  <c:v>9.7000000000000003E-2</c:v>
                </c:pt>
                <c:pt idx="4">
                  <c:v>0.34100000000000003</c:v>
                </c:pt>
                <c:pt idx="5">
                  <c:v>5.1999999999999998E-2</c:v>
                </c:pt>
                <c:pt idx="6">
                  <c:v>7.3999999999999996E-2</c:v>
                </c:pt>
                <c:pt idx="7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2C1-407A-B6DD-2CF76BA95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137467008"/>
        <c:axId val="137468544"/>
      </c:barChart>
      <c:catAx>
        <c:axId val="137467008"/>
        <c:scaling>
          <c:orientation val="minMax"/>
        </c:scaling>
        <c:delete val="0"/>
        <c:axPos val="l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468544"/>
        <c:crosses val="autoZero"/>
        <c:auto val="1"/>
        <c:lblAlgn val="ctr"/>
        <c:lblOffset val="100"/>
        <c:noMultiLvlLbl val="0"/>
      </c:catAx>
      <c:valAx>
        <c:axId val="137468544"/>
        <c:scaling>
          <c:orientation val="minMax"/>
          <c:max val="0.5"/>
        </c:scaling>
        <c:delete val="1"/>
        <c:axPos val="b"/>
        <c:numFmt formatCode="#.#00%" sourceLinked="1"/>
        <c:majorTickMark val="out"/>
        <c:minorTickMark val="none"/>
        <c:tickLblPos val="nextTo"/>
        <c:crossAx val="13746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Planilha1!$A$2:$A$18</c:f>
              <c:strCache>
                <c:ptCount val="17"/>
                <c:pt idx="0">
                  <c:v>1 morador</c:v>
                </c:pt>
                <c:pt idx="1">
                  <c:v>2 moradores</c:v>
                </c:pt>
                <c:pt idx="2">
                  <c:v>3 moradores</c:v>
                </c:pt>
                <c:pt idx="3">
                  <c:v>4 moradores</c:v>
                </c:pt>
                <c:pt idx="4">
                  <c:v>5 moradores</c:v>
                </c:pt>
                <c:pt idx="5">
                  <c:v>6 moradores</c:v>
                </c:pt>
                <c:pt idx="6">
                  <c:v>7 moradores</c:v>
                </c:pt>
                <c:pt idx="7">
                  <c:v>8 moradores</c:v>
                </c:pt>
                <c:pt idx="8">
                  <c:v>9 moradores</c:v>
                </c:pt>
                <c:pt idx="9">
                  <c:v>10 moradores</c:v>
                </c:pt>
                <c:pt idx="10">
                  <c:v>11 moradores</c:v>
                </c:pt>
                <c:pt idx="11">
                  <c:v>12 moradores</c:v>
                </c:pt>
                <c:pt idx="12">
                  <c:v>13 moradores</c:v>
                </c:pt>
                <c:pt idx="13">
                  <c:v>14 moradores</c:v>
                </c:pt>
                <c:pt idx="14">
                  <c:v>15 moradores</c:v>
                </c:pt>
                <c:pt idx="15">
                  <c:v>16 moradores</c:v>
                </c:pt>
                <c:pt idx="16">
                  <c:v>Não quis informar</c:v>
                </c:pt>
              </c:strCache>
            </c:strRef>
          </c:cat>
          <c:val>
            <c:numRef>
              <c:f>Planilha1!$B$2:$B$18</c:f>
              <c:numCache>
                <c:formatCode>#.#00%</c:formatCode>
                <c:ptCount val="17"/>
                <c:pt idx="0">
                  <c:v>6.7000000000000004E-2</c:v>
                </c:pt>
                <c:pt idx="1">
                  <c:v>0.20699999999999999</c:v>
                </c:pt>
                <c:pt idx="2">
                  <c:v>0.25</c:v>
                </c:pt>
                <c:pt idx="3">
                  <c:v>0.224</c:v>
                </c:pt>
                <c:pt idx="4">
                  <c:v>0.11899999999999999</c:v>
                </c:pt>
                <c:pt idx="5">
                  <c:v>5.2999999999999999E-2</c:v>
                </c:pt>
                <c:pt idx="6">
                  <c:v>2.1999999999999999E-2</c:v>
                </c:pt>
                <c:pt idx="7">
                  <c:v>1.6E-2</c:v>
                </c:pt>
                <c:pt idx="8">
                  <c:v>5.0000000000000001E-3</c:v>
                </c:pt>
                <c:pt idx="9">
                  <c:v>7.0000000000000001E-3</c:v>
                </c:pt>
                <c:pt idx="10">
                  <c:v>1E-3</c:v>
                </c:pt>
                <c:pt idx="11">
                  <c:v>1E-3</c:v>
                </c:pt>
                <c:pt idx="12">
                  <c:v>1E-3</c:v>
                </c:pt>
                <c:pt idx="13">
                  <c:v>0</c:v>
                </c:pt>
                <c:pt idx="14">
                  <c:v>2E-3</c:v>
                </c:pt>
                <c:pt idx="15">
                  <c:v>0</c:v>
                </c:pt>
                <c:pt idx="16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BE-4225-9EBD-70D76F3ED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585618312"/>
        <c:axId val="585623232"/>
      </c:barChart>
      <c:catAx>
        <c:axId val="585618312"/>
        <c:scaling>
          <c:orientation val="maxMin"/>
        </c:scaling>
        <c:delete val="0"/>
        <c:axPos val="l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23232"/>
        <c:crosses val="autoZero"/>
        <c:auto val="1"/>
        <c:lblAlgn val="ctr"/>
        <c:lblOffset val="100"/>
        <c:noMultiLvlLbl val="0"/>
      </c:catAx>
      <c:valAx>
        <c:axId val="585623232"/>
        <c:scaling>
          <c:orientation val="minMax"/>
        </c:scaling>
        <c:delete val="1"/>
        <c:axPos val="t"/>
        <c:numFmt formatCode="#.#00%" sourceLinked="1"/>
        <c:majorTickMark val="none"/>
        <c:minorTickMark val="none"/>
        <c:tickLblPos val="nextTo"/>
        <c:crossAx val="585618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6809871419931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Lembra de instituição que apoia MPEs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0.17725790319694593</c:v>
                </c:pt>
                <c:pt idx="1">
                  <c:v>0.25673361827443392</c:v>
                </c:pt>
                <c:pt idx="2">
                  <c:v>0.29014293969091509</c:v>
                </c:pt>
                <c:pt idx="3">
                  <c:v>0.39173072742211246</c:v>
                </c:pt>
                <c:pt idx="4">
                  <c:v>0.53227883453577041</c:v>
                </c:pt>
                <c:pt idx="5">
                  <c:v>0.59423814681071474</c:v>
                </c:pt>
                <c:pt idx="6">
                  <c:v>0.684385896517819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A5-4F0C-928A-04AA43B596F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Citou o SEBRAE (1ª citação)</c:v>
                </c:pt>
              </c:strCache>
            </c:strRef>
          </c:tx>
          <c:spPr>
            <a:solidFill>
              <a:srgbClr val="0075BF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8.5516587774318628E-2</c:v>
                </c:pt>
                <c:pt idx="1">
                  <c:v>0.15251430751001269</c:v>
                </c:pt>
                <c:pt idx="2">
                  <c:v>0.16450035568017793</c:v>
                </c:pt>
                <c:pt idx="3">
                  <c:v>0.27347045585087792</c:v>
                </c:pt>
                <c:pt idx="4">
                  <c:v>0.3717538577122968</c:v>
                </c:pt>
                <c:pt idx="5">
                  <c:v>0.45610948106746724</c:v>
                </c:pt>
                <c:pt idx="6">
                  <c:v>0.51139644835979348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A5-4F0C-928A-04AA43B59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8712177897235E-2"/>
          <c:y val="6.678947515673439E-2"/>
          <c:w val="0.97662575644205529"/>
          <c:h val="0.77845415707159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76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Até 1 SM (R$ 937,00)</c:v>
                </c:pt>
                <c:pt idx="1">
                  <c:v>De 1 SM a 2 SM (R$ 937,01 a R$ 1.874,00)</c:v>
                </c:pt>
                <c:pt idx="2">
                  <c:v>De 2 SM a 3 SM (R$ 1.874,01 a R$ 2.811,00)</c:v>
                </c:pt>
                <c:pt idx="3">
                  <c:v>De 3 SM a 5 SM (R$ 2.811,01 a R$ 4.685,00)</c:v>
                </c:pt>
                <c:pt idx="4">
                  <c:v>De 5 SM a 10 SM  (R$ 4.685,01 a R$ 9.370,00)</c:v>
                </c:pt>
                <c:pt idx="5">
                  <c:v>De 10 SM a 15 SM (R$ 9.370,01 a R$ 14.055,00)</c:v>
                </c:pt>
                <c:pt idx="6">
                  <c:v>De 15 SM a 20 SM (R$ 14.055,01 a R$ 18.740,00)</c:v>
                </c:pt>
                <c:pt idx="7">
                  <c:v>Acima de 20 SM (R$ 18.740,01)</c:v>
                </c:pt>
                <c:pt idx="8">
                  <c:v>Não quis informar (não citar)</c:v>
                </c:pt>
              </c:strCache>
            </c:strRef>
          </c:cat>
          <c:val>
            <c:numRef>
              <c:f>Planilha1!$B$2:$B$10</c:f>
              <c:numCache>
                <c:formatCode>#.#00%</c:formatCode>
                <c:ptCount val="9"/>
                <c:pt idx="0">
                  <c:v>0.104</c:v>
                </c:pt>
                <c:pt idx="1">
                  <c:v>0.16800000000000001</c:v>
                </c:pt>
                <c:pt idx="2">
                  <c:v>0.19</c:v>
                </c:pt>
                <c:pt idx="3">
                  <c:v>0.20699999999999999</c:v>
                </c:pt>
                <c:pt idx="4">
                  <c:v>0.13600000000000001</c:v>
                </c:pt>
                <c:pt idx="5">
                  <c:v>3.5999999999999997E-2</c:v>
                </c:pt>
                <c:pt idx="6">
                  <c:v>1.4999999999999999E-2</c:v>
                </c:pt>
                <c:pt idx="7">
                  <c:v>1.2999999999999999E-2</c:v>
                </c:pt>
                <c:pt idx="8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B-4CB2-AC1E-0C11E8CF3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overlap val="-27"/>
        <c:axId val="771011000"/>
        <c:axId val="771010672"/>
      </c:barChart>
      <c:catAx>
        <c:axId val="771011000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010672"/>
        <c:crosses val="autoZero"/>
        <c:auto val="1"/>
        <c:lblAlgn val="ctr"/>
        <c:lblOffset val="100"/>
        <c:noMultiLvlLbl val="0"/>
      </c:catAx>
      <c:valAx>
        <c:axId val="771010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.#00%" sourceLinked="1"/>
        <c:majorTickMark val="none"/>
        <c:minorTickMark val="none"/>
        <c:tickLblPos val="nextTo"/>
        <c:crossAx val="771011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Renda familiar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1541865793142116E-3"/>
                  <c:y val="6.41825539408182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DD-460E-8BC0-D24DC060B211}"/>
                </c:ext>
              </c:extLst>
            </c:dLbl>
            <c:dLbl>
              <c:idx val="2"/>
              <c:layout>
                <c:manualLayout>
                  <c:x val="1.0827961956745668E-3"/>
                  <c:y val="1.60574802848242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DD-460E-8BC0-D24DC060B211}"/>
                </c:ext>
              </c:extLst>
            </c:dLbl>
            <c:dLbl>
              <c:idx val="6"/>
              <c:layout>
                <c:manualLayout>
                  <c:x val="-2.9151949140637265E-3"/>
                  <c:y val="9.62014321641029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DD-460E-8BC0-D24DC060B211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Plan1!$B$2:$B$17</c:f>
              <c:numCache>
                <c:formatCode>#.000</c:formatCode>
                <c:ptCount val="16"/>
                <c:pt idx="0">
                  <c:v>3764.3039819183923</c:v>
                </c:pt>
                <c:pt idx="1">
                  <c:v>3757.6001818670688</c:v>
                </c:pt>
                <c:pt idx="2">
                  <c:v>3908.1571641864271</c:v>
                </c:pt>
                <c:pt idx="3">
                  <c:v>4250.8831899679653</c:v>
                </c:pt>
                <c:pt idx="4">
                  <c:v>4277.5086683345771</c:v>
                </c:pt>
                <c:pt idx="5">
                  <c:v>4029.6778914017891</c:v>
                </c:pt>
                <c:pt idx="6">
                  <c:v>5824.1337762465791</c:v>
                </c:pt>
                <c:pt idx="7">
                  <c:v>2979.0117365489377</c:v>
                </c:pt>
                <c:pt idx="8">
                  <c:v>3458.9532288140822</c:v>
                </c:pt>
                <c:pt idx="9">
                  <c:v>2645.441540456442</c:v>
                </c:pt>
                <c:pt idx="10">
                  <c:v>3460.7214142480307</c:v>
                </c:pt>
                <c:pt idx="11">
                  <c:v>1428.0612800180243</c:v>
                </c:pt>
                <c:pt idx="12">
                  <c:v>1543.0787032180251</c:v>
                </c:pt>
                <c:pt idx="13">
                  <c:v>4370.1263329429903</c:v>
                </c:pt>
                <c:pt idx="14">
                  <c:v>3170.4331624403471</c:v>
                </c:pt>
                <c:pt idx="15">
                  <c:v>5031.155979410004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Plan1!$A$2:$A$17</c15:sqref>
                        </c15:formulaRef>
                      </c:ext>
                    </c:extLst>
                    <c:strCache>
                      <c:ptCount val="16"/>
                      <c:pt idx="0">
                        <c:v>1 MORADOR</c:v>
                      </c:pt>
                      <c:pt idx="1">
                        <c:v>2 MORADORES</c:v>
                      </c:pt>
                      <c:pt idx="2">
                        <c:v>3 MORADORES</c:v>
                      </c:pt>
                      <c:pt idx="3">
                        <c:v>4 MORADORES</c:v>
                      </c:pt>
                      <c:pt idx="4">
                        <c:v>5 MORADORES</c:v>
                      </c:pt>
                      <c:pt idx="5">
                        <c:v>6 MORADORES</c:v>
                      </c:pt>
                      <c:pt idx="6">
                        <c:v>7 MORADORES</c:v>
                      </c:pt>
                      <c:pt idx="7">
                        <c:v>8 MORADORES</c:v>
                      </c:pt>
                      <c:pt idx="8">
                        <c:v>9 MORADORES</c:v>
                      </c:pt>
                      <c:pt idx="9">
                        <c:v>10 MORADORES</c:v>
                      </c:pt>
                      <c:pt idx="10">
                        <c:v>11 MORADORES</c:v>
                      </c:pt>
                      <c:pt idx="11">
                        <c:v>12 MORADORES</c:v>
                      </c:pt>
                      <c:pt idx="12">
                        <c:v>13 MORADORES</c:v>
                      </c:pt>
                      <c:pt idx="13">
                        <c:v>14 MORADORES</c:v>
                      </c:pt>
                      <c:pt idx="14">
                        <c:v>15 MORADORES</c:v>
                      </c:pt>
                      <c:pt idx="15">
                        <c:v>16 MORADORES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59DD-460E-8BC0-D24DC060B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419184"/>
        <c:axId val="432419576"/>
      </c:barChart>
      <c:lineChart>
        <c:grouping val="standar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Renda per capita</c:v>
                </c:pt>
              </c:strCache>
            </c:strRef>
          </c:tx>
          <c:spPr>
            <a:ln>
              <a:solidFill>
                <a:srgbClr val="FF33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3.3135985310903025E-2"/>
                  <c:y val="5.75611879996528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DD-460E-8BC0-D24DC060B211}"/>
                </c:ext>
              </c:extLst>
            </c:dLbl>
            <c:dLbl>
              <c:idx val="1"/>
              <c:layout>
                <c:manualLayout>
                  <c:x val="-3.2441085275098536E-2"/>
                  <c:y val="4.203990440162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DD-460E-8BC0-D24DC060B211}"/>
                </c:ext>
              </c:extLst>
            </c:dLbl>
            <c:dLbl>
              <c:idx val="2"/>
              <c:layout>
                <c:manualLayout>
                  <c:x val="-3.276759747730433E-2"/>
                  <c:y val="4.300998462650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DD-460E-8BC0-D24DC060B211}"/>
                </c:ext>
              </c:extLst>
            </c:dLbl>
            <c:dLbl>
              <c:idx val="3"/>
              <c:layout>
                <c:manualLayout>
                  <c:x val="-3.0502277176654116E-2"/>
                  <c:y val="3.8295622096153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8B-4C06-8C34-A74A310D7BF5}"/>
                </c:ext>
              </c:extLst>
            </c:dLbl>
            <c:dLbl>
              <c:idx val="4"/>
              <c:layout>
                <c:manualLayout>
                  <c:x val="-3.0995535115912253E-2"/>
                  <c:y val="3.6276263690541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DD-460E-8BC0-D24DC060B211}"/>
                </c:ext>
              </c:extLst>
            </c:dLbl>
            <c:dLbl>
              <c:idx val="5"/>
              <c:layout>
                <c:manualLayout>
                  <c:x val="-2.3427397661590785E-2"/>
                  <c:y val="3.8295622096153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8B-4C06-8C34-A74A310D7BF5}"/>
                </c:ext>
              </c:extLst>
            </c:dLbl>
            <c:dLbl>
              <c:idx val="6"/>
              <c:layout>
                <c:manualLayout>
                  <c:x val="-2.3427397661590747E-2"/>
                  <c:y val="4.79206368273526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8B-4C06-8C34-A74A310D7BF5}"/>
                </c:ext>
              </c:extLst>
            </c:dLbl>
            <c:spPr>
              <a:solidFill>
                <a:srgbClr val="C0504D"/>
              </a:solidFill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Plan1!$C$2:$C$17</c:f>
              <c:numCache>
                <c:formatCode>#.000</c:formatCode>
                <c:ptCount val="16"/>
                <c:pt idx="0">
                  <c:v>3764.3039819183923</c:v>
                </c:pt>
                <c:pt idx="1">
                  <c:v>1878.8000909335344</c:v>
                </c:pt>
                <c:pt idx="2">
                  <c:v>1302.7190547288089</c:v>
                </c:pt>
                <c:pt idx="3">
                  <c:v>1062.7207974919913</c:v>
                </c:pt>
                <c:pt idx="4">
                  <c:v>855.50173366691547</c:v>
                </c:pt>
                <c:pt idx="5">
                  <c:v>671.61298190029822</c:v>
                </c:pt>
                <c:pt idx="6">
                  <c:v>832.01911089236842</c:v>
                </c:pt>
                <c:pt idx="7">
                  <c:v>372.37646706861722</c:v>
                </c:pt>
                <c:pt idx="8">
                  <c:v>384.32813653489802</c:v>
                </c:pt>
                <c:pt idx="9">
                  <c:v>264.54415404564418</c:v>
                </c:pt>
                <c:pt idx="10">
                  <c:v>314.61103765891187</c:v>
                </c:pt>
                <c:pt idx="11">
                  <c:v>119.00510666816869</c:v>
                </c:pt>
                <c:pt idx="12">
                  <c:v>118.69836178600193</c:v>
                </c:pt>
                <c:pt idx="13">
                  <c:v>312.15188092449932</c:v>
                </c:pt>
                <c:pt idx="14">
                  <c:v>211.36221082935648</c:v>
                </c:pt>
                <c:pt idx="15">
                  <c:v>314.44724871312525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Plan1!$A$2:$A$17</c15:sqref>
                        </c15:formulaRef>
                      </c:ext>
                    </c:extLst>
                    <c:strCache>
                      <c:ptCount val="16"/>
                      <c:pt idx="0">
                        <c:v>1 MORADOR</c:v>
                      </c:pt>
                      <c:pt idx="1">
                        <c:v>2 MORADORES</c:v>
                      </c:pt>
                      <c:pt idx="2">
                        <c:v>3 MORADORES</c:v>
                      </c:pt>
                      <c:pt idx="3">
                        <c:v>4 MORADORES</c:v>
                      </c:pt>
                      <c:pt idx="4">
                        <c:v>5 MORADORES</c:v>
                      </c:pt>
                      <c:pt idx="5">
                        <c:v>6 MORADORES</c:v>
                      </c:pt>
                      <c:pt idx="6">
                        <c:v>7 MORADORES</c:v>
                      </c:pt>
                      <c:pt idx="7">
                        <c:v>8 MORADORES</c:v>
                      </c:pt>
                      <c:pt idx="8">
                        <c:v>9 MORADORES</c:v>
                      </c:pt>
                      <c:pt idx="9">
                        <c:v>10 MORADORES</c:v>
                      </c:pt>
                      <c:pt idx="10">
                        <c:v>11 MORADORES</c:v>
                      </c:pt>
                      <c:pt idx="11">
                        <c:v>12 MORADORES</c:v>
                      </c:pt>
                      <c:pt idx="12">
                        <c:v>13 MORADORES</c:v>
                      </c:pt>
                      <c:pt idx="13">
                        <c:v>14 MORADORES</c:v>
                      </c:pt>
                      <c:pt idx="14">
                        <c:v>15 MORADORES</c:v>
                      </c:pt>
                      <c:pt idx="15">
                        <c:v>16 MORADORES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59DD-460E-8BC0-D24DC060B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420360"/>
        <c:axId val="432419968"/>
      </c:lineChart>
      <c:catAx>
        <c:axId val="432419184"/>
        <c:scaling>
          <c:orientation val="minMax"/>
        </c:scaling>
        <c:delete val="0"/>
        <c:axPos val="b"/>
        <c:numFmt formatCode="G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32419576"/>
        <c:crossesAt val="0"/>
        <c:auto val="1"/>
        <c:lblAlgn val="ctr"/>
        <c:lblOffset val="100"/>
        <c:noMultiLvlLbl val="0"/>
      </c:catAx>
      <c:valAx>
        <c:axId val="432419576"/>
        <c:scaling>
          <c:orientation val="minMax"/>
          <c:max val="6000"/>
        </c:scaling>
        <c:delete val="0"/>
        <c:axPos val="l"/>
        <c:numFmt formatCode="&quot;R$&quot;\ #,##00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32419184"/>
        <c:crosses val="autoZero"/>
        <c:crossBetween val="between"/>
      </c:valAx>
      <c:valAx>
        <c:axId val="432419968"/>
        <c:scaling>
          <c:orientation val="minMax"/>
          <c:max val="6000"/>
        </c:scaling>
        <c:delete val="0"/>
        <c:axPos val="r"/>
        <c:numFmt formatCode="&quot;R$&quot;\ #,##00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32420360"/>
        <c:crosses val="max"/>
        <c:crossBetween val="between"/>
      </c:valAx>
      <c:catAx>
        <c:axId val="432420360"/>
        <c:scaling>
          <c:orientation val="minMax"/>
        </c:scaling>
        <c:delete val="1"/>
        <c:axPos val="b"/>
        <c:numFmt formatCode="Geral" sourceLinked="1"/>
        <c:majorTickMark val="out"/>
        <c:minorTickMark val="none"/>
        <c:tickLblPos val="nextTo"/>
        <c:crossAx val="432419968"/>
        <c:crossesAt val="0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Lembra de instituição que apoia MPEs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56E-4227-9F30-BA3283C0299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6E-4227-9F30-BA3283C0299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56E-4227-9F30-BA3283C029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Planilha1!$A$2:$A$4</c:f>
              <c:numCache>
                <c:formatCode>Geral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Planilha1!$B$2:$B$4</c:f>
              <c:numCache>
                <c:formatCode>#.#00%</c:formatCode>
                <c:ptCount val="3"/>
                <c:pt idx="0">
                  <c:v>0.88900000000000001</c:v>
                </c:pt>
                <c:pt idx="1">
                  <c:v>0.88</c:v>
                </c:pt>
                <c:pt idx="2">
                  <c:v>0.70199999999999996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E-4709-B0E3-8312217E8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1560208"/>
        <c:axId val="961568736"/>
      </c:barChart>
      <c:catAx>
        <c:axId val="961560208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1568736"/>
        <c:crosses val="autoZero"/>
        <c:auto val="1"/>
        <c:lblAlgn val="ctr"/>
        <c:lblOffset val="100"/>
        <c:noMultiLvlLbl val="0"/>
      </c:catAx>
      <c:valAx>
        <c:axId val="9615687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.#00%" sourceLinked="1"/>
        <c:majorTickMark val="none"/>
        <c:minorTickMark val="none"/>
        <c:tickLblPos val="nextTo"/>
        <c:crossAx val="96156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62911388192271E-2"/>
          <c:y val="9.4794678852839487E-2"/>
          <c:w val="0.95027417722361551"/>
          <c:h val="0.8198253477195270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8E-4A00-97F9-234636BCF95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8E-4A00-97F9-234636BCF95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82-4F6F-B335-F2D91C15EB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</c:v>
                </c:pt>
              </c:strCache>
            </c:strRef>
          </c:cat>
          <c:val>
            <c:numRef>
              <c:f>Planilha1!$B$2:$B$4</c:f>
              <c:numCache>
                <c:formatCode>#.#00%</c:formatCode>
                <c:ptCount val="3"/>
                <c:pt idx="0">
                  <c:v>0.56799999999999995</c:v>
                </c:pt>
                <c:pt idx="1">
                  <c:v>0.33</c:v>
                </c:pt>
                <c:pt idx="2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2-4F6F-B335-F2D91C15E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overlap val="-36"/>
        <c:axId val="866431704"/>
        <c:axId val="866397264"/>
      </c:barChart>
      <c:catAx>
        <c:axId val="866431704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397264"/>
        <c:crosses val="autoZero"/>
        <c:auto val="1"/>
        <c:lblAlgn val="ctr"/>
        <c:lblOffset val="100"/>
        <c:noMultiLvlLbl val="0"/>
      </c:catAx>
      <c:valAx>
        <c:axId val="866397264"/>
        <c:scaling>
          <c:orientation val="minMax"/>
          <c:max val="0.70000000000000007"/>
        </c:scaling>
        <c:delete val="1"/>
        <c:axPos val="l"/>
        <c:numFmt formatCode="#.#00%" sourceLinked="1"/>
        <c:majorTickMark val="none"/>
        <c:minorTickMark val="none"/>
        <c:tickLblPos val="nextTo"/>
        <c:crossAx val="866431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78874780439304E-2"/>
          <c:y val="0"/>
          <c:w val="0.97544225043912136"/>
          <c:h val="0.92250237046649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0.62197477608578899</c:v>
                </c:pt>
                <c:pt idx="1">
                  <c:v>0.57024167926280322</c:v>
                </c:pt>
                <c:pt idx="2">
                  <c:v>0.64466175003679294</c:v>
                </c:pt>
                <c:pt idx="3">
                  <c:v>0.70320690239831118</c:v>
                </c:pt>
                <c:pt idx="4">
                  <c:v>0.62075125035528655</c:v>
                </c:pt>
                <c:pt idx="5">
                  <c:v>0.62810027541634716</c:v>
                </c:pt>
                <c:pt idx="6">
                  <c:v>0.56825711487608377</c:v>
                </c:pt>
                <c:pt idx="7">
                  <c:v>0.59234172708911526</c:v>
                </c:pt>
                <c:pt idx="8">
                  <c:v>0.59426106758424679</c:v>
                </c:pt>
                <c:pt idx="9">
                  <c:v>0.64064634480559024</c:v>
                </c:pt>
                <c:pt idx="10">
                  <c:v>0.54392761015361279</c:v>
                </c:pt>
                <c:pt idx="11">
                  <c:v>0.60024913973234528</c:v>
                </c:pt>
                <c:pt idx="12">
                  <c:v>0.69748370472929822</c:v>
                </c:pt>
                <c:pt idx="13">
                  <c:v>0.55093918465001968</c:v>
                </c:pt>
                <c:pt idx="14">
                  <c:v>0.62075712487147139</c:v>
                </c:pt>
                <c:pt idx="15">
                  <c:v>0.56950046529631448</c:v>
                </c:pt>
                <c:pt idx="16">
                  <c:v>0.58972024236051335</c:v>
                </c:pt>
                <c:pt idx="17">
                  <c:v>0.57414354114794408</c:v>
                </c:pt>
                <c:pt idx="18">
                  <c:v>0.52658669737749808</c:v>
                </c:pt>
                <c:pt idx="19">
                  <c:v>0.68698057825028447</c:v>
                </c:pt>
                <c:pt idx="20">
                  <c:v>0.61531543011854828</c:v>
                </c:pt>
                <c:pt idx="21">
                  <c:v>0.6909197160337065</c:v>
                </c:pt>
                <c:pt idx="22">
                  <c:v>0.56486735441988312</c:v>
                </c:pt>
                <c:pt idx="23">
                  <c:v>0.52402303017580543</c:v>
                </c:pt>
                <c:pt idx="24">
                  <c:v>0.58109447066841402</c:v>
                </c:pt>
                <c:pt idx="25">
                  <c:v>0.51611231509686584</c:v>
                </c:pt>
                <c:pt idx="26">
                  <c:v>0.6627611467195742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B2-4C85-8F03-60904B5F2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</c:scaling>
        <c:delete val="1"/>
        <c:axPos val="l"/>
        <c:numFmt formatCode="###0%" sourceLinked="1"/>
        <c:majorTickMark val="out"/>
        <c:minorTickMark val="none"/>
        <c:tickLblPos val="none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6502025842060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0.46987069860444053</c:v>
                </c:pt>
                <c:pt idx="1">
                  <c:v>0.58524575061665274</c:v>
                </c:pt>
                <c:pt idx="2">
                  <c:v>0.60116867548202835</c:v>
                </c:pt>
                <c:pt idx="3">
                  <c:v>0.62225910032305298</c:v>
                </c:pt>
                <c:pt idx="4">
                  <c:v>0.58245545273060895</c:v>
                </c:pt>
                <c:pt idx="5">
                  <c:v>0.46964632972479969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9-4F0E-9A42-0DD3D7C1FB6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0.40589785019745889</c:v>
                </c:pt>
                <c:pt idx="1">
                  <c:v>0.32323944199161181</c:v>
                </c:pt>
                <c:pt idx="2">
                  <c:v>0.31640642563173371</c:v>
                </c:pt>
                <c:pt idx="3">
                  <c:v>0.27639058129421001</c:v>
                </c:pt>
                <c:pt idx="4">
                  <c:v>0.31373548328727879</c:v>
                </c:pt>
                <c:pt idx="5">
                  <c:v>0.40075183715203389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D9-4F0E-9A42-0DD3D7C1FB6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0.12423145119810057</c:v>
                </c:pt>
                <c:pt idx="1">
                  <c:v>9.1514807391735412E-2</c:v>
                </c:pt>
                <c:pt idx="2">
                  <c:v>8.2424898886237954E-2</c:v>
                </c:pt>
                <c:pt idx="3">
                  <c:v>0.10135031838273706</c:v>
                </c:pt>
                <c:pt idx="4">
                  <c:v>0.1038090639821122</c:v>
                </c:pt>
                <c:pt idx="5">
                  <c:v>0.1296018331231665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D9-4F0E-9A42-0DD3D7C1F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7841539611265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0.34688638607937122</c:v>
                </c:pt>
                <c:pt idx="1">
                  <c:v>0.38728825652932719</c:v>
                </c:pt>
                <c:pt idx="2">
                  <c:v>0.45588942887149725</c:v>
                </c:pt>
                <c:pt idx="3">
                  <c:v>0.57203223100921785</c:v>
                </c:pt>
                <c:pt idx="4">
                  <c:v>0.61754608139525657</c:v>
                </c:pt>
                <c:pt idx="5">
                  <c:v>0.69575099438529875</c:v>
                </c:pt>
                <c:pt idx="6">
                  <c:v>0.73513143281634674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82-4095-9E1C-15DEF7B6FD5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0.49035560525548305</c:v>
                </c:pt>
                <c:pt idx="1">
                  <c:v>0.46743006640872298</c:v>
                </c:pt>
                <c:pt idx="2">
                  <c:v>0.39559607998464813</c:v>
                </c:pt>
                <c:pt idx="3">
                  <c:v>0.33321667289287504</c:v>
                </c:pt>
                <c:pt idx="4">
                  <c:v>0.28459711014306455</c:v>
                </c:pt>
                <c:pt idx="5">
                  <c:v>0.23143745933997578</c:v>
                </c:pt>
                <c:pt idx="6">
                  <c:v>0.20670193347606461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82-4095-9E1C-15DEF7B6FD5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0.16275800866514573</c:v>
                </c:pt>
                <c:pt idx="1">
                  <c:v>0.1452816770619498</c:v>
                </c:pt>
                <c:pt idx="2">
                  <c:v>0.14851449114385459</c:v>
                </c:pt>
                <c:pt idx="3">
                  <c:v>9.4751096097907134E-2</c:v>
                </c:pt>
                <c:pt idx="4">
                  <c:v>9.7856808461678851E-2</c:v>
                </c:pt>
                <c:pt idx="5">
                  <c:v>7.28115462747254E-2</c:v>
                </c:pt>
                <c:pt idx="6">
                  <c:v>5.8166633707588726E-2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2-4095-9E1C-15DEF7B6F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076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Planilha1!$A$2:$A$3</c:f>
              <c:numCache>
                <c:formatCode>Geral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Planilha1!$B$2:$B$3</c:f>
              <c:numCache>
                <c:formatCode>#.#00%</c:formatCode>
                <c:ptCount val="2"/>
                <c:pt idx="0">
                  <c:v>0.54700000000000004</c:v>
                </c:pt>
                <c:pt idx="1">
                  <c:v>0.56799999999999995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CF-4114-B9BE-49BAF1B4B52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Planilha1!$A$2:$A$3</c:f>
              <c:numCache>
                <c:formatCode>Geral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Planilha1!$C$2:$C$3</c:f>
              <c:numCache>
                <c:formatCode>#.#00%</c:formatCode>
                <c:ptCount val="2"/>
                <c:pt idx="0">
                  <c:v>0.32500000000000001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CF-4114-B9BE-49BAF1B4B524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Planilha1!$A$2:$A$3</c:f>
              <c:numCache>
                <c:formatCode>Geral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Planilha1!$D$2:$D$3</c:f>
              <c:numCache>
                <c:formatCode>#.#00%</c:formatCode>
                <c:ptCount val="2"/>
                <c:pt idx="0">
                  <c:v>0.128</c:v>
                </c:pt>
                <c:pt idx="1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CF-4114-B9BE-49BAF1B4B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8912376"/>
        <c:axId val="958917952"/>
      </c:barChart>
      <c:catAx>
        <c:axId val="95891237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917952"/>
        <c:crosses val="autoZero"/>
        <c:auto val="1"/>
        <c:lblAlgn val="ctr"/>
        <c:lblOffset val="100"/>
        <c:noMultiLvlLbl val="0"/>
      </c:catAx>
      <c:valAx>
        <c:axId val="958917952"/>
        <c:scaling>
          <c:orientation val="minMax"/>
          <c:max val="0.70000000000000007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.#00%" sourceLinked="1"/>
        <c:majorTickMark val="out"/>
        <c:minorTickMark val="none"/>
        <c:tickLblPos val="nextTo"/>
        <c:crossAx val="958912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BA-494C-94FD-1C97550326F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BA-494C-94FD-1C97550326F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BA-494C-94FD-1C97550326F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BA-494C-94FD-1C97550326F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1BA-494C-94FD-1C97550326F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1BA-494C-94FD-1C97550326F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1BA-494C-94FD-1C97550326F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1BA-494C-94FD-1C97550326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Televisão</c:v>
                </c:pt>
                <c:pt idx="1">
                  <c:v>Notícias ou matérias na impresa/jornal</c:v>
                </c:pt>
                <c:pt idx="2">
                  <c:v>Outros sites da internet</c:v>
                </c:pt>
                <c:pt idx="3">
                  <c:v>Familiares, amigos ou conhecidos</c:v>
                </c:pt>
                <c:pt idx="4">
                  <c:v>Redes sociais</c:v>
                </c:pt>
                <c:pt idx="5">
                  <c:v>Empresas/instituições</c:v>
                </c:pt>
                <c:pt idx="6">
                  <c:v>Por meio de Eventos</c:v>
                </c:pt>
                <c:pt idx="7">
                  <c:v>Rádio</c:v>
                </c:pt>
              </c:strCache>
            </c:strRef>
          </c:cat>
          <c:val>
            <c:numRef>
              <c:f>Planilha1!$B$2:$B$9</c:f>
              <c:numCache>
                <c:formatCode>#.#00%</c:formatCode>
                <c:ptCount val="8"/>
                <c:pt idx="0">
                  <c:v>0.874</c:v>
                </c:pt>
                <c:pt idx="1">
                  <c:v>0.71299999999999997</c:v>
                </c:pt>
                <c:pt idx="2">
                  <c:v>0.55100000000000005</c:v>
                </c:pt>
                <c:pt idx="3">
                  <c:v>0.54300000000000004</c:v>
                </c:pt>
                <c:pt idx="4">
                  <c:v>0.53300000000000003</c:v>
                </c:pt>
                <c:pt idx="5">
                  <c:v>0.502</c:v>
                </c:pt>
                <c:pt idx="6">
                  <c:v>0.49199999999999999</c:v>
                </c:pt>
                <c:pt idx="7">
                  <c:v>0.443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54-4436-BF13-5E1C90ED8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9127424"/>
        <c:axId val="289142512"/>
      </c:barChart>
      <c:catAx>
        <c:axId val="289127424"/>
        <c:scaling>
          <c:orientation val="maxMin"/>
        </c:scaling>
        <c:delete val="0"/>
        <c:axPos val="l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142512"/>
        <c:crosses val="autoZero"/>
        <c:auto val="1"/>
        <c:lblAlgn val="ctr"/>
        <c:lblOffset val="100"/>
        <c:noMultiLvlLbl val="0"/>
      </c:catAx>
      <c:valAx>
        <c:axId val="289142512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.#00%" sourceLinked="1"/>
        <c:majorTickMark val="out"/>
        <c:minorTickMark val="none"/>
        <c:tickLblPos val="nextTo"/>
        <c:crossAx val="28912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1F-4F18-8139-EE8C657134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1F-4F18-8139-EE8C6571348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21F-4F18-8139-EE8C6571348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21F-4F18-8139-EE8C6571348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21F-4F18-8139-EE8C6571348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21F-4F18-8139-EE8C6571348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21F-4F18-8139-EE8C6571348A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E2-439F-AEE2-89B90A4F69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Escola</c:v>
                </c:pt>
                <c:pt idx="1">
                  <c:v>Repartição Pública</c:v>
                </c:pt>
                <c:pt idx="2">
                  <c:v>Sindicato</c:v>
                </c:pt>
                <c:pt idx="3">
                  <c:v>Escritório de contabilidade</c:v>
                </c:pt>
                <c:pt idx="4">
                  <c:v>Banco</c:v>
                </c:pt>
                <c:pt idx="5">
                  <c:v>Outro</c:v>
                </c:pt>
                <c:pt idx="6">
                  <c:v>Pronto-socorro</c:v>
                </c:pt>
                <c:pt idx="7">
                  <c:v>Não sabe/não lembra</c:v>
                </c:pt>
              </c:strCache>
            </c:strRef>
          </c:cat>
          <c:val>
            <c:numRef>
              <c:f>Planilha1!$B$2:$B$9</c:f>
              <c:numCache>
                <c:formatCode>#.#00%</c:formatCode>
                <c:ptCount val="8"/>
                <c:pt idx="0">
                  <c:v>0.47699999999999998</c:v>
                </c:pt>
                <c:pt idx="1">
                  <c:v>0.17499999999999999</c:v>
                </c:pt>
                <c:pt idx="2">
                  <c:v>7.2999999999999995E-2</c:v>
                </c:pt>
                <c:pt idx="3">
                  <c:v>6.5000000000000002E-2</c:v>
                </c:pt>
                <c:pt idx="4">
                  <c:v>6.3E-2</c:v>
                </c:pt>
                <c:pt idx="5">
                  <c:v>4.2000000000000003E-2</c:v>
                </c:pt>
                <c:pt idx="6">
                  <c:v>2.5000000000000001E-2</c:v>
                </c:pt>
                <c:pt idx="7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2-439F-AEE2-89B90A4F6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27"/>
        <c:axId val="1031220488"/>
        <c:axId val="1031160792"/>
      </c:barChart>
      <c:catAx>
        <c:axId val="1031220488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160792"/>
        <c:crosses val="autoZero"/>
        <c:auto val="1"/>
        <c:lblAlgn val="ctr"/>
        <c:lblOffset val="100"/>
        <c:noMultiLvlLbl val="0"/>
      </c:catAx>
      <c:valAx>
        <c:axId val="1031160792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.#00%" sourceLinked="1"/>
        <c:majorTickMark val="out"/>
        <c:minorTickMark val="none"/>
        <c:tickLblPos val="nextTo"/>
        <c:crossAx val="1031220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48282774306604E-2"/>
          <c:y val="6.1398309792320624E-2"/>
          <c:w val="0.9761955556403753"/>
          <c:h val="0.76296654420695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SEBRAE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13"/>
              <c:layout>
                <c:manualLayout>
                  <c:x val="1.0415369871106927E-3"/>
                  <c:y val="2.0925170272982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21-49BC-BE77-7E645EDFE2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0.25323676572449771</c:v>
                </c:pt>
                <c:pt idx="1">
                  <c:v>0.17004564474140094</c:v>
                </c:pt>
                <c:pt idx="2">
                  <c:v>0.26285398688048622</c:v>
                </c:pt>
                <c:pt idx="3">
                  <c:v>0.37352073630254445</c:v>
                </c:pt>
                <c:pt idx="4">
                  <c:v>0.1545100156203143</c:v>
                </c:pt>
                <c:pt idx="5">
                  <c:v>0.16976188078439736</c:v>
                </c:pt>
                <c:pt idx="6">
                  <c:v>0.18009614452018513</c:v>
                </c:pt>
                <c:pt idx="7">
                  <c:v>0.16720697990498951</c:v>
                </c:pt>
                <c:pt idx="8">
                  <c:v>0.14647600583002685</c:v>
                </c:pt>
                <c:pt idx="9">
                  <c:v>0.19300204722581213</c:v>
                </c:pt>
                <c:pt idx="10">
                  <c:v>0.11073580387707148</c:v>
                </c:pt>
                <c:pt idx="11">
                  <c:v>0.17386044074408313</c:v>
                </c:pt>
                <c:pt idx="12">
                  <c:v>0.1959033910459507</c:v>
                </c:pt>
                <c:pt idx="13">
                  <c:v>0.18779900928975221</c:v>
                </c:pt>
                <c:pt idx="14">
                  <c:v>0.26078214043224429</c:v>
                </c:pt>
                <c:pt idx="15">
                  <c:v>0.18335547465241511</c:v>
                </c:pt>
                <c:pt idx="16">
                  <c:v>0.17417632336156738</c:v>
                </c:pt>
                <c:pt idx="17">
                  <c:v>0.11277411330648385</c:v>
                </c:pt>
                <c:pt idx="18">
                  <c:v>6.8459492094255725E-2</c:v>
                </c:pt>
                <c:pt idx="19">
                  <c:v>0.25505419384200162</c:v>
                </c:pt>
                <c:pt idx="20">
                  <c:v>0.24407667977687042</c:v>
                </c:pt>
                <c:pt idx="21">
                  <c:v>0.33303232797543797</c:v>
                </c:pt>
                <c:pt idx="22">
                  <c:v>0.12755652013289351</c:v>
                </c:pt>
                <c:pt idx="23">
                  <c:v>0.10746428839142587</c:v>
                </c:pt>
                <c:pt idx="24">
                  <c:v>0.17995396571258965</c:v>
                </c:pt>
                <c:pt idx="25">
                  <c:v>0.13160152739935607</c:v>
                </c:pt>
                <c:pt idx="26">
                  <c:v>0.22323431912079297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16-431A-8E60-673510B829C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Outra instituição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20201981647574E-2"/>
                  <c:y val="1.3962868883603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46-40FB-8B23-6D0A700D8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Plan1!$C$2:$C$28</c:f>
              <c:numCache>
                <c:formatCode>###0%</c:formatCode>
                <c:ptCount val="27"/>
                <c:pt idx="0">
                  <c:v>0.23557083635891846</c:v>
                </c:pt>
                <c:pt idx="1">
                  <c:v>0.19388681290885784</c:v>
                </c:pt>
                <c:pt idx="2">
                  <c:v>0.15289874002409853</c:v>
                </c:pt>
                <c:pt idx="3">
                  <c:v>0.20671963591722037</c:v>
                </c:pt>
                <c:pt idx="4">
                  <c:v>0.18577844940369284</c:v>
                </c:pt>
                <c:pt idx="5">
                  <c:v>0.23012901258137</c:v>
                </c:pt>
                <c:pt idx="6">
                  <c:v>0.21143239418755891</c:v>
                </c:pt>
                <c:pt idx="7">
                  <c:v>0.29365256527618777</c:v>
                </c:pt>
                <c:pt idx="8">
                  <c:v>0.20379503208064326</c:v>
                </c:pt>
                <c:pt idx="9">
                  <c:v>0.25096901851299708</c:v>
                </c:pt>
                <c:pt idx="10">
                  <c:v>0.22980623019789731</c:v>
                </c:pt>
                <c:pt idx="11">
                  <c:v>0.22405461267503127</c:v>
                </c:pt>
                <c:pt idx="12">
                  <c:v>0.23526370340026528</c:v>
                </c:pt>
                <c:pt idx="13">
                  <c:v>0.19426538476935751</c:v>
                </c:pt>
                <c:pt idx="14">
                  <c:v>0.16631793776436912</c:v>
                </c:pt>
                <c:pt idx="15">
                  <c:v>0.22165116774330942</c:v>
                </c:pt>
                <c:pt idx="16">
                  <c:v>0.2489460937519771</c:v>
                </c:pt>
                <c:pt idx="17">
                  <c:v>0.243306501131304</c:v>
                </c:pt>
                <c:pt idx="18">
                  <c:v>0.25706138826090358</c:v>
                </c:pt>
                <c:pt idx="19">
                  <c:v>0.23418959860049193</c:v>
                </c:pt>
                <c:pt idx="20">
                  <c:v>0.21596943945517477</c:v>
                </c:pt>
                <c:pt idx="21">
                  <c:v>0.22317245482263701</c:v>
                </c:pt>
                <c:pt idx="22">
                  <c:v>0.26223687439896148</c:v>
                </c:pt>
                <c:pt idx="23">
                  <c:v>0.26191103637297597</c:v>
                </c:pt>
                <c:pt idx="24">
                  <c:v>0.22748372532399519</c:v>
                </c:pt>
                <c:pt idx="25">
                  <c:v>0.24655414559764041</c:v>
                </c:pt>
                <c:pt idx="26">
                  <c:v>0.18106373597661546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6-40FB-8B23-6D0A700D8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2"/>
        <c:overlap val="-3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0.4"/>
        </c:scaling>
        <c:delete val="1"/>
        <c:axPos val="l"/>
        <c:numFmt formatCode="###0%" sourceLinked="1"/>
        <c:majorTickMark val="out"/>
        <c:minorTickMark val="none"/>
        <c:tickLblPos val="nextTo"/>
        <c:crossAx val="1676679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Orientação para quem quer abrir um negócio próprio</c:v>
                </c:pt>
                <c:pt idx="1">
                  <c:v>Cursos e palestras presenciais</c:v>
                </c:pt>
                <c:pt idx="2">
                  <c:v>Consultorias na empresa</c:v>
                </c:pt>
                <c:pt idx="3">
                  <c:v>Cursos e palestras à distância (online)</c:v>
                </c:pt>
                <c:pt idx="4">
                  <c:v>Articulação política em prol dos empresários</c:v>
                </c:pt>
                <c:pt idx="5">
                  <c:v>Emprestimo ou financiamento para empresários</c:v>
                </c:pt>
              </c:strCache>
            </c:strRef>
          </c:cat>
          <c:val>
            <c:numRef>
              <c:f>Planilha1!$B$2:$B$7</c:f>
              <c:numCache>
                <c:formatCode>#.#00%</c:formatCode>
                <c:ptCount val="6"/>
                <c:pt idx="0">
                  <c:v>0.95599999999999996</c:v>
                </c:pt>
                <c:pt idx="1">
                  <c:v>0.91500000000000004</c:v>
                </c:pt>
                <c:pt idx="2">
                  <c:v>0.83</c:v>
                </c:pt>
                <c:pt idx="3">
                  <c:v>0.68100000000000005</c:v>
                </c:pt>
                <c:pt idx="4">
                  <c:v>0.41799999999999998</c:v>
                </c:pt>
                <c:pt idx="5">
                  <c:v>0.38400000000000001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C-4606-AEF5-2BECAD744B4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Orientação para quem quer abrir um negócio próprio</c:v>
                </c:pt>
                <c:pt idx="1">
                  <c:v>Cursos e palestras presenciais</c:v>
                </c:pt>
                <c:pt idx="2">
                  <c:v>Consultorias na empresa</c:v>
                </c:pt>
                <c:pt idx="3">
                  <c:v>Cursos e palestras à distância (online)</c:v>
                </c:pt>
                <c:pt idx="4">
                  <c:v>Articulação política em prol dos empresários</c:v>
                </c:pt>
                <c:pt idx="5">
                  <c:v>Emprestimo ou financiamento para empresários</c:v>
                </c:pt>
              </c:strCache>
            </c:strRef>
          </c:cat>
          <c:val>
            <c:numRef>
              <c:f>Planilha1!$C$2:$C$7</c:f>
              <c:numCache>
                <c:formatCode>#.#00%</c:formatCode>
                <c:ptCount val="6"/>
                <c:pt idx="0">
                  <c:v>2.1000000000000001E-2</c:v>
                </c:pt>
                <c:pt idx="1">
                  <c:v>4.2999999999999997E-2</c:v>
                </c:pt>
                <c:pt idx="2">
                  <c:v>7.3999999999999996E-2</c:v>
                </c:pt>
                <c:pt idx="3">
                  <c:v>0.14599999999999999</c:v>
                </c:pt>
                <c:pt idx="4">
                  <c:v>0.45200000000000001</c:v>
                </c:pt>
                <c:pt idx="5">
                  <c:v>0.46200000000000002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BC-4606-AEF5-2BECAD744B44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Orientação para quem quer abrir um negócio próprio</c:v>
                </c:pt>
                <c:pt idx="1">
                  <c:v>Cursos e palestras presenciais</c:v>
                </c:pt>
                <c:pt idx="2">
                  <c:v>Consultorias na empresa</c:v>
                </c:pt>
                <c:pt idx="3">
                  <c:v>Cursos e palestras à distância (online)</c:v>
                </c:pt>
                <c:pt idx="4">
                  <c:v>Articulação política em prol dos empresários</c:v>
                </c:pt>
                <c:pt idx="5">
                  <c:v>Emprestimo ou financiamento para empresários</c:v>
                </c:pt>
              </c:strCache>
            </c:strRef>
          </c:cat>
          <c:val>
            <c:numRef>
              <c:f>Planilha1!$D$2:$D$7</c:f>
              <c:numCache>
                <c:formatCode>#.#00%</c:formatCode>
                <c:ptCount val="6"/>
                <c:pt idx="0">
                  <c:v>2.3E-2</c:v>
                </c:pt>
                <c:pt idx="1">
                  <c:v>4.2000000000000003E-2</c:v>
                </c:pt>
                <c:pt idx="2">
                  <c:v>9.6000000000000002E-2</c:v>
                </c:pt>
                <c:pt idx="3">
                  <c:v>0.17299999999999999</c:v>
                </c:pt>
                <c:pt idx="4">
                  <c:v>0.13</c:v>
                </c:pt>
                <c:pt idx="5">
                  <c:v>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BC-4606-AEF5-2BECAD744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9"/>
        <c:axId val="1169834992"/>
        <c:axId val="1169817280"/>
      </c:barChart>
      <c:catAx>
        <c:axId val="1169834992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9817280"/>
        <c:crosses val="autoZero"/>
        <c:auto val="1"/>
        <c:lblAlgn val="ctr"/>
        <c:lblOffset val="100"/>
        <c:noMultiLvlLbl val="0"/>
      </c:catAx>
      <c:valAx>
        <c:axId val="11698172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.#00%" sourceLinked="1"/>
        <c:majorTickMark val="none"/>
        <c:minorTickMark val="none"/>
        <c:tickLblPos val="nextTo"/>
        <c:crossAx val="116983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0.45504645875777006</c:v>
                </c:pt>
                <c:pt idx="1">
                  <c:v>0.47945275174821156</c:v>
                </c:pt>
                <c:pt idx="2">
                  <c:v>0.40966510991814709</c:v>
                </c:pt>
                <c:pt idx="3">
                  <c:v>0.39502932133940549</c:v>
                </c:pt>
                <c:pt idx="4">
                  <c:v>0.40546557435094543</c:v>
                </c:pt>
                <c:pt idx="5">
                  <c:v>0.36691557168398037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9-46BD-AF38-498AF8CA595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127244948073105E-2"/>
                  <c:y val="2.514640818242286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99-4D4F-96BA-A4C32BA75BE9}"/>
                </c:ext>
              </c:extLst>
            </c:dLbl>
            <c:dLbl>
              <c:idx val="1"/>
              <c:layout>
                <c:manualLayout>
                  <c:x val="1.41272449480731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99-4D4F-96BA-A4C32BA75B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0.42203578597771213</c:v>
                </c:pt>
                <c:pt idx="1">
                  <c:v>0.42722377594977895</c:v>
                </c:pt>
                <c:pt idx="2">
                  <c:v>0.47803809664838343</c:v>
                </c:pt>
                <c:pt idx="3">
                  <c:v>0.48083376432966807</c:v>
                </c:pt>
                <c:pt idx="4">
                  <c:v>0.43448873313319353</c:v>
                </c:pt>
                <c:pt idx="5">
                  <c:v>0.44605472770563453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C9-46BD-AF38-498AF8CA595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4181632987154033E-3"/>
                  <c:y val="1.0973104876745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599-4D4F-96BA-A4C32BA75BE9}"/>
                </c:ext>
              </c:extLst>
            </c:dLbl>
            <c:dLbl>
              <c:idx val="1"/>
              <c:layout>
                <c:manualLayout>
                  <c:x val="1.1772704123394253E-2"/>
                  <c:y val="2.7432762191864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99-4D4F-96BA-A4C32BA75BE9}"/>
                </c:ext>
              </c:extLst>
            </c:dLbl>
            <c:dLbl>
              <c:idx val="2"/>
              <c:layout>
                <c:manualLayout>
                  <c:x val="7.0636224740364658E-3"/>
                  <c:y val="-2.74327621918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99-4D4F-96BA-A4C32BA75BE9}"/>
                </c:ext>
              </c:extLst>
            </c:dLbl>
            <c:dLbl>
              <c:idx val="3"/>
              <c:layout>
                <c:manualLayout>
                  <c:x val="4.7090816493576149E-3"/>
                  <c:y val="-2.7432762191864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99-4D4F-96BA-A4C32BA75BE9}"/>
                </c:ext>
              </c:extLst>
            </c:dLbl>
            <c:dLbl>
              <c:idx val="4"/>
              <c:layout>
                <c:manualLayout>
                  <c:x val="1.1772704123394253E-2"/>
                  <c:y val="1.0973104876745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830829208097475E-2"/>
                      <c:h val="4.83090942198738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599-4D4F-96BA-A4C32BA75BE9}"/>
                </c:ext>
              </c:extLst>
            </c:dLbl>
            <c:dLbl>
              <c:idx val="5"/>
              <c:layout>
                <c:manualLayout>
                  <c:x val="7.06362247403655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99-4D4F-96BA-A4C32BA75B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0.1229177552645178</c:v>
                </c:pt>
                <c:pt idx="1">
                  <c:v>9.3323472302009561E-2</c:v>
                </c:pt>
                <c:pt idx="2">
                  <c:v>0.11229679343346952</c:v>
                </c:pt>
                <c:pt idx="3">
                  <c:v>0.1241369143309265</c:v>
                </c:pt>
                <c:pt idx="4">
                  <c:v>0.16004569251586104</c:v>
                </c:pt>
                <c:pt idx="5">
                  <c:v>0.1870297006103851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C9-46BD-AF38-498AF8CA5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75254461901213"/>
          <c:y val="0.93758183070464052"/>
          <c:w val="0.54016800297673284"/>
          <c:h val="5.95599828145625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0.40129629586237586</c:v>
                </c:pt>
                <c:pt idx="1">
                  <c:v>0.3550077710203029</c:v>
                </c:pt>
                <c:pt idx="2">
                  <c:v>0.38408685364610479</c:v>
                </c:pt>
                <c:pt idx="3">
                  <c:v>0.40926101823371497</c:v>
                </c:pt>
                <c:pt idx="4">
                  <c:v>0.39960717130703555</c:v>
                </c:pt>
                <c:pt idx="5">
                  <c:v>0.36524388444670314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E5-4996-B0FA-E115CF53DA2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0.47726638186934162</c:v>
                </c:pt>
                <c:pt idx="1">
                  <c:v>0.52044405050568654</c:v>
                </c:pt>
                <c:pt idx="2">
                  <c:v>0.48278256100520772</c:v>
                </c:pt>
                <c:pt idx="3">
                  <c:v>0.43557205945587052</c:v>
                </c:pt>
                <c:pt idx="4">
                  <c:v>0.42360077757859493</c:v>
                </c:pt>
                <c:pt idx="5">
                  <c:v>0.41370994333718458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E5-4996-B0FA-E115CF53DA27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836326597430807E-2"/>
                  <c:y val="1.0973104876745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9D-4991-941A-F0A27EBBA920}"/>
                </c:ext>
              </c:extLst>
            </c:dLbl>
            <c:dLbl>
              <c:idx val="1"/>
              <c:layout>
                <c:manualLayout>
                  <c:x val="1.17727041233942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9D-4991-941A-F0A27EBBA920}"/>
                </c:ext>
              </c:extLst>
            </c:dLbl>
            <c:dLbl>
              <c:idx val="2"/>
              <c:layout>
                <c:manualLayout>
                  <c:x val="9.4181632987153166E-3"/>
                  <c:y val="-2.7432762191864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9D-4991-941A-F0A27EBBA920}"/>
                </c:ext>
              </c:extLst>
            </c:dLbl>
            <c:dLbl>
              <c:idx val="3"/>
              <c:layout>
                <c:manualLayout>
                  <c:x val="2.1190867422109658E-2"/>
                  <c:y val="8.2298286575594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9D-4991-941A-F0A27EBBA920}"/>
                </c:ext>
              </c:extLst>
            </c:dLbl>
            <c:dLbl>
              <c:idx val="4"/>
              <c:layout>
                <c:manualLayout>
                  <c:x val="4.7090816493576149E-3"/>
                  <c:y val="8.2298286575594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9D-4991-941A-F0A27EBBA920}"/>
                </c:ext>
              </c:extLst>
            </c:dLbl>
            <c:dLbl>
              <c:idx val="5"/>
              <c:layout>
                <c:manualLayout>
                  <c:x val="1.64817857727519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9D-4991-941A-F0A27EBBA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0.12143732226828254</c:v>
                </c:pt>
                <c:pt idx="1">
                  <c:v>0.1245481784740106</c:v>
                </c:pt>
                <c:pt idx="2">
                  <c:v>0.13313058534868755</c:v>
                </c:pt>
                <c:pt idx="3">
                  <c:v>0.15516692231041451</c:v>
                </c:pt>
                <c:pt idx="4">
                  <c:v>0.17679205111436949</c:v>
                </c:pt>
                <c:pt idx="5">
                  <c:v>0.22104617221611225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E5-4996-B0FA-E115CF53D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75254461901213"/>
          <c:y val="0.93758183070464052"/>
          <c:w val="0.47771111934685406"/>
          <c:h val="5.95599828145625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0.94248373163923316</c:v>
                </c:pt>
                <c:pt idx="1">
                  <c:v>0.97529932608404613</c:v>
                </c:pt>
                <c:pt idx="2">
                  <c:v>0.96861130875791812</c:v>
                </c:pt>
                <c:pt idx="3">
                  <c:v>0.97635930454029674</c:v>
                </c:pt>
                <c:pt idx="4">
                  <c:v>0.93738926918974774</c:v>
                </c:pt>
                <c:pt idx="5">
                  <c:v>0.91234322971706572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9-46BD-AF38-498AF8CA595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2.9609831509836176E-2</c:v>
                </c:pt>
                <c:pt idx="1">
                  <c:v>1.1408165354673913E-2</c:v>
                </c:pt>
                <c:pt idx="2">
                  <c:v>1.4911010339032327E-2</c:v>
                </c:pt>
                <c:pt idx="3">
                  <c:v>1.3242679945253126E-2</c:v>
                </c:pt>
                <c:pt idx="4">
                  <c:v>3.2375905942726407E-2</c:v>
                </c:pt>
                <c:pt idx="5">
                  <c:v>3.8637917398049323E-2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C9-46BD-AF38-498AF8CA595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127244948073105E-2"/>
                  <c:y val="5.48655243837304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EA-40C2-BBE0-2B0E2DCCFADC}"/>
                </c:ext>
              </c:extLst>
            </c:dLbl>
            <c:dLbl>
              <c:idx val="1"/>
              <c:layout>
                <c:manualLayout>
                  <c:x val="1.4127244948073105E-2"/>
                  <c:y val="5.48655243837294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EA-40C2-BBE0-2B0E2DCCFADC}"/>
                </c:ext>
              </c:extLst>
            </c:dLbl>
            <c:dLbl>
              <c:idx val="2"/>
              <c:layout>
                <c:manualLayout>
                  <c:x val="1.41272449480731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EA-40C2-BBE0-2B0E2DCCFADC}"/>
                </c:ext>
              </c:extLst>
            </c:dLbl>
            <c:dLbl>
              <c:idx val="3"/>
              <c:layout>
                <c:manualLayout>
                  <c:x val="4.7090816493577017E-3"/>
                  <c:y val="2.7432762191864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EA-40C2-BBE0-2B0E2DCCFADC}"/>
                </c:ext>
              </c:extLst>
            </c:dLbl>
            <c:dLbl>
              <c:idx val="4"/>
              <c:layout>
                <c:manualLayout>
                  <c:x val="4.70908164935770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EA-40C2-BBE0-2B0E2DCCFADC}"/>
                </c:ext>
              </c:extLst>
            </c:dLbl>
            <c:dLbl>
              <c:idx val="5"/>
              <c:layout>
                <c:manualLayout>
                  <c:x val="1.6481878471209622E-2"/>
                  <c:y val="-2.74327621918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550631804877897E-2"/>
                      <c:h val="4.83090942198738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BEA-40C2-BBE0-2B0E2DCCF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2.7906436850930572E-2</c:v>
                </c:pt>
                <c:pt idx="1">
                  <c:v>1.3292508561280005E-2</c:v>
                </c:pt>
                <c:pt idx="2">
                  <c:v>1.6477680903049453E-2</c:v>
                </c:pt>
                <c:pt idx="3">
                  <c:v>1.0398015514450106E-2</c:v>
                </c:pt>
                <c:pt idx="4">
                  <c:v>3.0234824867525961E-2</c:v>
                </c:pt>
                <c:pt idx="5">
                  <c:v>4.9018852884884903E-2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C9-46BD-AF38-498AF8CA5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75254461901213"/>
          <c:y val="0.93758183070464052"/>
          <c:w val="0.54016800297673284"/>
          <c:h val="5.95599828145625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0.91174205877067549</c:v>
                </c:pt>
                <c:pt idx="1">
                  <c:v>0.95595483548887439</c:v>
                </c:pt>
                <c:pt idx="2">
                  <c:v>0.93716705168487036</c:v>
                </c:pt>
                <c:pt idx="3">
                  <c:v>0.92310911657390349</c:v>
                </c:pt>
                <c:pt idx="4">
                  <c:v>0.89326884604644918</c:v>
                </c:pt>
                <c:pt idx="5">
                  <c:v>0.84227001912824806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E5-4996-B0FA-E115CF53DA2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6.1175579335329112E-2</c:v>
                </c:pt>
                <c:pt idx="1">
                  <c:v>2.7992866217007278E-2</c:v>
                </c:pt>
                <c:pt idx="2">
                  <c:v>3.0365851148465323E-2</c:v>
                </c:pt>
                <c:pt idx="3">
                  <c:v>3.9023232327171059E-2</c:v>
                </c:pt>
                <c:pt idx="4">
                  <c:v>4.5837216592587576E-2</c:v>
                </c:pt>
                <c:pt idx="5">
                  <c:v>7.4318386065170119E-2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E5-4996-B0FA-E115CF53DA27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7090816493577017E-3"/>
                  <c:y val="2.7432762191864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90-4CA3-B424-5EE32DFC8368}"/>
                </c:ext>
              </c:extLst>
            </c:dLbl>
            <c:dLbl>
              <c:idx val="2"/>
              <c:layout>
                <c:manualLayout>
                  <c:x val="2.3545408246788508E-3"/>
                  <c:y val="-1.005856327296914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90-4CA3-B424-5EE32DFC8368}"/>
                </c:ext>
              </c:extLst>
            </c:dLbl>
            <c:dLbl>
              <c:idx val="3"/>
              <c:layout>
                <c:manualLayout>
                  <c:x val="1.4127244948073018E-2"/>
                  <c:y val="1.005856327296914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90-4CA3-B424-5EE32DFC8368}"/>
                </c:ext>
              </c:extLst>
            </c:dLbl>
            <c:dLbl>
              <c:idx val="4"/>
              <c:layout>
                <c:manualLayout>
                  <c:x val="1.177270412339434E-2"/>
                  <c:y val="-1.005856327296914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90-4CA3-B424-5EE32DFC8368}"/>
                </c:ext>
              </c:extLst>
            </c:dLbl>
            <c:dLbl>
              <c:idx val="5"/>
              <c:layout>
                <c:manualLayout>
                  <c:x val="9.4181632987154033E-3"/>
                  <c:y val="-1.005856327296914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90-4CA3-B424-5EE32DFC83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2.7082361893995335E-2</c:v>
                </c:pt>
                <c:pt idx="1">
                  <c:v>1.6052298294118254E-2</c:v>
                </c:pt>
                <c:pt idx="2">
                  <c:v>3.2467097166664335E-2</c:v>
                </c:pt>
                <c:pt idx="3">
                  <c:v>3.7867651098925446E-2</c:v>
                </c:pt>
                <c:pt idx="4">
                  <c:v>6.0893937360963199E-2</c:v>
                </c:pt>
                <c:pt idx="5">
                  <c:v>8.3411594806581807E-2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E5-4996-B0FA-E115CF53D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75254461901213"/>
          <c:y val="0.93758183070464052"/>
          <c:w val="0.47771111934685406"/>
          <c:h val="5.95599828145625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0.74473593282239003</c:v>
                </c:pt>
                <c:pt idx="1">
                  <c:v>0.76779551953359459</c:v>
                </c:pt>
                <c:pt idx="2">
                  <c:v>0.71884189802301424</c:v>
                </c:pt>
                <c:pt idx="3">
                  <c:v>0.64945359253079549</c:v>
                </c:pt>
                <c:pt idx="4">
                  <c:v>0.61416636144551129</c:v>
                </c:pt>
                <c:pt idx="5">
                  <c:v>0.57862214161320713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9-46BD-AF38-498AF8CA595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127244948073105E-2"/>
                  <c:y val="2.7432762191864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47-4B6F-AA6E-A44388C39DEF}"/>
                </c:ext>
              </c:extLst>
            </c:dLbl>
            <c:dLbl>
              <c:idx val="1"/>
              <c:layout>
                <c:manualLayout>
                  <c:x val="1.41272449480731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47-4B6F-AA6E-A44388C39DEF}"/>
                </c:ext>
              </c:extLst>
            </c:dLbl>
            <c:dLbl>
              <c:idx val="2"/>
              <c:layout>
                <c:manualLayout>
                  <c:x val="9.4181632987154033E-3"/>
                  <c:y val="8.229828657559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47-4B6F-AA6E-A44388C39DEF}"/>
                </c:ext>
              </c:extLst>
            </c:dLbl>
            <c:dLbl>
              <c:idx val="3"/>
              <c:layout>
                <c:manualLayout>
                  <c:x val="4.7090816493577017E-3"/>
                  <c:y val="1.6459657315118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47-4B6F-AA6E-A44388C39DEF}"/>
                </c:ext>
              </c:extLst>
            </c:dLbl>
            <c:dLbl>
              <c:idx val="4"/>
              <c:layout>
                <c:manualLayout>
                  <c:x val="1.883632659743072E-2"/>
                  <c:y val="1.3716381095932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47-4B6F-AA6E-A44388C39DEF}"/>
                </c:ext>
              </c:extLst>
            </c:dLbl>
            <c:dLbl>
              <c:idx val="5"/>
              <c:layout>
                <c:manualLayout>
                  <c:x val="1.6481785772751955E-2"/>
                  <c:y val="1.0973104876745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47-4B6F-AA6E-A44388C39D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0.13956634046732547</c:v>
                </c:pt>
                <c:pt idx="1">
                  <c:v>0.13773865940786639</c:v>
                </c:pt>
                <c:pt idx="2">
                  <c:v>0.1305143459183449</c:v>
                </c:pt>
                <c:pt idx="3">
                  <c:v>0.15571654651425823</c:v>
                </c:pt>
                <c:pt idx="4">
                  <c:v>0.15403867021085846</c:v>
                </c:pt>
                <c:pt idx="5">
                  <c:v>0.16697009639181712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C9-46BD-AF38-498AF8CA595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4181632987154033E-3"/>
                  <c:y val="1.0973104876745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47-4B6F-AA6E-A44388C39DEF}"/>
                </c:ext>
              </c:extLst>
            </c:dLbl>
            <c:dLbl>
              <c:idx val="1"/>
              <c:layout>
                <c:manualLayout>
                  <c:x val="1.1772704123394253E-2"/>
                  <c:y val="1.0973104876745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47-4B6F-AA6E-A44388C39D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0.11569772671028447</c:v>
                </c:pt>
                <c:pt idx="1">
                  <c:v>9.4465821058539082E-2</c:v>
                </c:pt>
                <c:pt idx="2">
                  <c:v>0.15064375605864094</c:v>
                </c:pt>
                <c:pt idx="3">
                  <c:v>0.19482986095494634</c:v>
                </c:pt>
                <c:pt idx="4">
                  <c:v>0.23179496834363025</c:v>
                </c:pt>
                <c:pt idx="5">
                  <c:v>0.25440776199497572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C9-46BD-AF38-498AF8CA5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75254461901213"/>
          <c:y val="0.93758183070464052"/>
          <c:w val="0.54016800297673284"/>
          <c:h val="5.95599828145625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0.81996242275874409</c:v>
                </c:pt>
                <c:pt idx="1">
                  <c:v>0.87099271982201798</c:v>
                </c:pt>
                <c:pt idx="2">
                  <c:v>0.87105131949557091</c:v>
                </c:pt>
                <c:pt idx="3">
                  <c:v>0.84488155369954365</c:v>
                </c:pt>
                <c:pt idx="4">
                  <c:v>0.78508465732250021</c:v>
                </c:pt>
                <c:pt idx="5">
                  <c:v>0.75487618491575637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E5-4996-B0FA-E115CF53DA2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127244948073105E-2"/>
                  <c:y val="-5.48655243837294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7-47F3-BDC7-FDDB595E6C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9.90024583460931E-2</c:v>
                </c:pt>
                <c:pt idx="1">
                  <c:v>7.2120565533005443E-2</c:v>
                </c:pt>
                <c:pt idx="2">
                  <c:v>5.5204279834108652E-2</c:v>
                </c:pt>
                <c:pt idx="3">
                  <c:v>7.3096638653972743E-2</c:v>
                </c:pt>
                <c:pt idx="4">
                  <c:v>8.7439166675690669E-2</c:v>
                </c:pt>
                <c:pt idx="5">
                  <c:v>7.7640347110236527E-2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E5-4996-B0FA-E115CF53DA27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545408246788292E-3"/>
                  <c:y val="1.6459657315118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87-47F3-BDC7-FDDB595E6CFB}"/>
                </c:ext>
              </c:extLst>
            </c:dLbl>
            <c:dLbl>
              <c:idx val="1"/>
              <c:layout>
                <c:manualLayout>
                  <c:x val="4.7090816493577017E-3"/>
                  <c:y val="5.48655243837294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7-47F3-BDC7-FDDB595E6CFB}"/>
                </c:ext>
              </c:extLst>
            </c:dLbl>
            <c:dLbl>
              <c:idx val="2"/>
              <c:layout>
                <c:manualLayout>
                  <c:x val="4.70908164935770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87-47F3-BDC7-FDDB595E6C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8.103511889516278E-2</c:v>
                </c:pt>
                <c:pt idx="1">
                  <c:v>5.6886714644976556E-2</c:v>
                </c:pt>
                <c:pt idx="2">
                  <c:v>7.3744400670320481E-2</c:v>
                </c:pt>
                <c:pt idx="3">
                  <c:v>8.2021807646483522E-2</c:v>
                </c:pt>
                <c:pt idx="4">
                  <c:v>0.12747617600180916</c:v>
                </c:pt>
                <c:pt idx="5">
                  <c:v>0.16748346797400715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E5-4996-B0FA-E115CF53D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75254461901213"/>
          <c:y val="0.93758183070464052"/>
          <c:w val="0.47771111934685406"/>
          <c:h val="5.95599828145625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87762411045953015"/>
          <c:h val="0.762168140526269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0.35789481375057958</c:v>
                </c:pt>
                <c:pt idx="1">
                  <c:v>0.33964015629747879</c:v>
                </c:pt>
                <c:pt idx="2">
                  <c:v>0.37874809619449673</c:v>
                </c:pt>
                <c:pt idx="3">
                  <c:v>0.40826983059095789</c:v>
                </c:pt>
                <c:pt idx="4">
                  <c:v>0.45782302363449789</c:v>
                </c:pt>
                <c:pt idx="5">
                  <c:v>0.47194227556927237</c:v>
                </c:pt>
                <c:pt idx="6">
                  <c:v>0.47388016452085213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F-4D58-A96B-076E5DE131E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0.44103716050597369</c:v>
                </c:pt>
                <c:pt idx="1">
                  <c:v>0.48598501221876511</c:v>
                </c:pt>
                <c:pt idx="2">
                  <c:v>0.47573439351358937</c:v>
                </c:pt>
                <c:pt idx="3">
                  <c:v>0.46204511103281076</c:v>
                </c:pt>
                <c:pt idx="4">
                  <c:v>0.42471078480777746</c:v>
                </c:pt>
                <c:pt idx="5">
                  <c:v>0.44335800859268359</c:v>
                </c:pt>
                <c:pt idx="6">
                  <c:v>0.44895092166247208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8F-4D58-A96B-076E5DE131E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0.2010680257434467</c:v>
                </c:pt>
                <c:pt idx="1">
                  <c:v>0.1743748314837561</c:v>
                </c:pt>
                <c:pt idx="2">
                  <c:v>0.14551751029191395</c:v>
                </c:pt>
                <c:pt idx="3">
                  <c:v>0.12968505837623129</c:v>
                </c:pt>
                <c:pt idx="4">
                  <c:v>0.11746619155772464</c:v>
                </c:pt>
                <c:pt idx="5">
                  <c:v>8.4699715838044032E-2</c:v>
                </c:pt>
                <c:pt idx="6">
                  <c:v>7.7168913816675774E-2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8F-4D58-A96B-076E5DE13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87762411045953015"/>
          <c:h val="0.76252651279851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0.46194075026809883</c:v>
                </c:pt>
                <c:pt idx="1">
                  <c:v>0.45054079810799569</c:v>
                </c:pt>
                <c:pt idx="2">
                  <c:v>0.48672538532645887</c:v>
                </c:pt>
                <c:pt idx="3">
                  <c:v>0.41413333992831491</c:v>
                </c:pt>
                <c:pt idx="4">
                  <c:v>0.35116329740168517</c:v>
                </c:pt>
                <c:pt idx="5">
                  <c:v>0.30250257393572755</c:v>
                </c:pt>
                <c:pt idx="6">
                  <c:v>0.28228347460342762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1F-4440-94AD-D6055D13037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0.33264476733108639</c:v>
                </c:pt>
                <c:pt idx="1">
                  <c:v>0.3814070818985823</c:v>
                </c:pt>
                <c:pt idx="2">
                  <c:v>0.36784723186719143</c:v>
                </c:pt>
                <c:pt idx="3">
                  <c:v>0.4342532200246651</c:v>
                </c:pt>
                <c:pt idx="4">
                  <c:v>0.52679126201601056</c:v>
                </c:pt>
                <c:pt idx="5">
                  <c:v>0.55326363329128003</c:v>
                </c:pt>
                <c:pt idx="6">
                  <c:v>0.58909784172079105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1F-4440-94AD-D6055D130370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0.20541448240081478</c:v>
                </c:pt>
                <c:pt idx="1">
                  <c:v>0.16805211999342198</c:v>
                </c:pt>
                <c:pt idx="2">
                  <c:v>0.1454273828063497</c:v>
                </c:pt>
                <c:pt idx="3">
                  <c:v>0.15161344004702004</c:v>
                </c:pt>
                <c:pt idx="4">
                  <c:v>0.12204544058230425</c:v>
                </c:pt>
                <c:pt idx="5">
                  <c:v>0.14423379277299234</c:v>
                </c:pt>
                <c:pt idx="6">
                  <c:v>0.12861868367578139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1F-4440-94AD-D6055D130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87762411045953015"/>
          <c:h val="0.76930994349455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0.89406929526223744</c:v>
                </c:pt>
                <c:pt idx="1">
                  <c:v>0.93516971458163023</c:v>
                </c:pt>
                <c:pt idx="2">
                  <c:v>0.93532102450885635</c:v>
                </c:pt>
                <c:pt idx="3">
                  <c:v>0.95580485984452834</c:v>
                </c:pt>
                <c:pt idx="4">
                  <c:v>0.99124969607653513</c:v>
                </c:pt>
                <c:pt idx="5">
                  <c:v>0.9812241231242167</c:v>
                </c:pt>
                <c:pt idx="6">
                  <c:v>0.99320917275106413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F-4D58-A96B-076E5DE131E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4.6120444501381599E-2</c:v>
                </c:pt>
                <c:pt idx="1">
                  <c:v>3.467422332735591E-2</c:v>
                </c:pt>
                <c:pt idx="2">
                  <c:v>3.5111812347339691E-2</c:v>
                </c:pt>
                <c:pt idx="3">
                  <c:v>2.3141137562276089E-2</c:v>
                </c:pt>
                <c:pt idx="4">
                  <c:v>6.1413322690436999E-3</c:v>
                </c:pt>
                <c:pt idx="5">
                  <c:v>1.2558572226724461E-2</c:v>
                </c:pt>
                <c:pt idx="6">
                  <c:v>2.6686333373796053E-3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8F-4D58-A96B-076E5DE131E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5.981026023638094E-2</c:v>
                </c:pt>
                <c:pt idx="1">
                  <c:v>3.0156062091013749E-2</c:v>
                </c:pt>
                <c:pt idx="2">
                  <c:v>2.9567163143803987E-2</c:v>
                </c:pt>
                <c:pt idx="3">
                  <c:v>2.1054002593195613E-2</c:v>
                </c:pt>
                <c:pt idx="4">
                  <c:v>2.6089716544211868E-3</c:v>
                </c:pt>
                <c:pt idx="5">
                  <c:v>6.2173046490587901E-3</c:v>
                </c:pt>
                <c:pt idx="6">
                  <c:v>4.1221939115562833E-3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8F-4D58-A96B-076E5DE13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SEBRAE</c:v>
                </c:pt>
              </c:strCache>
            </c:strRef>
          </c:tx>
          <c:spPr>
            <a:solidFill>
              <a:srgbClr val="0075BF"/>
            </a:solidFill>
            <a:ln>
              <a:solidFill>
                <a:srgbClr val="3434D8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9.0915479769636154E-2</c:v>
                </c:pt>
                <c:pt idx="1">
                  <c:v>0.19007645370820814</c:v>
                </c:pt>
                <c:pt idx="2">
                  <c:v>0.17219615690502521</c:v>
                </c:pt>
                <c:pt idx="3">
                  <c:v>0.15870596549609184</c:v>
                </c:pt>
                <c:pt idx="4">
                  <c:v>0.1327035676099079</c:v>
                </c:pt>
                <c:pt idx="5">
                  <c:v>8.205851801744872E-2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D-4B43-B678-AB1E35A2146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Outra instituição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0.23774411771516177</c:v>
                </c:pt>
                <c:pt idx="1">
                  <c:v>0.25852896419983545</c:v>
                </c:pt>
                <c:pt idx="2">
                  <c:v>0.25544264140359912</c:v>
                </c:pt>
                <c:pt idx="3">
                  <c:v>0.22850823335660761</c:v>
                </c:pt>
                <c:pt idx="4">
                  <c:v>0.21392802843817876</c:v>
                </c:pt>
                <c:pt idx="5">
                  <c:v>0.19366404418294458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D-4B43-B678-AB1E35A2146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lembra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0.67134040251520199</c:v>
                </c:pt>
                <c:pt idx="1">
                  <c:v>0.55139458209195635</c:v>
                </c:pt>
                <c:pt idx="2">
                  <c:v>0.57236120169137561</c:v>
                </c:pt>
                <c:pt idx="3">
                  <c:v>0.61278580114730052</c:v>
                </c:pt>
                <c:pt idx="4">
                  <c:v>0.65336840395191331</c:v>
                </c:pt>
                <c:pt idx="5">
                  <c:v>0.72427743779960663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CD-4B43-B678-AB1E35A21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87762411045953015"/>
          <c:h val="0.76930994349455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0.81452364242122699</c:v>
                </c:pt>
                <c:pt idx="1">
                  <c:v>0.87516839589316775</c:v>
                </c:pt>
                <c:pt idx="2">
                  <c:v>0.89183882120151126</c:v>
                </c:pt>
                <c:pt idx="3">
                  <c:v>0.92374785827294004</c:v>
                </c:pt>
                <c:pt idx="4">
                  <c:v>0.96723825786596673</c:v>
                </c:pt>
                <c:pt idx="5">
                  <c:v>0.94577994850929192</c:v>
                </c:pt>
                <c:pt idx="6">
                  <c:v>0.97834597128282397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1F-4440-94AD-D6055D13037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8.8940993007653735E-2</c:v>
                </c:pt>
                <c:pt idx="1">
                  <c:v>5.9552577020223769E-2</c:v>
                </c:pt>
                <c:pt idx="2">
                  <c:v>6.8196474803622717E-2</c:v>
                </c:pt>
                <c:pt idx="3">
                  <c:v>4.0758027906646406E-2</c:v>
                </c:pt>
                <c:pt idx="4">
                  <c:v>1.7562599920653312E-2</c:v>
                </c:pt>
                <c:pt idx="5">
                  <c:v>2.9311695629047559E-2</c:v>
                </c:pt>
                <c:pt idx="6">
                  <c:v>8.8921894398728326E-3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1F-4440-94AD-D6055D130370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9.6535364571119206E-2</c:v>
                </c:pt>
                <c:pt idx="1">
                  <c:v>6.5279027086608474E-2</c:v>
                </c:pt>
                <c:pt idx="2">
                  <c:v>3.9964703994866041E-2</c:v>
                </c:pt>
                <c:pt idx="3">
                  <c:v>3.5494113820413488E-2</c:v>
                </c:pt>
                <c:pt idx="4">
                  <c:v>1.5199142213379884E-2</c:v>
                </c:pt>
                <c:pt idx="5">
                  <c:v>2.4908355861660535E-2</c:v>
                </c:pt>
                <c:pt idx="6">
                  <c:v>1.2761839277303224E-2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1F-4440-94AD-D6055D130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87762411045953015"/>
          <c:h val="0.76930994349455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0.56577461653605399</c:v>
                </c:pt>
                <c:pt idx="1">
                  <c:v>0.64817634911176958</c:v>
                </c:pt>
                <c:pt idx="2">
                  <c:v>0.67109644114343947</c:v>
                </c:pt>
                <c:pt idx="3">
                  <c:v>0.68267709416596434</c:v>
                </c:pt>
                <c:pt idx="4">
                  <c:v>0.73742748590571128</c:v>
                </c:pt>
                <c:pt idx="5">
                  <c:v>0.71732214731058375</c:v>
                </c:pt>
                <c:pt idx="6">
                  <c:v>0.73862685801920724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F-4D58-A96B-076E5DE131E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0.20275718653080627</c:v>
                </c:pt>
                <c:pt idx="1">
                  <c:v>0.18109356675528304</c:v>
                </c:pt>
                <c:pt idx="2">
                  <c:v>0.16281163195263665</c:v>
                </c:pt>
                <c:pt idx="3">
                  <c:v>0.15922387213019218</c:v>
                </c:pt>
                <c:pt idx="4">
                  <c:v>0.10774086966876126</c:v>
                </c:pt>
                <c:pt idx="5">
                  <c:v>0.1175080402822941</c:v>
                </c:pt>
                <c:pt idx="6">
                  <c:v>8.409686370622492E-2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8F-4D58-A96B-076E5DE131E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0.23146819693313966</c:v>
                </c:pt>
                <c:pt idx="1">
                  <c:v>0.17073008413294744</c:v>
                </c:pt>
                <c:pt idx="2">
                  <c:v>0.16609192690392377</c:v>
                </c:pt>
                <c:pt idx="3">
                  <c:v>0.15809903370384357</c:v>
                </c:pt>
                <c:pt idx="4">
                  <c:v>0.15483164442552749</c:v>
                </c:pt>
                <c:pt idx="5">
                  <c:v>0.16516981240712206</c:v>
                </c:pt>
                <c:pt idx="6">
                  <c:v>0.17727627827456791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8F-4D58-A96B-076E5DE13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87762411045953015"/>
          <c:h val="0.76930994349455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0.70507725743175309</c:v>
                </c:pt>
                <c:pt idx="1">
                  <c:v>0.77478932794652</c:v>
                </c:pt>
                <c:pt idx="2">
                  <c:v>0.80106454261473559</c:v>
                </c:pt>
                <c:pt idx="3">
                  <c:v>0.83738831844865014</c:v>
                </c:pt>
                <c:pt idx="4">
                  <c:v>0.90884267448848821</c:v>
                </c:pt>
                <c:pt idx="5">
                  <c:v>0.87569199207075998</c:v>
                </c:pt>
                <c:pt idx="6">
                  <c:v>0.87383324694799258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1F-4440-94AD-D6055D13037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0.12063730269962987</c:v>
                </c:pt>
                <c:pt idx="1">
                  <c:v>8.8999366592911841E-2</c:v>
                </c:pt>
                <c:pt idx="2">
                  <c:v>8.3838550661721453E-2</c:v>
                </c:pt>
                <c:pt idx="3">
                  <c:v>7.7905665764069154E-2</c:v>
                </c:pt>
                <c:pt idx="4">
                  <c:v>4.0559600786879722E-2</c:v>
                </c:pt>
                <c:pt idx="5">
                  <c:v>5.6489974665913587E-2</c:v>
                </c:pt>
                <c:pt idx="6">
                  <c:v>5.4255513423757798E-2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1F-4440-94AD-D6055D130370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0.17428543986861705</c:v>
                </c:pt>
                <c:pt idx="1">
                  <c:v>0.13621130546056828</c:v>
                </c:pt>
                <c:pt idx="2">
                  <c:v>0.11509690672354295</c:v>
                </c:pt>
                <c:pt idx="3">
                  <c:v>8.4706015787280681E-2</c:v>
                </c:pt>
                <c:pt idx="4">
                  <c:v>5.059772472463208E-2</c:v>
                </c:pt>
                <c:pt idx="5">
                  <c:v>6.7818033263326444E-2</c:v>
                </c:pt>
                <c:pt idx="6">
                  <c:v>7.1911239628249593E-2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1F-4440-94AD-D6055D130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3E-2"/>
          <c:y val="3.3669627922894865E-2"/>
          <c:w val="0.97604861462580972"/>
          <c:h val="0.71155588869018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Orientação para quem quer abrir um negócio próprio</c:v>
                </c:pt>
                <c:pt idx="1">
                  <c:v>Cursos e palestras presenciais</c:v>
                </c:pt>
                <c:pt idx="2">
                  <c:v>Consultorias na empresa</c:v>
                </c:pt>
                <c:pt idx="3">
                  <c:v>Cursos e palestras à distância (online)</c:v>
                </c:pt>
                <c:pt idx="4">
                  <c:v>Articulação política em prol dos empresários</c:v>
                </c:pt>
                <c:pt idx="5">
                  <c:v>Emprestimo ou financiamento para empresários</c:v>
                </c:pt>
              </c:strCache>
            </c:strRef>
          </c:cat>
          <c:val>
            <c:numRef>
              <c:f>Planilha1!$B$2:$B$7</c:f>
              <c:numCache>
                <c:formatCode>#.#00%</c:formatCode>
                <c:ptCount val="6"/>
                <c:pt idx="0">
                  <c:v>0.93500000000000005</c:v>
                </c:pt>
                <c:pt idx="1">
                  <c:v>0.90300000000000002</c:v>
                </c:pt>
                <c:pt idx="2">
                  <c:v>0.81299999999999994</c:v>
                </c:pt>
                <c:pt idx="3">
                  <c:v>0.71099999999999997</c:v>
                </c:pt>
                <c:pt idx="4">
                  <c:v>0.309</c:v>
                </c:pt>
                <c:pt idx="5">
                  <c:v>0.38900000000000001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A-48F1-84A8-BF0DEF31DED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Orientação para quem quer abrir um negócio próprio</c:v>
                </c:pt>
                <c:pt idx="1">
                  <c:v>Cursos e palestras presenciais</c:v>
                </c:pt>
                <c:pt idx="2">
                  <c:v>Consultorias na empresa</c:v>
                </c:pt>
                <c:pt idx="3">
                  <c:v>Cursos e palestras à distância (online)</c:v>
                </c:pt>
                <c:pt idx="4">
                  <c:v>Articulação política em prol dos empresários</c:v>
                </c:pt>
                <c:pt idx="5">
                  <c:v>Emprestimo ou financiamento para empresários</c:v>
                </c:pt>
              </c:strCache>
            </c:strRef>
          </c:cat>
          <c:val>
            <c:numRef>
              <c:f>Planilha1!$C$2:$C$7</c:f>
              <c:numCache>
                <c:formatCode>#.#00%</c:formatCode>
                <c:ptCount val="6"/>
                <c:pt idx="0">
                  <c:v>0.95599999999999996</c:v>
                </c:pt>
                <c:pt idx="1">
                  <c:v>0.91500000000000004</c:v>
                </c:pt>
                <c:pt idx="2">
                  <c:v>0.83</c:v>
                </c:pt>
                <c:pt idx="3">
                  <c:v>0.68100000000000005</c:v>
                </c:pt>
                <c:pt idx="4">
                  <c:v>0.41799999999999998</c:v>
                </c:pt>
                <c:pt idx="5">
                  <c:v>0.38400000000000001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4A-48F1-84A8-BF0DEF31D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4164680"/>
        <c:axId val="1244175832"/>
      </c:barChart>
      <c:catAx>
        <c:axId val="1244164680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4175832"/>
        <c:crosses val="autoZero"/>
        <c:auto val="1"/>
        <c:lblAlgn val="ctr"/>
        <c:lblOffset val="100"/>
        <c:noMultiLvlLbl val="0"/>
      </c:catAx>
      <c:valAx>
        <c:axId val="1244175832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.#00%" sourceLinked="1"/>
        <c:majorTickMark val="out"/>
        <c:minorTickMark val="none"/>
        <c:tickLblPos val="nextTo"/>
        <c:crossAx val="1244164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ABA-4255-ABE2-5DF03E5E2A3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BA-4255-ABE2-5DF03E5E2A3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ABA-4255-ABE2-5DF03E5E2A3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BA-4255-ABE2-5DF03E5E2A3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ABA-4255-ABE2-5DF03E5E2A3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BA-4255-ABE2-5DF03E5E2A37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FABA-4255-ABE2-5DF03E5E2A37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ABA-4255-ABE2-5DF03E5E2A37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ABA-4255-ABE2-5DF03E5E2A37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ABA-4255-ABE2-5DF03E5E2A37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BA-4255-ABE2-5DF03E5E2A37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23BA-4F03-A82C-9C9E95AE9C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#.#00%</c:formatCode>
                <c:ptCount val="11"/>
                <c:pt idx="0">
                  <c:v>3.7000000000000002E-3</c:v>
                </c:pt>
                <c:pt idx="1">
                  <c:v>6.9999999999999999E-4</c:v>
                </c:pt>
                <c:pt idx="2">
                  <c:v>2.8999999999999998E-3</c:v>
                </c:pt>
                <c:pt idx="3">
                  <c:v>3.5999999999999999E-3</c:v>
                </c:pt>
                <c:pt idx="4">
                  <c:v>5.1999999999999998E-3</c:v>
                </c:pt>
                <c:pt idx="5">
                  <c:v>4.2900000000000001E-2</c:v>
                </c:pt>
                <c:pt idx="6">
                  <c:v>3.5799999999999998E-2</c:v>
                </c:pt>
                <c:pt idx="7">
                  <c:v>0.10050000000000001</c:v>
                </c:pt>
                <c:pt idx="8">
                  <c:v>0.29099999999999998</c:v>
                </c:pt>
                <c:pt idx="9">
                  <c:v>0.1762</c:v>
                </c:pt>
                <c:pt idx="10">
                  <c:v>0.33760000000000001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A-4255-ABE2-5DF03E5E2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4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1F-4F18-8139-EE8C657134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1F-4F18-8139-EE8C6571348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21F-4F18-8139-EE8C6571348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21F-4F18-8139-EE8C6571348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21F-4F18-8139-EE8C6571348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21F-4F18-8139-EE8C6571348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21F-4F18-8139-EE8C6571348A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E2-439F-AEE2-89B90A4F69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Escola</c:v>
                </c:pt>
                <c:pt idx="1">
                  <c:v>Pronto-socorro</c:v>
                </c:pt>
                <c:pt idx="2">
                  <c:v>Banco</c:v>
                </c:pt>
                <c:pt idx="3">
                  <c:v>Sindicato</c:v>
                </c:pt>
                <c:pt idx="4">
                  <c:v>Escritório de contabilidade</c:v>
                </c:pt>
                <c:pt idx="5">
                  <c:v>Repartição Pública</c:v>
                </c:pt>
                <c:pt idx="6">
                  <c:v>Outro</c:v>
                </c:pt>
              </c:strCache>
            </c:strRef>
          </c:cat>
          <c:val>
            <c:numRef>
              <c:f>Planilha1!$B$2:$B$8</c:f>
              <c:numCache>
                <c:formatCode>##.#00</c:formatCode>
                <c:ptCount val="7"/>
                <c:pt idx="0">
                  <c:v>8.618089671025464</c:v>
                </c:pt>
                <c:pt idx="1">
                  <c:v>8.5847028161656187</c:v>
                </c:pt>
                <c:pt idx="2">
                  <c:v>8.3719896034568464</c:v>
                </c:pt>
                <c:pt idx="3">
                  <c:v>8.3656855489941506</c:v>
                </c:pt>
                <c:pt idx="4">
                  <c:v>8.3499626762295449</c:v>
                </c:pt>
                <c:pt idx="5">
                  <c:v>8.2848804391983943</c:v>
                </c:pt>
                <c:pt idx="6">
                  <c:v>8.5979953014891919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2-439F-AEE2-89B90A4F6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27"/>
        <c:axId val="1031220488"/>
        <c:axId val="1031160792"/>
      </c:barChart>
      <c:catAx>
        <c:axId val="1031220488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160792"/>
        <c:crosses val="autoZero"/>
        <c:auto val="1"/>
        <c:lblAlgn val="ctr"/>
        <c:lblOffset val="100"/>
        <c:noMultiLvlLbl val="0"/>
      </c:catAx>
      <c:valAx>
        <c:axId val="1031160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220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##.#00</c:formatCode>
                <c:ptCount val="27"/>
                <c:pt idx="0">
                  <c:v>8.6911579267601073</c:v>
                </c:pt>
                <c:pt idx="1">
                  <c:v>8.7685193912160031</c:v>
                </c:pt>
                <c:pt idx="2">
                  <c:v>8.8063333406856685</c:v>
                </c:pt>
                <c:pt idx="3">
                  <c:v>8.8070542149183595</c:v>
                </c:pt>
                <c:pt idx="4">
                  <c:v>8.495235184890829</c:v>
                </c:pt>
                <c:pt idx="5">
                  <c:v>8.6690454809535868</c:v>
                </c:pt>
                <c:pt idx="6">
                  <c:v>8.2712574345164303</c:v>
                </c:pt>
                <c:pt idx="7">
                  <c:v>8.265281767619264</c:v>
                </c:pt>
                <c:pt idx="8">
                  <c:v>8.3410231804605406</c:v>
                </c:pt>
                <c:pt idx="9">
                  <c:v>8.6734661219485165</c:v>
                </c:pt>
                <c:pt idx="10">
                  <c:v>8.4851976235753508</c:v>
                </c:pt>
                <c:pt idx="11">
                  <c:v>8.5482742150393758</c:v>
                </c:pt>
                <c:pt idx="12">
                  <c:v>8.548016828528965</c:v>
                </c:pt>
                <c:pt idx="13">
                  <c:v>8.591352199148794</c:v>
                </c:pt>
                <c:pt idx="14">
                  <c:v>8.6264833979511959</c:v>
                </c:pt>
                <c:pt idx="15">
                  <c:v>8.7243924590043029</c:v>
                </c:pt>
                <c:pt idx="16">
                  <c:v>8.4798471392974477</c:v>
                </c:pt>
                <c:pt idx="17">
                  <c:v>8.4015604307680984</c:v>
                </c:pt>
                <c:pt idx="18">
                  <c:v>8.1933140845304031</c:v>
                </c:pt>
                <c:pt idx="19">
                  <c:v>8.6876358541705194</c:v>
                </c:pt>
                <c:pt idx="20">
                  <c:v>8.3006021216197716</c:v>
                </c:pt>
                <c:pt idx="21">
                  <c:v>8.5946222385358944</c:v>
                </c:pt>
                <c:pt idx="22">
                  <c:v>8.4630825260877423</c:v>
                </c:pt>
                <c:pt idx="23">
                  <c:v>8.3296794616298815</c:v>
                </c:pt>
                <c:pt idx="24">
                  <c:v>8.5414401295716136</c:v>
                </c:pt>
                <c:pt idx="25">
                  <c:v>8.3670442270051844</c:v>
                </c:pt>
                <c:pt idx="26">
                  <c:v>8.535198627800904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F-4B23-990A-02175AA9F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2017</c:v>
                </c:pt>
              </c:strCache>
            </c:strRef>
          </c:tx>
          <c:spPr>
            <a:solidFill>
              <a:srgbClr val="E46C0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Plan1!$A$2:$A$15</c:f>
              <c:strCache>
                <c:ptCount val="14"/>
                <c:pt idx="0">
                  <c:v>PA</c:v>
                </c:pt>
                <c:pt idx="1">
                  <c:v>PB</c:v>
                </c:pt>
                <c:pt idx="2">
                  <c:v>PE</c:v>
                </c:pt>
                <c:pt idx="3">
                  <c:v>PI</c:v>
                </c:pt>
                <c:pt idx="4">
                  <c:v>PR</c:v>
                </c:pt>
                <c:pt idx="5">
                  <c:v>RJ</c:v>
                </c:pt>
                <c:pt idx="6">
                  <c:v>RN</c:v>
                </c:pt>
                <c:pt idx="7">
                  <c:v>RO</c:v>
                </c:pt>
                <c:pt idx="8">
                  <c:v>RR</c:v>
                </c:pt>
                <c:pt idx="9">
                  <c:v>RS</c:v>
                </c:pt>
                <c:pt idx="10">
                  <c:v>SC</c:v>
                </c:pt>
                <c:pt idx="11">
                  <c:v>SE</c:v>
                </c:pt>
                <c:pt idx="12">
                  <c:v>SP</c:v>
                </c:pt>
                <c:pt idx="13">
                  <c:v>TO</c:v>
                </c:pt>
              </c:strCache>
            </c:strRef>
          </c:cat>
          <c:val>
            <c:numRef>
              <c:f>Plan1!$B$2:$B$15</c:f>
              <c:numCache>
                <c:formatCode>##.#00</c:formatCode>
                <c:ptCount val="14"/>
                <c:pt idx="0">
                  <c:v>8.591352199148794</c:v>
                </c:pt>
                <c:pt idx="1">
                  <c:v>8.6264833979511959</c:v>
                </c:pt>
                <c:pt idx="2">
                  <c:v>8.7243924590043029</c:v>
                </c:pt>
                <c:pt idx="3">
                  <c:v>8.4798471392974477</c:v>
                </c:pt>
                <c:pt idx="4">
                  <c:v>8.4015604307680984</c:v>
                </c:pt>
                <c:pt idx="5">
                  <c:v>8.1933140845304031</c:v>
                </c:pt>
                <c:pt idx="6">
                  <c:v>8.6876358541705194</c:v>
                </c:pt>
                <c:pt idx="7">
                  <c:v>8.3006021216197716</c:v>
                </c:pt>
                <c:pt idx="8">
                  <c:v>8.5946222385358944</c:v>
                </c:pt>
                <c:pt idx="9">
                  <c:v>8.4630825260877423</c:v>
                </c:pt>
                <c:pt idx="10">
                  <c:v>8.3296794616298815</c:v>
                </c:pt>
                <c:pt idx="11">
                  <c:v>8.5414401295716136</c:v>
                </c:pt>
                <c:pt idx="12">
                  <c:v>8.3670442270051844</c:v>
                </c:pt>
                <c:pt idx="13">
                  <c:v>8.535198627800904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C2-493E-8159-144F6DFAA0F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Meta 2017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Plan1!$A$2:$A$15</c:f>
              <c:strCache>
                <c:ptCount val="14"/>
                <c:pt idx="0">
                  <c:v>PA</c:v>
                </c:pt>
                <c:pt idx="1">
                  <c:v>PB</c:v>
                </c:pt>
                <c:pt idx="2">
                  <c:v>PE</c:v>
                </c:pt>
                <c:pt idx="3">
                  <c:v>PI</c:v>
                </c:pt>
                <c:pt idx="4">
                  <c:v>PR</c:v>
                </c:pt>
                <c:pt idx="5">
                  <c:v>RJ</c:v>
                </c:pt>
                <c:pt idx="6">
                  <c:v>RN</c:v>
                </c:pt>
                <c:pt idx="7">
                  <c:v>RO</c:v>
                </c:pt>
                <c:pt idx="8">
                  <c:v>RR</c:v>
                </c:pt>
                <c:pt idx="9">
                  <c:v>RS</c:v>
                </c:pt>
                <c:pt idx="10">
                  <c:v>SC</c:v>
                </c:pt>
                <c:pt idx="11">
                  <c:v>SE</c:v>
                </c:pt>
                <c:pt idx="12">
                  <c:v>SP</c:v>
                </c:pt>
                <c:pt idx="13">
                  <c:v>TO</c:v>
                </c:pt>
              </c:strCache>
            </c:strRef>
          </c:cat>
          <c:val>
            <c:numRef>
              <c:f>Plan1!$C$2:$C$15</c:f>
              <c:numCache>
                <c:formatCode>#,###,##00;\-#,###,##00;</c:formatCode>
                <c:ptCount val="14"/>
                <c:pt idx="0">
                  <c:v>9</c:v>
                </c:pt>
                <c:pt idx="1">
                  <c:v>9</c:v>
                </c:pt>
                <c:pt idx="2">
                  <c:v>8.6</c:v>
                </c:pt>
                <c:pt idx="3">
                  <c:v>8.5</c:v>
                </c:pt>
                <c:pt idx="4">
                  <c:v>8.8000000000000007</c:v>
                </c:pt>
                <c:pt idx="5">
                  <c:v>8.5</c:v>
                </c:pt>
                <c:pt idx="6">
                  <c:v>9.1199999999999992</c:v>
                </c:pt>
                <c:pt idx="7">
                  <c:v>8.8000000000000007</c:v>
                </c:pt>
                <c:pt idx="8">
                  <c:v>8.9</c:v>
                </c:pt>
                <c:pt idx="9">
                  <c:v>9</c:v>
                </c:pt>
                <c:pt idx="10">
                  <c:v>9</c:v>
                </c:pt>
                <c:pt idx="11">
                  <c:v>8.7799999999999994</c:v>
                </c:pt>
                <c:pt idx="12">
                  <c:v>9.1</c:v>
                </c:pt>
                <c:pt idx="1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C2-493E-8159-144F6DFAA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3"/>
        <c:overlap val="-10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</c:scaling>
        <c:delete val="1"/>
        <c:axPos val="l"/>
        <c:numFmt formatCode="##.#00" sourceLinked="1"/>
        <c:majorTickMark val="out"/>
        <c:minorTickMark val="none"/>
        <c:tickLblPos val="nextTo"/>
        <c:crossAx val="1676679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2017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Plan1!$A$2:$A$14</c:f>
              <c:strCache>
                <c:ptCount val="13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</c:strCache>
            </c:strRef>
          </c:cat>
          <c:val>
            <c:numRef>
              <c:f>Plan1!$B$2:$B$14</c:f>
              <c:numCache>
                <c:formatCode>##.#00</c:formatCode>
                <c:ptCount val="13"/>
                <c:pt idx="0">
                  <c:v>8.6911579267601073</c:v>
                </c:pt>
                <c:pt idx="1">
                  <c:v>8.7685193912160031</c:v>
                </c:pt>
                <c:pt idx="2">
                  <c:v>8.8063333406856685</c:v>
                </c:pt>
                <c:pt idx="3">
                  <c:v>8.8070542149183595</c:v>
                </c:pt>
                <c:pt idx="4">
                  <c:v>8.495235184890829</c:v>
                </c:pt>
                <c:pt idx="5">
                  <c:v>8.6690454809535868</c:v>
                </c:pt>
                <c:pt idx="6">
                  <c:v>8.2712574345164303</c:v>
                </c:pt>
                <c:pt idx="7">
                  <c:v>8.265281767619264</c:v>
                </c:pt>
                <c:pt idx="8">
                  <c:v>8.3410231804605406</c:v>
                </c:pt>
                <c:pt idx="9">
                  <c:v>8.6734661219485165</c:v>
                </c:pt>
                <c:pt idx="10">
                  <c:v>8.4851976235753508</c:v>
                </c:pt>
                <c:pt idx="11">
                  <c:v>8.5482742150393758</c:v>
                </c:pt>
                <c:pt idx="12">
                  <c:v>8.548016828528965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7-480F-ABB1-700EFB6A56C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Meta 2017</c:v>
                </c:pt>
              </c:strCache>
            </c:strRef>
          </c:tx>
          <c:spPr>
            <a:solidFill>
              <a:srgbClr val="31859C"/>
            </a:solidFill>
            <a:ln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Plan1!$A$2:$A$14</c:f>
              <c:strCache>
                <c:ptCount val="13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</c:strCache>
            </c:strRef>
          </c:cat>
          <c:val>
            <c:numRef>
              <c:f>Plan1!$C$2:$C$14</c:f>
              <c:numCache>
                <c:formatCode>#,###,##00;\-#,###,##00;</c:formatCode>
                <c:ptCount val="13"/>
                <c:pt idx="0">
                  <c:v>9</c:v>
                </c:pt>
                <c:pt idx="1">
                  <c:v>8.8000000000000007</c:v>
                </c:pt>
                <c:pt idx="2">
                  <c:v>8.9</c:v>
                </c:pt>
                <c:pt idx="3">
                  <c:v>8.9</c:v>
                </c:pt>
                <c:pt idx="4">
                  <c:v>8.8000000000000007</c:v>
                </c:pt>
                <c:pt idx="5">
                  <c:v>8.8000000000000007</c:v>
                </c:pt>
                <c:pt idx="6">
                  <c:v>8.8000000000000007</c:v>
                </c:pt>
                <c:pt idx="7">
                  <c:v>9.23</c:v>
                </c:pt>
                <c:pt idx="8">
                  <c:v>8.6999999999999993</c:v>
                </c:pt>
                <c:pt idx="9">
                  <c:v>9.1999999999999993</c:v>
                </c:pt>
                <c:pt idx="10">
                  <c:v>8.6999999999999993</c:v>
                </c:pt>
                <c:pt idx="11">
                  <c:v>7.7</c:v>
                </c:pt>
                <c:pt idx="12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7-480F-ABB1-700EFB6A5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3"/>
        <c:overlap val="-10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</c:scaling>
        <c:delete val="1"/>
        <c:axPos val="l"/>
        <c:numFmt formatCode="##.#00" sourceLinked="1"/>
        <c:majorTickMark val="out"/>
        <c:minorTickMark val="none"/>
        <c:tickLblPos val="nextTo"/>
        <c:crossAx val="1676679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0.11612333555224845</c:v>
                </c:pt>
                <c:pt idx="1">
                  <c:v>8.9308229151692356E-2</c:v>
                </c:pt>
                <c:pt idx="2">
                  <c:v>7.7327016136370247E-2</c:v>
                </c:pt>
                <c:pt idx="3">
                  <c:v>9.7910245824532907E-2</c:v>
                </c:pt>
                <c:pt idx="4">
                  <c:v>0.10173377722938989</c:v>
                </c:pt>
                <c:pt idx="5">
                  <c:v>0.11056224856738314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A4-4D47-B946-1139174C064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0.46328438050760207</c:v>
                </c:pt>
                <c:pt idx="1">
                  <c:v>0.38872466147649432</c:v>
                </c:pt>
                <c:pt idx="2">
                  <c:v>0.38717939840102644</c:v>
                </c:pt>
                <c:pt idx="3">
                  <c:v>0.38963031118213076</c:v>
                </c:pt>
                <c:pt idx="4">
                  <c:v>0.37346869012185313</c:v>
                </c:pt>
                <c:pt idx="5">
                  <c:v>0.37761007413292169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A4-4D47-B946-1139174C0642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0.42059228394014953</c:v>
                </c:pt>
                <c:pt idx="1">
                  <c:v>0.52196710937181334</c:v>
                </c:pt>
                <c:pt idx="2">
                  <c:v>0.53549358546260328</c:v>
                </c:pt>
                <c:pt idx="3">
                  <c:v>0.51245944299333634</c:v>
                </c:pt>
                <c:pt idx="4">
                  <c:v>0.52479753264875695</c:v>
                </c:pt>
                <c:pt idx="5">
                  <c:v>0.51182767729969525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A4-4D47-B946-1139174C0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5049502215289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SEBRAE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763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3.9954228548183687E-2</c:v>
                </c:pt>
                <c:pt idx="1">
                  <c:v>7.2471604954829461E-2</c:v>
                </c:pt>
                <c:pt idx="2">
                  <c:v>6.0879295500012656E-2</c:v>
                </c:pt>
                <c:pt idx="3">
                  <c:v>0.11080749650558172</c:v>
                </c:pt>
                <c:pt idx="4">
                  <c:v>0.19087193174986594</c:v>
                </c:pt>
                <c:pt idx="5">
                  <c:v>0.25468259799918253</c:v>
                </c:pt>
                <c:pt idx="6">
                  <c:v>0.27864537497137898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8-4CB0-A330-08E4327B3D5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Outra instituição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0.11914808367862538</c:v>
                </c:pt>
                <c:pt idx="1">
                  <c:v>0.17398100839724798</c:v>
                </c:pt>
                <c:pt idx="2">
                  <c:v>0.24216093549642131</c:v>
                </c:pt>
                <c:pt idx="3">
                  <c:v>0.23649266430451754</c:v>
                </c:pt>
                <c:pt idx="4">
                  <c:v>0.27038501128312242</c:v>
                </c:pt>
                <c:pt idx="5">
                  <c:v>0.27996382470268033</c:v>
                </c:pt>
                <c:pt idx="6">
                  <c:v>0.29408871403107839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28-4CB0-A330-08E4327B3D5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lembra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0.84089768777319096</c:v>
                </c:pt>
                <c:pt idx="1">
                  <c:v>0.75354738664792253</c:v>
                </c:pt>
                <c:pt idx="2">
                  <c:v>0.69695976900356593</c:v>
                </c:pt>
                <c:pt idx="3">
                  <c:v>0.65269983918990082</c:v>
                </c:pt>
                <c:pt idx="4">
                  <c:v>0.53874305696701164</c:v>
                </c:pt>
                <c:pt idx="5">
                  <c:v>0.46535357729813709</c:v>
                </c:pt>
                <c:pt idx="6">
                  <c:v>0.42726591099754258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28-4CB0-A330-08E4327B3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0.1046334580574222</c:v>
                </c:pt>
                <c:pt idx="1">
                  <c:v>8.72526379342006E-2</c:v>
                </c:pt>
                <c:pt idx="2">
                  <c:v>8.7177423547606048E-2</c:v>
                </c:pt>
                <c:pt idx="3">
                  <c:v>0.10261196962355948</c:v>
                </c:pt>
                <c:pt idx="4">
                  <c:v>7.7437577206614872E-2</c:v>
                </c:pt>
                <c:pt idx="5">
                  <c:v>8.7668514594174476E-2</c:v>
                </c:pt>
                <c:pt idx="6">
                  <c:v>8.3624034815292389E-2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57-4D3E-885E-6A37B7AAEB3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0.29372177152204632</c:v>
                </c:pt>
                <c:pt idx="1">
                  <c:v>0.36810516154801087</c:v>
                </c:pt>
                <c:pt idx="2">
                  <c:v>0.32121174637693484</c:v>
                </c:pt>
                <c:pt idx="3">
                  <c:v>0.39257379455209901</c:v>
                </c:pt>
                <c:pt idx="4">
                  <c:v>0.46179748953974892</c:v>
                </c:pt>
                <c:pt idx="5">
                  <c:v>0.41971338184612905</c:v>
                </c:pt>
                <c:pt idx="6">
                  <c:v>0.4197937996296679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57-4D3E-885E-6A37B7AAEB3B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0.60164477042053155</c:v>
                </c:pt>
                <c:pt idx="1">
                  <c:v>0.54464220051778856</c:v>
                </c:pt>
                <c:pt idx="2">
                  <c:v>0.59161083007545912</c:v>
                </c:pt>
                <c:pt idx="3">
                  <c:v>0.50481423582434148</c:v>
                </c:pt>
                <c:pt idx="4">
                  <c:v>0.46076493325363621</c:v>
                </c:pt>
                <c:pt idx="5">
                  <c:v>0.49261810355969649</c:v>
                </c:pt>
                <c:pt idx="6">
                  <c:v>0.4965821655550397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57-4D3E-885E-6A37B7AAE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0809717987439"/>
          <c:y val="3.3669627922894865E-2"/>
          <c:w val="0.73491902820125621"/>
          <c:h val="0.9391763112355813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74-49C3-9529-12DC734AE21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74-49C3-9529-12DC734AE21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74-49C3-9529-12DC734AE21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74-49C3-9529-12DC734AE21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A74-49C3-9529-12DC734AE21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A74-49C3-9529-12DC734AE21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A74-49C3-9529-12DC734AE21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A74-49C3-9529-12DC734AE21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A74-49C3-9529-12DC734AE21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A74-49C3-9529-12DC734AE21A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78-481D-995B-1CB79CCD0F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Autônomo / trabalha conta própria</c:v>
                </c:pt>
                <c:pt idx="1">
                  <c:v>Dona de Casa</c:v>
                </c:pt>
                <c:pt idx="2">
                  <c:v>Dono/Sócio de negócio próprio</c:v>
                </c:pt>
                <c:pt idx="3">
                  <c:v>Empregada doméstica</c:v>
                </c:pt>
                <c:pt idx="4">
                  <c:v>Estudante</c:v>
                </c:pt>
                <c:pt idx="5">
                  <c:v>Empregado de empresa privada</c:v>
                </c:pt>
                <c:pt idx="6">
                  <c:v>Aposentado/ pensionista</c:v>
                </c:pt>
                <c:pt idx="7">
                  <c:v>Desempregado</c:v>
                </c:pt>
                <c:pt idx="8">
                  <c:v>Servidor/funcionário público</c:v>
                </c:pt>
                <c:pt idx="9">
                  <c:v>Outro </c:v>
                </c:pt>
              </c:strCache>
            </c:strRef>
          </c:cat>
          <c:val>
            <c:numRef>
              <c:f>Planilha1!$B$2:$B$11</c:f>
              <c:numCache>
                <c:formatCode>##.#00</c:formatCode>
                <c:ptCount val="10"/>
                <c:pt idx="0">
                  <c:v>8.5269395564304453</c:v>
                </c:pt>
                <c:pt idx="1">
                  <c:v>8.6317430171159089</c:v>
                </c:pt>
                <c:pt idx="2">
                  <c:v>8.1467253346698936</c:v>
                </c:pt>
                <c:pt idx="3">
                  <c:v>8.5323128421825949</c:v>
                </c:pt>
                <c:pt idx="4">
                  <c:v>8.0989494933816797</c:v>
                </c:pt>
                <c:pt idx="5">
                  <c:v>8.4653771260439008</c:v>
                </c:pt>
                <c:pt idx="6">
                  <c:v>8.5171627588466237</c:v>
                </c:pt>
                <c:pt idx="7">
                  <c:v>8.3322366968265236</c:v>
                </c:pt>
                <c:pt idx="8">
                  <c:v>8.5084364053769743</c:v>
                </c:pt>
                <c:pt idx="9">
                  <c:v>8.5706943929821264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8-481D-995B-1CB79CCD0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"/>
        <c:axId val="603073088"/>
        <c:axId val="603070792"/>
      </c:barChart>
      <c:catAx>
        <c:axId val="603073088"/>
        <c:scaling>
          <c:orientation val="maxMin"/>
        </c:scaling>
        <c:delete val="0"/>
        <c:axPos val="l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070792"/>
        <c:crosses val="autoZero"/>
        <c:auto val="1"/>
        <c:lblAlgn val="ctr"/>
        <c:lblOffset val="100"/>
        <c:noMultiLvlLbl val="0"/>
      </c:catAx>
      <c:valAx>
        <c:axId val="603070792"/>
        <c:scaling>
          <c:orientation val="minMax"/>
          <c:max val="10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.#00" sourceLinked="1"/>
        <c:majorTickMark val="out"/>
        <c:minorTickMark val="none"/>
        <c:tickLblPos val="nextTo"/>
        <c:crossAx val="60307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76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Até 1 SM (R$ 937,00)</c:v>
                </c:pt>
                <c:pt idx="1">
                  <c:v>De 1 SM até 2 SM (R$937,01 a R$1.874,00)</c:v>
                </c:pt>
                <c:pt idx="2">
                  <c:v>De 2 SM até 3 SM (R$1.874,01 a R$2.811,00)</c:v>
                </c:pt>
                <c:pt idx="3">
                  <c:v>De 3 SM até 5 SM (R$2.811,01 a R$4.685,00)</c:v>
                </c:pt>
                <c:pt idx="4">
                  <c:v>De 5 SM até 10 SM (R$4.685,01 a R$9.370,00)</c:v>
                </c:pt>
                <c:pt idx="5">
                  <c:v>De 10 SM até 15 SM (R$9.370,01 a R$14.055,00)</c:v>
                </c:pt>
                <c:pt idx="6">
                  <c:v>De 15 SM até 20 SM (R$14.055,01 a R$18.740,00)</c:v>
                </c:pt>
                <c:pt idx="7">
                  <c:v>Acima de 20 SM (R$18.740,01)</c:v>
                </c:pt>
              </c:strCache>
            </c:strRef>
          </c:cat>
          <c:val>
            <c:numRef>
              <c:f>Planilha1!$B$2:$B$9</c:f>
              <c:numCache>
                <c:formatCode>##.#00</c:formatCode>
                <c:ptCount val="8"/>
                <c:pt idx="0">
                  <c:v>8.5351360910861516</c:v>
                </c:pt>
                <c:pt idx="1">
                  <c:v>8.5721051240485355</c:v>
                </c:pt>
                <c:pt idx="2">
                  <c:v>8.4518382428879644</c:v>
                </c:pt>
                <c:pt idx="3">
                  <c:v>8.4614876443064002</c:v>
                </c:pt>
                <c:pt idx="4">
                  <c:v>8.4193801904783516</c:v>
                </c:pt>
                <c:pt idx="5">
                  <c:v>8.6231222629830064</c:v>
                </c:pt>
                <c:pt idx="6">
                  <c:v>8.4913033875660666</c:v>
                </c:pt>
                <c:pt idx="7">
                  <c:v>8.2463070410365358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9-4B59-A336-674236C2A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overlap val="-27"/>
        <c:axId val="664662792"/>
        <c:axId val="664662136"/>
      </c:barChart>
      <c:catAx>
        <c:axId val="664662792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662136"/>
        <c:crosses val="autoZero"/>
        <c:auto val="1"/>
        <c:lblAlgn val="ctr"/>
        <c:lblOffset val="100"/>
        <c:noMultiLvlLbl val="0"/>
      </c:catAx>
      <c:valAx>
        <c:axId val="6646621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662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93163293465931E-2"/>
          <c:y val="1.9704987089117127E-2"/>
          <c:w val="0.94394275146286366"/>
          <c:h val="0.87145611774481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Planilha1!$A$2:$A$9</c:f>
              <c:numCache>
                <c:formatCode>Geral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Planilha1!$B$2:$B$9</c:f>
              <c:numCache>
                <c:formatCode>Geral</c:formatCode>
                <c:ptCount val="8"/>
                <c:pt idx="0">
                  <c:v>8.6999999999999993</c:v>
                </c:pt>
                <c:pt idx="1">
                  <c:v>8.4</c:v>
                </c:pt>
                <c:pt idx="2">
                  <c:v>8.6</c:v>
                </c:pt>
                <c:pt idx="3">
                  <c:v>8.8000000000000007</c:v>
                </c:pt>
                <c:pt idx="4">
                  <c:v>8.9</c:v>
                </c:pt>
                <c:pt idx="5">
                  <c:v>8.8000000000000007</c:v>
                </c:pt>
                <c:pt idx="6">
                  <c:v>8.5</c:v>
                </c:pt>
                <c:pt idx="7" formatCode="#.#00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69-44E5-A1CE-17BD708E7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4209928"/>
        <c:axId val="1234228952"/>
      </c:barChart>
      <c:catAx>
        <c:axId val="1234209928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228952"/>
        <c:crosses val="autoZero"/>
        <c:auto val="1"/>
        <c:lblAlgn val="ctr"/>
        <c:lblOffset val="100"/>
        <c:noMultiLvlLbl val="0"/>
      </c:catAx>
      <c:valAx>
        <c:axId val="123422895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  <a:alpha val="76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209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481994227606165E-2"/>
          <c:y val="6.4388789252693257E-2"/>
          <c:w val="0.9770360115447877"/>
          <c:h val="0.6910259530246198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1F-4F18-8139-EE8C657134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1F-4F18-8139-EE8C6571348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1F-4F18-8139-EE8C6571348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1F-4F18-8139-EE8C6571348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1F-4F18-8139-EE8C6571348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21F-4F18-8139-EE8C6571348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21F-4F18-8139-EE8C6571348A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E2-439F-AEE2-89B90A4F690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D96-4547-80AC-F1682C53AE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Os produtos e serviços são bem divulgados</c:v>
                </c:pt>
                <c:pt idx="1">
                  <c:v>O SEBRAE é uma instituição social e ambientalmente responsável</c:v>
                </c:pt>
                <c:pt idx="2">
                  <c:v>O SEBRAE transmite credibilidade</c:v>
                </c:pt>
                <c:pt idx="3">
                  <c:v>O SEBRAE é uma organização transparente</c:v>
                </c:pt>
                <c:pt idx="4">
                  <c:v>O SEBRAE é uma instituição ética</c:v>
                </c:pt>
                <c:pt idx="5">
                  <c:v>O SEBRAE é importante para o desenvolvimento econômico e social da sua localidade</c:v>
                </c:pt>
                <c:pt idx="6">
                  <c:v>A contribuição do SEBRAE para o Brasil é importante</c:v>
                </c:pt>
                <c:pt idx="7">
                  <c:v>O SEBRAE é uma empresa de consultoria</c:v>
                </c:pt>
                <c:pt idx="8">
                  <c:v>O SEBRAE é um órgão de governo</c:v>
                </c:pt>
              </c:strCache>
            </c:strRef>
          </c:cat>
          <c:val>
            <c:numRef>
              <c:f>Planilha1!$B$2:$B$10</c:f>
              <c:numCache>
                <c:formatCode>#.#00%</c:formatCode>
                <c:ptCount val="9"/>
                <c:pt idx="0">
                  <c:v>0.73899999999999999</c:v>
                </c:pt>
                <c:pt idx="1">
                  <c:v>0.83899999999999997</c:v>
                </c:pt>
                <c:pt idx="2">
                  <c:v>0.90600000000000003</c:v>
                </c:pt>
                <c:pt idx="3">
                  <c:v>0.76800000000000002</c:v>
                </c:pt>
                <c:pt idx="4">
                  <c:v>0.84</c:v>
                </c:pt>
                <c:pt idx="5">
                  <c:v>0.86099999999999999</c:v>
                </c:pt>
                <c:pt idx="6">
                  <c:v>0.94399999999999995</c:v>
                </c:pt>
                <c:pt idx="7">
                  <c:v>0.80300000000000005</c:v>
                </c:pt>
                <c:pt idx="8">
                  <c:v>0.50700000000000001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2-439F-AEE2-89B90A4F6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overlap val="-27"/>
        <c:axId val="1031220488"/>
        <c:axId val="1031160792"/>
      </c:barChart>
      <c:catAx>
        <c:axId val="1031220488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160792"/>
        <c:crosses val="autoZero"/>
        <c:auto val="1"/>
        <c:lblAlgn val="ctr"/>
        <c:lblOffset val="100"/>
        <c:noMultiLvlLbl val="0"/>
      </c:catAx>
      <c:valAx>
        <c:axId val="1031160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5">
                  <a:lumMod val="20000"/>
                  <a:lumOff val="80000"/>
                  <a:alpha val="72000"/>
                </a:schemeClr>
              </a:solidFill>
              <a:round/>
            </a:ln>
            <a:effectLst/>
          </c:spPr>
        </c:majorGridlines>
        <c:numFmt formatCode="#.#00%" sourceLinked="1"/>
        <c:majorTickMark val="out"/>
        <c:minorTickMark val="none"/>
        <c:tickLblPos val="nextTo"/>
        <c:crossAx val="1031220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34E-2"/>
          <c:y val="0.1399309850145232"/>
          <c:w val="0.93113818211081123"/>
          <c:h val="0.77937343721891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6E-4B6D-A0E9-A1B791831A1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6E-4B6D-A0E9-A1B791831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0%</c:formatCode>
                <c:ptCount val="3"/>
                <c:pt idx="0">
                  <c:v>0.74</c:v>
                </c:pt>
                <c:pt idx="1">
                  <c:v>0.2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E-4B6D-A0E9-A1B791831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213848"/>
        <c:axId val="539186624"/>
      </c:barChart>
      <c:catAx>
        <c:axId val="539213848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186624"/>
        <c:crosses val="autoZero"/>
        <c:auto val="1"/>
        <c:lblAlgn val="ctr"/>
        <c:lblOffset val="100"/>
        <c:noMultiLvlLbl val="0"/>
      </c:catAx>
      <c:valAx>
        <c:axId val="5391866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2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0.78518595259832902</c:v>
                </c:pt>
                <c:pt idx="1">
                  <c:v>0.76736406265692447</c:v>
                </c:pt>
                <c:pt idx="2">
                  <c:v>0.80659058842941467</c:v>
                </c:pt>
                <c:pt idx="3">
                  <c:v>0.83330000714132679</c:v>
                </c:pt>
                <c:pt idx="4">
                  <c:v>0.75582857759035482</c:v>
                </c:pt>
                <c:pt idx="5">
                  <c:v>0.75808773104514571</c:v>
                </c:pt>
                <c:pt idx="6">
                  <c:v>0.71472917862119845</c:v>
                </c:pt>
                <c:pt idx="7">
                  <c:v>0.75907560488384762</c:v>
                </c:pt>
                <c:pt idx="8">
                  <c:v>0.70899454361978587</c:v>
                </c:pt>
                <c:pt idx="9">
                  <c:v>0.80257783933678906</c:v>
                </c:pt>
                <c:pt idx="10">
                  <c:v>0.72610211274124059</c:v>
                </c:pt>
                <c:pt idx="11">
                  <c:v>0.79454075635083621</c:v>
                </c:pt>
                <c:pt idx="12">
                  <c:v>0.78188190044710337</c:v>
                </c:pt>
                <c:pt idx="13">
                  <c:v>0.727750617442676</c:v>
                </c:pt>
                <c:pt idx="14">
                  <c:v>0.78410267719963389</c:v>
                </c:pt>
                <c:pt idx="15">
                  <c:v>0.81481889141534425</c:v>
                </c:pt>
                <c:pt idx="16">
                  <c:v>0.77637728396935146</c:v>
                </c:pt>
                <c:pt idx="17">
                  <c:v>0.71725001782728692</c:v>
                </c:pt>
                <c:pt idx="18">
                  <c:v>0.65365073036515942</c:v>
                </c:pt>
                <c:pt idx="19">
                  <c:v>0.78134586448285459</c:v>
                </c:pt>
                <c:pt idx="20">
                  <c:v>0.6990952357207364</c:v>
                </c:pt>
                <c:pt idx="21">
                  <c:v>0.80637538337774639</c:v>
                </c:pt>
                <c:pt idx="22">
                  <c:v>0.7405487704943079</c:v>
                </c:pt>
                <c:pt idx="23">
                  <c:v>0.73341646672138783</c:v>
                </c:pt>
                <c:pt idx="24">
                  <c:v>0.78194408932385939</c:v>
                </c:pt>
                <c:pt idx="25">
                  <c:v>0.7292974170628862</c:v>
                </c:pt>
                <c:pt idx="26">
                  <c:v>0.83211543225167206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F-446F-9FA8-08B6147A1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</c:scaling>
        <c:delete val="1"/>
        <c:axPos val="l"/>
        <c:numFmt formatCode="###0%" sourceLinked="1"/>
        <c:majorTickMark val="out"/>
        <c:minorTickMark val="none"/>
        <c:tickLblPos val="none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0.70024171605874752</c:v>
                </c:pt>
                <c:pt idx="1">
                  <c:v>0.70590802223098548</c:v>
                </c:pt>
                <c:pt idx="2">
                  <c:v>0.74728777997674745</c:v>
                </c:pt>
                <c:pt idx="3">
                  <c:v>0.74275407721351028</c:v>
                </c:pt>
                <c:pt idx="4">
                  <c:v>0.76217746786917762</c:v>
                </c:pt>
                <c:pt idx="5">
                  <c:v>0.77401365763214813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0-403C-ABF0-CA4BDC195A9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0.26618047080963841</c:v>
                </c:pt>
                <c:pt idx="1">
                  <c:v>0.24985386817082481</c:v>
                </c:pt>
                <c:pt idx="2">
                  <c:v>0.20775002908719384</c:v>
                </c:pt>
                <c:pt idx="3">
                  <c:v>0.20182849382644277</c:v>
                </c:pt>
                <c:pt idx="4">
                  <c:v>0.16824938442030343</c:v>
                </c:pt>
                <c:pt idx="5">
                  <c:v>0.1241880234878958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0-403C-ABF0-CA4BDC195A9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3.3577813131613989E-2</c:v>
                </c:pt>
                <c:pt idx="1">
                  <c:v>4.4238109598189614E-2</c:v>
                </c:pt>
                <c:pt idx="2">
                  <c:v>4.4962190936058778E-2</c:v>
                </c:pt>
                <c:pt idx="3">
                  <c:v>5.5417428960046901E-2</c:v>
                </c:pt>
                <c:pt idx="4">
                  <c:v>6.9573147710518993E-2</c:v>
                </c:pt>
                <c:pt idx="5">
                  <c:v>0.10179831887995613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C0-403C-ABF0-CA4BDC195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0.77771497666167699</c:v>
                </c:pt>
                <c:pt idx="1">
                  <c:v>0.81327092846254645</c:v>
                </c:pt>
                <c:pt idx="2">
                  <c:v>0.75385114116653906</c:v>
                </c:pt>
                <c:pt idx="3">
                  <c:v>0.76984898081037012</c:v>
                </c:pt>
                <c:pt idx="4">
                  <c:v>0.72778536206419187</c:v>
                </c:pt>
                <c:pt idx="5">
                  <c:v>0.69676040016205321</c:v>
                </c:pt>
                <c:pt idx="6">
                  <c:v>0.64176696378773013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9-4D0D-818F-C5E2186FC67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0.13047073739907192</c:v>
                </c:pt>
                <c:pt idx="1">
                  <c:v>0.106599428499834</c:v>
                </c:pt>
                <c:pt idx="2">
                  <c:v>0.18781309667187351</c:v>
                </c:pt>
                <c:pt idx="3">
                  <c:v>0.18587174219347363</c:v>
                </c:pt>
                <c:pt idx="4">
                  <c:v>0.23346436647307139</c:v>
                </c:pt>
                <c:pt idx="5">
                  <c:v>0.25537517394479603</c:v>
                </c:pt>
                <c:pt idx="6">
                  <c:v>0.30572961673503241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9-4D0D-818F-C5E2186FC67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9.1814285939250978E-2</c:v>
                </c:pt>
                <c:pt idx="1">
                  <c:v>8.0129643037619561E-2</c:v>
                </c:pt>
                <c:pt idx="2">
                  <c:v>5.8335762161587416E-2</c:v>
                </c:pt>
                <c:pt idx="3">
                  <c:v>4.4279276996156199E-2</c:v>
                </c:pt>
                <c:pt idx="4">
                  <c:v>3.875027146273663E-2</c:v>
                </c:pt>
                <c:pt idx="5">
                  <c:v>4.7864425893150812E-2</c:v>
                </c:pt>
                <c:pt idx="6">
                  <c:v>5.2503419477237516E-2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9-4D0D-818F-C5E2186FC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34E-2"/>
          <c:y val="0.1399309850145232"/>
          <c:w val="0.93113818211081123"/>
          <c:h val="0.77937343721891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6E-4B6D-A0E9-A1B791831A1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6E-4B6D-A0E9-A1B791831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0%</c:formatCode>
                <c:ptCount val="3"/>
                <c:pt idx="0">
                  <c:v>0.83899999999999997</c:v>
                </c:pt>
                <c:pt idx="1">
                  <c:v>5.2999999999999999E-2</c:v>
                </c:pt>
                <c:pt idx="2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E-4B6D-A0E9-A1B791831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213848"/>
        <c:axId val="539186624"/>
      </c:barChart>
      <c:catAx>
        <c:axId val="539213848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186624"/>
        <c:crosses val="autoZero"/>
        <c:auto val="1"/>
        <c:lblAlgn val="ctr"/>
        <c:lblOffset val="100"/>
        <c:noMultiLvlLbl val="0"/>
      </c:catAx>
      <c:valAx>
        <c:axId val="5391866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2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09636801343192E-2"/>
          <c:y val="7.5586839557509486E-2"/>
          <c:w val="0.97038072639731365"/>
          <c:h val="0.70277376587786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SEBRAE</c:v>
                </c:pt>
                <c:pt idx="1">
                  <c:v>Outra instituição</c:v>
                </c:pt>
                <c:pt idx="2">
                  <c:v>Não lembra</c:v>
                </c:pt>
              </c:strCache>
            </c:strRef>
          </c:cat>
          <c:val>
            <c:numRef>
              <c:f>Planilha1!$B$2:$B$4</c:f>
              <c:numCache>
                <c:formatCode>#.#00%</c:formatCode>
                <c:ptCount val="3"/>
                <c:pt idx="0">
                  <c:v>0.29099999999999998</c:v>
                </c:pt>
                <c:pt idx="1">
                  <c:v>0.108</c:v>
                </c:pt>
                <c:pt idx="2">
                  <c:v>0.60099999999999998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8F-4BF5-9DF0-D886F7F2653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SEBRAE</c:v>
                </c:pt>
                <c:pt idx="1">
                  <c:v>Outra instituição</c:v>
                </c:pt>
                <c:pt idx="2">
                  <c:v>Não lembra</c:v>
                </c:pt>
              </c:strCache>
            </c:strRef>
          </c:cat>
          <c:val>
            <c:numRef>
              <c:f>Planilha1!$C$2:$C$4</c:f>
              <c:numCache>
                <c:formatCode>#.#00%</c:formatCode>
                <c:ptCount val="3"/>
                <c:pt idx="0">
                  <c:v>0.14599999999999999</c:v>
                </c:pt>
                <c:pt idx="1">
                  <c:v>0.23200000000000001</c:v>
                </c:pt>
                <c:pt idx="2">
                  <c:v>0.622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8F-4BF5-9DF0-D886F7F26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9363248"/>
        <c:axId val="769373744"/>
      </c:barChart>
      <c:catAx>
        <c:axId val="769363248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373744"/>
        <c:crosses val="autoZero"/>
        <c:auto val="1"/>
        <c:lblAlgn val="ctr"/>
        <c:lblOffset val="100"/>
        <c:noMultiLvlLbl val="0"/>
      </c:catAx>
      <c:valAx>
        <c:axId val="769373744"/>
        <c:scaling>
          <c:orientation val="minMax"/>
          <c:max val="0.8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alpha val="16000"/>
                </a:schemeClr>
              </a:solidFill>
              <a:round/>
            </a:ln>
            <a:effectLst/>
          </c:spPr>
        </c:majorGridlines>
        <c:numFmt formatCode="#.#00%" sourceLinked="1"/>
        <c:majorTickMark val="none"/>
        <c:minorTickMark val="none"/>
        <c:tickLblPos val="nextTo"/>
        <c:crossAx val="76936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0.86124402946578693</c:v>
                </c:pt>
                <c:pt idx="1">
                  <c:v>0.89749702458143532</c:v>
                </c:pt>
                <c:pt idx="2">
                  <c:v>0.87125528566847388</c:v>
                </c:pt>
                <c:pt idx="3">
                  <c:v>0.88240615106286757</c:v>
                </c:pt>
                <c:pt idx="4">
                  <c:v>0.82496964830700703</c:v>
                </c:pt>
                <c:pt idx="5">
                  <c:v>0.85317616407418784</c:v>
                </c:pt>
                <c:pt idx="6">
                  <c:v>0.81732723993769985</c:v>
                </c:pt>
                <c:pt idx="7">
                  <c:v>0.78222231530658382</c:v>
                </c:pt>
                <c:pt idx="8">
                  <c:v>0.8672608256905312</c:v>
                </c:pt>
                <c:pt idx="9">
                  <c:v>0.86526073164066675</c:v>
                </c:pt>
                <c:pt idx="10">
                  <c:v>0.83904676120898192</c:v>
                </c:pt>
                <c:pt idx="11">
                  <c:v>0.84317633271190862</c:v>
                </c:pt>
                <c:pt idx="12">
                  <c:v>0.84658146445191162</c:v>
                </c:pt>
                <c:pt idx="13">
                  <c:v>0.8262259503417464</c:v>
                </c:pt>
                <c:pt idx="14">
                  <c:v>0.85644564174912685</c:v>
                </c:pt>
                <c:pt idx="15">
                  <c:v>0.89345676839022869</c:v>
                </c:pt>
                <c:pt idx="16">
                  <c:v>0.88542143618509483</c:v>
                </c:pt>
                <c:pt idx="17">
                  <c:v>0.84726473597962371</c:v>
                </c:pt>
                <c:pt idx="18">
                  <c:v>0.78587787877892179</c:v>
                </c:pt>
                <c:pt idx="19">
                  <c:v>0.86090687988779413</c:v>
                </c:pt>
                <c:pt idx="20">
                  <c:v>0.84029974098168414</c:v>
                </c:pt>
                <c:pt idx="21">
                  <c:v>0.83558391932367504</c:v>
                </c:pt>
                <c:pt idx="22">
                  <c:v>0.85425994176231157</c:v>
                </c:pt>
                <c:pt idx="23">
                  <c:v>0.84461977704643521</c:v>
                </c:pt>
                <c:pt idx="24">
                  <c:v>0.85638358623240673</c:v>
                </c:pt>
                <c:pt idx="25">
                  <c:v>0.8263878491649872</c:v>
                </c:pt>
                <c:pt idx="26">
                  <c:v>0.86751676457057925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F-446F-9FA8-08B6147A1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</c:scaling>
        <c:delete val="1"/>
        <c:axPos val="l"/>
        <c:numFmt formatCode="###0%" sourceLinked="1"/>
        <c:majorTickMark val="out"/>
        <c:minorTickMark val="none"/>
        <c:tickLblPos val="none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0.84731938618311797</c:v>
                </c:pt>
                <c:pt idx="1">
                  <c:v>0.81612821253167567</c:v>
                </c:pt>
                <c:pt idx="2">
                  <c:v>0.84794954751009144</c:v>
                </c:pt>
                <c:pt idx="3">
                  <c:v>0.85087033491516961</c:v>
                </c:pt>
                <c:pt idx="4">
                  <c:v>0.85146809620309394</c:v>
                </c:pt>
                <c:pt idx="5">
                  <c:v>0.83690630807659605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0-403C-ABF0-CA4BDC195A9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6.821563438901565E-2</c:v>
                </c:pt>
                <c:pt idx="1">
                  <c:v>6.0033054466809198E-2</c:v>
                </c:pt>
                <c:pt idx="2">
                  <c:v>4.1741268115220879E-2</c:v>
                </c:pt>
                <c:pt idx="3">
                  <c:v>6.0128464085037026E-2</c:v>
                </c:pt>
                <c:pt idx="4">
                  <c:v>5.2334954547984321E-2</c:v>
                </c:pt>
                <c:pt idx="5">
                  <c:v>4.2787231989651897E-2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0-403C-ABF0-CA4BDC195A9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8.4464979427866321E-2</c:v>
                </c:pt>
                <c:pt idx="1">
                  <c:v>0.1238387330015151</c:v>
                </c:pt>
                <c:pt idx="2">
                  <c:v>0.11030918437468767</c:v>
                </c:pt>
                <c:pt idx="3">
                  <c:v>8.900120099979332E-2</c:v>
                </c:pt>
                <c:pt idx="4">
                  <c:v>9.6196949248921707E-2</c:v>
                </c:pt>
                <c:pt idx="5">
                  <c:v>0.12030645993375215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C0-403C-ABF0-CA4BDC195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0.84008599023906083</c:v>
                </c:pt>
                <c:pt idx="1">
                  <c:v>0.86711577944548834</c:v>
                </c:pt>
                <c:pt idx="2">
                  <c:v>0.86870892749848205</c:v>
                </c:pt>
                <c:pt idx="3">
                  <c:v>0.8731942473190959</c:v>
                </c:pt>
                <c:pt idx="4">
                  <c:v>0.82968949811601123</c:v>
                </c:pt>
                <c:pt idx="5">
                  <c:v>0.80525089382166337</c:v>
                </c:pt>
                <c:pt idx="6">
                  <c:v>0.7994753267533562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9-4D0D-818F-C5E2186FC67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5.5312981515616977E-2</c:v>
                </c:pt>
                <c:pt idx="1">
                  <c:v>3.6692677374600094E-2</c:v>
                </c:pt>
                <c:pt idx="2">
                  <c:v>4.2702346460804765E-2</c:v>
                </c:pt>
                <c:pt idx="3">
                  <c:v>4.6723654221228601E-2</c:v>
                </c:pt>
                <c:pt idx="4">
                  <c:v>6.1771969260801189E-2</c:v>
                </c:pt>
                <c:pt idx="5">
                  <c:v>5.9560875835558746E-2</c:v>
                </c:pt>
                <c:pt idx="6">
                  <c:v>6.3006414393706023E-2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9-4D0D-818F-C5E2186FC67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0.10460102824532216</c:v>
                </c:pt>
                <c:pt idx="1">
                  <c:v>9.6191543179911493E-2</c:v>
                </c:pt>
                <c:pt idx="2">
                  <c:v>8.8588726040713078E-2</c:v>
                </c:pt>
                <c:pt idx="3">
                  <c:v>8.008209845967551E-2</c:v>
                </c:pt>
                <c:pt idx="4">
                  <c:v>0.10853853262318766</c:v>
                </c:pt>
                <c:pt idx="5">
                  <c:v>0.13518823034277788</c:v>
                </c:pt>
                <c:pt idx="6">
                  <c:v>0.13751825885293781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9-4D0D-818F-C5E2186FC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34E-2"/>
          <c:y val="0.1399309850145232"/>
          <c:w val="0.93113818211081123"/>
          <c:h val="0.77937343721891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6E-4B6D-A0E9-A1B791831A1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6E-4B6D-A0E9-A1B791831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#.#00%</c:formatCode>
                <c:ptCount val="3"/>
                <c:pt idx="0">
                  <c:v>0.90600000000000003</c:v>
                </c:pt>
                <c:pt idx="1">
                  <c:v>4.1000000000000002E-2</c:v>
                </c:pt>
                <c:pt idx="2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E-4B6D-A0E9-A1B791831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213848"/>
        <c:axId val="539186624"/>
      </c:barChart>
      <c:catAx>
        <c:axId val="539213848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186624"/>
        <c:crosses val="autoZero"/>
        <c:auto val="1"/>
        <c:lblAlgn val="ctr"/>
        <c:lblOffset val="100"/>
        <c:noMultiLvlLbl val="0"/>
      </c:catAx>
      <c:valAx>
        <c:axId val="5391866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2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0.91737856072934787</c:v>
                </c:pt>
                <c:pt idx="1">
                  <c:v>0.93223241552218528</c:v>
                </c:pt>
                <c:pt idx="2">
                  <c:v>0.93917193058341852</c:v>
                </c:pt>
                <c:pt idx="3">
                  <c:v>0.94973220024280502</c:v>
                </c:pt>
                <c:pt idx="4">
                  <c:v>0.92021671068163824</c:v>
                </c:pt>
                <c:pt idx="5">
                  <c:v>0.92167649665102858</c:v>
                </c:pt>
                <c:pt idx="6">
                  <c:v>0.90023931252596912</c:v>
                </c:pt>
                <c:pt idx="7">
                  <c:v>0.89144148861260464</c:v>
                </c:pt>
                <c:pt idx="8">
                  <c:v>0.90810330508398895</c:v>
                </c:pt>
                <c:pt idx="9">
                  <c:v>0.9078794164193188</c:v>
                </c:pt>
                <c:pt idx="10">
                  <c:v>0.89759500689356297</c:v>
                </c:pt>
                <c:pt idx="11">
                  <c:v>0.9295287598136559</c:v>
                </c:pt>
                <c:pt idx="12">
                  <c:v>0.90509968326889123</c:v>
                </c:pt>
                <c:pt idx="13">
                  <c:v>0.90671936914987183</c:v>
                </c:pt>
                <c:pt idx="14">
                  <c:v>0.93831242028977802</c:v>
                </c:pt>
                <c:pt idx="15">
                  <c:v>0.91483047570117304</c:v>
                </c:pt>
                <c:pt idx="16">
                  <c:v>0.93328531542444482</c:v>
                </c:pt>
                <c:pt idx="17">
                  <c:v>0.89898689376932484</c:v>
                </c:pt>
                <c:pt idx="18">
                  <c:v>0.87371113211108931</c:v>
                </c:pt>
                <c:pt idx="19">
                  <c:v>0.93356423584882786</c:v>
                </c:pt>
                <c:pt idx="20">
                  <c:v>0.92449678373751309</c:v>
                </c:pt>
                <c:pt idx="21">
                  <c:v>0.92220781692745835</c:v>
                </c:pt>
                <c:pt idx="22">
                  <c:v>0.87892337069175763</c:v>
                </c:pt>
                <c:pt idx="23">
                  <c:v>0.88242620265447569</c:v>
                </c:pt>
                <c:pt idx="24">
                  <c:v>0.89545053966906574</c:v>
                </c:pt>
                <c:pt idx="25">
                  <c:v>0.91034631043154446</c:v>
                </c:pt>
                <c:pt idx="26">
                  <c:v>0.89777471090483441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F-446F-9FA8-08B6147A1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</c:scaling>
        <c:delete val="1"/>
        <c:axPos val="l"/>
        <c:numFmt formatCode="###0%" sourceLinked="1"/>
        <c:majorTickMark val="out"/>
        <c:minorTickMark val="none"/>
        <c:tickLblPos val="none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0.92004255918172162</c:v>
                </c:pt>
                <c:pt idx="1">
                  <c:v>0.92951387311823463</c:v>
                </c:pt>
                <c:pt idx="2">
                  <c:v>0.92910632309520058</c:v>
                </c:pt>
                <c:pt idx="3">
                  <c:v>0.91160563534058869</c:v>
                </c:pt>
                <c:pt idx="4">
                  <c:v>0.87970695344158512</c:v>
                </c:pt>
                <c:pt idx="5">
                  <c:v>0.84814181249056053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0-403C-ABF0-CA4BDC195A9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4.1546481558619182E-2</c:v>
                </c:pt>
                <c:pt idx="1">
                  <c:v>4.0272657256191426E-2</c:v>
                </c:pt>
                <c:pt idx="2">
                  <c:v>2.8572987579732055E-2</c:v>
                </c:pt>
                <c:pt idx="3">
                  <c:v>3.5985417140053662E-2</c:v>
                </c:pt>
                <c:pt idx="4">
                  <c:v>5.3643071358892937E-2</c:v>
                </c:pt>
                <c:pt idx="5">
                  <c:v>5.4137614760900607E-2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0-403C-ABF0-CA4BDC195A9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3.8410959259659136E-2</c:v>
                </c:pt>
                <c:pt idx="1">
                  <c:v>3.021346962557386E-2</c:v>
                </c:pt>
                <c:pt idx="2">
                  <c:v>4.2320689325067377E-2</c:v>
                </c:pt>
                <c:pt idx="3">
                  <c:v>5.2408947519357617E-2</c:v>
                </c:pt>
                <c:pt idx="4">
                  <c:v>6.6649975199521969E-2</c:v>
                </c:pt>
                <c:pt idx="5">
                  <c:v>9.7720572748538889E-2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C0-403C-ABF0-CA4BDC195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0.81841448498387603</c:v>
                </c:pt>
                <c:pt idx="1">
                  <c:v>0.87466766185772971</c:v>
                </c:pt>
                <c:pt idx="2">
                  <c:v>0.87991888840880317</c:v>
                </c:pt>
                <c:pt idx="3">
                  <c:v>0.91950546425476953</c:v>
                </c:pt>
                <c:pt idx="4">
                  <c:v>0.95561731714931153</c:v>
                </c:pt>
                <c:pt idx="5">
                  <c:v>0.93193249630998665</c:v>
                </c:pt>
                <c:pt idx="6">
                  <c:v>0.93252640579766077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9-4D0D-818F-C5E2186FC67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5.0177504198820028E-2</c:v>
                </c:pt>
                <c:pt idx="1">
                  <c:v>5.5718858810014121E-2</c:v>
                </c:pt>
                <c:pt idx="2">
                  <c:v>4.8755352007601532E-2</c:v>
                </c:pt>
                <c:pt idx="3">
                  <c:v>4.0589778874706807E-2</c:v>
                </c:pt>
                <c:pt idx="4">
                  <c:v>2.2669226683320338E-2</c:v>
                </c:pt>
                <c:pt idx="5">
                  <c:v>3.3989591981021097E-2</c:v>
                </c:pt>
                <c:pt idx="6">
                  <c:v>4.5349975543679609E-2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9-4D0D-818F-C5E2186FC67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0.13140801081730386</c:v>
                </c:pt>
                <c:pt idx="1">
                  <c:v>6.9613479332256187E-2</c:v>
                </c:pt>
                <c:pt idx="2">
                  <c:v>7.1325759583595286E-2</c:v>
                </c:pt>
                <c:pt idx="3">
                  <c:v>3.9904756870523618E-2</c:v>
                </c:pt>
                <c:pt idx="4">
                  <c:v>2.171345616736815E-2</c:v>
                </c:pt>
                <c:pt idx="5">
                  <c:v>3.4077911708992221E-2</c:v>
                </c:pt>
                <c:pt idx="6">
                  <c:v>2.2123618658659576E-2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9-4D0D-818F-C5E2186FC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34E-2"/>
          <c:y val="0.1399309850145232"/>
          <c:w val="0.93113818211081123"/>
          <c:h val="0.77937343721891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6E-4B6D-A0E9-A1B791831A1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6E-4B6D-A0E9-A1B791831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#.#00%</c:formatCode>
                <c:ptCount val="3"/>
                <c:pt idx="0">
                  <c:v>0.76800000000000002</c:v>
                </c:pt>
                <c:pt idx="1">
                  <c:v>0.10100000000000001</c:v>
                </c:pt>
                <c:pt idx="2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E-4B6D-A0E9-A1B791831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213848"/>
        <c:axId val="539186624"/>
      </c:barChart>
      <c:catAx>
        <c:axId val="539213848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186624"/>
        <c:crosses val="autoZero"/>
        <c:auto val="1"/>
        <c:lblAlgn val="ctr"/>
        <c:lblOffset val="100"/>
        <c:noMultiLvlLbl val="0"/>
      </c:catAx>
      <c:valAx>
        <c:axId val="5391866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2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0.73391493531440599</c:v>
                </c:pt>
                <c:pt idx="1">
                  <c:v>0.7769418252261524</c:v>
                </c:pt>
                <c:pt idx="2">
                  <c:v>0.78001354511441334</c:v>
                </c:pt>
                <c:pt idx="3">
                  <c:v>0.79979004449057234</c:v>
                </c:pt>
                <c:pt idx="4">
                  <c:v>0.77936069840255162</c:v>
                </c:pt>
                <c:pt idx="5">
                  <c:v>0.78618808012192276</c:v>
                </c:pt>
                <c:pt idx="6">
                  <c:v>0.71127039101565703</c:v>
                </c:pt>
                <c:pt idx="7">
                  <c:v>0.71978036263420397</c:v>
                </c:pt>
                <c:pt idx="8">
                  <c:v>0.76983343442530683</c:v>
                </c:pt>
                <c:pt idx="9">
                  <c:v>0.80677610875527028</c:v>
                </c:pt>
                <c:pt idx="10">
                  <c:v>0.74950828547696391</c:v>
                </c:pt>
                <c:pt idx="11">
                  <c:v>0.77394509777752885</c:v>
                </c:pt>
                <c:pt idx="12">
                  <c:v>0.77700632321648455</c:v>
                </c:pt>
                <c:pt idx="13">
                  <c:v>0.72931542806643568</c:v>
                </c:pt>
                <c:pt idx="14">
                  <c:v>0.75551348440757959</c:v>
                </c:pt>
                <c:pt idx="15">
                  <c:v>0.80928118281507944</c:v>
                </c:pt>
                <c:pt idx="16">
                  <c:v>0.77996609942657769</c:v>
                </c:pt>
                <c:pt idx="17">
                  <c:v>0.81010264887631589</c:v>
                </c:pt>
                <c:pt idx="18">
                  <c:v>0.72865267132464562</c:v>
                </c:pt>
                <c:pt idx="19">
                  <c:v>0.76349056177082375</c:v>
                </c:pt>
                <c:pt idx="20">
                  <c:v>0.77414874775378739</c:v>
                </c:pt>
                <c:pt idx="21">
                  <c:v>0.75773758646200706</c:v>
                </c:pt>
                <c:pt idx="22">
                  <c:v>0.75464401530930558</c:v>
                </c:pt>
                <c:pt idx="23">
                  <c:v>0.75377360985103758</c:v>
                </c:pt>
                <c:pt idx="24">
                  <c:v>0.73546341981006946</c:v>
                </c:pt>
                <c:pt idx="25">
                  <c:v>0.77557549068426068</c:v>
                </c:pt>
                <c:pt idx="26">
                  <c:v>0.82083473406702301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F-446F-9FA8-08B6147A1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</c:scaling>
        <c:delete val="1"/>
        <c:axPos val="l"/>
        <c:numFmt formatCode="###0%" sourceLinked="1"/>
        <c:majorTickMark val="out"/>
        <c:minorTickMark val="none"/>
        <c:tickLblPos val="none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0.74030779163592753</c:v>
                </c:pt>
                <c:pt idx="1">
                  <c:v>0.79461878530365848</c:v>
                </c:pt>
                <c:pt idx="2">
                  <c:v>0.79714168640623528</c:v>
                </c:pt>
                <c:pt idx="3">
                  <c:v>0.77229674904102585</c:v>
                </c:pt>
                <c:pt idx="4">
                  <c:v>0.73157073656412452</c:v>
                </c:pt>
                <c:pt idx="5">
                  <c:v>0.74373269841797329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0-403C-ABF0-CA4BDC195A9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0.16070570160015099</c:v>
                </c:pt>
                <c:pt idx="1">
                  <c:v>9.7925811074049934E-2</c:v>
                </c:pt>
                <c:pt idx="2">
                  <c:v>9.0611436063040299E-2</c:v>
                </c:pt>
                <c:pt idx="3">
                  <c:v>9.1758971961192246E-2</c:v>
                </c:pt>
                <c:pt idx="4">
                  <c:v>0.10774649277723851</c:v>
                </c:pt>
                <c:pt idx="5">
                  <c:v>8.7220915079115655E-2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0-403C-ABF0-CA4BDC195A9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9.8986506763921456E-2</c:v>
                </c:pt>
                <c:pt idx="1">
                  <c:v>0.10745540362229157</c:v>
                </c:pt>
                <c:pt idx="2">
                  <c:v>0.11224687753072443</c:v>
                </c:pt>
                <c:pt idx="3">
                  <c:v>0.13594427899778197</c:v>
                </c:pt>
                <c:pt idx="4">
                  <c:v>0.16068277065863704</c:v>
                </c:pt>
                <c:pt idx="5">
                  <c:v>0.16904638650291104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C0-403C-ABF0-CA4BDC195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59-49D4-BE98-B868EDF469B2}"/>
              </c:ext>
            </c:extLst>
          </c:dPt>
          <c:dPt>
            <c:idx val="1"/>
            <c:bubble3D val="0"/>
            <c:spPr>
              <a:solidFill>
                <a:srgbClr val="609D8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59-49D4-BE98-B868EDF469B2}"/>
              </c:ext>
            </c:extLst>
          </c:dPt>
          <c:cat>
            <c:strRef>
              <c:f>Planilha1!$A$2:$A$3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Planilha1!$B$2:$B$3</c:f>
              <c:numCache>
                <c:formatCode>#.#00%</c:formatCode>
                <c:ptCount val="2"/>
                <c:pt idx="0">
                  <c:v>0.57699999999999996</c:v>
                </c:pt>
                <c:pt idx="1">
                  <c:v>0.42299999999999999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59-49D4-BE98-B868EDF46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0.71532471950704712</c:v>
                </c:pt>
                <c:pt idx="1">
                  <c:v>0.77679215687952852</c:v>
                </c:pt>
                <c:pt idx="2">
                  <c:v>0.78330238117446027</c:v>
                </c:pt>
                <c:pt idx="3">
                  <c:v>0.79858928542876417</c:v>
                </c:pt>
                <c:pt idx="4">
                  <c:v>0.77407626070145097</c:v>
                </c:pt>
                <c:pt idx="5">
                  <c:v>0.76081400832405688</c:v>
                </c:pt>
                <c:pt idx="6">
                  <c:v>0.73707323244416201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9-4D0D-818F-C5E2186FC67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0.1239975022367579</c:v>
                </c:pt>
                <c:pt idx="1">
                  <c:v>8.6114796475175143E-2</c:v>
                </c:pt>
                <c:pt idx="2">
                  <c:v>9.9407470766371464E-2</c:v>
                </c:pt>
                <c:pt idx="3">
                  <c:v>0.10235837175159222</c:v>
                </c:pt>
                <c:pt idx="4">
                  <c:v>9.0929783723668306E-2</c:v>
                </c:pt>
                <c:pt idx="5">
                  <c:v>9.7729185744915362E-2</c:v>
                </c:pt>
                <c:pt idx="6">
                  <c:v>0.10245185035352666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9-4D0D-818F-C5E2186FC67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0.16067777825619495</c:v>
                </c:pt>
                <c:pt idx="1">
                  <c:v>0.13709304664529631</c:v>
                </c:pt>
                <c:pt idx="2">
                  <c:v>0.11729014805916829</c:v>
                </c:pt>
                <c:pt idx="3">
                  <c:v>9.9052342819643618E-2</c:v>
                </c:pt>
                <c:pt idx="4">
                  <c:v>0.13499395557488067</c:v>
                </c:pt>
                <c:pt idx="5">
                  <c:v>0.14145680593102766</c:v>
                </c:pt>
                <c:pt idx="6">
                  <c:v>0.16047491720231133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9-4D0D-818F-C5E2186FC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7226541993082"/>
          <c:y val="0.92570921911454396"/>
          <c:w val="0.31230794882556828"/>
          <c:h val="6.802449378145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34E-2"/>
          <c:y val="0.1399309850145232"/>
          <c:w val="0.93113818211081123"/>
          <c:h val="0.77937343721891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6E-4B6D-A0E9-A1B791831A1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6E-4B6D-A0E9-A1B791831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#.#00%</c:formatCode>
                <c:ptCount val="3"/>
                <c:pt idx="0">
                  <c:v>0.84</c:v>
                </c:pt>
                <c:pt idx="1">
                  <c:v>5.1999999999999998E-2</c:v>
                </c:pt>
                <c:pt idx="2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E-4B6D-A0E9-A1B791831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213848"/>
        <c:axId val="539186624"/>
      </c:barChart>
      <c:catAx>
        <c:axId val="539213848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186624"/>
        <c:crosses val="autoZero"/>
        <c:auto val="1"/>
        <c:lblAlgn val="ctr"/>
        <c:lblOffset val="100"/>
        <c:noMultiLvlLbl val="0"/>
      </c:catAx>
      <c:valAx>
        <c:axId val="5391866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2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0.86944791578983727</c:v>
                </c:pt>
                <c:pt idx="1">
                  <c:v>0.87203189379502932</c:v>
                </c:pt>
                <c:pt idx="2">
                  <c:v>0.87435531361414509</c:v>
                </c:pt>
                <c:pt idx="3">
                  <c:v>0.90753886072032186</c:v>
                </c:pt>
                <c:pt idx="4">
                  <c:v>0.83864153282724974</c:v>
                </c:pt>
                <c:pt idx="5">
                  <c:v>0.85029459562733356</c:v>
                </c:pt>
                <c:pt idx="6">
                  <c:v>0.8239779777143732</c:v>
                </c:pt>
                <c:pt idx="7">
                  <c:v>0.80519266671240641</c:v>
                </c:pt>
                <c:pt idx="8">
                  <c:v>0.85354608312366831</c:v>
                </c:pt>
                <c:pt idx="9">
                  <c:v>0.87536626927319605</c:v>
                </c:pt>
                <c:pt idx="10">
                  <c:v>0.84031917970394243</c:v>
                </c:pt>
                <c:pt idx="11">
                  <c:v>0.86501207696368321</c:v>
                </c:pt>
                <c:pt idx="12">
                  <c:v>0.88165751483855748</c:v>
                </c:pt>
                <c:pt idx="13">
                  <c:v>0.82414802564243772</c:v>
                </c:pt>
                <c:pt idx="14">
                  <c:v>0.84298701149914412</c:v>
                </c:pt>
                <c:pt idx="15">
                  <c:v>0.86499179825563755</c:v>
                </c:pt>
                <c:pt idx="16">
                  <c:v>0.88281856343553911</c:v>
                </c:pt>
                <c:pt idx="17">
                  <c:v>0.8455040558996737</c:v>
                </c:pt>
                <c:pt idx="18">
                  <c:v>0.7990147343180386</c:v>
                </c:pt>
                <c:pt idx="19">
                  <c:v>0.90623455443088508</c:v>
                </c:pt>
                <c:pt idx="20">
                  <c:v>0.86967072785599131</c:v>
                </c:pt>
                <c:pt idx="21">
                  <c:v>0.89745947149537075</c:v>
                </c:pt>
                <c:pt idx="22">
                  <c:v>0.7985256265309445</c:v>
                </c:pt>
                <c:pt idx="23">
                  <c:v>0.83894183604609285</c:v>
                </c:pt>
                <c:pt idx="24">
                  <c:v>0.86060931614409253</c:v>
                </c:pt>
                <c:pt idx="25">
                  <c:v>0.833682709782266</c:v>
                </c:pt>
                <c:pt idx="26">
                  <c:v>0.8403294529281079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F-446F-9FA8-08B6147A1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</c:scaling>
        <c:delete val="1"/>
        <c:axPos val="l"/>
        <c:numFmt formatCode="###0%" sourceLinked="1"/>
        <c:majorTickMark val="out"/>
        <c:minorTickMark val="none"/>
        <c:tickLblPos val="none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0.89729803629714933</c:v>
                </c:pt>
                <c:pt idx="1">
                  <c:v>0.89179137368987693</c:v>
                </c:pt>
                <c:pt idx="2">
                  <c:v>0.86812255342833511</c:v>
                </c:pt>
                <c:pt idx="3">
                  <c:v>0.84007490296490162</c:v>
                </c:pt>
                <c:pt idx="4">
                  <c:v>0.7762978748951872</c:v>
                </c:pt>
                <c:pt idx="5">
                  <c:v>0.7592150342242947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0-403C-ABF0-CA4BDC195A9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4.2055309993314756E-2</c:v>
                </c:pt>
                <c:pt idx="1">
                  <c:v>4.2851938135153957E-2</c:v>
                </c:pt>
                <c:pt idx="2">
                  <c:v>4.5625051836132746E-2</c:v>
                </c:pt>
                <c:pt idx="3">
                  <c:v>4.3471989929042908E-2</c:v>
                </c:pt>
                <c:pt idx="4">
                  <c:v>6.5808854193738678E-2</c:v>
                </c:pt>
                <c:pt idx="5">
                  <c:v>7.8169990738112025E-2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0-403C-ABF0-CA4BDC195A9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6.0646653709535932E-2</c:v>
                </c:pt>
                <c:pt idx="1">
                  <c:v>6.5356688174969105E-2</c:v>
                </c:pt>
                <c:pt idx="2">
                  <c:v>8.6252394735532187E-2</c:v>
                </c:pt>
                <c:pt idx="3">
                  <c:v>0.11645310710605544</c:v>
                </c:pt>
                <c:pt idx="4">
                  <c:v>0.15789327091107405</c:v>
                </c:pt>
                <c:pt idx="5">
                  <c:v>0.16261497503759328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C0-403C-ABF0-CA4BDC195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0.70127648943274279</c:v>
                </c:pt>
                <c:pt idx="1">
                  <c:v>0.75315462408573253</c:v>
                </c:pt>
                <c:pt idx="2">
                  <c:v>0.81551800261133778</c:v>
                </c:pt>
                <c:pt idx="3">
                  <c:v>0.86717840734184504</c:v>
                </c:pt>
                <c:pt idx="4">
                  <c:v>0.89710717115283178</c:v>
                </c:pt>
                <c:pt idx="5">
                  <c:v>0.88027721084722543</c:v>
                </c:pt>
                <c:pt idx="6">
                  <c:v>0.88096490607367306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9-4D0D-818F-C5E2186FC67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8.8965110906156261E-2</c:v>
                </c:pt>
                <c:pt idx="1">
                  <c:v>7.1894807345810316E-2</c:v>
                </c:pt>
                <c:pt idx="2">
                  <c:v>8.5690633709472705E-2</c:v>
                </c:pt>
                <c:pt idx="3">
                  <c:v>4.7627453114595548E-2</c:v>
                </c:pt>
                <c:pt idx="4">
                  <c:v>2.8831618839478296E-2</c:v>
                </c:pt>
                <c:pt idx="5">
                  <c:v>4.0480320860053876E-2</c:v>
                </c:pt>
                <c:pt idx="6">
                  <c:v>3.5261058414272677E-2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9-4D0D-818F-C5E2186FC67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0.20975839966110096</c:v>
                </c:pt>
                <c:pt idx="1">
                  <c:v>0.17495056856845717</c:v>
                </c:pt>
                <c:pt idx="2">
                  <c:v>9.8791363679189559E-2</c:v>
                </c:pt>
                <c:pt idx="3">
                  <c:v>8.5194139543559325E-2</c:v>
                </c:pt>
                <c:pt idx="4">
                  <c:v>7.4061210007690018E-2</c:v>
                </c:pt>
                <c:pt idx="5">
                  <c:v>7.9242468292720705E-2</c:v>
                </c:pt>
                <c:pt idx="6">
                  <c:v>8.3774035512054368E-2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9-4D0D-818F-C5E2186FC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7226541993082"/>
          <c:y val="0.92570921911454396"/>
          <c:w val="0.31230794882556828"/>
          <c:h val="6.802449378145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34E-2"/>
          <c:y val="0.1399309850145232"/>
          <c:w val="0.93113818211081123"/>
          <c:h val="0.77937343721891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6E-4B6D-A0E9-A1B791831A1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6E-4B6D-A0E9-A1B791831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#.#00%</c:formatCode>
                <c:ptCount val="3"/>
                <c:pt idx="0">
                  <c:v>0.86099999999999999</c:v>
                </c:pt>
                <c:pt idx="1">
                  <c:v>8.6999999999999994E-2</c:v>
                </c:pt>
                <c:pt idx="2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E-4B6D-A0E9-A1B791831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213848"/>
        <c:axId val="539186624"/>
      </c:barChart>
      <c:catAx>
        <c:axId val="539213848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186624"/>
        <c:crosses val="autoZero"/>
        <c:auto val="1"/>
        <c:lblAlgn val="ctr"/>
        <c:lblOffset val="100"/>
        <c:noMultiLvlLbl val="0"/>
      </c:catAx>
      <c:valAx>
        <c:axId val="5391866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2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0.89760358458679479</c:v>
                </c:pt>
                <c:pt idx="1">
                  <c:v>0.92945401421159601</c:v>
                </c:pt>
                <c:pt idx="2">
                  <c:v>0.93990928595433165</c:v>
                </c:pt>
                <c:pt idx="3">
                  <c:v>0.94655418256607537</c:v>
                </c:pt>
                <c:pt idx="4">
                  <c:v>0.87146938710630861</c:v>
                </c:pt>
                <c:pt idx="5">
                  <c:v>0.90856696580167229</c:v>
                </c:pt>
                <c:pt idx="6">
                  <c:v>0.83940794327403878</c:v>
                </c:pt>
                <c:pt idx="7">
                  <c:v>0.87062686058386052</c:v>
                </c:pt>
                <c:pt idx="8">
                  <c:v>0.87912277725005761</c:v>
                </c:pt>
                <c:pt idx="9">
                  <c:v>0.88620375100824689</c:v>
                </c:pt>
                <c:pt idx="10">
                  <c:v>0.82017778957305809</c:v>
                </c:pt>
                <c:pt idx="11">
                  <c:v>0.90893242500902649</c:v>
                </c:pt>
                <c:pt idx="12">
                  <c:v>0.87771802734987137</c:v>
                </c:pt>
                <c:pt idx="13">
                  <c:v>0.89134127834383847</c:v>
                </c:pt>
                <c:pt idx="14">
                  <c:v>0.91644425204653501</c:v>
                </c:pt>
                <c:pt idx="15">
                  <c:v>0.8985517542843483</c:v>
                </c:pt>
                <c:pt idx="16">
                  <c:v>0.88868134988985215</c:v>
                </c:pt>
                <c:pt idx="17">
                  <c:v>0.86777750767445416</c:v>
                </c:pt>
                <c:pt idx="18">
                  <c:v>0.79935847337552135</c:v>
                </c:pt>
                <c:pt idx="19">
                  <c:v>0.9002825197271882</c:v>
                </c:pt>
                <c:pt idx="20">
                  <c:v>0.87967964806719523</c:v>
                </c:pt>
                <c:pt idx="21">
                  <c:v>0.90363985706333383</c:v>
                </c:pt>
                <c:pt idx="22">
                  <c:v>0.86290779582333077</c:v>
                </c:pt>
                <c:pt idx="23">
                  <c:v>0.8640078055318664</c:v>
                </c:pt>
                <c:pt idx="24">
                  <c:v>0.88859414882015553</c:v>
                </c:pt>
                <c:pt idx="25">
                  <c:v>0.83902325763150076</c:v>
                </c:pt>
                <c:pt idx="26">
                  <c:v>0.93728104320747374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F-446F-9FA8-08B6147A1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</c:scaling>
        <c:delete val="1"/>
        <c:axPos val="l"/>
        <c:numFmt formatCode="###0%" sourceLinked="1"/>
        <c:majorTickMark val="out"/>
        <c:minorTickMark val="none"/>
        <c:tickLblPos val="none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0.79384537547001965</c:v>
                </c:pt>
                <c:pt idx="1">
                  <c:v>0.85842922270108701</c:v>
                </c:pt>
                <c:pt idx="2">
                  <c:v>0.88269127581434859</c:v>
                </c:pt>
                <c:pt idx="3">
                  <c:v>0.86845197223804604</c:v>
                </c:pt>
                <c:pt idx="4">
                  <c:v>0.87211586154765453</c:v>
                </c:pt>
                <c:pt idx="5">
                  <c:v>0.857312256678472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0-403C-ABF0-CA4BDC195A9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0.15727501579612041</c:v>
                </c:pt>
                <c:pt idx="1">
                  <c:v>9.6996056692093144E-2</c:v>
                </c:pt>
                <c:pt idx="2">
                  <c:v>7.3370552553769855E-2</c:v>
                </c:pt>
                <c:pt idx="3">
                  <c:v>8.7587465078662288E-2</c:v>
                </c:pt>
                <c:pt idx="4">
                  <c:v>7.790120263179208E-2</c:v>
                </c:pt>
                <c:pt idx="5">
                  <c:v>5.7101189899138517E-2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0-403C-ABF0-CA4BDC195A9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4.887960873385995E-2</c:v>
                </c:pt>
                <c:pt idx="1">
                  <c:v>4.4574720606819905E-2</c:v>
                </c:pt>
                <c:pt idx="2">
                  <c:v>4.3938171631881622E-2</c:v>
                </c:pt>
                <c:pt idx="3">
                  <c:v>4.3960562683291605E-2</c:v>
                </c:pt>
                <c:pt idx="4">
                  <c:v>4.9982935820553333E-2</c:v>
                </c:pt>
                <c:pt idx="5">
                  <c:v>8.558655342238955E-2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C0-403C-ABF0-CA4BDC195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0.84940174134064594</c:v>
                </c:pt>
                <c:pt idx="1">
                  <c:v>0.83729514173501551</c:v>
                </c:pt>
                <c:pt idx="2">
                  <c:v>0.849483929621905</c:v>
                </c:pt>
                <c:pt idx="3">
                  <c:v>0.86827581952271271</c:v>
                </c:pt>
                <c:pt idx="4">
                  <c:v>0.87169193536230283</c:v>
                </c:pt>
                <c:pt idx="5">
                  <c:v>0.87427774117686086</c:v>
                </c:pt>
                <c:pt idx="6">
                  <c:v>0.87851214101896247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9-4D0D-818F-C5E2186FC67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6.8768640830155089E-2</c:v>
                </c:pt>
                <c:pt idx="1">
                  <c:v>9.1527334033148375E-2</c:v>
                </c:pt>
                <c:pt idx="2">
                  <c:v>0.11454717616229872</c:v>
                </c:pt>
                <c:pt idx="3">
                  <c:v>9.1905258016650782E-2</c:v>
                </c:pt>
                <c:pt idx="4">
                  <c:v>8.2021761670501778E-2</c:v>
                </c:pt>
                <c:pt idx="5">
                  <c:v>8.5136173632266873E-2</c:v>
                </c:pt>
                <c:pt idx="6">
                  <c:v>7.3938964512608701E-2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9-4D0D-818F-C5E2186FC67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8.1829617829199036E-2</c:v>
                </c:pt>
                <c:pt idx="1">
                  <c:v>7.1177524231836001E-2</c:v>
                </c:pt>
                <c:pt idx="2">
                  <c:v>3.5968894215796382E-2</c:v>
                </c:pt>
                <c:pt idx="3">
                  <c:v>3.9818922460636542E-2</c:v>
                </c:pt>
                <c:pt idx="4">
                  <c:v>4.6286302967195346E-2</c:v>
                </c:pt>
                <c:pt idx="5">
                  <c:v>4.0586085190872236E-2</c:v>
                </c:pt>
                <c:pt idx="6">
                  <c:v>4.7548894468428894E-2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9-4D0D-818F-C5E2186FC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7226541993082"/>
          <c:y val="0.92570921911454396"/>
          <c:w val="0.31230794882556828"/>
          <c:h val="6.802449378145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34E-2"/>
          <c:y val="0.1399309850145232"/>
          <c:w val="0.93113818211081123"/>
          <c:h val="0.77937343721891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6E-4B6D-A0E9-A1B791831A1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6E-4B6D-A0E9-A1B791831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#.#00%</c:formatCode>
                <c:ptCount val="3"/>
                <c:pt idx="0">
                  <c:v>0.94399999999999995</c:v>
                </c:pt>
                <c:pt idx="1">
                  <c:v>2.3E-2</c:v>
                </c:pt>
                <c:pt idx="2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E-4B6D-A0E9-A1B791831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213848"/>
        <c:axId val="539186624"/>
      </c:barChart>
      <c:catAx>
        <c:axId val="539213848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186624"/>
        <c:crosses val="autoZero"/>
        <c:auto val="1"/>
        <c:lblAlgn val="ctr"/>
        <c:lblOffset val="100"/>
        <c:noMultiLvlLbl val="0"/>
      </c:catAx>
      <c:valAx>
        <c:axId val="5391866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2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501791236623869"/>
          <c:y val="9.8657909727211598E-2"/>
          <c:w val="0.45722312970630852"/>
          <c:h val="0.863537873898448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Associação comercial</c:v>
                </c:pt>
                <c:pt idx="1">
                  <c:v>CDL</c:v>
                </c:pt>
                <c:pt idx="2">
                  <c:v>Entidades de classe</c:v>
                </c:pt>
                <c:pt idx="3">
                  <c:v>SEBRAE</c:v>
                </c:pt>
                <c:pt idx="4">
                  <c:v>SENAI</c:v>
                </c:pt>
                <c:pt idx="5">
                  <c:v>SESI</c:v>
                </c:pt>
                <c:pt idx="6">
                  <c:v>SENAC</c:v>
                </c:pt>
                <c:pt idx="7">
                  <c:v>SENAR</c:v>
                </c:pt>
                <c:pt idx="8">
                  <c:v>Nenhuma das opções</c:v>
                </c:pt>
              </c:strCache>
            </c:strRef>
          </c:cat>
          <c:val>
            <c:numRef>
              <c:f>Planilha1!$B$2:$B$10</c:f>
              <c:numCache>
                <c:formatCode>#.#00%</c:formatCode>
                <c:ptCount val="9"/>
                <c:pt idx="0">
                  <c:v>3.0000000000000001E-3</c:v>
                </c:pt>
                <c:pt idx="1">
                  <c:v>1E-3</c:v>
                </c:pt>
                <c:pt idx="2">
                  <c:v>5.0000000000000001E-3</c:v>
                </c:pt>
                <c:pt idx="3">
                  <c:v>0.70199999999999996</c:v>
                </c:pt>
                <c:pt idx="4">
                  <c:v>4.5999999999999999E-2</c:v>
                </c:pt>
                <c:pt idx="5">
                  <c:v>7.0000000000000001E-3</c:v>
                </c:pt>
                <c:pt idx="6">
                  <c:v>3.1E-2</c:v>
                </c:pt>
                <c:pt idx="7">
                  <c:v>1E-3</c:v>
                </c:pt>
                <c:pt idx="8">
                  <c:v>0.20499999999999999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B5-4A12-B627-1E5136C01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64619904"/>
        <c:axId val="964664184"/>
      </c:barChart>
      <c:catAx>
        <c:axId val="964619904"/>
        <c:scaling>
          <c:orientation val="maxMin"/>
        </c:scaling>
        <c:delete val="0"/>
        <c:axPos val="l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664184"/>
        <c:crosses val="autoZero"/>
        <c:auto val="1"/>
        <c:lblAlgn val="ctr"/>
        <c:lblOffset val="100"/>
        <c:noMultiLvlLbl val="0"/>
      </c:catAx>
      <c:valAx>
        <c:axId val="964664184"/>
        <c:scaling>
          <c:orientation val="minMax"/>
          <c:max val="0.8"/>
        </c:scaling>
        <c:delete val="1"/>
        <c:axPos val="t"/>
        <c:numFmt formatCode="#.#00%" sourceLinked="1"/>
        <c:majorTickMark val="none"/>
        <c:minorTickMark val="none"/>
        <c:tickLblPos val="nextTo"/>
        <c:crossAx val="96461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0.96200009928407548</c:v>
                </c:pt>
                <c:pt idx="1">
                  <c:v>0.96449637669530175</c:v>
                </c:pt>
                <c:pt idx="2">
                  <c:v>0.96795971332473218</c:v>
                </c:pt>
                <c:pt idx="3">
                  <c:v>0.98526268180627963</c:v>
                </c:pt>
                <c:pt idx="4">
                  <c:v>0.9465505125366146</c:v>
                </c:pt>
                <c:pt idx="5">
                  <c:v>0.95590888424132414</c:v>
                </c:pt>
                <c:pt idx="6">
                  <c:v>0.96036152534965713</c:v>
                </c:pt>
                <c:pt idx="7">
                  <c:v>0.90930678310557356</c:v>
                </c:pt>
                <c:pt idx="8">
                  <c:v>0.94088788264340917</c:v>
                </c:pt>
                <c:pt idx="9">
                  <c:v>0.95381747663045557</c:v>
                </c:pt>
                <c:pt idx="10">
                  <c:v>0.94706880179466313</c:v>
                </c:pt>
                <c:pt idx="11">
                  <c:v>0.96550883847185498</c:v>
                </c:pt>
                <c:pt idx="12">
                  <c:v>0.95104776158334814</c:v>
                </c:pt>
                <c:pt idx="13">
                  <c:v>0.96130510580059214</c:v>
                </c:pt>
                <c:pt idx="14">
                  <c:v>0.96485895299851721</c:v>
                </c:pt>
                <c:pt idx="15">
                  <c:v>0.96422660542977523</c:v>
                </c:pt>
                <c:pt idx="16">
                  <c:v>0.96224567970316699</c:v>
                </c:pt>
                <c:pt idx="17">
                  <c:v>0.94794935292887983</c:v>
                </c:pt>
                <c:pt idx="18">
                  <c:v>0.91793315768017336</c:v>
                </c:pt>
                <c:pt idx="19">
                  <c:v>0.96752816805525244</c:v>
                </c:pt>
                <c:pt idx="20">
                  <c:v>0.96997231594907907</c:v>
                </c:pt>
                <c:pt idx="21">
                  <c:v>0.95933502366706647</c:v>
                </c:pt>
                <c:pt idx="22">
                  <c:v>0.94394569629951031</c:v>
                </c:pt>
                <c:pt idx="23">
                  <c:v>0.94280572518252825</c:v>
                </c:pt>
                <c:pt idx="24">
                  <c:v>0.96093296952610985</c:v>
                </c:pt>
                <c:pt idx="25">
                  <c:v>0.92911549122258064</c:v>
                </c:pt>
                <c:pt idx="26">
                  <c:v>0.93741042676669384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F-446F-9FA8-08B6147A1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0.93908243975934558</c:v>
                </c:pt>
                <c:pt idx="1">
                  <c:v>0.96738533938531424</c:v>
                </c:pt>
                <c:pt idx="2">
                  <c:v>0.96149698851062992</c:v>
                </c:pt>
                <c:pt idx="3">
                  <c:v>0.95202076049285123</c:v>
                </c:pt>
                <c:pt idx="4">
                  <c:v>0.93182074593229858</c:v>
                </c:pt>
                <c:pt idx="5">
                  <c:v>0.89649362605599281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0-403C-ABF0-CA4BDC195A9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3.2624500296411035E-2</c:v>
                </c:pt>
                <c:pt idx="1">
                  <c:v>1.3766002863805794E-2</c:v>
                </c:pt>
                <c:pt idx="2">
                  <c:v>1.309538341209507E-2</c:v>
                </c:pt>
                <c:pt idx="3">
                  <c:v>2.5850163495749374E-2</c:v>
                </c:pt>
                <c:pt idx="4">
                  <c:v>3.1460897241405154E-2</c:v>
                </c:pt>
                <c:pt idx="5">
                  <c:v>2.9730003201697063E-2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0-403C-ABF0-CA4BDC195A9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2.8293059944243363E-2</c:v>
                </c:pt>
                <c:pt idx="1">
                  <c:v>1.8848657750880085E-2</c:v>
                </c:pt>
                <c:pt idx="2">
                  <c:v>2.5407628077275025E-2</c:v>
                </c:pt>
                <c:pt idx="3">
                  <c:v>2.2129076011399396E-2</c:v>
                </c:pt>
                <c:pt idx="4">
                  <c:v>3.6718356826296324E-2</c:v>
                </c:pt>
                <c:pt idx="5">
                  <c:v>7.3776370742310138E-2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C0-403C-ABF0-CA4BDC195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0.89654655077495415</c:v>
                </c:pt>
                <c:pt idx="1">
                  <c:v>0.93332202758744653</c:v>
                </c:pt>
                <c:pt idx="2">
                  <c:v>0.9472290119320631</c:v>
                </c:pt>
                <c:pt idx="3">
                  <c:v>0.94788834442544911</c:v>
                </c:pt>
                <c:pt idx="4">
                  <c:v>0.96957709292326821</c:v>
                </c:pt>
                <c:pt idx="5">
                  <c:v>0.96677759354891046</c:v>
                </c:pt>
                <c:pt idx="6">
                  <c:v>0.95537811520273008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9-4D0D-818F-C5E2186FC67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2.5893970759032169E-2</c:v>
                </c:pt>
                <c:pt idx="1">
                  <c:v>2.3174781838335677E-2</c:v>
                </c:pt>
                <c:pt idx="2">
                  <c:v>2.0990741876728228E-2</c:v>
                </c:pt>
                <c:pt idx="3">
                  <c:v>2.2437295925293355E-2</c:v>
                </c:pt>
                <c:pt idx="4">
                  <c:v>1.7808826420372605E-2</c:v>
                </c:pt>
                <c:pt idx="5">
                  <c:v>1.9958784812392893E-2</c:v>
                </c:pt>
                <c:pt idx="6">
                  <c:v>2.7302569116801623E-2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9-4D0D-818F-C5E2186FC67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7.755947846601359E-2</c:v>
                </c:pt>
                <c:pt idx="1">
                  <c:v>4.3503190574217768E-2</c:v>
                </c:pt>
                <c:pt idx="2">
                  <c:v>3.1780246191208714E-2</c:v>
                </c:pt>
                <c:pt idx="3">
                  <c:v>2.9674359649257499E-2</c:v>
                </c:pt>
                <c:pt idx="4">
                  <c:v>1.2614080656359092E-2</c:v>
                </c:pt>
                <c:pt idx="5">
                  <c:v>1.3263621638696639E-2</c:v>
                </c:pt>
                <c:pt idx="6">
                  <c:v>1.7319315680468229E-2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9-4D0D-818F-C5E2186FC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7226541993082"/>
          <c:y val="0.92570921911454396"/>
          <c:w val="0.31230794882556828"/>
          <c:h val="6.802449378145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34E-2"/>
          <c:y val="0.1399309850145232"/>
          <c:w val="0.93113818211081123"/>
          <c:h val="0.77937343721891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6E-4B6D-A0E9-A1B791831A1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6E-4B6D-A0E9-A1B791831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#.#00%</c:formatCode>
                <c:ptCount val="3"/>
                <c:pt idx="0">
                  <c:v>0.80300000000000005</c:v>
                </c:pt>
                <c:pt idx="1">
                  <c:v>9.9000000000000005E-2</c:v>
                </c:pt>
                <c:pt idx="2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E-4B6D-A0E9-A1B791831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213848"/>
        <c:axId val="539186624"/>
      </c:barChart>
      <c:catAx>
        <c:axId val="539213848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186624"/>
        <c:crosses val="autoZero"/>
        <c:auto val="1"/>
        <c:lblAlgn val="ctr"/>
        <c:lblOffset val="100"/>
        <c:noMultiLvlLbl val="0"/>
      </c:catAx>
      <c:valAx>
        <c:axId val="5391866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2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0.79506040140983392</c:v>
                </c:pt>
                <c:pt idx="1">
                  <c:v>0.84223844544231852</c:v>
                </c:pt>
                <c:pt idx="2">
                  <c:v>0.85722961987933388</c:v>
                </c:pt>
                <c:pt idx="3">
                  <c:v>0.87170606298650288</c:v>
                </c:pt>
                <c:pt idx="4">
                  <c:v>0.84009682470348834</c:v>
                </c:pt>
                <c:pt idx="5">
                  <c:v>0.81129965725802</c:v>
                </c:pt>
                <c:pt idx="6">
                  <c:v>0.79533568325272563</c:v>
                </c:pt>
                <c:pt idx="7">
                  <c:v>0.82974709781417066</c:v>
                </c:pt>
                <c:pt idx="8">
                  <c:v>0.80054056200870416</c:v>
                </c:pt>
                <c:pt idx="9">
                  <c:v>0.85037098212706286</c:v>
                </c:pt>
                <c:pt idx="10">
                  <c:v>0.81909799177749532</c:v>
                </c:pt>
                <c:pt idx="11">
                  <c:v>0.82530992295643291</c:v>
                </c:pt>
                <c:pt idx="12">
                  <c:v>0.79126333474830102</c:v>
                </c:pt>
                <c:pt idx="13">
                  <c:v>0.77266574138959188</c:v>
                </c:pt>
                <c:pt idx="14">
                  <c:v>0.8480360948082003</c:v>
                </c:pt>
                <c:pt idx="15">
                  <c:v>0.80850440570338833</c:v>
                </c:pt>
                <c:pt idx="16">
                  <c:v>0.81120004552392833</c:v>
                </c:pt>
                <c:pt idx="17">
                  <c:v>0.79940611062183953</c:v>
                </c:pt>
                <c:pt idx="18">
                  <c:v>0.76857862388790021</c:v>
                </c:pt>
                <c:pt idx="19">
                  <c:v>0.85468528807793231</c:v>
                </c:pt>
                <c:pt idx="20">
                  <c:v>0.84812832545658368</c:v>
                </c:pt>
                <c:pt idx="21">
                  <c:v>0.93104587604059674</c:v>
                </c:pt>
                <c:pt idx="22">
                  <c:v>0.73670592467434881</c:v>
                </c:pt>
                <c:pt idx="23">
                  <c:v>0.79781192734244233</c:v>
                </c:pt>
                <c:pt idx="24">
                  <c:v>0.83472450645775498</c:v>
                </c:pt>
                <c:pt idx="25">
                  <c:v>0.78914609555403781</c:v>
                </c:pt>
                <c:pt idx="26">
                  <c:v>0.85199958420326272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F-446F-9FA8-08B6147A1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</c:scaling>
        <c:delete val="1"/>
        <c:axPos val="l"/>
        <c:numFmt formatCode="###0%" sourceLinked="1"/>
        <c:majorTickMark val="out"/>
        <c:minorTickMark val="none"/>
        <c:tickLblPos val="none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0.75717445003310635</c:v>
                </c:pt>
                <c:pt idx="1">
                  <c:v>0.82537300020253579</c:v>
                </c:pt>
                <c:pt idx="2">
                  <c:v>0.82762750267787988</c:v>
                </c:pt>
                <c:pt idx="3">
                  <c:v>0.81002824148407482</c:v>
                </c:pt>
                <c:pt idx="4">
                  <c:v>0.78646611050265547</c:v>
                </c:pt>
                <c:pt idx="5">
                  <c:v>0.77329561197906815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0-403C-ABF0-CA4BDC195A9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0.16344335029398227</c:v>
                </c:pt>
                <c:pt idx="1">
                  <c:v>0.10802620762708148</c:v>
                </c:pt>
                <c:pt idx="2">
                  <c:v>9.3851010104619548E-2</c:v>
                </c:pt>
                <c:pt idx="3">
                  <c:v>8.2760775110981927E-2</c:v>
                </c:pt>
                <c:pt idx="4">
                  <c:v>9.7474899210277993E-2</c:v>
                </c:pt>
                <c:pt idx="5">
                  <c:v>7.9595919245728758E-2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0-403C-ABF0-CA4BDC195A9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7.9382199672911422E-2</c:v>
                </c:pt>
                <c:pt idx="1">
                  <c:v>6.6600792170382714E-2</c:v>
                </c:pt>
                <c:pt idx="2">
                  <c:v>7.8521487217500463E-2</c:v>
                </c:pt>
                <c:pt idx="3">
                  <c:v>0.10721098340494327</c:v>
                </c:pt>
                <c:pt idx="4">
                  <c:v>0.11605899028706655</c:v>
                </c:pt>
                <c:pt idx="5">
                  <c:v>0.14710846877520306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C0-403C-ABF0-CA4BDC195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0.69247054814450371</c:v>
                </c:pt>
                <c:pt idx="1">
                  <c:v>0.73557198538584179</c:v>
                </c:pt>
                <c:pt idx="2">
                  <c:v>0.80108970910680977</c:v>
                </c:pt>
                <c:pt idx="3">
                  <c:v>0.80242343825596985</c:v>
                </c:pt>
                <c:pt idx="4">
                  <c:v>0.85807037438383005</c:v>
                </c:pt>
                <c:pt idx="5">
                  <c:v>0.86361666017777727</c:v>
                </c:pt>
                <c:pt idx="6">
                  <c:v>0.84802928278058232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9-4D0D-818F-C5E2186FC67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9.9811142667726144E-2</c:v>
                </c:pt>
                <c:pt idx="1">
                  <c:v>0.12965523498710022</c:v>
                </c:pt>
                <c:pt idx="2">
                  <c:v>0.10222031376323994</c:v>
                </c:pt>
                <c:pt idx="3">
                  <c:v>0.10529127906335502</c:v>
                </c:pt>
                <c:pt idx="4">
                  <c:v>9.7531187436399727E-2</c:v>
                </c:pt>
                <c:pt idx="5">
                  <c:v>7.7609767332189106E-2</c:v>
                </c:pt>
                <c:pt idx="6">
                  <c:v>9.1849147983729451E-2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9-4D0D-818F-C5E2186FC67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0.20771830918777018</c:v>
                </c:pt>
                <c:pt idx="1">
                  <c:v>0.134772779627058</c:v>
                </c:pt>
                <c:pt idx="2">
                  <c:v>9.6689977129950325E-2</c:v>
                </c:pt>
                <c:pt idx="3">
                  <c:v>9.2285282680675138E-2</c:v>
                </c:pt>
                <c:pt idx="4">
                  <c:v>4.4398438179770204E-2</c:v>
                </c:pt>
                <c:pt idx="5">
                  <c:v>5.8773572490033607E-2</c:v>
                </c:pt>
                <c:pt idx="6">
                  <c:v>6.012156923568817E-2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9-4D0D-818F-C5E2186FC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7226541993082"/>
          <c:y val="0.92570921911454396"/>
          <c:w val="0.31230794882556828"/>
          <c:h val="6.802449378145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2080347072734E-2"/>
          <c:y val="0.1399309850145232"/>
          <c:w val="0.93113818211081123"/>
          <c:h val="0.77937343721891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6E-4B6D-A0E9-A1B791831A1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6E-4B6D-A0E9-A1B791831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Concorda</c:v>
                </c:pt>
                <c:pt idx="1">
                  <c:v>Discorda</c:v>
                </c:pt>
                <c:pt idx="2">
                  <c:v>Não sabe avaliar</c:v>
                </c:pt>
              </c:strCache>
            </c:strRef>
          </c:cat>
          <c:val>
            <c:numRef>
              <c:f>Planilha1!$B$2:$B$4</c:f>
              <c:numCache>
                <c:formatCode>#.#00%</c:formatCode>
                <c:ptCount val="3"/>
                <c:pt idx="0">
                  <c:v>0.50700000000000001</c:v>
                </c:pt>
                <c:pt idx="1">
                  <c:v>0.26700000000000002</c:v>
                </c:pt>
                <c:pt idx="2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E-4B6D-A0E9-A1B791831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213848"/>
        <c:axId val="539186624"/>
      </c:barChart>
      <c:catAx>
        <c:axId val="539213848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186624"/>
        <c:crosses val="autoZero"/>
        <c:auto val="1"/>
        <c:lblAlgn val="ctr"/>
        <c:lblOffset val="100"/>
        <c:noMultiLvlLbl val="0"/>
      </c:catAx>
      <c:valAx>
        <c:axId val="5391866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2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0.57681980842531477</c:v>
                </c:pt>
                <c:pt idx="1">
                  <c:v>0.4763848314999371</c:v>
                </c:pt>
                <c:pt idx="2">
                  <c:v>0.53006911454332561</c:v>
                </c:pt>
                <c:pt idx="3">
                  <c:v>0.3596928269961841</c:v>
                </c:pt>
                <c:pt idx="4">
                  <c:v>0.60500364735843615</c:v>
                </c:pt>
                <c:pt idx="5">
                  <c:v>0.57928200969223942</c:v>
                </c:pt>
                <c:pt idx="6">
                  <c:v>0.55839259365521765</c:v>
                </c:pt>
                <c:pt idx="7">
                  <c:v>0.56651271625579125</c:v>
                </c:pt>
                <c:pt idx="8">
                  <c:v>0.52710306114727334</c:v>
                </c:pt>
                <c:pt idx="9">
                  <c:v>0.45469614105716838</c:v>
                </c:pt>
                <c:pt idx="10">
                  <c:v>0.52995589212234029</c:v>
                </c:pt>
                <c:pt idx="11">
                  <c:v>0.53895821082089446</c:v>
                </c:pt>
                <c:pt idx="12">
                  <c:v>0.51407189652359464</c:v>
                </c:pt>
                <c:pt idx="13">
                  <c:v>0.54189504233734997</c:v>
                </c:pt>
                <c:pt idx="14">
                  <c:v>0.47963448579772006</c:v>
                </c:pt>
                <c:pt idx="15">
                  <c:v>0.47490908874558835</c:v>
                </c:pt>
                <c:pt idx="16">
                  <c:v>0.54721974726843259</c:v>
                </c:pt>
                <c:pt idx="17">
                  <c:v>0.56220216045786342</c:v>
                </c:pt>
                <c:pt idx="18">
                  <c:v>0.49961796806985531</c:v>
                </c:pt>
                <c:pt idx="19">
                  <c:v>0.47030533966729893</c:v>
                </c:pt>
                <c:pt idx="20">
                  <c:v>0.56090583544334183</c:v>
                </c:pt>
                <c:pt idx="21">
                  <c:v>0.38992479690855675</c:v>
                </c:pt>
                <c:pt idx="22">
                  <c:v>0.48206194473322539</c:v>
                </c:pt>
                <c:pt idx="23">
                  <c:v>0.5183493730222587</c:v>
                </c:pt>
                <c:pt idx="24">
                  <c:v>0.57178204872197114</c:v>
                </c:pt>
                <c:pt idx="25">
                  <c:v>0.43932897151617856</c:v>
                </c:pt>
                <c:pt idx="26">
                  <c:v>0.51675019462826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F-446F-9FA8-08B6147A1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</c:scaling>
        <c:delete val="1"/>
        <c:axPos val="l"/>
        <c:numFmt formatCode="###0%" sourceLinked="1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0.47298910479901096</c:v>
                </c:pt>
                <c:pt idx="1">
                  <c:v>0.49407946304423211</c:v>
                </c:pt>
                <c:pt idx="2">
                  <c:v>0.5151183012621412</c:v>
                </c:pt>
                <c:pt idx="3">
                  <c:v>0.47752518902430519</c:v>
                </c:pt>
                <c:pt idx="4">
                  <c:v>0.55330405426368767</c:v>
                </c:pt>
                <c:pt idx="5">
                  <c:v>0.52205882184423702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0-403C-ABF0-CA4BDC195A9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0.35552796222232758</c:v>
                </c:pt>
                <c:pt idx="1">
                  <c:v>0.29990122724225565</c:v>
                </c:pt>
                <c:pt idx="2">
                  <c:v>0.26606024036456327</c:v>
                </c:pt>
                <c:pt idx="3">
                  <c:v>0.26485358716918944</c:v>
                </c:pt>
                <c:pt idx="4">
                  <c:v>0.21416471949672153</c:v>
                </c:pt>
                <c:pt idx="5">
                  <c:v>0.22806000993282396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0-403C-ABF0-CA4BDC195A9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0.17148293297866146</c:v>
                </c:pt>
                <c:pt idx="1">
                  <c:v>0.20601930971351223</c:v>
                </c:pt>
                <c:pt idx="2">
                  <c:v>0.21882145837329545</c:v>
                </c:pt>
                <c:pt idx="3">
                  <c:v>0.25762122380650537</c:v>
                </c:pt>
                <c:pt idx="4">
                  <c:v>0.23253122623959077</c:v>
                </c:pt>
                <c:pt idx="5">
                  <c:v>0.24988116822293896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C0-403C-ABF0-CA4BDC195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0.48395062245092274</c:v>
                </c:pt>
                <c:pt idx="1">
                  <c:v>0.44654808185982331</c:v>
                </c:pt>
                <c:pt idx="2">
                  <c:v>0.47746795373007644</c:v>
                </c:pt>
                <c:pt idx="3">
                  <c:v>0.62387022454767593</c:v>
                </c:pt>
                <c:pt idx="4">
                  <c:v>0.47201628104702242</c:v>
                </c:pt>
                <c:pt idx="5">
                  <c:v>0.46133760281702629</c:v>
                </c:pt>
                <c:pt idx="6">
                  <c:v>0.42002372526442228</c:v>
                </c:pt>
                <c:pt idx="7">
                  <c:v>0.5206715038866373</c:v>
                </c:pt>
                <c:pt idx="8">
                  <c:v>0.44066653358600427</c:v>
                </c:pt>
                <c:pt idx="9">
                  <c:v>0.4828366479502938</c:v>
                </c:pt>
                <c:pt idx="10">
                  <c:v>0.39209130579206602</c:v>
                </c:pt>
                <c:pt idx="11">
                  <c:v>0.47259934208611104</c:v>
                </c:pt>
                <c:pt idx="12">
                  <c:v>0.46836799527818818</c:v>
                </c:pt>
                <c:pt idx="13">
                  <c:v>0.491710860940269</c:v>
                </c:pt>
                <c:pt idx="14">
                  <c:v>0.49674636201401917</c:v>
                </c:pt>
                <c:pt idx="15">
                  <c:v>0.45025656887302373</c:v>
                </c:pt>
                <c:pt idx="16">
                  <c:v>0.49847272800892822</c:v>
                </c:pt>
                <c:pt idx="17">
                  <c:v>0.4035820836767321</c:v>
                </c:pt>
                <c:pt idx="18">
                  <c:v>0.37380223435826343</c:v>
                </c:pt>
                <c:pt idx="19">
                  <c:v>0.55762724209236769</c:v>
                </c:pt>
                <c:pt idx="20">
                  <c:v>0.50584897081435432</c:v>
                </c:pt>
                <c:pt idx="21">
                  <c:v>0.62943761575426627</c:v>
                </c:pt>
                <c:pt idx="22">
                  <c:v>0.43073013221947293</c:v>
                </c:pt>
                <c:pt idx="23">
                  <c:v>0.41807846499063639</c:v>
                </c:pt>
                <c:pt idx="24">
                  <c:v>0.43710771474418203</c:v>
                </c:pt>
                <c:pt idx="25">
                  <c:v>0.36211732278407938</c:v>
                </c:pt>
                <c:pt idx="26">
                  <c:v>0.46476585506583712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32-4476-83D0-A3B40FE8F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0.70000000000000007"/>
        </c:scaling>
        <c:delete val="1"/>
        <c:axPos val="l"/>
        <c:numFmt formatCode="###0%" sourceLinked="1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9272631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0.59270158290744546</c:v>
                </c:pt>
                <c:pt idx="1">
                  <c:v>0.50529916772225614</c:v>
                </c:pt>
                <c:pt idx="2">
                  <c:v>0.55904436537971525</c:v>
                </c:pt>
                <c:pt idx="3">
                  <c:v>0.52981849963402605</c:v>
                </c:pt>
                <c:pt idx="4">
                  <c:v>0.46394911234152231</c:v>
                </c:pt>
                <c:pt idx="5">
                  <c:v>0.46992997722708202</c:v>
                </c:pt>
                <c:pt idx="6">
                  <c:v>0.42589949345754713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9-4D0D-818F-C5E2186FC67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0.14776037277194048</c:v>
                </c:pt>
                <c:pt idx="1">
                  <c:v>0.2306828204037136</c:v>
                </c:pt>
                <c:pt idx="2">
                  <c:v>0.23623550174120667</c:v>
                </c:pt>
                <c:pt idx="3">
                  <c:v>0.24670294525483727</c:v>
                </c:pt>
                <c:pt idx="4">
                  <c:v>0.31449579063493666</c:v>
                </c:pt>
                <c:pt idx="5">
                  <c:v>0.3247340237854589</c:v>
                </c:pt>
                <c:pt idx="6">
                  <c:v>0.38263551219730685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9-4D0D-818F-C5E2186FC67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0.259538044320614</c:v>
                </c:pt>
                <c:pt idx="1">
                  <c:v>0.26401801187403029</c:v>
                </c:pt>
                <c:pt idx="2">
                  <c:v>0.20472013287907814</c:v>
                </c:pt>
                <c:pt idx="3">
                  <c:v>0.22347855511113665</c:v>
                </c:pt>
                <c:pt idx="4">
                  <c:v>0.22155509702354098</c:v>
                </c:pt>
                <c:pt idx="5">
                  <c:v>0.20533599898745905</c:v>
                </c:pt>
                <c:pt idx="6">
                  <c:v>0.19146499434514599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9-4D0D-818F-C5E2186FC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7226541993082"/>
          <c:y val="0.92570921911454396"/>
          <c:w val="0.31230794882556828"/>
          <c:h val="6.802449378145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86074093957119"/>
          <c:y val="3.2003379483565797E-2"/>
          <c:w val="0.5113925906042881"/>
          <c:h val="0.828685701588712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0 - 6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 Sebrae é para empreendedores. Tanto para quem quer abrir quanto para quem já tem uma pequena empresa consolidada</c:v>
                </c:pt>
                <c:pt idx="1">
                  <c:v>O conhecimento que o Sebrae oferece aumenta decisivamente a chance de sucesso de um negócio</c:v>
                </c:pt>
                <c:pt idx="2">
                  <c:v>É fácil fazer negócios com o Sebrae, ou seja, é fácil acessar seus produtos e serviços</c:v>
                </c:pt>
                <c:pt idx="3">
                  <c:v>Os serviços do Sebrae apresentam o melhor custo-benefício do mercado</c:v>
                </c:pt>
                <c:pt idx="4">
                  <c:v>O Sebrae é o maior especialista em pequenas empresas no Brasil</c:v>
                </c:pt>
                <c:pt idx="5">
                  <c:v>O Sebrae está sempre por perto, disponível</c:v>
                </c:pt>
              </c:strCache>
            </c:strRef>
          </c:cat>
          <c:val>
            <c:numRef>
              <c:f>Planilha1!$B$2:$B$7</c:f>
              <c:numCache>
                <c:formatCode>#.#00%</c:formatCode>
                <c:ptCount val="6"/>
                <c:pt idx="0">
                  <c:v>6.9000000000000006E-2</c:v>
                </c:pt>
                <c:pt idx="1">
                  <c:v>7.6999999999999999E-2</c:v>
                </c:pt>
                <c:pt idx="2">
                  <c:v>0.17299999999999999</c:v>
                </c:pt>
                <c:pt idx="3">
                  <c:v>0.14000000000000001</c:v>
                </c:pt>
                <c:pt idx="4">
                  <c:v>0.09</c:v>
                </c:pt>
                <c:pt idx="5">
                  <c:v>0.16400000000000001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7-4E38-A559-82000CF8821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7 - 8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 Sebrae é para empreendedores. Tanto para quem quer abrir quanto para quem já tem uma pequena empresa consolidada</c:v>
                </c:pt>
                <c:pt idx="1">
                  <c:v>O conhecimento que o Sebrae oferece aumenta decisivamente a chance de sucesso de um negócio</c:v>
                </c:pt>
                <c:pt idx="2">
                  <c:v>É fácil fazer negócios com o Sebrae, ou seja, é fácil acessar seus produtos e serviços</c:v>
                </c:pt>
                <c:pt idx="3">
                  <c:v>Os serviços do Sebrae apresentam o melhor custo-benefício do mercado</c:v>
                </c:pt>
                <c:pt idx="4">
                  <c:v>O Sebrae é o maior especialista em pequenas empresas no Brasil</c:v>
                </c:pt>
                <c:pt idx="5">
                  <c:v>O Sebrae está sempre por perto, disponível</c:v>
                </c:pt>
              </c:strCache>
            </c:strRef>
          </c:cat>
          <c:val>
            <c:numRef>
              <c:f>Planilha1!$C$2:$C$7</c:f>
              <c:numCache>
                <c:formatCode>#.#00%</c:formatCode>
                <c:ptCount val="6"/>
                <c:pt idx="0">
                  <c:v>0.252</c:v>
                </c:pt>
                <c:pt idx="1">
                  <c:v>0.25800000000000001</c:v>
                </c:pt>
                <c:pt idx="2">
                  <c:v>0.27</c:v>
                </c:pt>
                <c:pt idx="3">
                  <c:v>0.27600000000000002</c:v>
                </c:pt>
                <c:pt idx="4">
                  <c:v>0.217</c:v>
                </c:pt>
                <c:pt idx="5">
                  <c:v>0.25700000000000001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87-4E38-A559-82000CF88211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9 - 10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 Sebrae é para empreendedores. Tanto para quem quer abrir quanto para quem já tem uma pequena empresa consolidada</c:v>
                </c:pt>
                <c:pt idx="1">
                  <c:v>O conhecimento que o Sebrae oferece aumenta decisivamente a chance de sucesso de um negócio</c:v>
                </c:pt>
                <c:pt idx="2">
                  <c:v>É fácil fazer negócios com o Sebrae, ou seja, é fácil acessar seus produtos e serviços</c:v>
                </c:pt>
                <c:pt idx="3">
                  <c:v>Os serviços do Sebrae apresentam o melhor custo-benefício do mercado</c:v>
                </c:pt>
                <c:pt idx="4">
                  <c:v>O Sebrae é o maior especialista em pequenas empresas no Brasil</c:v>
                </c:pt>
                <c:pt idx="5">
                  <c:v>O Sebrae está sempre por perto, disponível</c:v>
                </c:pt>
              </c:strCache>
            </c:strRef>
          </c:cat>
          <c:val>
            <c:numRef>
              <c:f>Planilha1!$D$2:$D$7</c:f>
              <c:numCache>
                <c:formatCode>#.#00%</c:formatCode>
                <c:ptCount val="6"/>
                <c:pt idx="0">
                  <c:v>0.65900000000000003</c:v>
                </c:pt>
                <c:pt idx="1">
                  <c:v>0.64</c:v>
                </c:pt>
                <c:pt idx="2">
                  <c:v>0.45600000000000002</c:v>
                </c:pt>
                <c:pt idx="3">
                  <c:v>0.46600000000000003</c:v>
                </c:pt>
                <c:pt idx="4">
                  <c:v>0.64900000000000002</c:v>
                </c:pt>
                <c:pt idx="5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87-4E38-A559-82000CF88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100"/>
        <c:axId val="955894528"/>
        <c:axId val="955887968"/>
      </c:barChart>
      <c:catAx>
        <c:axId val="955894528"/>
        <c:scaling>
          <c:orientation val="maxMin"/>
        </c:scaling>
        <c:delete val="0"/>
        <c:axPos val="l"/>
        <c:numFmt formatCode="G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887968"/>
        <c:crosses val="autoZero"/>
        <c:auto val="1"/>
        <c:lblAlgn val="ctr"/>
        <c:lblOffset val="100"/>
        <c:noMultiLvlLbl val="0"/>
      </c:catAx>
      <c:valAx>
        <c:axId val="95588796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5589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0C-4163-8F95-3EBD4598D36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0C-4163-8F95-3EBD4598D36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0C-4163-8F95-3EBD4598D36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80C-4163-8F95-3EBD4598D36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80C-4163-8F95-3EBD4598D36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80C-4163-8F95-3EBD4598D3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 Sebrae é para empreendedores. Tanto para quem quer abrir quanto para quem já tem uma pequena empresa consolidada</c:v>
                </c:pt>
                <c:pt idx="1">
                  <c:v>O conhecimento que o Sebrae oferece aumenta decisivamente a chance de sucesso de um negócio</c:v>
                </c:pt>
                <c:pt idx="2">
                  <c:v>É fácil fazer negócios com o Sebrae, ou seja, é fácil acessar seus produtos e serviços</c:v>
                </c:pt>
                <c:pt idx="3">
                  <c:v>Os serviços do Sebrae apresentam o melhor custo-benefício do mercado</c:v>
                </c:pt>
                <c:pt idx="4">
                  <c:v>O Sebrae é o maior especialista em pequenas empresas no Brasil</c:v>
                </c:pt>
                <c:pt idx="5">
                  <c:v>O Sebrae está sempre por perto, disponível</c:v>
                </c:pt>
              </c:strCache>
            </c:strRef>
          </c:cat>
          <c:val>
            <c:numRef>
              <c:f>Planilha1!$B$2:$B$7</c:f>
              <c:numCache>
                <c:formatCode>#.#00</c:formatCode>
                <c:ptCount val="6"/>
                <c:pt idx="0">
                  <c:v>8.9</c:v>
                </c:pt>
                <c:pt idx="1">
                  <c:v>8.8000000000000007</c:v>
                </c:pt>
                <c:pt idx="2">
                  <c:v>8.1</c:v>
                </c:pt>
                <c:pt idx="3">
                  <c:v>8.3000000000000007</c:v>
                </c:pt>
                <c:pt idx="4">
                  <c:v>8.8000000000000007</c:v>
                </c:pt>
                <c:pt idx="5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4-4520-9940-F9D29428A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0135624"/>
        <c:axId val="970145464"/>
      </c:barChart>
      <c:catAx>
        <c:axId val="970135624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145464"/>
        <c:crosses val="autoZero"/>
        <c:auto val="1"/>
        <c:lblAlgn val="ctr"/>
        <c:lblOffset val="100"/>
        <c:noMultiLvlLbl val="0"/>
      </c:catAx>
      <c:valAx>
        <c:axId val="97014546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135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57186399578791E-2"/>
          <c:y val="6.3450387232959773E-2"/>
          <c:w val="0.95537806013272508"/>
          <c:h val="0.6098159792281143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8-424C-883C-7436A11E339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8-424C-883C-7436A11E339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8-424C-883C-7436A11E339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8-424C-883C-7436A11E339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8-424C-883C-7436A11E339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8-424C-883C-7436A11E33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 Sebrae é para empreendedores. Tanto para quem quer abrir quanto para quem já tem uma pequena empresa consolidada</c:v>
                </c:pt>
                <c:pt idx="1">
                  <c:v>O conhecimento que o Sebrae oferece aumenta decisivamente a chance de sucesso de um negócio</c:v>
                </c:pt>
                <c:pt idx="2">
                  <c:v>É fácil fazer negócios com o Sebrae, ou seja, é fácil acessar seus produtos e serviços</c:v>
                </c:pt>
                <c:pt idx="3">
                  <c:v>Os serviços do Sebrae apresentam o melhor custo-benefício do mercado</c:v>
                </c:pt>
                <c:pt idx="4">
                  <c:v>O Sebrae é o maior especialista em pequenas empresas no Brasil</c:v>
                </c:pt>
                <c:pt idx="5">
                  <c:v>O Sebrae está sempre por perto, disponível</c:v>
                </c:pt>
              </c:strCache>
            </c:strRef>
          </c:cat>
          <c:val>
            <c:numRef>
              <c:f>Planilha1!$B$2:$B$7</c:f>
              <c:numCache>
                <c:formatCode>Geral</c:formatCode>
                <c:ptCount val="6"/>
                <c:pt idx="0">
                  <c:v>8.8000000000000007</c:v>
                </c:pt>
                <c:pt idx="1">
                  <c:v>8.8000000000000007</c:v>
                </c:pt>
                <c:pt idx="2">
                  <c:v>8.1</c:v>
                </c:pt>
                <c:pt idx="3">
                  <c:v>8.3000000000000007</c:v>
                </c:pt>
                <c:pt idx="4">
                  <c:v>8.8000000000000007</c:v>
                </c:pt>
                <c:pt idx="5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A08-424C-883C-7436A11E339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763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O Sebrae é para empreendedores. Tanto para quem quer abrir quanto para quem já tem uma pequena empresa consolidada</c:v>
                </c:pt>
                <c:pt idx="1">
                  <c:v>O conhecimento que o Sebrae oferece aumenta decisivamente a chance de sucesso de um negócio</c:v>
                </c:pt>
                <c:pt idx="2">
                  <c:v>É fácil fazer negócios com o Sebrae, ou seja, é fácil acessar seus produtos e serviços</c:v>
                </c:pt>
                <c:pt idx="3">
                  <c:v>Os serviços do Sebrae apresentam o melhor custo-benefício do mercado</c:v>
                </c:pt>
                <c:pt idx="4">
                  <c:v>O Sebrae é o maior especialista em pequenas empresas no Brasil</c:v>
                </c:pt>
                <c:pt idx="5">
                  <c:v>O Sebrae está sempre por perto, disponível</c:v>
                </c:pt>
              </c:strCache>
            </c:strRef>
          </c:cat>
          <c:val>
            <c:numRef>
              <c:f>Planilha1!$C$2:$C$7</c:f>
              <c:numCache>
                <c:formatCode>#.#00</c:formatCode>
                <c:ptCount val="6"/>
                <c:pt idx="0">
                  <c:v>8.9</c:v>
                </c:pt>
                <c:pt idx="1">
                  <c:v>8.8000000000000007</c:v>
                </c:pt>
                <c:pt idx="2">
                  <c:v>8.1</c:v>
                </c:pt>
                <c:pt idx="3">
                  <c:v>8.3000000000000007</c:v>
                </c:pt>
                <c:pt idx="4">
                  <c:v>8.8000000000000007</c:v>
                </c:pt>
                <c:pt idx="5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A08-424C-883C-7436A11E3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0135624"/>
        <c:axId val="970145464"/>
      </c:barChart>
      <c:catAx>
        <c:axId val="970135624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145464"/>
        <c:crosses val="autoZero"/>
        <c:auto val="1"/>
        <c:lblAlgn val="ctr"/>
        <c:lblOffset val="100"/>
        <c:noMultiLvlLbl val="0"/>
      </c:catAx>
      <c:valAx>
        <c:axId val="97014546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135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##.#00</c:formatCode>
                <c:ptCount val="27"/>
                <c:pt idx="0">
                  <c:v>9.1064989438646062</c:v>
                </c:pt>
                <c:pt idx="1">
                  <c:v>9.0009265040757391</c:v>
                </c:pt>
                <c:pt idx="2">
                  <c:v>9.132882473133316</c:v>
                </c:pt>
                <c:pt idx="3">
                  <c:v>9.0890432398517422</c:v>
                </c:pt>
                <c:pt idx="4">
                  <c:v>8.897465402529285</c:v>
                </c:pt>
                <c:pt idx="5">
                  <c:v>9.0572730443099996</c:v>
                </c:pt>
                <c:pt idx="6">
                  <c:v>8.7652678990976618</c:v>
                </c:pt>
                <c:pt idx="7">
                  <c:v>8.6896961752560316</c:v>
                </c:pt>
                <c:pt idx="8">
                  <c:v>8.8764076585700202</c:v>
                </c:pt>
                <c:pt idx="9">
                  <c:v>8.9592101887020448</c:v>
                </c:pt>
                <c:pt idx="10">
                  <c:v>8.9050217688550095</c:v>
                </c:pt>
                <c:pt idx="11">
                  <c:v>9.0399001044591714</c:v>
                </c:pt>
                <c:pt idx="12">
                  <c:v>8.9401226075796636</c:v>
                </c:pt>
                <c:pt idx="13">
                  <c:v>8.929624080191342</c:v>
                </c:pt>
                <c:pt idx="14">
                  <c:v>8.9995924349146321</c:v>
                </c:pt>
                <c:pt idx="15">
                  <c:v>9.0414416631274079</c:v>
                </c:pt>
                <c:pt idx="16">
                  <c:v>8.9337817937841226</c:v>
                </c:pt>
                <c:pt idx="17">
                  <c:v>8.9766752383804711</c:v>
                </c:pt>
                <c:pt idx="18">
                  <c:v>8.6334649059599951</c:v>
                </c:pt>
                <c:pt idx="19">
                  <c:v>9.063060737666131</c:v>
                </c:pt>
                <c:pt idx="20">
                  <c:v>8.6877073213991025</c:v>
                </c:pt>
                <c:pt idx="21">
                  <c:v>9.0134801028626548</c:v>
                </c:pt>
                <c:pt idx="22">
                  <c:v>8.8351286209133892</c:v>
                </c:pt>
                <c:pt idx="23">
                  <c:v>8.7983583882355791</c:v>
                </c:pt>
                <c:pt idx="24">
                  <c:v>8.9536851780493674</c:v>
                </c:pt>
                <c:pt idx="25">
                  <c:v>8.9170161707542288</c:v>
                </c:pt>
                <c:pt idx="26">
                  <c:v>8.9128787315104212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7C-41DE-AA2A-DD527B881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73856"/>
        <c:crossesAt val="0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6.633092037843645E-2</c:v>
                </c:pt>
                <c:pt idx="1">
                  <c:v>6.3196316725605425E-2</c:v>
                </c:pt>
                <c:pt idx="2">
                  <c:v>4.8948887439849542E-2</c:v>
                </c:pt>
                <c:pt idx="3">
                  <c:v>7.5269503783366304E-2</c:v>
                </c:pt>
                <c:pt idx="4">
                  <c:v>9.3515883789513032E-2</c:v>
                </c:pt>
                <c:pt idx="5">
                  <c:v>7.8776635589734995E-2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0-4A25-9DC1-1CE908582A1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0.29098157844434569</c:v>
                </c:pt>
                <c:pt idx="1">
                  <c:v>0.23143058581463408</c:v>
                </c:pt>
                <c:pt idx="2">
                  <c:v>0.23377495602616619</c:v>
                </c:pt>
                <c:pt idx="3">
                  <c:v>0.26052078918408983</c:v>
                </c:pt>
                <c:pt idx="4">
                  <c:v>0.24919574729219476</c:v>
                </c:pt>
                <c:pt idx="5">
                  <c:v>0.28077968992129032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0-4A25-9DC1-1CE908582A1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0.62736289591357375</c:v>
                </c:pt>
                <c:pt idx="1">
                  <c:v>0.694083646545823</c:v>
                </c:pt>
                <c:pt idx="2">
                  <c:v>0.70249185772974665</c:v>
                </c:pt>
                <c:pt idx="3">
                  <c:v>0.6476321530636594</c:v>
                </c:pt>
                <c:pt idx="4">
                  <c:v>0.63391940831821325</c:v>
                </c:pt>
                <c:pt idx="5">
                  <c:v>0.60181853851140354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E0-4A25-9DC1-1CE908582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0.10154352433315247</c:v>
                </c:pt>
                <c:pt idx="1">
                  <c:v>7.8157949275856203E-2</c:v>
                </c:pt>
                <c:pt idx="2">
                  <c:v>7.5271864920133366E-2</c:v>
                </c:pt>
                <c:pt idx="3">
                  <c:v>7.1874675785436354E-2</c:v>
                </c:pt>
                <c:pt idx="4">
                  <c:v>5.2886993604762005E-2</c:v>
                </c:pt>
                <c:pt idx="5">
                  <c:v>5.3807380533859001E-2</c:v>
                </c:pt>
                <c:pt idx="6">
                  <c:v>5.1275129825195061E-2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A-4DBA-BE98-25DC3CE63B8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0.23743590402012058</c:v>
                </c:pt>
                <c:pt idx="1">
                  <c:v>0.25475346926835801</c:v>
                </c:pt>
                <c:pt idx="2">
                  <c:v>0.23019204704371624</c:v>
                </c:pt>
                <c:pt idx="3">
                  <c:v>0.24580775352851322</c:v>
                </c:pt>
                <c:pt idx="4">
                  <c:v>0.26236334034485009</c:v>
                </c:pt>
                <c:pt idx="5">
                  <c:v>0.2746348380234353</c:v>
                </c:pt>
                <c:pt idx="6">
                  <c:v>0.25187630508673658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A-4DBA-BE98-25DC3CE63B8F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0.63376769908067532</c:v>
                </c:pt>
                <c:pt idx="1">
                  <c:v>0.6302401201590494</c:v>
                </c:pt>
                <c:pt idx="2">
                  <c:v>0.67068281872846003</c:v>
                </c:pt>
                <c:pt idx="3">
                  <c:v>0.6722990420042112</c:v>
                </c:pt>
                <c:pt idx="4">
                  <c:v>0.67552187346207415</c:v>
                </c:pt>
                <c:pt idx="5">
                  <c:v>0.66143771836384435</c:v>
                </c:pt>
                <c:pt idx="6">
                  <c:v>0.69312627217850808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A-4DBA-BE98-25DC3CE63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##.#00</c:formatCode>
                <c:ptCount val="27"/>
                <c:pt idx="0">
                  <c:v>9.0290475948955837</c:v>
                </c:pt>
                <c:pt idx="1">
                  <c:v>9.0724969708106631</c:v>
                </c:pt>
                <c:pt idx="2">
                  <c:v>9.087229095281776</c:v>
                </c:pt>
                <c:pt idx="3">
                  <c:v>9.1839746245893537</c:v>
                </c:pt>
                <c:pt idx="4">
                  <c:v>8.7621386246038693</c:v>
                </c:pt>
                <c:pt idx="5">
                  <c:v>8.9102579460958875</c:v>
                </c:pt>
                <c:pt idx="6">
                  <c:v>8.6907374726807074</c:v>
                </c:pt>
                <c:pt idx="7">
                  <c:v>8.5941016048596239</c:v>
                </c:pt>
                <c:pt idx="8">
                  <c:v>8.6941805134704175</c:v>
                </c:pt>
                <c:pt idx="9">
                  <c:v>8.9826315260272978</c:v>
                </c:pt>
                <c:pt idx="10">
                  <c:v>8.8450062587241245</c:v>
                </c:pt>
                <c:pt idx="11">
                  <c:v>9.0371110173427507</c:v>
                </c:pt>
                <c:pt idx="12">
                  <c:v>8.8611699905056884</c:v>
                </c:pt>
                <c:pt idx="13">
                  <c:v>8.9990948742243688</c:v>
                </c:pt>
                <c:pt idx="14">
                  <c:v>8.9587255129408323</c:v>
                </c:pt>
                <c:pt idx="15">
                  <c:v>8.9823225986690645</c:v>
                </c:pt>
                <c:pt idx="16">
                  <c:v>8.8795940259939883</c:v>
                </c:pt>
                <c:pt idx="17">
                  <c:v>8.7863626971879771</c:v>
                </c:pt>
                <c:pt idx="18">
                  <c:v>8.6445790044551227</c:v>
                </c:pt>
                <c:pt idx="19">
                  <c:v>8.9885303016991358</c:v>
                </c:pt>
                <c:pt idx="20">
                  <c:v>8.8156195950644083</c:v>
                </c:pt>
                <c:pt idx="21">
                  <c:v>9.1676585906484505</c:v>
                </c:pt>
                <c:pt idx="22">
                  <c:v>8.7800192910080543</c:v>
                </c:pt>
                <c:pt idx="23">
                  <c:v>8.8329983923512501</c:v>
                </c:pt>
                <c:pt idx="24">
                  <c:v>8.9052263636695148</c:v>
                </c:pt>
                <c:pt idx="25">
                  <c:v>8.8225068832643476</c:v>
                </c:pt>
                <c:pt idx="26">
                  <c:v>8.8180315810660588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7C-41DE-AA2A-DD527B881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0.10390068489971727</c:v>
                </c:pt>
                <c:pt idx="1">
                  <c:v>6.8834024580166089E-2</c:v>
                </c:pt>
                <c:pt idx="2">
                  <c:v>5.8401796630916811E-2</c:v>
                </c:pt>
                <c:pt idx="3">
                  <c:v>8.4122449514938594E-2</c:v>
                </c:pt>
                <c:pt idx="4">
                  <c:v>9.8797519307504564E-2</c:v>
                </c:pt>
                <c:pt idx="5">
                  <c:v>6.7296482688462805E-2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0-4A25-9DC1-1CE908582A1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0.285642304032317</c:v>
                </c:pt>
                <c:pt idx="1">
                  <c:v>0.27150171935157663</c:v>
                </c:pt>
                <c:pt idx="2">
                  <c:v>0.25264082418385053</c:v>
                </c:pt>
                <c:pt idx="3">
                  <c:v>0.24531772258110027</c:v>
                </c:pt>
                <c:pt idx="4">
                  <c:v>0.23038253981876913</c:v>
                </c:pt>
                <c:pt idx="5">
                  <c:v>0.27919352533010339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0-4A25-9DC1-1CE908582A1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0.5988437174687955</c:v>
                </c:pt>
                <c:pt idx="1">
                  <c:v>0.6456885059391918</c:v>
                </c:pt>
                <c:pt idx="2">
                  <c:v>0.67234869870898595</c:v>
                </c:pt>
                <c:pt idx="3">
                  <c:v>0.65281530409789779</c:v>
                </c:pt>
                <c:pt idx="4">
                  <c:v>0.63428129181680926</c:v>
                </c:pt>
                <c:pt idx="5">
                  <c:v>0.5968006522569298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E0-4A25-9DC1-1CE908582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9.9466192839778478E-2</c:v>
                </c:pt>
                <c:pt idx="1">
                  <c:v>7.4735929724347047E-2</c:v>
                </c:pt>
                <c:pt idx="2">
                  <c:v>7.6634787542147975E-2</c:v>
                </c:pt>
                <c:pt idx="3">
                  <c:v>6.971803532876289E-2</c:v>
                </c:pt>
                <c:pt idx="4">
                  <c:v>7.365813693802567E-2</c:v>
                </c:pt>
                <c:pt idx="5">
                  <c:v>7.891807822858804E-2</c:v>
                </c:pt>
                <c:pt idx="6">
                  <c:v>6.6189421028549564E-2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A-4DBA-BE98-25DC3CE63B8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0.21996879853062404</c:v>
                </c:pt>
                <c:pt idx="1">
                  <c:v>0.21205193809173939</c:v>
                </c:pt>
                <c:pt idx="2">
                  <c:v>0.20672854372071739</c:v>
                </c:pt>
                <c:pt idx="3">
                  <c:v>0.24579828683127833</c:v>
                </c:pt>
                <c:pt idx="4">
                  <c:v>0.27610159035387577</c:v>
                </c:pt>
                <c:pt idx="5">
                  <c:v>0.30601763378536218</c:v>
                </c:pt>
                <c:pt idx="6">
                  <c:v>0.30289893727591882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A-4DBA-BE98-25DC3CE63B8F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0.62468000334529461</c:v>
                </c:pt>
                <c:pt idx="1">
                  <c:v>0.67098357089841398</c:v>
                </c:pt>
                <c:pt idx="2">
                  <c:v>0.69695159902360315</c:v>
                </c:pt>
                <c:pt idx="3">
                  <c:v>0.67001133988031691</c:v>
                </c:pt>
                <c:pt idx="4">
                  <c:v>0.64471727816340063</c:v>
                </c:pt>
                <c:pt idx="5">
                  <c:v>0.60704319818164865</c:v>
                </c:pt>
                <c:pt idx="6">
                  <c:v>0.61105866311738355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A-4DBA-BE98-25DC3CE63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Lembra de instituição que apoia MPEs 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0.48395062245092274</c:v>
                </c:pt>
                <c:pt idx="1">
                  <c:v>0.44654808185982331</c:v>
                </c:pt>
                <c:pt idx="2">
                  <c:v>0.47746795373007644</c:v>
                </c:pt>
                <c:pt idx="3">
                  <c:v>0.62387022454767593</c:v>
                </c:pt>
                <c:pt idx="4">
                  <c:v>0.47201628104702242</c:v>
                </c:pt>
                <c:pt idx="5">
                  <c:v>0.46133760281702629</c:v>
                </c:pt>
                <c:pt idx="6">
                  <c:v>0.42002372526442228</c:v>
                </c:pt>
                <c:pt idx="7">
                  <c:v>0.5206715038866373</c:v>
                </c:pt>
                <c:pt idx="8">
                  <c:v>0.44066653358600427</c:v>
                </c:pt>
                <c:pt idx="9">
                  <c:v>0.4828366479502938</c:v>
                </c:pt>
                <c:pt idx="10">
                  <c:v>0.39209130579206602</c:v>
                </c:pt>
                <c:pt idx="11">
                  <c:v>0.47259934208611104</c:v>
                </c:pt>
                <c:pt idx="12">
                  <c:v>0.46836799527818818</c:v>
                </c:pt>
                <c:pt idx="13">
                  <c:v>0.491710860940269</c:v>
                </c:pt>
                <c:pt idx="14">
                  <c:v>0.49674636201401917</c:v>
                </c:pt>
                <c:pt idx="15">
                  <c:v>0.45025656887302373</c:v>
                </c:pt>
                <c:pt idx="16">
                  <c:v>0.49847272800892822</c:v>
                </c:pt>
                <c:pt idx="17">
                  <c:v>0.4035820836767321</c:v>
                </c:pt>
                <c:pt idx="18">
                  <c:v>0.37380223435826343</c:v>
                </c:pt>
                <c:pt idx="19">
                  <c:v>0.55762724209236769</c:v>
                </c:pt>
                <c:pt idx="20">
                  <c:v>0.50584897081435432</c:v>
                </c:pt>
                <c:pt idx="21">
                  <c:v>0.62943761575426627</c:v>
                </c:pt>
                <c:pt idx="22">
                  <c:v>0.43073013221947293</c:v>
                </c:pt>
                <c:pt idx="23">
                  <c:v>0.41807846499063639</c:v>
                </c:pt>
                <c:pt idx="24">
                  <c:v>0.43710771474418203</c:v>
                </c:pt>
                <c:pt idx="25">
                  <c:v>0.36211732278407938</c:v>
                </c:pt>
                <c:pt idx="26">
                  <c:v>0.46476585506583712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32-4476-83D0-A3B40FE8FCD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Citou o SEBRAE (1ª citação)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Plan1!$C$2:$C$28</c:f>
              <c:numCache>
                <c:formatCode>###0%</c:formatCode>
                <c:ptCount val="27"/>
                <c:pt idx="0">
                  <c:v>0.35731759122269913</c:v>
                </c:pt>
                <c:pt idx="1">
                  <c:v>0.34653311998583936</c:v>
                </c:pt>
                <c:pt idx="2">
                  <c:v>0.37810632274300099</c:v>
                </c:pt>
                <c:pt idx="3">
                  <c:v>0.51534433085282028</c:v>
                </c:pt>
                <c:pt idx="4">
                  <c:v>0.35790649088459803</c:v>
                </c:pt>
                <c:pt idx="5">
                  <c:v>0.31857330650964988</c:v>
                </c:pt>
                <c:pt idx="6">
                  <c:v>0.32670401698272178</c:v>
                </c:pt>
                <c:pt idx="7">
                  <c:v>0.38994205716189312</c:v>
                </c:pt>
                <c:pt idx="8">
                  <c:v>0.31474435415673024</c:v>
                </c:pt>
                <c:pt idx="9">
                  <c:v>0.3639241784886329</c:v>
                </c:pt>
                <c:pt idx="10">
                  <c:v>0.24674104152920692</c:v>
                </c:pt>
                <c:pt idx="11">
                  <c:v>0.35548039677470628</c:v>
                </c:pt>
                <c:pt idx="12">
                  <c:v>0.30230273756604403</c:v>
                </c:pt>
                <c:pt idx="13">
                  <c:v>0.35816901031565146</c:v>
                </c:pt>
                <c:pt idx="14">
                  <c:v>0.38346461839522583</c:v>
                </c:pt>
                <c:pt idx="15">
                  <c:v>0.32477664310559889</c:v>
                </c:pt>
                <c:pt idx="16">
                  <c:v>0.36932770642350427</c:v>
                </c:pt>
                <c:pt idx="17">
                  <c:v>0.26821580330564465</c:v>
                </c:pt>
                <c:pt idx="18">
                  <c:v>0.23720386103562419</c:v>
                </c:pt>
                <c:pt idx="19">
                  <c:v>0.42006033046036811</c:v>
                </c:pt>
                <c:pt idx="20">
                  <c:v>0.40851008439215236</c:v>
                </c:pt>
                <c:pt idx="21">
                  <c:v>0.51088580878655454</c:v>
                </c:pt>
                <c:pt idx="22">
                  <c:v>0.27943873227370464</c:v>
                </c:pt>
                <c:pt idx="23">
                  <c:v>0.26932245586496512</c:v>
                </c:pt>
                <c:pt idx="24">
                  <c:v>0.33077690351635747</c:v>
                </c:pt>
                <c:pt idx="25">
                  <c:v>0.25359092240359526</c:v>
                </c:pt>
                <c:pt idx="26">
                  <c:v>0.37259527715754165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C7-4303-B30A-CD6B1E38F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-1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0.70000000000000007"/>
        </c:scaling>
        <c:delete val="1"/>
        <c:axPos val="l"/>
        <c:numFmt formatCode="###0%" sourceLinked="1"/>
        <c:majorTickMark val="out"/>
        <c:minorTickMark val="none"/>
        <c:tickLblPos val="nextTo"/>
        <c:crossAx val="1676679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##.#00</c:formatCode>
                <c:ptCount val="27"/>
                <c:pt idx="0">
                  <c:v>8.2938209700062604</c:v>
                </c:pt>
                <c:pt idx="1">
                  <c:v>8.4728645184266824</c:v>
                </c:pt>
                <c:pt idx="2">
                  <c:v>8.3307398908420005</c:v>
                </c:pt>
                <c:pt idx="3">
                  <c:v>8.6018720465553944</c:v>
                </c:pt>
                <c:pt idx="4">
                  <c:v>8.1131412993611391</c:v>
                </c:pt>
                <c:pt idx="5">
                  <c:v>8.1820928464801082</c:v>
                </c:pt>
                <c:pt idx="6">
                  <c:v>7.8089792183972175</c:v>
                </c:pt>
                <c:pt idx="7">
                  <c:v>7.7646511293110274</c:v>
                </c:pt>
                <c:pt idx="8">
                  <c:v>7.9550854257043486</c:v>
                </c:pt>
                <c:pt idx="9">
                  <c:v>8.3025957243625594</c:v>
                </c:pt>
                <c:pt idx="10">
                  <c:v>7.9681892520668205</c:v>
                </c:pt>
                <c:pt idx="11">
                  <c:v>8.4494581730725002</c:v>
                </c:pt>
                <c:pt idx="12">
                  <c:v>8.2364620110090758</c:v>
                </c:pt>
                <c:pt idx="13">
                  <c:v>8.3012936773338115</c:v>
                </c:pt>
                <c:pt idx="14">
                  <c:v>8.3777489626200925</c:v>
                </c:pt>
                <c:pt idx="15">
                  <c:v>8.4285696371583896</c:v>
                </c:pt>
                <c:pt idx="16">
                  <c:v>8.0296936301513515</c:v>
                </c:pt>
                <c:pt idx="17">
                  <c:v>8.2634628149339342</c:v>
                </c:pt>
                <c:pt idx="18">
                  <c:v>7.6982497528597946</c:v>
                </c:pt>
                <c:pt idx="19">
                  <c:v>8.3493008406325373</c:v>
                </c:pt>
                <c:pt idx="20">
                  <c:v>8.0863800160727131</c:v>
                </c:pt>
                <c:pt idx="21">
                  <c:v>8.3582894762064175</c:v>
                </c:pt>
                <c:pt idx="22">
                  <c:v>8.2378963058256822</c:v>
                </c:pt>
                <c:pt idx="23">
                  <c:v>8.1964793161221241</c:v>
                </c:pt>
                <c:pt idx="24">
                  <c:v>8.1526639556525549</c:v>
                </c:pt>
                <c:pt idx="25">
                  <c:v>7.9949830845882106</c:v>
                </c:pt>
                <c:pt idx="26">
                  <c:v>8.45357752945222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7C-41DE-AA2A-DD527B881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0.20590563620767624</c:v>
                </c:pt>
                <c:pt idx="1">
                  <c:v>0.16248919191762456</c:v>
                </c:pt>
                <c:pt idx="2">
                  <c:v>0.18294755696686021</c:v>
                </c:pt>
                <c:pt idx="3">
                  <c:v>0.18564862028375301</c:v>
                </c:pt>
                <c:pt idx="4">
                  <c:v>0.15973377259662883</c:v>
                </c:pt>
                <c:pt idx="5">
                  <c:v>0.15003772364610268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0-4A25-9DC1-1CE908582A1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0.30265702890697055</c:v>
                </c:pt>
                <c:pt idx="1">
                  <c:v>0.28865854865221879</c:v>
                </c:pt>
                <c:pt idx="2">
                  <c:v>0.28037250762672328</c:v>
                </c:pt>
                <c:pt idx="3">
                  <c:v>0.25179462035952449</c:v>
                </c:pt>
                <c:pt idx="4">
                  <c:v>0.2632352789336197</c:v>
                </c:pt>
                <c:pt idx="5">
                  <c:v>0.23907807625906105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0-4A25-9DC1-1CE908582A1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0.45161542663993531</c:v>
                </c:pt>
                <c:pt idx="1">
                  <c:v>0.48178374665582008</c:v>
                </c:pt>
                <c:pt idx="2">
                  <c:v>0.45619552426684989</c:v>
                </c:pt>
                <c:pt idx="3">
                  <c:v>0.45500582354600227</c:v>
                </c:pt>
                <c:pt idx="4">
                  <c:v>0.44291208194835868</c:v>
                </c:pt>
                <c:pt idx="5">
                  <c:v>0.44193377460373556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E0-4A25-9DC1-1CE908582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0.17996131630675782</c:v>
                </c:pt>
                <c:pt idx="1">
                  <c:v>0.17048932837449765</c:v>
                </c:pt>
                <c:pt idx="2">
                  <c:v>0.16043874633119731</c:v>
                </c:pt>
                <c:pt idx="3">
                  <c:v>0.16964858577278577</c:v>
                </c:pt>
                <c:pt idx="4">
                  <c:v>0.18306750240110425</c:v>
                </c:pt>
                <c:pt idx="5">
                  <c:v>0.18149505318701756</c:v>
                </c:pt>
                <c:pt idx="6">
                  <c:v>0.14769616220413273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A-4DBA-BE98-25DC3CE63B8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0.18465011984823032</c:v>
                </c:pt>
                <c:pt idx="1">
                  <c:v>0.24873265085146176</c:v>
                </c:pt>
                <c:pt idx="2">
                  <c:v>0.22870427169744845</c:v>
                </c:pt>
                <c:pt idx="3">
                  <c:v>0.26320825108290635</c:v>
                </c:pt>
                <c:pt idx="4">
                  <c:v>0.32192341374119626</c:v>
                </c:pt>
                <c:pt idx="5">
                  <c:v>0.30494995917997203</c:v>
                </c:pt>
                <c:pt idx="6">
                  <c:v>0.34235405842689992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A-4DBA-BE98-25DC3CE63B8F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0.47946775766589234</c:v>
                </c:pt>
                <c:pt idx="1">
                  <c:v>0.46333386117257347</c:v>
                </c:pt>
                <c:pt idx="2">
                  <c:v>0.50810832916513304</c:v>
                </c:pt>
                <c:pt idx="3">
                  <c:v>0.48254601437769395</c:v>
                </c:pt>
                <c:pt idx="4">
                  <c:v>0.43633441738970297</c:v>
                </c:pt>
                <c:pt idx="5">
                  <c:v>0.42864439430710982</c:v>
                </c:pt>
                <c:pt idx="6">
                  <c:v>0.396396808503795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A-4DBA-BE98-25DC3CE63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##.#00</c:formatCode>
                <c:ptCount val="27"/>
                <c:pt idx="0">
                  <c:v>8.7426204201092172</c:v>
                </c:pt>
                <c:pt idx="1">
                  <c:v>8.5516091089739081</c:v>
                </c:pt>
                <c:pt idx="2">
                  <c:v>8.6781792313579569</c:v>
                </c:pt>
                <c:pt idx="3">
                  <c:v>8.8873894420727222</c:v>
                </c:pt>
                <c:pt idx="4">
                  <c:v>8.1942943986503796</c:v>
                </c:pt>
                <c:pt idx="5">
                  <c:v>8.3996793818230664</c:v>
                </c:pt>
                <c:pt idx="6">
                  <c:v>8.1376559697861879</c:v>
                </c:pt>
                <c:pt idx="7">
                  <c:v>7.977495724228457</c:v>
                </c:pt>
                <c:pt idx="8">
                  <c:v>8.32942478746779</c:v>
                </c:pt>
                <c:pt idx="9">
                  <c:v>8.6608717910869792</c:v>
                </c:pt>
                <c:pt idx="10">
                  <c:v>8.1132244699452052</c:v>
                </c:pt>
                <c:pt idx="11">
                  <c:v>8.5500796156632486</c:v>
                </c:pt>
                <c:pt idx="12">
                  <c:v>8.3956274421769663</c:v>
                </c:pt>
                <c:pt idx="13">
                  <c:v>8.5531174794591589</c:v>
                </c:pt>
                <c:pt idx="14">
                  <c:v>8.4332762298908897</c:v>
                </c:pt>
                <c:pt idx="15">
                  <c:v>8.6448278658583089</c:v>
                </c:pt>
                <c:pt idx="16">
                  <c:v>8.532563070245212</c:v>
                </c:pt>
                <c:pt idx="17">
                  <c:v>8.394665489386302</c:v>
                </c:pt>
                <c:pt idx="18">
                  <c:v>8.0088613648537184</c:v>
                </c:pt>
                <c:pt idx="19">
                  <c:v>8.5337845922433537</c:v>
                </c:pt>
                <c:pt idx="20">
                  <c:v>8.2279343692161326</c:v>
                </c:pt>
                <c:pt idx="21">
                  <c:v>8.5292418062195505</c:v>
                </c:pt>
                <c:pt idx="22">
                  <c:v>8.2273063602521503</c:v>
                </c:pt>
                <c:pt idx="23">
                  <c:v>8.1109265616052379</c:v>
                </c:pt>
                <c:pt idx="24">
                  <c:v>8.4758893271009121</c:v>
                </c:pt>
                <c:pt idx="25">
                  <c:v>8.0985770081368536</c:v>
                </c:pt>
                <c:pt idx="26">
                  <c:v>8.4054623105460156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7C-41DE-AA2A-DD527B881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0.1971203521532246</c:v>
                </c:pt>
                <c:pt idx="1">
                  <c:v>0.15129994267008476</c:v>
                </c:pt>
                <c:pt idx="2">
                  <c:v>0.13706686656549516</c:v>
                </c:pt>
                <c:pt idx="3">
                  <c:v>0.13460768220653571</c:v>
                </c:pt>
                <c:pt idx="4">
                  <c:v>0.132372766332431</c:v>
                </c:pt>
                <c:pt idx="5">
                  <c:v>0.10994953144527171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0-4A25-9DC1-1CE908582A1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0.31039027389765339</c:v>
                </c:pt>
                <c:pt idx="1">
                  <c:v>0.29431236947990014</c:v>
                </c:pt>
                <c:pt idx="2">
                  <c:v>0.27895098711183558</c:v>
                </c:pt>
                <c:pt idx="3">
                  <c:v>0.27525302016827913</c:v>
                </c:pt>
                <c:pt idx="4">
                  <c:v>0.25575591250205121</c:v>
                </c:pt>
                <c:pt idx="5">
                  <c:v>0.24811834407403002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0-4A25-9DC1-1CE908582A1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0.40810740442637439</c:v>
                </c:pt>
                <c:pt idx="1">
                  <c:v>0.44449206884190262</c:v>
                </c:pt>
                <c:pt idx="2">
                  <c:v>0.46562270556436963</c:v>
                </c:pt>
                <c:pt idx="3">
                  <c:v>0.4622475807968543</c:v>
                </c:pt>
                <c:pt idx="4">
                  <c:v>0.50170294282582639</c:v>
                </c:pt>
                <c:pt idx="5">
                  <c:v>0.50316405362808192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E0-4A25-9DC1-1CE908582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7.1554584767054327E-2"/>
          <c:w val="0.97528582946603148"/>
          <c:h val="0.7011364445642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0.13356533804247092</c:v>
                </c:pt>
                <c:pt idx="1">
                  <c:v>0.11617937831950252</c:v>
                </c:pt>
                <c:pt idx="2">
                  <c:v>0.10350835000482096</c:v>
                </c:pt>
                <c:pt idx="3">
                  <c:v>0.14185206822870489</c:v>
                </c:pt>
                <c:pt idx="4">
                  <c:v>0.16018213477108495</c:v>
                </c:pt>
                <c:pt idx="5">
                  <c:v>0.14955082719630627</c:v>
                </c:pt>
                <c:pt idx="6">
                  <c:v>0.14111737628115739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A-4DBA-BE98-25DC3CE63B8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0.19993261175896432</c:v>
                </c:pt>
                <c:pt idx="1">
                  <c:v>0.233494395631203</c:v>
                </c:pt>
                <c:pt idx="2">
                  <c:v>0.27701162424357006</c:v>
                </c:pt>
                <c:pt idx="3">
                  <c:v>0.26320090133826485</c:v>
                </c:pt>
                <c:pt idx="4">
                  <c:v>0.32288338040006975</c:v>
                </c:pt>
                <c:pt idx="5">
                  <c:v>0.31701376512779456</c:v>
                </c:pt>
                <c:pt idx="6">
                  <c:v>0.34181942634740264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A-4DBA-BE98-25DC3CE63B8F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0.56222498947502075</c:v>
                </c:pt>
                <c:pt idx="1">
                  <c:v>0.55867992399114941</c:v>
                </c:pt>
                <c:pt idx="2">
                  <c:v>0.53943895404300424</c:v>
                </c:pt>
                <c:pt idx="3">
                  <c:v>0.50448164307798282</c:v>
                </c:pt>
                <c:pt idx="4">
                  <c:v>0.42270882877179611</c:v>
                </c:pt>
                <c:pt idx="5">
                  <c:v>0.3783541274820002</c:v>
                </c:pt>
                <c:pt idx="6">
                  <c:v>0.35499963190438377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A-4DBA-BE98-25DC3CE63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##.#00</c:formatCode>
                <c:ptCount val="27"/>
                <c:pt idx="0">
                  <c:v>9.1913720086659012</c:v>
                </c:pt>
                <c:pt idx="1">
                  <c:v>9.1054677301325064</c:v>
                </c:pt>
                <c:pt idx="2">
                  <c:v>9.1377316204992134</c:v>
                </c:pt>
                <c:pt idx="3">
                  <c:v>9.194497447883057</c:v>
                </c:pt>
                <c:pt idx="4">
                  <c:v>8.8421410642026093</c:v>
                </c:pt>
                <c:pt idx="5">
                  <c:v>8.9634391911094937</c:v>
                </c:pt>
                <c:pt idx="6">
                  <c:v>8.7112443109265314</c:v>
                </c:pt>
                <c:pt idx="7">
                  <c:v>8.6956434696879636</c:v>
                </c:pt>
                <c:pt idx="8">
                  <c:v>8.7989668125328162</c:v>
                </c:pt>
                <c:pt idx="9">
                  <c:v>9.1271701443829887</c:v>
                </c:pt>
                <c:pt idx="10">
                  <c:v>8.754358524537146</c:v>
                </c:pt>
                <c:pt idx="11">
                  <c:v>9.0455144728052073</c:v>
                </c:pt>
                <c:pt idx="12">
                  <c:v>8.9594471009874965</c:v>
                </c:pt>
                <c:pt idx="13">
                  <c:v>8.9599867267236117</c:v>
                </c:pt>
                <c:pt idx="14">
                  <c:v>8.9059619591590522</c:v>
                </c:pt>
                <c:pt idx="15">
                  <c:v>8.993979049620819</c:v>
                </c:pt>
                <c:pt idx="16">
                  <c:v>9.0300625151528333</c:v>
                </c:pt>
                <c:pt idx="17">
                  <c:v>8.9109454940901944</c:v>
                </c:pt>
                <c:pt idx="18">
                  <c:v>8.5611416710137629</c:v>
                </c:pt>
                <c:pt idx="19">
                  <c:v>9.0326678713715935</c:v>
                </c:pt>
                <c:pt idx="20">
                  <c:v>8.7524334140802562</c:v>
                </c:pt>
                <c:pt idx="21">
                  <c:v>9.1739537775424136</c:v>
                </c:pt>
                <c:pt idx="22">
                  <c:v>8.7722982408619057</c:v>
                </c:pt>
                <c:pt idx="23">
                  <c:v>8.7288730427669723</c:v>
                </c:pt>
                <c:pt idx="24">
                  <c:v>9.0152183897925902</c:v>
                </c:pt>
                <c:pt idx="25">
                  <c:v>8.7264323750696455</c:v>
                </c:pt>
                <c:pt idx="26">
                  <c:v>8.8952958301157405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7C-41DE-AA2A-DD527B881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0.13484755604637963</c:v>
                </c:pt>
                <c:pt idx="1">
                  <c:v>8.7606617848585561E-2</c:v>
                </c:pt>
                <c:pt idx="2">
                  <c:v>7.2781661946489287E-2</c:v>
                </c:pt>
                <c:pt idx="3">
                  <c:v>8.7568322815132174E-2</c:v>
                </c:pt>
                <c:pt idx="4">
                  <c:v>0.10037601132843989</c:v>
                </c:pt>
                <c:pt idx="5">
                  <c:v>8.5640521289880478E-2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0-4A25-9DC1-1CE908582A1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0.26799072609258873</c:v>
                </c:pt>
                <c:pt idx="1">
                  <c:v>0.20446587741511763</c:v>
                </c:pt>
                <c:pt idx="2">
                  <c:v>0.22077691108580852</c:v>
                </c:pt>
                <c:pt idx="3">
                  <c:v>0.22068871914506397</c:v>
                </c:pt>
                <c:pt idx="4">
                  <c:v>0.20619699709712505</c:v>
                </c:pt>
                <c:pt idx="5">
                  <c:v>0.20075854089024706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0-4A25-9DC1-1CE908582A1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65 anos +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0.5648529146965261</c:v>
                </c:pt>
                <c:pt idx="1">
                  <c:v>0.66516722595658306</c:v>
                </c:pt>
                <c:pt idx="2">
                  <c:v>0.66827524089485069</c:v>
                </c:pt>
                <c:pt idx="3">
                  <c:v>0.64683511917654224</c:v>
                </c:pt>
                <c:pt idx="4">
                  <c:v>0.64577138984676241</c:v>
                </c:pt>
                <c:pt idx="5">
                  <c:v>0.65431792196809235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E0-4A25-9DC1-1CE908582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9.7457448578867026E-2</c:v>
                </c:pt>
                <c:pt idx="1">
                  <c:v>8.5642639172231E-2</c:v>
                </c:pt>
                <c:pt idx="2">
                  <c:v>8.3684720478918354E-2</c:v>
                </c:pt>
                <c:pt idx="3">
                  <c:v>8.4733215556746219E-2</c:v>
                </c:pt>
                <c:pt idx="4">
                  <c:v>0.10181701668694934</c:v>
                </c:pt>
                <c:pt idx="5">
                  <c:v>8.9296931120896234E-2</c:v>
                </c:pt>
                <c:pt idx="6">
                  <c:v>9.4342906440100835E-2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A-4DBA-BE98-25DC3CE63B8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0.15978547554891981</c:v>
                </c:pt>
                <c:pt idx="1">
                  <c:v>0.217387689796121</c:v>
                </c:pt>
                <c:pt idx="2">
                  <c:v>0.19717034254741525</c:v>
                </c:pt>
                <c:pt idx="3">
                  <c:v>0.19608886792022953</c:v>
                </c:pt>
                <c:pt idx="4">
                  <c:v>0.2219330930659224</c:v>
                </c:pt>
                <c:pt idx="5">
                  <c:v>0.26463053771872586</c:v>
                </c:pt>
                <c:pt idx="6">
                  <c:v>0.28579586918096223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A-4DBA-BE98-25DC3CE63B8F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 </c:v>
                </c:pt>
                <c:pt idx="4">
                  <c:v>Sup. Incomp. </c:v>
                </c:pt>
                <c:pt idx="5">
                  <c:v>Sup. Comp. </c:v>
                </c:pt>
                <c:pt idx="6">
                  <c:v>Pós-Graduação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0.68472763870026088</c:v>
                </c:pt>
                <c:pt idx="1">
                  <c:v>0.65119765844781652</c:v>
                </c:pt>
                <c:pt idx="2">
                  <c:v>0.68568954615377353</c:v>
                </c:pt>
                <c:pt idx="3">
                  <c:v>0.68736634801038332</c:v>
                </c:pt>
                <c:pt idx="4">
                  <c:v>0.64761628638401714</c:v>
                </c:pt>
                <c:pt idx="5">
                  <c:v>0.60631871596760301</c:v>
                </c:pt>
                <c:pt idx="6">
                  <c:v>0.57448932987299628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A-4DBA-BE98-25DC3CE63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99304748101659"/>
          <c:y val="0.92295295291685786"/>
          <c:w val="0.36001390503796687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##.#00</c:formatCode>
                <c:ptCount val="27"/>
                <c:pt idx="0">
                  <c:v>8.5036289155783358</c:v>
                </c:pt>
                <c:pt idx="1">
                  <c:v>8.6621994138674587</c:v>
                </c:pt>
                <c:pt idx="2">
                  <c:v>8.6452071826709762</c:v>
                </c:pt>
                <c:pt idx="3">
                  <c:v>8.8755215335693016</c:v>
                </c:pt>
                <c:pt idx="4">
                  <c:v>8.1355231446874328</c:v>
                </c:pt>
                <c:pt idx="5">
                  <c:v>8.5841048611629684</c:v>
                </c:pt>
                <c:pt idx="6">
                  <c:v>7.9862815422857123</c:v>
                </c:pt>
                <c:pt idx="7">
                  <c:v>8.1982372858208112</c:v>
                </c:pt>
                <c:pt idx="8">
                  <c:v>8.0986285580165767</c:v>
                </c:pt>
                <c:pt idx="9">
                  <c:v>8.6146808149569107</c:v>
                </c:pt>
                <c:pt idx="10">
                  <c:v>8.0555472061774402</c:v>
                </c:pt>
                <c:pt idx="11">
                  <c:v>8.648500717427611</c:v>
                </c:pt>
                <c:pt idx="12">
                  <c:v>8.3062664816900558</c:v>
                </c:pt>
                <c:pt idx="13">
                  <c:v>8.352182691906874</c:v>
                </c:pt>
                <c:pt idx="14">
                  <c:v>8.3748961415204679</c:v>
                </c:pt>
                <c:pt idx="15">
                  <c:v>8.7276139398757486</c:v>
                </c:pt>
                <c:pt idx="16">
                  <c:v>8.3556799436419524</c:v>
                </c:pt>
                <c:pt idx="17">
                  <c:v>8.3226276079587311</c:v>
                </c:pt>
                <c:pt idx="18">
                  <c:v>7.815601145774675</c:v>
                </c:pt>
                <c:pt idx="19">
                  <c:v>8.6658744983565636</c:v>
                </c:pt>
                <c:pt idx="20">
                  <c:v>8.2148347771116406</c:v>
                </c:pt>
                <c:pt idx="21">
                  <c:v>8.5896735919612759</c:v>
                </c:pt>
                <c:pt idx="22">
                  <c:v>8.2174482958159647</c:v>
                </c:pt>
                <c:pt idx="23">
                  <c:v>8.2717702826895714</c:v>
                </c:pt>
                <c:pt idx="24">
                  <c:v>8.4763108961410296</c:v>
                </c:pt>
                <c:pt idx="25">
                  <c:v>8.0658113494550907</c:v>
                </c:pt>
                <c:pt idx="26">
                  <c:v>8.6039698650447178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7C-41DE-AA2A-DD527B881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en-US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5300" cy="501902"/>
          </a:xfrm>
          <a:prstGeom prst="rect">
            <a:avLst/>
          </a:prstGeom>
        </p:spPr>
        <p:txBody>
          <a:bodyPr vert="horz" lIns="92156" tIns="46079" rIns="92156" bIns="4607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7448" y="2"/>
            <a:ext cx="2975300" cy="501902"/>
          </a:xfrm>
          <a:prstGeom prst="rect">
            <a:avLst/>
          </a:prstGeom>
        </p:spPr>
        <p:txBody>
          <a:bodyPr vert="horz" lIns="92156" tIns="46079" rIns="92156" bIns="46079" rtlCol="0"/>
          <a:lstStyle>
            <a:lvl1pPr algn="r">
              <a:defRPr sz="1200"/>
            </a:lvl1pPr>
          </a:lstStyle>
          <a:p>
            <a:fld id="{71EC6650-EA47-4982-B1C7-EB9ED49B839E}" type="datetimeFigureOut">
              <a:rPr lang="pt-BR" smtClean="0"/>
              <a:t>16/02/2018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4586"/>
            <a:ext cx="2975300" cy="501902"/>
          </a:xfrm>
          <a:prstGeom prst="rect">
            <a:avLst/>
          </a:prstGeom>
        </p:spPr>
        <p:txBody>
          <a:bodyPr vert="horz" lIns="92156" tIns="46079" rIns="92156" bIns="4607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7448" y="9494586"/>
            <a:ext cx="2975300" cy="501902"/>
          </a:xfrm>
          <a:prstGeom prst="rect">
            <a:avLst/>
          </a:prstGeom>
        </p:spPr>
        <p:txBody>
          <a:bodyPr vert="horz" lIns="92156" tIns="46079" rIns="92156" bIns="46079" rtlCol="0" anchor="b"/>
          <a:lstStyle>
            <a:lvl1pPr algn="r">
              <a:defRPr sz="1200"/>
            </a:lvl1pPr>
          </a:lstStyle>
          <a:p>
            <a:fld id="{C7A3E8CA-F422-4A28-B16D-CA0BD2BF0B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40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4551" cy="499824"/>
          </a:xfrm>
          <a:prstGeom prst="rect">
            <a:avLst/>
          </a:prstGeom>
        </p:spPr>
        <p:txBody>
          <a:bodyPr vert="horz" lIns="92156" tIns="46079" rIns="92156" bIns="4607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8212" y="2"/>
            <a:ext cx="2974551" cy="499824"/>
          </a:xfrm>
          <a:prstGeom prst="rect">
            <a:avLst/>
          </a:prstGeom>
        </p:spPr>
        <p:txBody>
          <a:bodyPr vert="horz" lIns="92156" tIns="46079" rIns="92156" bIns="46079" rtlCol="0"/>
          <a:lstStyle>
            <a:lvl1pPr algn="r">
              <a:defRPr sz="1200"/>
            </a:lvl1pPr>
          </a:lstStyle>
          <a:p>
            <a:fld id="{21F772D0-6378-479D-9E3F-3613B2E43632}" type="datetimeFigureOut">
              <a:rPr lang="pt-BR" smtClean="0"/>
              <a:pPr/>
              <a:t>16/02/2018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9300"/>
            <a:ext cx="66611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6" tIns="46079" rIns="92156" bIns="4607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436" y="4748334"/>
            <a:ext cx="5491480" cy="4498419"/>
          </a:xfrm>
          <a:prstGeom prst="rect">
            <a:avLst/>
          </a:prstGeom>
        </p:spPr>
        <p:txBody>
          <a:bodyPr vert="horz" lIns="92156" tIns="46079" rIns="92156" bIns="46079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94931"/>
            <a:ext cx="2974551" cy="499824"/>
          </a:xfrm>
          <a:prstGeom prst="rect">
            <a:avLst/>
          </a:prstGeom>
        </p:spPr>
        <p:txBody>
          <a:bodyPr vert="horz" lIns="92156" tIns="46079" rIns="92156" bIns="4607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8212" y="9494931"/>
            <a:ext cx="2974551" cy="499824"/>
          </a:xfrm>
          <a:prstGeom prst="rect">
            <a:avLst/>
          </a:prstGeom>
        </p:spPr>
        <p:txBody>
          <a:bodyPr vert="horz" lIns="92156" tIns="46079" rIns="92156" bIns="46079" rtlCol="0" anchor="b"/>
          <a:lstStyle>
            <a:lvl1pPr algn="r">
              <a:defRPr sz="1200"/>
            </a:lvl1pPr>
          </a:lstStyle>
          <a:p>
            <a:fld id="{4807C02F-F7F0-451A-9F5C-49894C2762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21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6130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2261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8391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44522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30652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6782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02913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89043" algn="l" defTabSz="11722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9300"/>
            <a:ext cx="6661150" cy="3748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6436" y="4748334"/>
            <a:ext cx="5491480" cy="4498419"/>
          </a:xfrm>
          <a:prstGeom prst="rect">
            <a:avLst/>
          </a:prstGeom>
        </p:spPr>
        <p:txBody>
          <a:bodyPr wrap="square" lIns="92141" tIns="92141" rIns="92141" bIns="9214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7597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1152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91558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54300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08923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22488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8900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06309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61003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45920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85170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158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57595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95351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46716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94024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12659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75947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79072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40855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35641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88593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223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01672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21284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99210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601033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9300"/>
            <a:ext cx="6661150" cy="3748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6436" y="4748334"/>
            <a:ext cx="5491480" cy="4498419"/>
          </a:xfrm>
          <a:prstGeom prst="rect">
            <a:avLst/>
          </a:prstGeom>
        </p:spPr>
        <p:txBody>
          <a:bodyPr wrap="square" lIns="92141" tIns="92141" rIns="92141" bIns="9214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7488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430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101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697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298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041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660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9300"/>
            <a:ext cx="6661150" cy="3748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6436" y="4748334"/>
            <a:ext cx="5491480" cy="4498419"/>
          </a:xfrm>
          <a:prstGeom prst="rect">
            <a:avLst/>
          </a:prstGeom>
        </p:spPr>
        <p:txBody>
          <a:bodyPr wrap="square" lIns="92141" tIns="92141" rIns="92141" bIns="9214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265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9300"/>
            <a:ext cx="6661150" cy="3748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6436" y="4748334"/>
            <a:ext cx="5491480" cy="4498419"/>
          </a:xfrm>
          <a:prstGeom prst="rect">
            <a:avLst/>
          </a:prstGeom>
        </p:spPr>
        <p:txBody>
          <a:bodyPr wrap="square" lIns="92141" tIns="92141" rIns="92141" bIns="92141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9016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90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2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625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891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051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5417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779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7857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96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361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9300"/>
            <a:ext cx="6661150" cy="3748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6436" y="4748334"/>
            <a:ext cx="5491480" cy="4498419"/>
          </a:xfrm>
          <a:prstGeom prst="rect">
            <a:avLst/>
          </a:prstGeom>
        </p:spPr>
        <p:txBody>
          <a:bodyPr wrap="square" lIns="92141" tIns="92141" rIns="92141" bIns="92141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08863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0233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0163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620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465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3134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3657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1000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6990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7320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194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9300"/>
            <a:ext cx="6661150" cy="3748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6436" y="4748334"/>
            <a:ext cx="5491480" cy="4498419"/>
          </a:xfrm>
          <a:prstGeom prst="rect">
            <a:avLst/>
          </a:prstGeom>
        </p:spPr>
        <p:txBody>
          <a:bodyPr wrap="square" lIns="92141" tIns="92141" rIns="92141" bIns="92141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87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0963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4521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1727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6768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0933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9300"/>
            <a:ext cx="6661150" cy="3748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6436" y="4748334"/>
            <a:ext cx="5491480" cy="4498419"/>
          </a:xfrm>
          <a:prstGeom prst="rect">
            <a:avLst/>
          </a:prstGeom>
        </p:spPr>
        <p:txBody>
          <a:bodyPr wrap="square" lIns="92141" tIns="92141" rIns="92141" bIns="9214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77785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8436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5015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6570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888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9300"/>
            <a:ext cx="6661150" cy="3748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6436" y="4748334"/>
            <a:ext cx="5491480" cy="4498419"/>
          </a:xfrm>
          <a:prstGeom prst="rect">
            <a:avLst/>
          </a:prstGeom>
        </p:spPr>
        <p:txBody>
          <a:bodyPr wrap="square" lIns="92141" tIns="92141" rIns="92141" bIns="9214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90210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7373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3540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6651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8009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2079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3869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1534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4486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25648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405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3589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49224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33457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83811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4871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5070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08440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64953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29830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56870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163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87926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71976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08848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18020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50793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20394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10132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0493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47255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16600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444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18288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74692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89002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5853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33931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13716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56634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83259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5541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68331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806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31875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81205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75124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82518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90330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9300"/>
            <a:ext cx="6661150" cy="3748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6436" y="4748334"/>
            <a:ext cx="5491480" cy="4498419"/>
          </a:xfrm>
          <a:prstGeom prst="rect">
            <a:avLst/>
          </a:prstGeom>
        </p:spPr>
        <p:txBody>
          <a:bodyPr wrap="square" lIns="92141" tIns="92141" rIns="92141" bIns="9214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365126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60381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80278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71632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50326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68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16/02/2018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64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16/02/2018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3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16/02/2018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34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 rot="10800000" flipH="1">
            <a:off x="10216903" y="4914215"/>
            <a:ext cx="1379420" cy="119467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4266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Shape 129"/>
          <p:cNvSpPr/>
          <p:nvPr/>
        </p:nvSpPr>
        <p:spPr>
          <a:xfrm rot="5400000">
            <a:off x="665769" y="209834"/>
            <a:ext cx="1528354" cy="17641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4266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2309966" y="2314669"/>
            <a:ext cx="6591542" cy="8605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2309966" y="3007530"/>
            <a:ext cx="6591542" cy="2213712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32" name="Shape 132"/>
          <p:cNvSpPr/>
          <p:nvPr/>
        </p:nvSpPr>
        <p:spPr>
          <a:xfrm rot="10800000" flipH="1">
            <a:off x="-165080" y="1412294"/>
            <a:ext cx="1093058" cy="94701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sp>
        <p:nvSpPr>
          <p:cNvPr id="133" name="Shape 133"/>
          <p:cNvSpPr/>
          <p:nvPr/>
        </p:nvSpPr>
        <p:spPr>
          <a:xfrm rot="10800000" flipH="1">
            <a:off x="850789" y="1920578"/>
            <a:ext cx="571526" cy="494915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sp>
        <p:nvSpPr>
          <p:cNvPr id="134" name="Shape 134"/>
          <p:cNvSpPr/>
          <p:nvPr/>
        </p:nvSpPr>
        <p:spPr>
          <a:xfrm rot="10800000" flipH="1">
            <a:off x="1993639" y="-175574"/>
            <a:ext cx="1093058" cy="94701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sp>
        <p:nvSpPr>
          <p:cNvPr id="135" name="Shape 135"/>
          <p:cNvSpPr/>
          <p:nvPr/>
        </p:nvSpPr>
        <p:spPr>
          <a:xfrm rot="10800000" flipH="1">
            <a:off x="437010" y="118594"/>
            <a:ext cx="478338" cy="414096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sp>
        <p:nvSpPr>
          <p:cNvPr id="136" name="Shape 136"/>
          <p:cNvSpPr/>
          <p:nvPr/>
        </p:nvSpPr>
        <p:spPr>
          <a:xfrm rot="10800000" flipH="1">
            <a:off x="11314226" y="5642340"/>
            <a:ext cx="1093058" cy="94701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sp>
        <p:nvSpPr>
          <p:cNvPr id="137" name="Shape 137"/>
          <p:cNvSpPr/>
          <p:nvPr/>
        </p:nvSpPr>
        <p:spPr>
          <a:xfrm rot="10800000" flipH="1">
            <a:off x="10831688" y="6155692"/>
            <a:ext cx="571526" cy="494915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sp>
        <p:nvSpPr>
          <p:cNvPr id="138" name="Shape 138"/>
          <p:cNvSpPr/>
          <p:nvPr/>
        </p:nvSpPr>
        <p:spPr>
          <a:xfrm rot="10800000" flipH="1">
            <a:off x="10427106" y="3914773"/>
            <a:ext cx="1093058" cy="94661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sp>
        <p:nvSpPr>
          <p:cNvPr id="139" name="Shape 139"/>
          <p:cNvSpPr/>
          <p:nvPr/>
        </p:nvSpPr>
        <p:spPr>
          <a:xfrm rot="10800000" flipH="1">
            <a:off x="11314227" y="4683984"/>
            <a:ext cx="478338" cy="414096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grpSp>
        <p:nvGrpSpPr>
          <p:cNvPr id="140" name="Shape 140"/>
          <p:cNvGrpSpPr/>
          <p:nvPr/>
        </p:nvGrpSpPr>
        <p:grpSpPr>
          <a:xfrm>
            <a:off x="2306078" y="81443"/>
            <a:ext cx="468211" cy="432982"/>
            <a:chOff x="5975075" y="2327500"/>
            <a:chExt cx="420100" cy="388350"/>
          </a:xfrm>
        </p:grpSpPr>
        <p:sp>
          <p:nvSpPr>
            <p:cNvPr id="141" name="Shape 141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42" name="Shape 14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</p:grpSp>
      <p:sp>
        <p:nvSpPr>
          <p:cNvPr id="143" name="Shape 143"/>
          <p:cNvSpPr/>
          <p:nvPr/>
        </p:nvSpPr>
        <p:spPr>
          <a:xfrm>
            <a:off x="270765" y="1693962"/>
            <a:ext cx="221386" cy="38369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sp>
        <p:nvSpPr>
          <p:cNvPr id="144" name="Shape 144"/>
          <p:cNvSpPr/>
          <p:nvPr/>
        </p:nvSpPr>
        <p:spPr>
          <a:xfrm>
            <a:off x="11695395" y="5950455"/>
            <a:ext cx="330721" cy="330821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grpSp>
        <p:nvGrpSpPr>
          <p:cNvPr id="145" name="Shape 145"/>
          <p:cNvGrpSpPr/>
          <p:nvPr/>
        </p:nvGrpSpPr>
        <p:grpSpPr>
          <a:xfrm>
            <a:off x="9804146" y="4570011"/>
            <a:ext cx="607420" cy="582874"/>
            <a:chOff x="5241175" y="4959100"/>
            <a:chExt cx="539775" cy="517775"/>
          </a:xfrm>
        </p:grpSpPr>
        <p:sp>
          <p:nvSpPr>
            <p:cNvPr id="146" name="Shape 14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47" name="Shape 147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48" name="Shape 14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49" name="Shape 14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50" name="Shape 150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51" name="Shape 151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</p:grpSp>
      <p:sp>
        <p:nvSpPr>
          <p:cNvPr id="152" name="Shape 152"/>
          <p:cNvSpPr/>
          <p:nvPr/>
        </p:nvSpPr>
        <p:spPr>
          <a:xfrm>
            <a:off x="10773699" y="4206141"/>
            <a:ext cx="399884" cy="36386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grpSp>
        <p:nvGrpSpPr>
          <p:cNvPr id="153" name="Shape 153"/>
          <p:cNvGrpSpPr/>
          <p:nvPr/>
        </p:nvGrpSpPr>
        <p:grpSpPr>
          <a:xfrm>
            <a:off x="1205544" y="687082"/>
            <a:ext cx="510544" cy="809669"/>
            <a:chOff x="6718575" y="2318625"/>
            <a:chExt cx="256950" cy="407375"/>
          </a:xfrm>
        </p:grpSpPr>
        <p:sp>
          <p:nvSpPr>
            <p:cNvPr id="154" name="Shape 15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55" name="Shape 15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56" name="Shape 15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57" name="Shape 15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58" name="Shape 15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59" name="Shape 15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60" name="Shape 16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61" name="Shape 16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</p:grpSp>
      <p:grpSp>
        <p:nvGrpSpPr>
          <p:cNvPr id="162" name="Shape 162"/>
          <p:cNvGrpSpPr/>
          <p:nvPr/>
        </p:nvGrpSpPr>
        <p:grpSpPr>
          <a:xfrm>
            <a:off x="447621" y="2454610"/>
            <a:ext cx="457116" cy="466865"/>
            <a:chOff x="3951850" y="2985350"/>
            <a:chExt cx="407950" cy="416500"/>
          </a:xfrm>
        </p:grpSpPr>
        <p:sp>
          <p:nvSpPr>
            <p:cNvPr id="163" name="Shape 16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64" name="Shape 16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66" name="Shape 16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</p:grpSp>
    </p:spTree>
    <p:extLst>
      <p:ext uri="{BB962C8B-B14F-4D97-AF65-F5344CB8AC3E}">
        <p14:creationId xmlns:p14="http://schemas.microsoft.com/office/powerpoint/2010/main" val="37285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 rot="10800000" flipH="1">
            <a:off x="-126609" y="405195"/>
            <a:ext cx="1379420" cy="119467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4266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Shape 49"/>
          <p:cNvSpPr/>
          <p:nvPr/>
        </p:nvSpPr>
        <p:spPr>
          <a:xfrm rot="5400000">
            <a:off x="745338" y="2052739"/>
            <a:ext cx="2384552" cy="275244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4266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657124" y="2314869"/>
            <a:ext cx="7517421" cy="1546758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3657124" y="3762210"/>
            <a:ext cx="7593811" cy="1046642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/>
          <p:nvPr/>
        </p:nvSpPr>
        <p:spPr>
          <a:xfrm rot="10800000" flipH="1">
            <a:off x="88887" y="4181535"/>
            <a:ext cx="1093058" cy="94701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sp>
        <p:nvSpPr>
          <p:cNvPr id="53" name="Shape 53"/>
          <p:cNvSpPr/>
          <p:nvPr/>
        </p:nvSpPr>
        <p:spPr>
          <a:xfrm rot="10800000" flipH="1">
            <a:off x="1104756" y="4689819"/>
            <a:ext cx="571526" cy="494915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sp>
        <p:nvSpPr>
          <p:cNvPr id="54" name="Shape 54"/>
          <p:cNvSpPr/>
          <p:nvPr/>
        </p:nvSpPr>
        <p:spPr>
          <a:xfrm rot="10800000" flipH="1">
            <a:off x="1015866" y="1170871"/>
            <a:ext cx="1093058" cy="94701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sp>
        <p:nvSpPr>
          <p:cNvPr id="55" name="Shape 55"/>
          <p:cNvSpPr/>
          <p:nvPr/>
        </p:nvSpPr>
        <p:spPr>
          <a:xfrm rot="10800000" flipH="1">
            <a:off x="1058330" y="6258517"/>
            <a:ext cx="689910" cy="597338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grpSp>
        <p:nvGrpSpPr>
          <p:cNvPr id="56" name="Shape 56"/>
          <p:cNvGrpSpPr/>
          <p:nvPr/>
        </p:nvGrpSpPr>
        <p:grpSpPr>
          <a:xfrm>
            <a:off x="1328306" y="1427888"/>
            <a:ext cx="468211" cy="432982"/>
            <a:chOff x="5975075" y="2327500"/>
            <a:chExt cx="420100" cy="388350"/>
          </a:xfrm>
        </p:grpSpPr>
        <p:sp>
          <p:nvSpPr>
            <p:cNvPr id="57" name="Shape 5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58" name="Shape 5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</p:grpSp>
      <p:sp>
        <p:nvSpPr>
          <p:cNvPr id="59" name="Shape 59"/>
          <p:cNvSpPr/>
          <p:nvPr/>
        </p:nvSpPr>
        <p:spPr>
          <a:xfrm>
            <a:off x="524732" y="4463203"/>
            <a:ext cx="221386" cy="38369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grpSp>
        <p:nvGrpSpPr>
          <p:cNvPr id="60" name="Shape 60"/>
          <p:cNvGrpSpPr/>
          <p:nvPr/>
        </p:nvGrpSpPr>
        <p:grpSpPr>
          <a:xfrm>
            <a:off x="406952" y="738646"/>
            <a:ext cx="329916" cy="523190"/>
            <a:chOff x="6718575" y="2318625"/>
            <a:chExt cx="256950" cy="407375"/>
          </a:xfrm>
        </p:grpSpPr>
        <p:sp>
          <p:nvSpPr>
            <p:cNvPr id="61" name="Shape 6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62" name="Shape 6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63" name="Shape 6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64" name="Shape 6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65" name="Shape 6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66" name="Shape 6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67" name="Shape 6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68" name="Shape 6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</p:grpSp>
      <p:grpSp>
        <p:nvGrpSpPr>
          <p:cNvPr id="69" name="Shape 69"/>
          <p:cNvGrpSpPr/>
          <p:nvPr/>
        </p:nvGrpSpPr>
        <p:grpSpPr>
          <a:xfrm>
            <a:off x="1893066" y="4846897"/>
            <a:ext cx="457116" cy="466865"/>
            <a:chOff x="3951850" y="2985350"/>
            <a:chExt cx="407950" cy="416500"/>
          </a:xfrm>
        </p:grpSpPr>
        <p:sp>
          <p:nvSpPr>
            <p:cNvPr id="70" name="Shape 7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71" name="Shape 71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72" name="Shape 7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73" name="Shape 7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</p:grpSp>
      <p:sp>
        <p:nvSpPr>
          <p:cNvPr id="74" name="Shape 74"/>
          <p:cNvSpPr/>
          <p:nvPr/>
        </p:nvSpPr>
        <p:spPr>
          <a:xfrm rot="10800000" flipH="1">
            <a:off x="977771" y="5249249"/>
            <a:ext cx="1093058" cy="94701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sp>
        <p:nvSpPr>
          <p:cNvPr id="75" name="Shape 75"/>
          <p:cNvSpPr/>
          <p:nvPr/>
        </p:nvSpPr>
        <p:spPr>
          <a:xfrm rot="10800000" flipH="1">
            <a:off x="984572" y="134498"/>
            <a:ext cx="571526" cy="494915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sp>
        <p:nvSpPr>
          <p:cNvPr id="76" name="Shape 76"/>
          <p:cNvSpPr/>
          <p:nvPr/>
        </p:nvSpPr>
        <p:spPr>
          <a:xfrm rot="10800000" flipH="1">
            <a:off x="-388383" y="5532581"/>
            <a:ext cx="1576195" cy="1365116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sp>
        <p:nvSpPr>
          <p:cNvPr id="77" name="Shape 77"/>
          <p:cNvSpPr/>
          <p:nvPr/>
        </p:nvSpPr>
        <p:spPr>
          <a:xfrm rot="10800000" flipH="1">
            <a:off x="560894" y="-86987"/>
            <a:ext cx="478338" cy="414096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sp>
        <p:nvSpPr>
          <p:cNvPr id="78" name="Shape 78"/>
          <p:cNvSpPr/>
          <p:nvPr/>
        </p:nvSpPr>
        <p:spPr>
          <a:xfrm>
            <a:off x="1358941" y="5557364"/>
            <a:ext cx="330721" cy="330821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grpSp>
        <p:nvGrpSpPr>
          <p:cNvPr id="79" name="Shape 79"/>
          <p:cNvGrpSpPr/>
          <p:nvPr/>
        </p:nvGrpSpPr>
        <p:grpSpPr>
          <a:xfrm>
            <a:off x="-67038" y="1937507"/>
            <a:ext cx="833017" cy="799353"/>
            <a:chOff x="5241175" y="4959100"/>
            <a:chExt cx="539775" cy="517775"/>
          </a:xfrm>
        </p:grpSpPr>
        <p:sp>
          <p:nvSpPr>
            <p:cNvPr id="80" name="Shape 8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81" name="Shape 81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82" name="Shape 8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83" name="Shape 8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84" name="Shape 8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85" name="Shape 8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</p:grpSp>
      <p:sp>
        <p:nvSpPr>
          <p:cNvPr id="86" name="Shape 86"/>
          <p:cNvSpPr/>
          <p:nvPr/>
        </p:nvSpPr>
        <p:spPr>
          <a:xfrm>
            <a:off x="62924" y="5908661"/>
            <a:ext cx="673554" cy="612891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</p:spTree>
    <p:extLst>
      <p:ext uri="{BB962C8B-B14F-4D97-AF65-F5344CB8AC3E}">
        <p14:creationId xmlns:p14="http://schemas.microsoft.com/office/powerpoint/2010/main" val="87858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 rot="10800000" flipH="1">
            <a:off x="-126609" y="825750"/>
            <a:ext cx="1379420" cy="119467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4266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Shape 89"/>
          <p:cNvSpPr/>
          <p:nvPr/>
        </p:nvSpPr>
        <p:spPr>
          <a:xfrm rot="5400000">
            <a:off x="665769" y="2541223"/>
            <a:ext cx="1528354" cy="17641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4266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2734577" y="2781444"/>
            <a:ext cx="8375310" cy="1093453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Nixie One"/>
              <a:defRPr sz="3200"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buSzPct val="100000"/>
              <a:buFont typeface="Nixie One"/>
              <a:defRPr sz="3200"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buSzPct val="100000"/>
              <a:buFont typeface="Nixie One"/>
              <a:defRPr sz="3200"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buSzPct val="100000"/>
              <a:buFont typeface="Nixie One"/>
              <a:defRPr sz="3200"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buSzPct val="100000"/>
              <a:buFont typeface="Nixie One"/>
              <a:defRPr sz="3200"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buSzPct val="100000"/>
              <a:buFont typeface="Nixie One"/>
              <a:defRPr sz="3200"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buSzPct val="100000"/>
              <a:buFont typeface="Nixie One"/>
              <a:defRPr sz="3200"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buSzPct val="100000"/>
              <a:buFont typeface="Nixie One"/>
              <a:defRPr sz="3200"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SzPct val="100000"/>
              <a:buFont typeface="Nixie One"/>
              <a:defRPr sz="32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91" name="Shape 91"/>
          <p:cNvSpPr/>
          <p:nvPr/>
        </p:nvSpPr>
        <p:spPr>
          <a:xfrm rot="10800000" flipH="1">
            <a:off x="-165080" y="3749635"/>
            <a:ext cx="1093058" cy="94701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sp>
        <p:nvSpPr>
          <p:cNvPr id="92" name="Shape 92"/>
          <p:cNvSpPr/>
          <p:nvPr/>
        </p:nvSpPr>
        <p:spPr>
          <a:xfrm rot="10800000" flipH="1">
            <a:off x="850789" y="4257919"/>
            <a:ext cx="571526" cy="494915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sp>
        <p:nvSpPr>
          <p:cNvPr id="93" name="Shape 93"/>
          <p:cNvSpPr/>
          <p:nvPr/>
        </p:nvSpPr>
        <p:spPr>
          <a:xfrm rot="10800000" flipH="1">
            <a:off x="1003168" y="1602771"/>
            <a:ext cx="1093058" cy="94701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sp>
        <p:nvSpPr>
          <p:cNvPr id="94" name="Shape 94"/>
          <p:cNvSpPr/>
          <p:nvPr/>
        </p:nvSpPr>
        <p:spPr>
          <a:xfrm rot="10800000" flipH="1">
            <a:off x="876186" y="5841586"/>
            <a:ext cx="478338" cy="414096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grpSp>
        <p:nvGrpSpPr>
          <p:cNvPr id="95" name="Shape 95"/>
          <p:cNvGrpSpPr/>
          <p:nvPr/>
        </p:nvGrpSpPr>
        <p:grpSpPr>
          <a:xfrm>
            <a:off x="1315607" y="1859788"/>
            <a:ext cx="468211" cy="432982"/>
            <a:chOff x="5975075" y="2327500"/>
            <a:chExt cx="420100" cy="388350"/>
          </a:xfrm>
        </p:grpSpPr>
        <p:sp>
          <p:nvSpPr>
            <p:cNvPr id="96" name="Shape 9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97" name="Shape 9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</p:grpSp>
      <p:sp>
        <p:nvSpPr>
          <p:cNvPr id="98" name="Shape 98"/>
          <p:cNvSpPr/>
          <p:nvPr/>
        </p:nvSpPr>
        <p:spPr>
          <a:xfrm>
            <a:off x="270765" y="4031303"/>
            <a:ext cx="221386" cy="38369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grpSp>
        <p:nvGrpSpPr>
          <p:cNvPr id="99" name="Shape 99"/>
          <p:cNvGrpSpPr/>
          <p:nvPr/>
        </p:nvGrpSpPr>
        <p:grpSpPr>
          <a:xfrm>
            <a:off x="394253" y="1170546"/>
            <a:ext cx="329916" cy="523190"/>
            <a:chOff x="6718575" y="2318625"/>
            <a:chExt cx="256950" cy="407375"/>
          </a:xfrm>
        </p:grpSpPr>
        <p:sp>
          <p:nvSpPr>
            <p:cNvPr id="100" name="Shape 10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01" name="Shape 10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02" name="Shape 10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03" name="Shape 10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04" name="Shape 10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05" name="Shape 10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06" name="Shape 10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07" name="Shape 10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</p:grpSp>
      <p:grpSp>
        <p:nvGrpSpPr>
          <p:cNvPr id="108" name="Shape 108"/>
          <p:cNvGrpSpPr/>
          <p:nvPr/>
        </p:nvGrpSpPr>
        <p:grpSpPr>
          <a:xfrm>
            <a:off x="1639099" y="4414997"/>
            <a:ext cx="457116" cy="466865"/>
            <a:chOff x="3951850" y="2985350"/>
            <a:chExt cx="407950" cy="416500"/>
          </a:xfrm>
        </p:grpSpPr>
        <p:sp>
          <p:nvSpPr>
            <p:cNvPr id="109" name="Shape 10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10" name="Shape 11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11" name="Shape 11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12" name="Shape 11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</p:grpSp>
      <p:sp>
        <p:nvSpPr>
          <p:cNvPr id="113" name="Shape 113"/>
          <p:cNvSpPr/>
          <p:nvPr/>
        </p:nvSpPr>
        <p:spPr>
          <a:xfrm rot="10800000" flipH="1">
            <a:off x="723804" y="4817349"/>
            <a:ext cx="1093058" cy="94701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sp>
        <p:nvSpPr>
          <p:cNvPr id="114" name="Shape 114"/>
          <p:cNvSpPr/>
          <p:nvPr/>
        </p:nvSpPr>
        <p:spPr>
          <a:xfrm rot="10800000" flipH="1">
            <a:off x="971873" y="566398"/>
            <a:ext cx="571526" cy="494915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sp>
        <p:nvSpPr>
          <p:cNvPr id="115" name="Shape 115"/>
          <p:cNvSpPr/>
          <p:nvPr/>
        </p:nvSpPr>
        <p:spPr>
          <a:xfrm rot="10800000" flipH="1">
            <a:off x="-153383" y="5329267"/>
            <a:ext cx="1093058" cy="94661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sp>
        <p:nvSpPr>
          <p:cNvPr id="116" name="Shape 116"/>
          <p:cNvSpPr/>
          <p:nvPr/>
        </p:nvSpPr>
        <p:spPr>
          <a:xfrm rot="10800000" flipH="1">
            <a:off x="548195" y="344913"/>
            <a:ext cx="478338" cy="414096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sp>
        <p:nvSpPr>
          <p:cNvPr id="117" name="Shape 117"/>
          <p:cNvSpPr/>
          <p:nvPr/>
        </p:nvSpPr>
        <p:spPr>
          <a:xfrm>
            <a:off x="1104974" y="5125464"/>
            <a:ext cx="330721" cy="330821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grpSp>
        <p:nvGrpSpPr>
          <p:cNvPr id="118" name="Shape 118"/>
          <p:cNvGrpSpPr/>
          <p:nvPr/>
        </p:nvGrpSpPr>
        <p:grpSpPr>
          <a:xfrm>
            <a:off x="89444" y="2242772"/>
            <a:ext cx="607420" cy="582874"/>
            <a:chOff x="5241175" y="4959100"/>
            <a:chExt cx="539775" cy="517775"/>
          </a:xfrm>
        </p:grpSpPr>
        <p:sp>
          <p:nvSpPr>
            <p:cNvPr id="119" name="Shape 11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20" name="Shape 120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21" name="Shape 121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22" name="Shape 12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23" name="Shape 12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  <p:sp>
          <p:nvSpPr>
            <p:cNvPr id="124" name="Shape 12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3066"/>
            </a:p>
          </p:txBody>
        </p:sp>
      </p:grpSp>
      <p:sp>
        <p:nvSpPr>
          <p:cNvPr id="125" name="Shape 125"/>
          <p:cNvSpPr/>
          <p:nvPr/>
        </p:nvSpPr>
        <p:spPr>
          <a:xfrm>
            <a:off x="193209" y="5620635"/>
            <a:ext cx="399884" cy="36386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wrap="square" lIns="121884" tIns="121884" rIns="121884" bIns="121884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66"/>
          </a:p>
        </p:txBody>
      </p:sp>
      <p:sp>
        <p:nvSpPr>
          <p:cNvPr id="126" name="Shape 126"/>
          <p:cNvSpPr txBox="1"/>
          <p:nvPr/>
        </p:nvSpPr>
        <p:spPr>
          <a:xfrm>
            <a:off x="125317" y="2573370"/>
            <a:ext cx="2609260" cy="871802"/>
          </a:xfrm>
          <a:prstGeom prst="rect">
            <a:avLst/>
          </a:prstGeom>
          <a:noFill/>
          <a:ln>
            <a:noFill/>
          </a:ln>
        </p:spPr>
        <p:txBody>
          <a:bodyPr wrap="square" lIns="121884" tIns="121884" rIns="121884" bIns="121884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5998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48419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16/02/2018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1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1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5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2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5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6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9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9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16/02/2018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08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16/02/2018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4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16/02/2018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88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16/02/2018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55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16/02/2018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88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3" y="273114"/>
            <a:ext cx="4010562" cy="116231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523" y="1435433"/>
            <a:ext cx="4010562" cy="4692149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16/02/2018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0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06" y="4801711"/>
            <a:ext cx="7314248" cy="56687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4100"/>
            </a:lvl1pPr>
            <a:lvl2pPr marL="586130" indent="0">
              <a:buNone/>
              <a:defRPr sz="3600"/>
            </a:lvl2pPr>
            <a:lvl3pPr marL="1172261" indent="0">
              <a:buNone/>
              <a:defRPr sz="3100"/>
            </a:lvl3pPr>
            <a:lvl4pPr marL="1758391" indent="0">
              <a:buNone/>
              <a:defRPr sz="2600"/>
            </a:lvl4pPr>
            <a:lvl5pPr marL="2344522" indent="0">
              <a:buNone/>
              <a:defRPr sz="2600"/>
            </a:lvl5pPr>
            <a:lvl6pPr marL="2930652" indent="0">
              <a:buNone/>
              <a:defRPr sz="2600"/>
            </a:lvl6pPr>
            <a:lvl7pPr marL="3516782" indent="0">
              <a:buNone/>
              <a:defRPr sz="2600"/>
            </a:lvl7pPr>
            <a:lvl8pPr marL="4102913" indent="0">
              <a:buNone/>
              <a:defRPr sz="2600"/>
            </a:lvl8pPr>
            <a:lvl9pPr marL="4689043" indent="0">
              <a:buNone/>
              <a:defRPr sz="26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F084-72E1-4E72-A586-D9E704B2B689}" type="datetimeFigureOut">
              <a:rPr lang="pt-BR" smtClean="0"/>
              <a:pPr/>
              <a:t>16/02/2018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17226" tIns="58613" rIns="117226" bIns="58613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520" y="6357823"/>
            <a:ext cx="2844430" cy="365210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BF084-72E1-4E72-A586-D9E704B2B689}" type="datetimeFigureOut">
              <a:rPr lang="pt-BR" smtClean="0"/>
              <a:pPr/>
              <a:t>16/02/2018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6D92E-35FB-45D9-8EF3-DACFC2EB8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7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17226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98" indent="-439598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62" indent="-366332" algn="l" defTabSz="1172261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326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456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587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717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8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978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108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chart" Target="../charts/chart3.xml"/><Relationship Id="rId7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7" Type="http://schemas.openxmlformats.org/officeDocument/2006/relationships/slide" Target="slide82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9.xml"/><Relationship Id="rId5" Type="http://schemas.openxmlformats.org/officeDocument/2006/relationships/slide" Target="slide95.xml"/><Relationship Id="rId4" Type="http://schemas.openxmlformats.org/officeDocument/2006/relationships/slide" Target="slide101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5.xml"/><Relationship Id="rId3" Type="http://schemas.openxmlformats.org/officeDocument/2006/relationships/slide" Target="slide102.xml"/><Relationship Id="rId7" Type="http://schemas.openxmlformats.org/officeDocument/2006/relationships/slide" Target="slide82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9.xml"/><Relationship Id="rId5" Type="http://schemas.openxmlformats.org/officeDocument/2006/relationships/slide" Target="slide95.xml"/><Relationship Id="rId4" Type="http://schemas.openxmlformats.org/officeDocument/2006/relationships/slide" Target="slide101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6.xml"/><Relationship Id="rId3" Type="http://schemas.openxmlformats.org/officeDocument/2006/relationships/slide" Target="slide102.xml"/><Relationship Id="rId7" Type="http://schemas.openxmlformats.org/officeDocument/2006/relationships/slide" Target="slide82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9.xml"/><Relationship Id="rId5" Type="http://schemas.openxmlformats.org/officeDocument/2006/relationships/slide" Target="slide95.xml"/><Relationship Id="rId4" Type="http://schemas.openxmlformats.org/officeDocument/2006/relationships/slide" Target="slide101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7.xml"/><Relationship Id="rId3" Type="http://schemas.openxmlformats.org/officeDocument/2006/relationships/slide" Target="slide102.xml"/><Relationship Id="rId7" Type="http://schemas.openxmlformats.org/officeDocument/2006/relationships/slide" Target="slide82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6.xml"/><Relationship Id="rId5" Type="http://schemas.openxmlformats.org/officeDocument/2006/relationships/slide" Target="slide95.xml"/><Relationship Id="rId4" Type="http://schemas.openxmlformats.org/officeDocument/2006/relationships/slide" Target="slide101.xml"/><Relationship Id="rId9" Type="http://schemas.openxmlformats.org/officeDocument/2006/relationships/slide" Target="slide10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7" Type="http://schemas.openxmlformats.org/officeDocument/2006/relationships/slide" Target="slide82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6.xml"/><Relationship Id="rId5" Type="http://schemas.openxmlformats.org/officeDocument/2006/relationships/slide" Target="slide95.xml"/><Relationship Id="rId4" Type="http://schemas.openxmlformats.org/officeDocument/2006/relationships/slide" Target="slide101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chart" Target="../charts/chart88.xml"/><Relationship Id="rId7" Type="http://schemas.openxmlformats.org/officeDocument/2006/relationships/slide" Target="slide106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5.xml"/><Relationship Id="rId5" Type="http://schemas.openxmlformats.org/officeDocument/2006/relationships/slide" Target="slide101.xml"/><Relationship Id="rId4" Type="http://schemas.openxmlformats.org/officeDocument/2006/relationships/slide" Target="slide102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chart" Target="../charts/chart89.xml"/><Relationship Id="rId7" Type="http://schemas.openxmlformats.org/officeDocument/2006/relationships/slide" Target="slide106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5.xml"/><Relationship Id="rId5" Type="http://schemas.openxmlformats.org/officeDocument/2006/relationships/slide" Target="slide101.xml"/><Relationship Id="rId4" Type="http://schemas.openxmlformats.org/officeDocument/2006/relationships/slide" Target="slide102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0.xml"/><Relationship Id="rId3" Type="http://schemas.openxmlformats.org/officeDocument/2006/relationships/slide" Target="slide110.xml"/><Relationship Id="rId7" Type="http://schemas.openxmlformats.org/officeDocument/2006/relationships/slide" Target="slide82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7.xml"/><Relationship Id="rId5" Type="http://schemas.openxmlformats.org/officeDocument/2006/relationships/slide" Target="slide95.xml"/><Relationship Id="rId4" Type="http://schemas.openxmlformats.org/officeDocument/2006/relationships/slide" Target="slide109.xml"/><Relationship Id="rId9" Type="http://schemas.openxmlformats.org/officeDocument/2006/relationships/slide" Target="slide108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110.xml"/><Relationship Id="rId7" Type="http://schemas.openxmlformats.org/officeDocument/2006/relationships/slide" Target="slide82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7.xml"/><Relationship Id="rId5" Type="http://schemas.openxmlformats.org/officeDocument/2006/relationships/slide" Target="slide95.xml"/><Relationship Id="rId4" Type="http://schemas.openxmlformats.org/officeDocument/2006/relationships/slide" Target="slide109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chart" Target="../charts/chart91.xml"/><Relationship Id="rId7" Type="http://schemas.openxmlformats.org/officeDocument/2006/relationships/slide" Target="slide107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5.xml"/><Relationship Id="rId5" Type="http://schemas.openxmlformats.org/officeDocument/2006/relationships/slide" Target="slide109.xml"/><Relationship Id="rId4" Type="http://schemas.openxmlformats.org/officeDocument/2006/relationships/slide" Target="slide1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chart" Target="../charts/chart4.xml"/><Relationship Id="rId7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chart" Target="../charts/chart92.xml"/><Relationship Id="rId7" Type="http://schemas.openxmlformats.org/officeDocument/2006/relationships/slide" Target="slide107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5.xml"/><Relationship Id="rId5" Type="http://schemas.openxmlformats.org/officeDocument/2006/relationships/slide" Target="slide109.xml"/><Relationship Id="rId4" Type="http://schemas.openxmlformats.org/officeDocument/2006/relationships/slide" Target="slide110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3.xml"/><Relationship Id="rId3" Type="http://schemas.openxmlformats.org/officeDocument/2006/relationships/slide" Target="slide114.xml"/><Relationship Id="rId7" Type="http://schemas.openxmlformats.org/officeDocument/2006/relationships/slide" Target="slide82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1.xml"/><Relationship Id="rId5" Type="http://schemas.openxmlformats.org/officeDocument/2006/relationships/slide" Target="slide95.xml"/><Relationship Id="rId4" Type="http://schemas.openxmlformats.org/officeDocument/2006/relationships/slide" Target="slide113.xml"/><Relationship Id="rId9" Type="http://schemas.openxmlformats.org/officeDocument/2006/relationships/slide" Target="slide11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114.xml"/><Relationship Id="rId7" Type="http://schemas.openxmlformats.org/officeDocument/2006/relationships/slide" Target="slide82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1.xml"/><Relationship Id="rId5" Type="http://schemas.openxmlformats.org/officeDocument/2006/relationships/slide" Target="slide95.xml"/><Relationship Id="rId4" Type="http://schemas.openxmlformats.org/officeDocument/2006/relationships/slide" Target="slide113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chart" Target="../charts/chart94.xml"/><Relationship Id="rId7" Type="http://schemas.openxmlformats.org/officeDocument/2006/relationships/slide" Target="slide111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5.xml"/><Relationship Id="rId5" Type="http://schemas.openxmlformats.org/officeDocument/2006/relationships/slide" Target="slide113.xml"/><Relationship Id="rId4" Type="http://schemas.openxmlformats.org/officeDocument/2006/relationships/slide" Target="slide114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chart" Target="../charts/chart95.xml"/><Relationship Id="rId7" Type="http://schemas.openxmlformats.org/officeDocument/2006/relationships/slide" Target="slide111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5.xml"/><Relationship Id="rId5" Type="http://schemas.openxmlformats.org/officeDocument/2006/relationships/slide" Target="slide113.xml"/><Relationship Id="rId4" Type="http://schemas.openxmlformats.org/officeDocument/2006/relationships/slide" Target="slide114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6.xml"/><Relationship Id="rId3" Type="http://schemas.openxmlformats.org/officeDocument/2006/relationships/slide" Target="slide118.xml"/><Relationship Id="rId7" Type="http://schemas.openxmlformats.org/officeDocument/2006/relationships/slide" Target="slide82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5.xml"/><Relationship Id="rId5" Type="http://schemas.openxmlformats.org/officeDocument/2006/relationships/slide" Target="slide95.xml"/><Relationship Id="rId4" Type="http://schemas.openxmlformats.org/officeDocument/2006/relationships/slide" Target="slide117.xml"/><Relationship Id="rId9" Type="http://schemas.openxmlformats.org/officeDocument/2006/relationships/slide" Target="slide11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118.xml"/><Relationship Id="rId7" Type="http://schemas.openxmlformats.org/officeDocument/2006/relationships/slide" Target="slide82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5.xml"/><Relationship Id="rId5" Type="http://schemas.openxmlformats.org/officeDocument/2006/relationships/slide" Target="slide95.xml"/><Relationship Id="rId4" Type="http://schemas.openxmlformats.org/officeDocument/2006/relationships/slide" Target="slide117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chart" Target="../charts/chart97.xml"/><Relationship Id="rId7" Type="http://schemas.openxmlformats.org/officeDocument/2006/relationships/slide" Target="slide115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5.xml"/><Relationship Id="rId5" Type="http://schemas.openxmlformats.org/officeDocument/2006/relationships/slide" Target="slide117.xml"/><Relationship Id="rId4" Type="http://schemas.openxmlformats.org/officeDocument/2006/relationships/slide" Target="slide118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chart" Target="../charts/chart98.xml"/><Relationship Id="rId7" Type="http://schemas.openxmlformats.org/officeDocument/2006/relationships/slide" Target="slide115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5.xml"/><Relationship Id="rId5" Type="http://schemas.openxmlformats.org/officeDocument/2006/relationships/slide" Target="slide117.xml"/><Relationship Id="rId4" Type="http://schemas.openxmlformats.org/officeDocument/2006/relationships/slide" Target="slide118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9.xml"/><Relationship Id="rId3" Type="http://schemas.openxmlformats.org/officeDocument/2006/relationships/slide" Target="slide122.xml"/><Relationship Id="rId7" Type="http://schemas.openxmlformats.org/officeDocument/2006/relationships/slide" Target="slide82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9.xml"/><Relationship Id="rId5" Type="http://schemas.openxmlformats.org/officeDocument/2006/relationships/slide" Target="slide95.xml"/><Relationship Id="rId4" Type="http://schemas.openxmlformats.org/officeDocument/2006/relationships/slide" Target="slide121.xml"/><Relationship Id="rId9" Type="http://schemas.openxmlformats.org/officeDocument/2006/relationships/slide" Target="slide1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slide" Target="slide11.xml"/><Relationship Id="rId7" Type="http://schemas.openxmlformats.org/officeDocument/2006/relationships/slide" Target="slid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122.xml"/><Relationship Id="rId7" Type="http://schemas.openxmlformats.org/officeDocument/2006/relationships/slide" Target="slide82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9.xml"/><Relationship Id="rId5" Type="http://schemas.openxmlformats.org/officeDocument/2006/relationships/slide" Target="slide95.xml"/><Relationship Id="rId4" Type="http://schemas.openxmlformats.org/officeDocument/2006/relationships/slide" Target="slide121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chart" Target="../charts/chart100.xml"/><Relationship Id="rId7" Type="http://schemas.openxmlformats.org/officeDocument/2006/relationships/slide" Target="slide119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5.xml"/><Relationship Id="rId5" Type="http://schemas.openxmlformats.org/officeDocument/2006/relationships/slide" Target="slide121.xml"/><Relationship Id="rId4" Type="http://schemas.openxmlformats.org/officeDocument/2006/relationships/slide" Target="slide122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chart" Target="../charts/chart101.xml"/><Relationship Id="rId7" Type="http://schemas.openxmlformats.org/officeDocument/2006/relationships/slide" Target="slide119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5.xml"/><Relationship Id="rId5" Type="http://schemas.openxmlformats.org/officeDocument/2006/relationships/slide" Target="slide121.xml"/><Relationship Id="rId4" Type="http://schemas.openxmlformats.org/officeDocument/2006/relationships/slide" Target="slide12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5.xml"/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9.xml"/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slide" Target="slide17.xml"/><Relationship Id="rId7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6.xml"/><Relationship Id="rId4" Type="http://schemas.openxmlformats.org/officeDocument/2006/relationships/slide" Target="slide18.xml"/><Relationship Id="rId9" Type="http://schemas.openxmlformats.org/officeDocument/2006/relationships/chart" Target="../charts/char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1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4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chart" Target="../charts/chart8.xml"/><Relationship Id="rId7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5.xml"/><Relationship Id="rId9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14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slide" Target="slide17.xml"/><Relationship Id="rId7" Type="http://schemas.openxmlformats.org/officeDocument/2006/relationships/slide" Target="slide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6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slide" Target="slide17.xml"/><Relationship Id="rId7" Type="http://schemas.openxmlformats.org/officeDocument/2006/relationships/slide" Target="slide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6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slide" Target="slide17.xml"/><Relationship Id="rId7" Type="http://schemas.openxmlformats.org/officeDocument/2006/relationships/slide" Target="slide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6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slide" Target="slide24.xml"/><Relationship Id="rId7" Type="http://schemas.openxmlformats.org/officeDocument/2006/relationships/slide" Target="slide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23.xml"/><Relationship Id="rId4" Type="http://schemas.openxmlformats.org/officeDocument/2006/relationships/slide" Target="slide25.xml"/><Relationship Id="rId9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slide" Target="slide24.xml"/><Relationship Id="rId7" Type="http://schemas.openxmlformats.org/officeDocument/2006/relationships/slide" Target="slide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23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slide" Target="slide24.xml"/><Relationship Id="rId7" Type="http://schemas.openxmlformats.org/officeDocument/2006/relationships/slide" Target="slide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23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slide" Target="slide24.xml"/><Relationship Id="rId7" Type="http://schemas.openxmlformats.org/officeDocument/2006/relationships/slide" Target="slide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23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slide" Target="slide24.xml"/><Relationship Id="rId7" Type="http://schemas.openxmlformats.org/officeDocument/2006/relationships/slide" Target="slide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23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slide" Target="slide29.xml"/><Relationship Id="rId7" Type="http://schemas.openxmlformats.org/officeDocument/2006/relationships/slide" Target="slide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2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2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slide" Target="slide33.xml"/><Relationship Id="rId7" Type="http://schemas.openxmlformats.org/officeDocument/2006/relationships/slide" Target="slide2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2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2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41.xml"/><Relationship Id="rId7" Type="http://schemas.openxmlformats.org/officeDocument/2006/relationships/slide" Target="slide3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8.xml"/><Relationship Id="rId4" Type="http://schemas.openxmlformats.org/officeDocument/2006/relationships/slide" Target="slide44.xml"/><Relationship Id="rId9" Type="http://schemas.openxmlformats.org/officeDocument/2006/relationships/chart" Target="../charts/chart2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41.xml"/><Relationship Id="rId7" Type="http://schemas.openxmlformats.org/officeDocument/2006/relationships/slide" Target="slide3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8.xml"/><Relationship Id="rId4" Type="http://schemas.openxmlformats.org/officeDocument/2006/relationships/slide" Target="slide4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41.xml"/><Relationship Id="rId7" Type="http://schemas.openxmlformats.org/officeDocument/2006/relationships/slide" Target="slide3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8.xml"/><Relationship Id="rId4" Type="http://schemas.openxmlformats.org/officeDocument/2006/relationships/slide" Target="slide4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41.xml"/><Relationship Id="rId7" Type="http://schemas.openxmlformats.org/officeDocument/2006/relationships/slide" Target="slide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8.xml"/><Relationship Id="rId4" Type="http://schemas.openxmlformats.org/officeDocument/2006/relationships/slide" Target="slide4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41.xml"/><Relationship Id="rId7" Type="http://schemas.openxmlformats.org/officeDocument/2006/relationships/slide" Target="slide3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8.xml"/><Relationship Id="rId10" Type="http://schemas.openxmlformats.org/officeDocument/2006/relationships/chart" Target="../charts/chart22.xml"/><Relationship Id="rId4" Type="http://schemas.openxmlformats.org/officeDocument/2006/relationships/slide" Target="slide44.xml"/><Relationship Id="rId9" Type="http://schemas.openxmlformats.org/officeDocument/2006/relationships/chart" Target="../charts/chart2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41.xml"/><Relationship Id="rId7" Type="http://schemas.openxmlformats.org/officeDocument/2006/relationships/slide" Target="slide3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8.xml"/><Relationship Id="rId10" Type="http://schemas.openxmlformats.org/officeDocument/2006/relationships/chart" Target="../charts/chart24.xml"/><Relationship Id="rId4" Type="http://schemas.openxmlformats.org/officeDocument/2006/relationships/slide" Target="slide44.xml"/><Relationship Id="rId9" Type="http://schemas.openxmlformats.org/officeDocument/2006/relationships/chart" Target="../charts/char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2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94.xml"/><Relationship Id="rId5" Type="http://schemas.openxmlformats.org/officeDocument/2006/relationships/slide" Target="slide45.xml"/><Relationship Id="rId4" Type="http://schemas.openxmlformats.org/officeDocument/2006/relationships/slide" Target="slide1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41.xml"/><Relationship Id="rId7" Type="http://schemas.openxmlformats.org/officeDocument/2006/relationships/slide" Target="slide3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8.xml"/><Relationship Id="rId10" Type="http://schemas.openxmlformats.org/officeDocument/2006/relationships/chart" Target="../charts/chart26.xml"/><Relationship Id="rId4" Type="http://schemas.openxmlformats.org/officeDocument/2006/relationships/slide" Target="slide44.xml"/><Relationship Id="rId9" Type="http://schemas.openxmlformats.org/officeDocument/2006/relationships/chart" Target="../charts/chart2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41.xml"/><Relationship Id="rId7" Type="http://schemas.openxmlformats.org/officeDocument/2006/relationships/slide" Target="slide3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8.xml"/><Relationship Id="rId10" Type="http://schemas.openxmlformats.org/officeDocument/2006/relationships/chart" Target="../charts/chart28.xml"/><Relationship Id="rId4" Type="http://schemas.openxmlformats.org/officeDocument/2006/relationships/slide" Target="slide44.xml"/><Relationship Id="rId9" Type="http://schemas.openxmlformats.org/officeDocument/2006/relationships/chart" Target="../charts/chart2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41.xml"/><Relationship Id="rId7" Type="http://schemas.openxmlformats.org/officeDocument/2006/relationships/slide" Target="slide3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8.xml"/><Relationship Id="rId10" Type="http://schemas.openxmlformats.org/officeDocument/2006/relationships/chart" Target="../charts/chart30.xml"/><Relationship Id="rId4" Type="http://schemas.openxmlformats.org/officeDocument/2006/relationships/slide" Target="slide44.xml"/><Relationship Id="rId9" Type="http://schemas.openxmlformats.org/officeDocument/2006/relationships/chart" Target="../charts/chart2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41.xml"/><Relationship Id="rId7" Type="http://schemas.openxmlformats.org/officeDocument/2006/relationships/slide" Target="slide35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8.xml"/><Relationship Id="rId10" Type="http://schemas.openxmlformats.org/officeDocument/2006/relationships/chart" Target="../charts/chart32.xml"/><Relationship Id="rId4" Type="http://schemas.openxmlformats.org/officeDocument/2006/relationships/slide" Target="slide44.xml"/><Relationship Id="rId9" Type="http://schemas.openxmlformats.org/officeDocument/2006/relationships/chart" Target="../charts/chart3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41.xml"/><Relationship Id="rId7" Type="http://schemas.openxmlformats.org/officeDocument/2006/relationships/slide" Target="slide3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8.xml"/><Relationship Id="rId4" Type="http://schemas.openxmlformats.org/officeDocument/2006/relationships/slide" Target="slide44.xml"/><Relationship Id="rId9" Type="http://schemas.openxmlformats.org/officeDocument/2006/relationships/chart" Target="../charts/chart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4.xml"/><Relationship Id="rId13" Type="http://schemas.openxmlformats.org/officeDocument/2006/relationships/slide" Target="slide22.xml"/><Relationship Id="rId3" Type="http://schemas.openxmlformats.org/officeDocument/2006/relationships/slide" Target="slide52.xml"/><Relationship Id="rId7" Type="http://schemas.openxmlformats.org/officeDocument/2006/relationships/slide" Target="slide49.xml"/><Relationship Id="rId12" Type="http://schemas.openxmlformats.org/officeDocument/2006/relationships/slide" Target="slide5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11" Type="http://schemas.openxmlformats.org/officeDocument/2006/relationships/slide" Target="slide55.xml"/><Relationship Id="rId5" Type="http://schemas.openxmlformats.org/officeDocument/2006/relationships/slide" Target="slide51.xml"/><Relationship Id="rId10" Type="http://schemas.openxmlformats.org/officeDocument/2006/relationships/slide" Target="slide54.xml"/><Relationship Id="rId4" Type="http://schemas.openxmlformats.org/officeDocument/2006/relationships/slide" Target="slide53.xml"/><Relationship Id="rId9" Type="http://schemas.openxmlformats.org/officeDocument/2006/relationships/slide" Target="slide4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hart" Target="../charts/chart35.xml"/><Relationship Id="rId4" Type="http://schemas.openxmlformats.org/officeDocument/2006/relationships/slide" Target="slide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slide" Target="slide2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0.xml"/><Relationship Id="rId3" Type="http://schemas.openxmlformats.org/officeDocument/2006/relationships/chart" Target="../charts/chart36.xml"/><Relationship Id="rId7" Type="http://schemas.openxmlformats.org/officeDocument/2006/relationships/slide" Target="slide46.xml"/><Relationship Id="rId12" Type="http://schemas.openxmlformats.org/officeDocument/2006/relationships/slide" Target="slide2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11" Type="http://schemas.openxmlformats.org/officeDocument/2006/relationships/slide" Target="slide56.xml"/><Relationship Id="rId5" Type="http://schemas.openxmlformats.org/officeDocument/2006/relationships/slide" Target="slide53.xml"/><Relationship Id="rId10" Type="http://schemas.openxmlformats.org/officeDocument/2006/relationships/slide" Target="slide55.xml"/><Relationship Id="rId4" Type="http://schemas.openxmlformats.org/officeDocument/2006/relationships/slide" Target="slide52.xml"/><Relationship Id="rId9" Type="http://schemas.openxmlformats.org/officeDocument/2006/relationships/slide" Target="slide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3" Type="http://schemas.openxmlformats.org/officeDocument/2006/relationships/slide" Target="slide52.xml"/><Relationship Id="rId7" Type="http://schemas.openxmlformats.org/officeDocument/2006/relationships/slide" Target="slide49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11" Type="http://schemas.openxmlformats.org/officeDocument/2006/relationships/slide" Target="slide22.xml"/><Relationship Id="rId5" Type="http://schemas.openxmlformats.org/officeDocument/2006/relationships/slide" Target="slide51.xml"/><Relationship Id="rId10" Type="http://schemas.openxmlformats.org/officeDocument/2006/relationships/slide" Target="slide56.xml"/><Relationship Id="rId4" Type="http://schemas.openxmlformats.org/officeDocument/2006/relationships/slide" Target="slide53.xml"/><Relationship Id="rId9" Type="http://schemas.openxmlformats.org/officeDocument/2006/relationships/slide" Target="slide5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22.xml"/><Relationship Id="rId3" Type="http://schemas.openxmlformats.org/officeDocument/2006/relationships/chart" Target="../charts/chart37.xml"/><Relationship Id="rId7" Type="http://schemas.openxmlformats.org/officeDocument/2006/relationships/slide" Target="slide51.xml"/><Relationship Id="rId12" Type="http://schemas.openxmlformats.org/officeDocument/2006/relationships/slide" Target="slide56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3.xml"/><Relationship Id="rId11" Type="http://schemas.openxmlformats.org/officeDocument/2006/relationships/slide" Target="slide55.xml"/><Relationship Id="rId5" Type="http://schemas.openxmlformats.org/officeDocument/2006/relationships/slide" Target="slide52.xml"/><Relationship Id="rId10" Type="http://schemas.openxmlformats.org/officeDocument/2006/relationships/slide" Target="slide54.xml"/><Relationship Id="rId4" Type="http://schemas.openxmlformats.org/officeDocument/2006/relationships/chart" Target="../charts/chart38.xml"/><Relationship Id="rId9" Type="http://schemas.openxmlformats.org/officeDocument/2006/relationships/slide" Target="slide49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chart" Target="../charts/chart39.xml"/><Relationship Id="rId7" Type="http://schemas.openxmlformats.org/officeDocument/2006/relationships/slide" Target="slide46.xml"/><Relationship Id="rId12" Type="http://schemas.openxmlformats.org/officeDocument/2006/relationships/slide" Target="slide2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11" Type="http://schemas.openxmlformats.org/officeDocument/2006/relationships/slide" Target="slide56.xml"/><Relationship Id="rId5" Type="http://schemas.openxmlformats.org/officeDocument/2006/relationships/slide" Target="slide53.xml"/><Relationship Id="rId10" Type="http://schemas.openxmlformats.org/officeDocument/2006/relationships/slide" Target="slide55.xml"/><Relationship Id="rId4" Type="http://schemas.openxmlformats.org/officeDocument/2006/relationships/slide" Target="slide52.xml"/><Relationship Id="rId9" Type="http://schemas.openxmlformats.org/officeDocument/2006/relationships/slide" Target="slide5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chart" Target="../charts/chart40.xml"/><Relationship Id="rId7" Type="http://schemas.openxmlformats.org/officeDocument/2006/relationships/slide" Target="slide46.xml"/><Relationship Id="rId12" Type="http://schemas.openxmlformats.org/officeDocument/2006/relationships/slide" Target="slide2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11" Type="http://schemas.openxmlformats.org/officeDocument/2006/relationships/slide" Target="slide56.xml"/><Relationship Id="rId5" Type="http://schemas.openxmlformats.org/officeDocument/2006/relationships/slide" Target="slide53.xml"/><Relationship Id="rId10" Type="http://schemas.openxmlformats.org/officeDocument/2006/relationships/slide" Target="slide55.xml"/><Relationship Id="rId4" Type="http://schemas.openxmlformats.org/officeDocument/2006/relationships/slide" Target="slide52.xml"/><Relationship Id="rId9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chart" Target="../charts/chart41.xml"/><Relationship Id="rId7" Type="http://schemas.openxmlformats.org/officeDocument/2006/relationships/slide" Target="slide46.xml"/><Relationship Id="rId12" Type="http://schemas.openxmlformats.org/officeDocument/2006/relationships/slide" Target="slide2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11" Type="http://schemas.openxmlformats.org/officeDocument/2006/relationships/slide" Target="slide56.xml"/><Relationship Id="rId5" Type="http://schemas.openxmlformats.org/officeDocument/2006/relationships/slide" Target="slide53.xml"/><Relationship Id="rId10" Type="http://schemas.openxmlformats.org/officeDocument/2006/relationships/slide" Target="slide55.xml"/><Relationship Id="rId4" Type="http://schemas.openxmlformats.org/officeDocument/2006/relationships/slide" Target="slide52.xml"/><Relationship Id="rId9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chart" Target="../charts/chart42.xml"/><Relationship Id="rId7" Type="http://schemas.openxmlformats.org/officeDocument/2006/relationships/slide" Target="slide46.xml"/><Relationship Id="rId12" Type="http://schemas.openxmlformats.org/officeDocument/2006/relationships/slide" Target="slide2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11" Type="http://schemas.openxmlformats.org/officeDocument/2006/relationships/slide" Target="slide56.xml"/><Relationship Id="rId5" Type="http://schemas.openxmlformats.org/officeDocument/2006/relationships/slide" Target="slide53.xml"/><Relationship Id="rId10" Type="http://schemas.openxmlformats.org/officeDocument/2006/relationships/slide" Target="slide55.xml"/><Relationship Id="rId4" Type="http://schemas.openxmlformats.org/officeDocument/2006/relationships/slide" Target="slide52.xml"/><Relationship Id="rId9" Type="http://schemas.openxmlformats.org/officeDocument/2006/relationships/slide" Target="slide5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chart" Target="../charts/chart43.xml"/><Relationship Id="rId7" Type="http://schemas.openxmlformats.org/officeDocument/2006/relationships/slide" Target="slide46.xml"/><Relationship Id="rId12" Type="http://schemas.openxmlformats.org/officeDocument/2006/relationships/slide" Target="slide2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11" Type="http://schemas.openxmlformats.org/officeDocument/2006/relationships/slide" Target="slide56.xml"/><Relationship Id="rId5" Type="http://schemas.openxmlformats.org/officeDocument/2006/relationships/slide" Target="slide53.xml"/><Relationship Id="rId10" Type="http://schemas.openxmlformats.org/officeDocument/2006/relationships/slide" Target="slide55.xml"/><Relationship Id="rId4" Type="http://schemas.openxmlformats.org/officeDocument/2006/relationships/slide" Target="slide52.xml"/><Relationship Id="rId9" Type="http://schemas.openxmlformats.org/officeDocument/2006/relationships/slide" Target="slide5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13" Type="http://schemas.openxmlformats.org/officeDocument/2006/relationships/slide" Target="slide86.xml"/><Relationship Id="rId3" Type="http://schemas.openxmlformats.org/officeDocument/2006/relationships/slide" Target="slide57.xml"/><Relationship Id="rId7" Type="http://schemas.openxmlformats.org/officeDocument/2006/relationships/slide" Target="slide62.xml"/><Relationship Id="rId12" Type="http://schemas.openxmlformats.org/officeDocument/2006/relationships/slide" Target="slide82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8.xml"/><Relationship Id="rId11" Type="http://schemas.openxmlformats.org/officeDocument/2006/relationships/slide" Target="slide78.xml"/><Relationship Id="rId5" Type="http://schemas.openxmlformats.org/officeDocument/2006/relationships/chart" Target="../charts/chart44.xml"/><Relationship Id="rId10" Type="http://schemas.openxmlformats.org/officeDocument/2006/relationships/slide" Target="slide74.xml"/><Relationship Id="rId4" Type="http://schemas.openxmlformats.org/officeDocument/2006/relationships/slide" Target="slide22.xml"/><Relationship Id="rId9" Type="http://schemas.openxmlformats.org/officeDocument/2006/relationships/slide" Target="slide70.xml"/><Relationship Id="rId14" Type="http://schemas.openxmlformats.org/officeDocument/2006/relationships/slide" Target="slide90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61.xml"/><Relationship Id="rId7" Type="http://schemas.openxmlformats.org/officeDocument/2006/relationships/chart" Target="../charts/chart45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9.xml"/><Relationship Id="rId5" Type="http://schemas.openxmlformats.org/officeDocument/2006/relationships/slide" Target="slide57.xml"/><Relationship Id="rId4" Type="http://schemas.openxmlformats.org/officeDocument/2006/relationships/slide" Target="slide6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7" Type="http://schemas.openxmlformats.org/officeDocument/2006/relationships/chart" Target="../charts/chart46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9.xml"/><Relationship Id="rId5" Type="http://schemas.openxmlformats.org/officeDocument/2006/relationships/slide" Target="slide58.xml"/><Relationship Id="rId4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" Target="slide11.xml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1.png"/><Relationship Id="rId5" Type="http://schemas.openxmlformats.org/officeDocument/2006/relationships/slide" Target="slide10.xml"/><Relationship Id="rId10" Type="http://schemas.openxmlformats.org/officeDocument/2006/relationships/slide" Target="slide7.xml"/><Relationship Id="rId4" Type="http://schemas.openxmlformats.org/officeDocument/2006/relationships/slide" Target="slide12.xml"/><Relationship Id="rId9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7" Type="http://schemas.openxmlformats.org/officeDocument/2006/relationships/chart" Target="../charts/chart4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9.xml"/><Relationship Id="rId5" Type="http://schemas.openxmlformats.org/officeDocument/2006/relationships/slide" Target="slide58.xml"/><Relationship Id="rId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7" Type="http://schemas.openxmlformats.org/officeDocument/2006/relationships/chart" Target="../charts/chart48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9.xml"/><Relationship Id="rId5" Type="http://schemas.openxmlformats.org/officeDocument/2006/relationships/slide" Target="slide58.xml"/><Relationship Id="rId4" Type="http://schemas.openxmlformats.org/officeDocument/2006/relationships/slide" Target="slide60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9.xml"/><Relationship Id="rId3" Type="http://schemas.openxmlformats.org/officeDocument/2006/relationships/slide" Target="slide65.xml"/><Relationship Id="rId7" Type="http://schemas.openxmlformats.org/officeDocument/2006/relationships/slide" Target="slide61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3.xml"/><Relationship Id="rId5" Type="http://schemas.openxmlformats.org/officeDocument/2006/relationships/slide" Target="slide57.xml"/><Relationship Id="rId4" Type="http://schemas.openxmlformats.org/officeDocument/2006/relationships/slide" Target="slide64.xml"/><Relationship Id="rId9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chart" Target="../charts/chart50.xml"/><Relationship Id="rId7" Type="http://schemas.openxmlformats.org/officeDocument/2006/relationships/slide" Target="slide6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2.xml"/><Relationship Id="rId5" Type="http://schemas.openxmlformats.org/officeDocument/2006/relationships/slide" Target="slide64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chart" Target="../charts/chart51.xml"/><Relationship Id="rId7" Type="http://schemas.openxmlformats.org/officeDocument/2006/relationships/slide" Target="slide63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2.xml"/><Relationship Id="rId5" Type="http://schemas.openxmlformats.org/officeDocument/2006/relationships/slide" Target="slide64.xml"/><Relationship Id="rId4" Type="http://schemas.openxmlformats.org/officeDocument/2006/relationships/slide" Target="slide65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chart" Target="../charts/chart52.xml"/><Relationship Id="rId7" Type="http://schemas.openxmlformats.org/officeDocument/2006/relationships/slide" Target="slide63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2.xml"/><Relationship Id="rId5" Type="http://schemas.openxmlformats.org/officeDocument/2006/relationships/slide" Target="slide64.xml"/><Relationship Id="rId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3.xml"/><Relationship Id="rId3" Type="http://schemas.openxmlformats.org/officeDocument/2006/relationships/slide" Target="slide69.xml"/><Relationship Id="rId7" Type="http://schemas.openxmlformats.org/officeDocument/2006/relationships/slide" Target="slide61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7.xml"/><Relationship Id="rId5" Type="http://schemas.openxmlformats.org/officeDocument/2006/relationships/slide" Target="slide57.xml"/><Relationship Id="rId4" Type="http://schemas.openxmlformats.org/officeDocument/2006/relationships/slide" Target="slide68.xml"/><Relationship Id="rId9" Type="http://schemas.openxmlformats.org/officeDocument/2006/relationships/image" Target="../media/image1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chart" Target="../charts/chart54.xml"/><Relationship Id="rId7" Type="http://schemas.openxmlformats.org/officeDocument/2006/relationships/slide" Target="slide67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6.xml"/><Relationship Id="rId5" Type="http://schemas.openxmlformats.org/officeDocument/2006/relationships/slide" Target="slide68.xml"/><Relationship Id="rId4" Type="http://schemas.openxmlformats.org/officeDocument/2006/relationships/slide" Target="slide69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chart" Target="../charts/chart55.xml"/><Relationship Id="rId7" Type="http://schemas.openxmlformats.org/officeDocument/2006/relationships/slide" Target="slide6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6.xml"/><Relationship Id="rId5" Type="http://schemas.openxmlformats.org/officeDocument/2006/relationships/slide" Target="slide68.xml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chart" Target="../charts/chart56.xml"/><Relationship Id="rId7" Type="http://schemas.openxmlformats.org/officeDocument/2006/relationships/slide" Target="slide67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6.xml"/><Relationship Id="rId5" Type="http://schemas.openxmlformats.org/officeDocument/2006/relationships/slide" Target="slide68.xml"/><Relationship Id="rId4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7.xml"/><Relationship Id="rId3" Type="http://schemas.openxmlformats.org/officeDocument/2006/relationships/slide" Target="slide73.xml"/><Relationship Id="rId7" Type="http://schemas.openxmlformats.org/officeDocument/2006/relationships/slide" Target="slide61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1.xml"/><Relationship Id="rId5" Type="http://schemas.openxmlformats.org/officeDocument/2006/relationships/slide" Target="slide57.xml"/><Relationship Id="rId4" Type="http://schemas.openxmlformats.org/officeDocument/2006/relationships/slide" Target="slide72.xml"/><Relationship Id="rId9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chart" Target="../charts/chart58.xml"/><Relationship Id="rId7" Type="http://schemas.openxmlformats.org/officeDocument/2006/relationships/slide" Target="slide7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0.xml"/><Relationship Id="rId5" Type="http://schemas.openxmlformats.org/officeDocument/2006/relationships/slide" Target="slide72.xml"/><Relationship Id="rId4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chart" Target="../charts/chart59.xml"/><Relationship Id="rId7" Type="http://schemas.openxmlformats.org/officeDocument/2006/relationships/slide" Target="slide71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0.xml"/><Relationship Id="rId5" Type="http://schemas.openxmlformats.org/officeDocument/2006/relationships/slide" Target="slide72.xml"/><Relationship Id="rId4" Type="http://schemas.openxmlformats.org/officeDocument/2006/relationships/slide" Target="slide73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chart" Target="../charts/chart60.xml"/><Relationship Id="rId7" Type="http://schemas.openxmlformats.org/officeDocument/2006/relationships/slide" Target="slide71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0.xml"/><Relationship Id="rId5" Type="http://schemas.openxmlformats.org/officeDocument/2006/relationships/slide" Target="slide72.xml"/><Relationship Id="rId4" Type="http://schemas.openxmlformats.org/officeDocument/2006/relationships/slide" Target="slide73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1.xml"/><Relationship Id="rId3" Type="http://schemas.openxmlformats.org/officeDocument/2006/relationships/slide" Target="slide77.xml"/><Relationship Id="rId7" Type="http://schemas.openxmlformats.org/officeDocument/2006/relationships/slide" Target="slide61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5.xml"/><Relationship Id="rId5" Type="http://schemas.openxmlformats.org/officeDocument/2006/relationships/slide" Target="slide57.xml"/><Relationship Id="rId4" Type="http://schemas.openxmlformats.org/officeDocument/2006/relationships/slide" Target="slide76.xml"/><Relationship Id="rId9" Type="http://schemas.openxmlformats.org/officeDocument/2006/relationships/image" Target="../media/image1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chart" Target="../charts/chart62.xml"/><Relationship Id="rId7" Type="http://schemas.openxmlformats.org/officeDocument/2006/relationships/slide" Target="slide75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4.xml"/><Relationship Id="rId5" Type="http://schemas.openxmlformats.org/officeDocument/2006/relationships/slide" Target="slide76.xml"/><Relationship Id="rId4" Type="http://schemas.openxmlformats.org/officeDocument/2006/relationships/slide" Target="slide7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chart" Target="../charts/chart63.xml"/><Relationship Id="rId7" Type="http://schemas.openxmlformats.org/officeDocument/2006/relationships/slide" Target="slide75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4.xml"/><Relationship Id="rId5" Type="http://schemas.openxmlformats.org/officeDocument/2006/relationships/slide" Target="slide76.xml"/><Relationship Id="rId4" Type="http://schemas.openxmlformats.org/officeDocument/2006/relationships/slide" Target="slide7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chart" Target="../charts/chart64.xml"/><Relationship Id="rId7" Type="http://schemas.openxmlformats.org/officeDocument/2006/relationships/slide" Target="slide75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4.xml"/><Relationship Id="rId5" Type="http://schemas.openxmlformats.org/officeDocument/2006/relationships/slide" Target="slide76.xml"/><Relationship Id="rId4" Type="http://schemas.openxmlformats.org/officeDocument/2006/relationships/slide" Target="slide77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5.xml"/><Relationship Id="rId3" Type="http://schemas.openxmlformats.org/officeDocument/2006/relationships/slide" Target="slide81.xml"/><Relationship Id="rId7" Type="http://schemas.openxmlformats.org/officeDocument/2006/relationships/slide" Target="slide61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9.xml"/><Relationship Id="rId5" Type="http://schemas.openxmlformats.org/officeDocument/2006/relationships/slide" Target="slide57.xml"/><Relationship Id="rId4" Type="http://schemas.openxmlformats.org/officeDocument/2006/relationships/slide" Target="slide80.xml"/><Relationship Id="rId9" Type="http://schemas.openxmlformats.org/officeDocument/2006/relationships/image" Target="../media/image12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chart" Target="../charts/chart66.xml"/><Relationship Id="rId7" Type="http://schemas.openxmlformats.org/officeDocument/2006/relationships/slide" Target="slide79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8.xml"/><Relationship Id="rId5" Type="http://schemas.openxmlformats.org/officeDocument/2006/relationships/slide" Target="slide80.xml"/><Relationship Id="rId4" Type="http://schemas.openxmlformats.org/officeDocument/2006/relationships/slide" Target="slide8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chart" Target="../charts/chart2.xml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9" Type="http://schemas.openxmlformats.org/officeDocument/2006/relationships/slide" Target="slide8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chart" Target="../charts/chart67.xml"/><Relationship Id="rId7" Type="http://schemas.openxmlformats.org/officeDocument/2006/relationships/slide" Target="slide79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8.xml"/><Relationship Id="rId5" Type="http://schemas.openxmlformats.org/officeDocument/2006/relationships/slide" Target="slide80.xml"/><Relationship Id="rId4" Type="http://schemas.openxmlformats.org/officeDocument/2006/relationships/slide" Target="slide8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chart" Target="../charts/chart68.xml"/><Relationship Id="rId7" Type="http://schemas.openxmlformats.org/officeDocument/2006/relationships/slide" Target="slide79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8.xml"/><Relationship Id="rId5" Type="http://schemas.openxmlformats.org/officeDocument/2006/relationships/slide" Target="slide80.xml"/><Relationship Id="rId4" Type="http://schemas.openxmlformats.org/officeDocument/2006/relationships/slide" Target="slide81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9.xml"/><Relationship Id="rId3" Type="http://schemas.openxmlformats.org/officeDocument/2006/relationships/slide" Target="slide85.xml"/><Relationship Id="rId7" Type="http://schemas.openxmlformats.org/officeDocument/2006/relationships/slide" Target="slide82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3.xml"/><Relationship Id="rId5" Type="http://schemas.openxmlformats.org/officeDocument/2006/relationships/slide" Target="slide57.xml"/><Relationship Id="rId4" Type="http://schemas.openxmlformats.org/officeDocument/2006/relationships/slide" Target="slide84.xml"/><Relationship Id="rId9" Type="http://schemas.openxmlformats.org/officeDocument/2006/relationships/image" Target="../media/image12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chart" Target="../charts/chart70.xml"/><Relationship Id="rId7" Type="http://schemas.openxmlformats.org/officeDocument/2006/relationships/slide" Target="slide83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8.xml"/><Relationship Id="rId5" Type="http://schemas.openxmlformats.org/officeDocument/2006/relationships/slide" Target="slide84.xml"/><Relationship Id="rId4" Type="http://schemas.openxmlformats.org/officeDocument/2006/relationships/slide" Target="slide85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chart" Target="../charts/chart71.xml"/><Relationship Id="rId7" Type="http://schemas.openxmlformats.org/officeDocument/2006/relationships/slide" Target="slide83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8.xml"/><Relationship Id="rId5" Type="http://schemas.openxmlformats.org/officeDocument/2006/relationships/slide" Target="slide84.xml"/><Relationship Id="rId4" Type="http://schemas.openxmlformats.org/officeDocument/2006/relationships/slide" Target="slide8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7" Type="http://schemas.openxmlformats.org/officeDocument/2006/relationships/slide" Target="slide82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3.xml"/><Relationship Id="rId5" Type="http://schemas.openxmlformats.org/officeDocument/2006/relationships/slide" Target="slide78.xml"/><Relationship Id="rId4" Type="http://schemas.openxmlformats.org/officeDocument/2006/relationships/slide" Target="slide84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3.xml"/><Relationship Id="rId3" Type="http://schemas.openxmlformats.org/officeDocument/2006/relationships/slide" Target="slide89.xml"/><Relationship Id="rId7" Type="http://schemas.openxmlformats.org/officeDocument/2006/relationships/slide" Target="slide82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7.xml"/><Relationship Id="rId5" Type="http://schemas.openxmlformats.org/officeDocument/2006/relationships/slide" Target="slide86.xml"/><Relationship Id="rId10" Type="http://schemas.openxmlformats.org/officeDocument/2006/relationships/image" Target="../media/image12.png"/><Relationship Id="rId4" Type="http://schemas.openxmlformats.org/officeDocument/2006/relationships/slide" Target="slide88.xml"/><Relationship Id="rId9" Type="http://schemas.openxmlformats.org/officeDocument/2006/relationships/slide" Target="slide5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chart" Target="../charts/chart74.xml"/><Relationship Id="rId7" Type="http://schemas.openxmlformats.org/officeDocument/2006/relationships/slide" Target="slide87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6.xml"/><Relationship Id="rId5" Type="http://schemas.openxmlformats.org/officeDocument/2006/relationships/slide" Target="slide88.xml"/><Relationship Id="rId4" Type="http://schemas.openxmlformats.org/officeDocument/2006/relationships/slide" Target="slide89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chart" Target="../charts/chart75.xml"/><Relationship Id="rId7" Type="http://schemas.openxmlformats.org/officeDocument/2006/relationships/slide" Target="slide87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6.xml"/><Relationship Id="rId5" Type="http://schemas.openxmlformats.org/officeDocument/2006/relationships/slide" Target="slide88.xml"/><Relationship Id="rId4" Type="http://schemas.openxmlformats.org/officeDocument/2006/relationships/slide" Target="slide89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chart" Target="../charts/chart76.xml"/><Relationship Id="rId7" Type="http://schemas.openxmlformats.org/officeDocument/2006/relationships/slide" Target="slide87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6.xml"/><Relationship Id="rId5" Type="http://schemas.openxmlformats.org/officeDocument/2006/relationships/slide" Target="slide88.xml"/><Relationship Id="rId4" Type="http://schemas.openxmlformats.org/officeDocument/2006/relationships/slide" Target="slide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7.xml"/><Relationship Id="rId3" Type="http://schemas.openxmlformats.org/officeDocument/2006/relationships/slide" Target="slide93.xml"/><Relationship Id="rId7" Type="http://schemas.openxmlformats.org/officeDocument/2006/relationships/slide" Target="slide82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1.xml"/><Relationship Id="rId5" Type="http://schemas.openxmlformats.org/officeDocument/2006/relationships/slide" Target="slide90.xml"/><Relationship Id="rId10" Type="http://schemas.openxmlformats.org/officeDocument/2006/relationships/image" Target="../media/image12.png"/><Relationship Id="rId4" Type="http://schemas.openxmlformats.org/officeDocument/2006/relationships/slide" Target="slide92.xml"/><Relationship Id="rId9" Type="http://schemas.openxmlformats.org/officeDocument/2006/relationships/slide" Target="slide5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chart" Target="../charts/chart78.xml"/><Relationship Id="rId7" Type="http://schemas.openxmlformats.org/officeDocument/2006/relationships/slide" Target="slide91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0.xml"/><Relationship Id="rId5" Type="http://schemas.openxmlformats.org/officeDocument/2006/relationships/slide" Target="slide92.xml"/><Relationship Id="rId4" Type="http://schemas.openxmlformats.org/officeDocument/2006/relationships/slide" Target="slide93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chart" Target="../charts/chart79.xml"/><Relationship Id="rId7" Type="http://schemas.openxmlformats.org/officeDocument/2006/relationships/slide" Target="slide91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0.xml"/><Relationship Id="rId5" Type="http://schemas.openxmlformats.org/officeDocument/2006/relationships/slide" Target="slide92.xml"/><Relationship Id="rId4" Type="http://schemas.openxmlformats.org/officeDocument/2006/relationships/slide" Target="slide93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chart" Target="../charts/chart80.xml"/><Relationship Id="rId7" Type="http://schemas.openxmlformats.org/officeDocument/2006/relationships/slide" Target="slide91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0.xml"/><Relationship Id="rId5" Type="http://schemas.openxmlformats.org/officeDocument/2006/relationships/slide" Target="slide92.xml"/><Relationship Id="rId4" Type="http://schemas.openxmlformats.org/officeDocument/2006/relationships/slide" Target="slide9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111.xml"/><Relationship Id="rId3" Type="http://schemas.openxmlformats.org/officeDocument/2006/relationships/chart" Target="../charts/chart81.xml"/><Relationship Id="rId7" Type="http://schemas.openxmlformats.org/officeDocument/2006/relationships/slide" Target="slide107.xml"/><Relationship Id="rId12" Type="http://schemas.openxmlformats.org/officeDocument/2006/relationships/slide" Target="slide82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3.xml"/><Relationship Id="rId11" Type="http://schemas.openxmlformats.org/officeDocument/2006/relationships/slide" Target="slide95.xml"/><Relationship Id="rId5" Type="http://schemas.openxmlformats.org/officeDocument/2006/relationships/slide" Target="slide99.xml"/><Relationship Id="rId10" Type="http://schemas.openxmlformats.org/officeDocument/2006/relationships/slide" Target="slide119.xml"/><Relationship Id="rId4" Type="http://schemas.openxmlformats.org/officeDocument/2006/relationships/slide" Target="slide96.xml"/><Relationship Id="rId9" Type="http://schemas.openxmlformats.org/officeDocument/2006/relationships/slide" Target="slide115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slide" Target="slide95.xml"/><Relationship Id="rId3" Type="http://schemas.openxmlformats.org/officeDocument/2006/relationships/slide" Target="slide96.xml"/><Relationship Id="rId7" Type="http://schemas.openxmlformats.org/officeDocument/2006/relationships/slide" Target="slide97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8.xml"/><Relationship Id="rId5" Type="http://schemas.openxmlformats.org/officeDocument/2006/relationships/chart" Target="../charts/chart82.xml"/><Relationship Id="rId4" Type="http://schemas.openxmlformats.org/officeDocument/2006/relationships/slide" Target="slide82.xml"/><Relationship Id="rId9" Type="http://schemas.openxmlformats.org/officeDocument/2006/relationships/image" Target="../media/image1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3.xml"/><Relationship Id="rId5" Type="http://schemas.openxmlformats.org/officeDocument/2006/relationships/slide" Target="slide82.xml"/><Relationship Id="rId4" Type="http://schemas.openxmlformats.org/officeDocument/2006/relationships/slide" Target="slide9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6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slide" Target="slide8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4.xml"/><Relationship Id="rId3" Type="http://schemas.openxmlformats.org/officeDocument/2006/relationships/slide" Target="slide102.xml"/><Relationship Id="rId7" Type="http://schemas.openxmlformats.org/officeDocument/2006/relationships/slide" Target="slide82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9.xml"/><Relationship Id="rId5" Type="http://schemas.openxmlformats.org/officeDocument/2006/relationships/slide" Target="slide95.xml"/><Relationship Id="rId4" Type="http://schemas.openxmlformats.org/officeDocument/2006/relationships/slide" Target="slide101.xml"/><Relationship Id="rId9" Type="http://schemas.openxmlformats.org/officeDocument/2006/relationships/slide" Target="slide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2213576"/>
            <a:ext cx="4415638" cy="1923376"/>
          </a:xfrm>
          <a:solidFill>
            <a:srgbClr val="0E293C"/>
          </a:solidFill>
          <a:ln>
            <a:noFill/>
          </a:ln>
        </p:spPr>
        <p:txBody>
          <a:bodyPr anchor="ctr"/>
          <a:lstStyle/>
          <a:p>
            <a:pPr algn="r"/>
            <a:r>
              <a:rPr lang="pt-BR" sz="3733" b="1" dirty="0">
                <a:solidFill>
                  <a:srgbClr val="FFC000"/>
                </a:solidFill>
              </a:rPr>
              <a:t>Imagem do SEBRAE junto a sociedade 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-13252" y="1241"/>
            <a:ext cx="12203664" cy="6857107"/>
            <a:chOff x="-9940" y="0"/>
            <a:chExt cx="9153940" cy="5143500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557" r="15498"/>
            <a:stretch/>
          </p:blipFill>
          <p:spPr>
            <a:xfrm>
              <a:off x="3359573" y="0"/>
              <a:ext cx="5784427" cy="5143500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4829" y="4575990"/>
              <a:ext cx="768770" cy="341680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6218" y="408667"/>
              <a:ext cx="687381" cy="453754"/>
            </a:xfrm>
            <a:prstGeom prst="rect">
              <a:avLst/>
            </a:prstGeom>
          </p:spPr>
        </p:pic>
        <p:sp>
          <p:nvSpPr>
            <p:cNvPr id="3" name="Fluxograma: Operação Manual 2"/>
            <p:cNvSpPr/>
            <p:nvPr/>
          </p:nvSpPr>
          <p:spPr>
            <a:xfrm rot="200477">
              <a:off x="589281" y="2966720"/>
              <a:ext cx="1787082" cy="535094"/>
            </a:xfrm>
            <a:prstGeom prst="flowChartManualOperation">
              <a:avLst/>
            </a:prstGeom>
            <a:solidFill>
              <a:srgbClr val="0E29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3066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-9940" y="1323109"/>
              <a:ext cx="732183" cy="588818"/>
            </a:xfrm>
            <a:prstGeom prst="rect">
              <a:avLst/>
            </a:prstGeom>
            <a:solidFill>
              <a:srgbClr val="0E29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3066"/>
            </a:p>
          </p:txBody>
        </p:sp>
      </p:grpSp>
      <p:sp>
        <p:nvSpPr>
          <p:cNvPr id="10" name="Título 1"/>
          <p:cNvSpPr txBox="1">
            <a:spLocks/>
          </p:cNvSpPr>
          <p:nvPr/>
        </p:nvSpPr>
        <p:spPr>
          <a:xfrm>
            <a:off x="3046870" y="4434600"/>
            <a:ext cx="1368770" cy="607881"/>
          </a:xfrm>
          <a:prstGeom prst="rect">
            <a:avLst/>
          </a:prstGeom>
          <a:solidFill>
            <a:srgbClr val="0E293C"/>
          </a:solidFill>
          <a:ln>
            <a:noFill/>
          </a:ln>
        </p:spPr>
        <p:txBody>
          <a:bodyPr wrap="square" lIns="121884" tIns="121884" rIns="121884" bIns="121884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r"/>
            <a:r>
              <a:rPr lang="pt-BR" sz="3733" b="1" dirty="0">
                <a:solidFill>
                  <a:srgbClr val="FFC00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93909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Q02. Qual o primeiro nome de instituição/empresa que o(a) Sr.(a) lembra que promove o EMPREENDEDORISMO NO BRASIL?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419447" y="1220773"/>
            <a:ext cx="111296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Entre os </a:t>
            </a:r>
            <a:r>
              <a:rPr lang="pt-BR" sz="1800" b="1" dirty="0">
                <a:solidFill>
                  <a:srgbClr val="FF0000"/>
                </a:solidFill>
                <a:latin typeface="Calibri" panose="020F0502020204030204"/>
                <a:cs typeface="Aparajita" panose="020B0604020202020204" pitchFamily="34" charset="0"/>
              </a:rPr>
              <a:t>mais jovens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(até 24 anos) e entre os </a:t>
            </a:r>
            <a:r>
              <a:rPr lang="pt-BR" sz="1800" b="1" dirty="0">
                <a:solidFill>
                  <a:srgbClr val="FF0000"/>
                </a:solidFill>
                <a:latin typeface="Calibri" panose="020F0502020204030204"/>
                <a:cs typeface="Aparajita" panose="020B0604020202020204" pitchFamily="34" charset="0"/>
              </a:rPr>
              <a:t>mais velhos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(mais de 65 anos) é </a:t>
            </a:r>
            <a:r>
              <a:rPr lang="pt-BR" sz="2000" b="1" dirty="0">
                <a:solidFill>
                  <a:srgbClr val="FF0000"/>
                </a:solidFill>
                <a:latin typeface="Calibri" panose="020F0502020204030204"/>
                <a:cs typeface="Aparajita" panose="020B0604020202020204" pitchFamily="34" charset="0"/>
              </a:rPr>
              <a:t>menor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o percentual de entrevistados que </a:t>
            </a: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lembram de alguma instituição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que promova o empreendedorismo no Brasil, bem como é </a:t>
            </a:r>
            <a:r>
              <a:rPr lang="pt-BR" sz="2000" b="1" dirty="0">
                <a:solidFill>
                  <a:srgbClr val="FF0000"/>
                </a:solidFill>
                <a:latin typeface="Calibri" panose="020F0502020204030204"/>
                <a:cs typeface="Aparajita" panose="020B0604020202020204" pitchFamily="34" charset="0"/>
              </a:rPr>
              <a:t>menor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também a </a:t>
            </a: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lembrança do SEBRAE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enquanto empresa que desempenha este papel. 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806101896"/>
              </p:ext>
            </p:extLst>
          </p:nvPr>
        </p:nvGraphicFramePr>
        <p:xfrm>
          <a:off x="419447" y="2363839"/>
          <a:ext cx="11305255" cy="4111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CaixaDeTexto 37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Empresa que promove o EMPREENDEDORISMO NO BRASIL (Espontânea)</a:t>
            </a:r>
          </a:p>
        </p:txBody>
      </p:sp>
      <p:cxnSp>
        <p:nvCxnSpPr>
          <p:cNvPr id="49" name="Conector reto 48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0" name="Retângulo 49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51" name="Retângulo 50">
            <a:hlinkClick r:id="rId5" action="ppaction://hlinksldjump"/>
          </p:cNvPr>
          <p:cNvSpPr/>
          <p:nvPr/>
        </p:nvSpPr>
        <p:spPr>
          <a:xfrm>
            <a:off x="5669925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52" name="Retângulo 51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53" name="Retângulo 52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4" name="Retângulo 53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0546464" y="660917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9.953 │ NR: 167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3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é para empreendedores</a:t>
            </a:r>
            <a:endParaRPr lang="pt-BR" sz="16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Q11.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O Sebrae é para empreendedores. Tanto para quem quer abrir quanto para quem já tem uma pequena empresa consolidada.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1712"/>
              </p:ext>
            </p:extLst>
          </p:nvPr>
        </p:nvGraphicFramePr>
        <p:xfrm>
          <a:off x="14035" y="2202230"/>
          <a:ext cx="12149103" cy="3096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7027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BAIXAS </a:t>
                      </a:r>
                    </a:p>
                    <a:p>
                      <a:pPr algn="ctr" fontAlgn="b"/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 a 6)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MÉDIAS 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8)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ALTAS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10)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15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61936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8098503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9970711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3934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553887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6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547824747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6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8,8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527427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9,0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439963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9,0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622629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8,9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8098503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8,7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9970711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8,8</a:t>
            </a:r>
            <a:endParaRPr lang="pt-BR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é para empreendedores</a:t>
            </a:r>
            <a:endParaRPr lang="pt-BR" sz="1600" b="1" dirty="0">
              <a:solidFill>
                <a:schemeClr val="bg1"/>
              </a:solidFill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Q11.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O Sebrae é para empreendedores. Tanto para quem quer abrir quanto para quem já tem uma pequena empresa consolidada.</a:t>
            </a:r>
          </a:p>
        </p:txBody>
      </p:sp>
    </p:spTree>
    <p:extLst>
      <p:ext uri="{BB962C8B-B14F-4D97-AF65-F5344CB8AC3E}">
        <p14:creationId xmlns:p14="http://schemas.microsoft.com/office/powerpoint/2010/main" val="265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5502001" y="2133650"/>
            <a:ext cx="1313286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008023" y="2149039"/>
            <a:ext cx="1306504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584812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896185" y="2140883"/>
            <a:ext cx="1262917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337865" y="2138929"/>
            <a:ext cx="1237061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7" y="2133650"/>
            <a:ext cx="134169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3741533220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7" y="1773610"/>
            <a:ext cx="136815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8,8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311405" y="1778889"/>
            <a:ext cx="1263521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8,8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3902346" y="1780843"/>
            <a:ext cx="1262917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8,9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5488468" y="1773610"/>
            <a:ext cx="1326819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8,9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7008023" y="1788999"/>
            <a:ext cx="1306504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9,0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8584812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8,9</a:t>
            </a:r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10181433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10181433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9,0</a:t>
            </a:r>
            <a:endParaRPr lang="pt-BR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é para empreendedores</a:t>
            </a:r>
            <a:endParaRPr lang="pt-BR" sz="1600" b="1" dirty="0">
              <a:solidFill>
                <a:schemeClr val="bg1"/>
              </a:solidFill>
            </a:endParaRPr>
          </a:p>
        </p:txBody>
      </p:sp>
      <p:cxnSp>
        <p:nvCxnSpPr>
          <p:cNvPr id="44" name="Conector reto 4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Q11.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O Sebrae é para empreendedores. Tanto para quem quer abrir quanto para quem já tem uma pequena empresa consolidada.</a:t>
            </a:r>
          </a:p>
        </p:txBody>
      </p:sp>
    </p:spTree>
    <p:extLst>
      <p:ext uri="{BB962C8B-B14F-4D97-AF65-F5344CB8AC3E}">
        <p14:creationId xmlns:p14="http://schemas.microsoft.com/office/powerpoint/2010/main" val="148406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conhecimento que o Sebrae oferece aumenta decisivamente a chance de sucesso de um negócio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Q12.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pt-BR" sz="11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conhecimento que o Sebrae oferece aumenta decisivamente a chance de sucesso de um negócio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323529413"/>
              </p:ext>
            </p:extLst>
          </p:nvPr>
        </p:nvGraphicFramePr>
        <p:xfrm>
          <a:off x="262558" y="2493690"/>
          <a:ext cx="11377264" cy="389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Retângulo 17">
            <a:hlinkClick r:id="rId9" action="ppaction://hlinksldjump"/>
          </p:cNvPr>
          <p:cNvSpPr/>
          <p:nvPr/>
        </p:nvSpPr>
        <p:spPr>
          <a:xfrm>
            <a:off x="10199662" y="1083831"/>
            <a:ext cx="1567125" cy="331734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VER +</a:t>
            </a:r>
          </a:p>
        </p:txBody>
      </p:sp>
    </p:spTree>
    <p:extLst>
      <p:ext uri="{BB962C8B-B14F-4D97-AF65-F5344CB8AC3E}">
        <p14:creationId xmlns:p14="http://schemas.microsoft.com/office/powerpoint/2010/main" val="95851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conhecimento que o Sebrae oferece aumenta decisivamente a chance de sucesso de um negócio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Q12.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pt-BR" sz="11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conhecimento que o Sebrae oferece aumenta decisivamente a chance de sucesso de um negócio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324892"/>
              </p:ext>
            </p:extLst>
          </p:nvPr>
        </p:nvGraphicFramePr>
        <p:xfrm>
          <a:off x="14035" y="2202230"/>
          <a:ext cx="12149103" cy="3096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7027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BAIXAS </a:t>
                      </a:r>
                    </a:p>
                    <a:p>
                      <a:pPr algn="ctr" fontAlgn="b"/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 a 6)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MÉDIAS 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8)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ALTAS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10)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22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61936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8098503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9970711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3934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553887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6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947931372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6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8,7 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527427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8,9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439963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9,0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622629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8,8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8098503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8,8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9970711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8,8</a:t>
            </a:r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conhecimento que o Sebrae oferece aumenta decisivamente a chance de sucesso de um negócio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3" name="Retângulo 42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4" name="Retângulo 43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5" name="Conector reto 44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Retângulo 45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7" name="Retângulo 46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Q12.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pt-BR" sz="11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conhecimento que o Sebrae oferece aumenta decisivamente a chance de sucesso de um negócio</a:t>
            </a:r>
          </a:p>
        </p:txBody>
      </p:sp>
    </p:spTree>
    <p:extLst>
      <p:ext uri="{BB962C8B-B14F-4D97-AF65-F5344CB8AC3E}">
        <p14:creationId xmlns:p14="http://schemas.microsoft.com/office/powerpoint/2010/main" val="332233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5502001" y="2133650"/>
            <a:ext cx="1313286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008023" y="2149039"/>
            <a:ext cx="1306504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584812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896185" y="2140883"/>
            <a:ext cx="1262917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337865" y="2138929"/>
            <a:ext cx="1237061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7" y="2133650"/>
            <a:ext cx="134169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2664837609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7" y="1773610"/>
            <a:ext cx="136815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8,8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311405" y="1778889"/>
            <a:ext cx="1263521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9,0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3902346" y="1780843"/>
            <a:ext cx="1262917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9,0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5488468" y="1773610"/>
            <a:ext cx="1326819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8,9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7008023" y="1788999"/>
            <a:ext cx="1306504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8,9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8584812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8,7</a:t>
            </a:r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10181433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10181433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8,8</a:t>
            </a:r>
            <a:endParaRPr lang="pt-BR" dirty="0"/>
          </a:p>
        </p:txBody>
      </p:sp>
      <p:sp>
        <p:nvSpPr>
          <p:cNvPr id="43" name="Retângulo 42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conhecimento que o Sebrae oferece aumenta decisivamente a chance de sucesso de um negócio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5" name="Retângulo 44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6" name="Retângulo 45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Retângulo 47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9" name="Retângulo 48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0" name="Conector reto 49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Q12.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pt-BR" sz="11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conhecimento que o Sebrae oferece aumenta decisivamente a chance de sucesso de um negócio</a:t>
            </a:r>
          </a:p>
        </p:txBody>
      </p:sp>
    </p:spTree>
    <p:extLst>
      <p:ext uri="{BB962C8B-B14F-4D97-AF65-F5344CB8AC3E}">
        <p14:creationId xmlns:p14="http://schemas.microsoft.com/office/powerpoint/2010/main" val="230581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É fácil fazer negócios com o Sebrae, ou seja, é fácil acessar seus produtos e serviços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Q13.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É fácil fazer negócios com o Sebrae, ou seja, é fácil acessar seus produtos e serviços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2850396936"/>
              </p:ext>
            </p:extLst>
          </p:nvPr>
        </p:nvGraphicFramePr>
        <p:xfrm>
          <a:off x="262558" y="2493690"/>
          <a:ext cx="11377264" cy="389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Retângulo 17">
            <a:hlinkClick r:id="rId9" action="ppaction://hlinksldjump"/>
          </p:cNvPr>
          <p:cNvSpPr/>
          <p:nvPr/>
        </p:nvSpPr>
        <p:spPr>
          <a:xfrm>
            <a:off x="10199662" y="1083831"/>
            <a:ext cx="1567125" cy="331734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VER +</a:t>
            </a:r>
          </a:p>
        </p:txBody>
      </p:sp>
    </p:spTree>
    <p:extLst>
      <p:ext uri="{BB962C8B-B14F-4D97-AF65-F5344CB8AC3E}">
        <p14:creationId xmlns:p14="http://schemas.microsoft.com/office/powerpoint/2010/main" val="74032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É fácil fazer negócios com o Sebrae, ou seja, é fácil acessar seus produtos e serviços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Q13.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É fácil fazer negócios com o Sebrae, ou seja, é fácil acessar seus produtos e serviços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58922"/>
              </p:ext>
            </p:extLst>
          </p:nvPr>
        </p:nvGraphicFramePr>
        <p:xfrm>
          <a:off x="14035" y="2202230"/>
          <a:ext cx="12149103" cy="3096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7027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BAIXAS </a:t>
                      </a:r>
                    </a:p>
                    <a:p>
                      <a:pPr algn="ctr" fontAlgn="b"/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 a 6)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MÉDIAS 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8)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ALTAS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10)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6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61936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8098503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9970711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3934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553887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6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3561935028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6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7,9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527427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8,2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439963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8,1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622629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8,0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8098503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8,1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9970711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8,2</a:t>
            </a:r>
            <a:endParaRPr lang="pt-BR" dirty="0"/>
          </a:p>
        </p:txBody>
      </p:sp>
      <p:cxnSp>
        <p:nvCxnSpPr>
          <p:cNvPr id="54" name="Conector reto 5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Q13.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É fácil fazer negócios com o Sebrae, ou seja, é fácil acessar seus produtos e serviços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É fácil fazer negócios com o Sebrae, ou seja, é fácil acessar seus produtos e serviços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2" name="Retângulo 31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Retângulo 55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7" name="Retângulo 56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20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Q02. Qual o primeiro nome de instituição/empresa que o(a) Sr.(a) lembra que promove o EMPREENDEDORISMO NO BRASIL?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550590" y="1341562"/>
            <a:ext cx="11017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Quanto 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maior a escolaridade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dos entrevistados, 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maior a probabilidade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de lembrarem de alguma 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instituição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que promova o empreendedorismo no país, bem como </a:t>
            </a: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maior é a probabilidade de citarem o SEBRAE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como empresa que desempenha tal papel.</a:t>
            </a:r>
          </a:p>
        </p:txBody>
      </p:sp>
      <p:graphicFrame>
        <p:nvGraphicFramePr>
          <p:cNvPr id="37" name="Gráfico 36"/>
          <p:cNvGraphicFramePr/>
          <p:nvPr>
            <p:extLst>
              <p:ext uri="{D42A27DB-BD31-4B8C-83A1-F6EECF244321}">
                <p14:modId xmlns:p14="http://schemas.microsoft.com/office/powerpoint/2010/main" val="865147010"/>
              </p:ext>
            </p:extLst>
          </p:nvPr>
        </p:nvGraphicFramePr>
        <p:xfrm>
          <a:off x="419447" y="2565697"/>
          <a:ext cx="11305255" cy="3909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CaixaDeTexto 37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Empresa que promove o EMPREENDEDORISMO NO BRASIL (Espontânea)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5669925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39" name="Retângulo 38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40" name="Retângulo 39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1" name="Retângulo 40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0546464" y="660917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9.880 │ NR: 240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0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5502001" y="2133650"/>
            <a:ext cx="1313286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008023" y="2149039"/>
            <a:ext cx="1306504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584812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896185" y="2140883"/>
            <a:ext cx="1262917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337865" y="2138929"/>
            <a:ext cx="1237061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7" y="2133650"/>
            <a:ext cx="134169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264706408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7" y="1773610"/>
            <a:ext cx="136815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8,1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311405" y="1778889"/>
            <a:ext cx="1263521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8,1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3902346" y="1780843"/>
            <a:ext cx="1262917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8,3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5488468" y="1773610"/>
            <a:ext cx="1326819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8,2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7008023" y="1788999"/>
            <a:ext cx="1306504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8,1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8584812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8,0</a:t>
            </a:r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10181433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10181433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8,1</a:t>
            </a:r>
            <a:endParaRPr lang="pt-BR" dirty="0"/>
          </a:p>
        </p:txBody>
      </p:sp>
      <p:cxnSp>
        <p:nvCxnSpPr>
          <p:cNvPr id="56" name="Conector reto 55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Q13.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É fácil fazer negócios com o Sebrae, ou seja, é fácil acessar seus produtos e serviços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É fácil fazer negócios com o Sebrae, ou seja, é fácil acessar seus produtos e serviços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5" name="Retângulo 34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58" name="Retângulo 5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59" name="Conector reto 58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0" name="Retângulo 59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1" name="Retângulo 60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2" name="Conector reto 61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65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 serviços do Sebrae apresentam o melhor custo-benefício do mercado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Q14.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Os serviços do Sebrae apresentam o melhor custo-benefício do mercado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3934707539"/>
              </p:ext>
            </p:extLst>
          </p:nvPr>
        </p:nvGraphicFramePr>
        <p:xfrm>
          <a:off x="262558" y="2493690"/>
          <a:ext cx="11377264" cy="389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Retângulo 17">
            <a:hlinkClick r:id="rId9" action="ppaction://hlinksldjump"/>
          </p:cNvPr>
          <p:cNvSpPr/>
          <p:nvPr/>
        </p:nvSpPr>
        <p:spPr>
          <a:xfrm>
            <a:off x="10199662" y="1083831"/>
            <a:ext cx="1567125" cy="331734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VER +</a:t>
            </a:r>
          </a:p>
        </p:txBody>
      </p:sp>
    </p:spTree>
    <p:extLst>
      <p:ext uri="{BB962C8B-B14F-4D97-AF65-F5344CB8AC3E}">
        <p14:creationId xmlns:p14="http://schemas.microsoft.com/office/powerpoint/2010/main" val="263693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 serviços do Sebrae apresentam o melhor custo-benefício do mercado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Q14.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Os serviços do Sebrae apresentam o melhor custo-benefício do mercado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522427"/>
              </p:ext>
            </p:extLst>
          </p:nvPr>
        </p:nvGraphicFramePr>
        <p:xfrm>
          <a:off x="14035" y="2202230"/>
          <a:ext cx="12149103" cy="3096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7027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BAIXAS </a:t>
                      </a:r>
                    </a:p>
                    <a:p>
                      <a:pPr algn="ctr" fontAlgn="b"/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 a 6)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MÉDIAS 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8)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ALTAS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10)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04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61936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8098503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9970711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3934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553887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6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1693869481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6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7,9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527427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8,2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439963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8,3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622629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8,3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8098503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8,3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9970711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8,6</a:t>
            </a:r>
            <a:endParaRPr lang="pt-BR" dirty="0"/>
          </a:p>
        </p:txBody>
      </p:sp>
      <p:cxnSp>
        <p:nvCxnSpPr>
          <p:cNvPr id="54" name="Conector reto 5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Q14.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Os serviços do Sebrae apresentam o melhor custo-benefício do mercado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 serviços do Sebrae apresentam o melhor custo-benefício do mercado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3" name="Retângulo 42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4" name="Retângulo 43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5" name="Conector reto 44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Retângulo 45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7" name="Retângulo 46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05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5502001" y="2133650"/>
            <a:ext cx="1313286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008023" y="2149039"/>
            <a:ext cx="1306504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584812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896185" y="2140883"/>
            <a:ext cx="1262917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337865" y="2138929"/>
            <a:ext cx="1237061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7" y="2133650"/>
            <a:ext cx="134169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3090240582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7" y="1773610"/>
            <a:ext cx="136815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8,5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311405" y="1778889"/>
            <a:ext cx="1263521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8,5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3902346" y="1780843"/>
            <a:ext cx="1262917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8,6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5488468" y="1773610"/>
            <a:ext cx="1326819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8,3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7008023" y="1788999"/>
            <a:ext cx="1306504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8,1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8584812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8,0</a:t>
            </a:r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10181433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10181433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8,1</a:t>
            </a:r>
            <a:endParaRPr lang="pt-BR" dirty="0"/>
          </a:p>
        </p:txBody>
      </p:sp>
      <p:cxnSp>
        <p:nvCxnSpPr>
          <p:cNvPr id="56" name="Conector reto 55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Q14.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Os serviços do Sebrae apresentam o melhor custo-benefício do mercado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 serviços do Sebrae apresentam o melhor custo-benefício do mercado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5" name="Retângulo 44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6" name="Retângulo 45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Retângulo 47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9" name="Retângulo 48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0" name="Conector reto 49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39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é o maior especialista em pequenas empresas no Brasil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Q15.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 Sebrae é o maior especialista em pequenas empresas no Brasil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1661626220"/>
              </p:ext>
            </p:extLst>
          </p:nvPr>
        </p:nvGraphicFramePr>
        <p:xfrm>
          <a:off x="262558" y="2493690"/>
          <a:ext cx="11377264" cy="389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Retângulo 17">
            <a:hlinkClick r:id="rId9" action="ppaction://hlinksldjump"/>
          </p:cNvPr>
          <p:cNvSpPr/>
          <p:nvPr/>
        </p:nvSpPr>
        <p:spPr>
          <a:xfrm>
            <a:off x="10199662" y="1083831"/>
            <a:ext cx="1567125" cy="331734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VER +</a:t>
            </a:r>
          </a:p>
        </p:txBody>
      </p:sp>
    </p:spTree>
    <p:extLst>
      <p:ext uri="{BB962C8B-B14F-4D97-AF65-F5344CB8AC3E}">
        <p14:creationId xmlns:p14="http://schemas.microsoft.com/office/powerpoint/2010/main" val="36936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é o maior especialista em pequenas empresas no Brasil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Q15.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 Sebrae é o maior especialista em pequenas empresas no Brasil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825266"/>
              </p:ext>
            </p:extLst>
          </p:nvPr>
        </p:nvGraphicFramePr>
        <p:xfrm>
          <a:off x="14035" y="2202230"/>
          <a:ext cx="12149103" cy="3096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7027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BAIXAS </a:t>
                      </a:r>
                    </a:p>
                    <a:p>
                      <a:pPr algn="ctr" fontAlgn="b"/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 a 6)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MÉDIAS 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8)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ALTAS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10)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49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61936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8098503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9970711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3934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553887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6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3913305676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6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8,4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527427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8,9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439963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9,0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622629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8,8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8098503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8,8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9970711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8,9</a:t>
            </a:r>
            <a:endParaRPr lang="pt-BR" dirty="0"/>
          </a:p>
        </p:txBody>
      </p:sp>
      <p:cxnSp>
        <p:nvCxnSpPr>
          <p:cNvPr id="54" name="Conector reto 5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Q15.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 Sebrae é o maior especialista em pequenas empresas no Brasil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é o maior especialista em pequenas empresas no Brasil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2" name="Retângulo 31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Retângulo 55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7" name="Retângulo 56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52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5502001" y="2133650"/>
            <a:ext cx="1313286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008023" y="2149039"/>
            <a:ext cx="1306504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584812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896185" y="2140883"/>
            <a:ext cx="1262917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337865" y="2138929"/>
            <a:ext cx="1237061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7" y="2133650"/>
            <a:ext cx="134169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437062948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7" y="1773610"/>
            <a:ext cx="136815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8,9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311405" y="1778889"/>
            <a:ext cx="1263521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8,9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3902346" y="1780843"/>
            <a:ext cx="1262917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9,0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5488468" y="1773610"/>
            <a:ext cx="1326819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8,9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7008023" y="1788999"/>
            <a:ext cx="1306504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8,8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8584812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8,7</a:t>
            </a:r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10181433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10181433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8,6</a:t>
            </a:r>
            <a:endParaRPr lang="pt-BR" dirty="0"/>
          </a:p>
        </p:txBody>
      </p:sp>
      <p:cxnSp>
        <p:nvCxnSpPr>
          <p:cNvPr id="56" name="Conector reto 55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Q15.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 Sebrae é o maior especialista em pequenas empresas no Brasil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é o maior especialista em pequenas empresas no Brasil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5" name="Retângulo 34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58" name="Retângulo 5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59" name="Conector reto 58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0" name="Retângulo 59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1" name="Retângulo 60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2" name="Conector reto 61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9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está sempre por perto, disponível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Q16.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 Sebrae está sempre por perto, disponível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1045471509"/>
              </p:ext>
            </p:extLst>
          </p:nvPr>
        </p:nvGraphicFramePr>
        <p:xfrm>
          <a:off x="262558" y="2493690"/>
          <a:ext cx="11377264" cy="389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Retângulo 17">
            <a:hlinkClick r:id="rId9" action="ppaction://hlinksldjump"/>
          </p:cNvPr>
          <p:cNvSpPr/>
          <p:nvPr/>
        </p:nvSpPr>
        <p:spPr>
          <a:xfrm>
            <a:off x="10199662" y="1083831"/>
            <a:ext cx="1567125" cy="331734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VER +</a:t>
            </a:r>
          </a:p>
        </p:txBody>
      </p:sp>
    </p:spTree>
    <p:extLst>
      <p:ext uri="{BB962C8B-B14F-4D97-AF65-F5344CB8AC3E}">
        <p14:creationId xmlns:p14="http://schemas.microsoft.com/office/powerpoint/2010/main" val="156219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Q02. Qual o primeiro nome de instituição/empresa que o(a) Sr.(a) lembra que promove o EMPREENDEDORISMO NO BRASIL?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424323" y="1223472"/>
            <a:ext cx="113052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Em comparação com o ano anterior (2016), observa-se uma </a:t>
            </a:r>
            <a:r>
              <a:rPr lang="pt-BR" sz="1800" b="1" dirty="0">
                <a:solidFill>
                  <a:srgbClr val="FF0000"/>
                </a:solidFill>
                <a:latin typeface="Calibri" panose="020F0502020204030204"/>
                <a:cs typeface="Aparajita" panose="020B0604020202020204" pitchFamily="34" charset="0"/>
              </a:rPr>
              <a:t>queda no percentual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de entrevistados que têm no SEBRAE a primeira lembrança de empresa que promove o empreendedorismo no Brasil. Ao mesmo tempo, nota-se um aumento no percentual de entrevistados que citaram outra instituição como promotora de empreendedorismo.</a:t>
            </a:r>
          </a:p>
          <a:p>
            <a:pPr algn="just">
              <a:defRPr/>
            </a:pP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 algn="just"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Uma explicação possível para a queda nos índices de lembrança do SEBRAE seja uma eventual redução no montante de investimentos destinados à divulgação da instituição junto à sociedade, ao mesmo tempo em que outras empresas têm galgado mais espaço na mídia, seja por meio de noticiários, seja por via de investimento em publicidade.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Empresa que promove o EMPREENDEDORISMO NO BRASIL (Espontânea)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tângulo 26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4" action="ppaction://hlinksldjump"/>
          </p:cNvPr>
          <p:cNvSpPr/>
          <p:nvPr/>
        </p:nvSpPr>
        <p:spPr>
          <a:xfrm>
            <a:off x="5669925" y="56049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38" name="Retângulo 3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39" name="Retângulo 38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0" name="Retângulo 39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3655374508"/>
              </p:ext>
            </p:extLst>
          </p:nvPr>
        </p:nvGraphicFramePr>
        <p:xfrm>
          <a:off x="1486694" y="3200927"/>
          <a:ext cx="9433047" cy="337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9407574" y="6598146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2016: 10.649 │ BASE 2017: 10.120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2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está sempre por perto, disponível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Q16.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 Sebrae está sempre por perto, disponível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567524"/>
              </p:ext>
            </p:extLst>
          </p:nvPr>
        </p:nvGraphicFramePr>
        <p:xfrm>
          <a:off x="14035" y="2202230"/>
          <a:ext cx="12149103" cy="3096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7027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BAIXAS </a:t>
                      </a:r>
                    </a:p>
                    <a:p>
                      <a:pPr algn="ctr" fontAlgn="b"/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 a 6)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MÉDIAS 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8)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ALTAS</a:t>
                      </a:r>
                    </a:p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10)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9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61936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8098503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9970711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3934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553887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6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1727404427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6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7,9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527427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8,2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439963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8,2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622629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8,3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8098503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8,2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9970711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8,4</a:t>
            </a:r>
            <a:endParaRPr lang="pt-BR" dirty="0"/>
          </a:p>
        </p:txBody>
      </p:sp>
      <p:cxnSp>
        <p:nvCxnSpPr>
          <p:cNvPr id="54" name="Conector reto 5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Q16.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 Sebrae está sempre por perto, disponível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está sempre por perto, disponível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3" name="Retângulo 42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4" name="Retângulo 43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5" name="Conector reto 44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Retângulo 45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7" name="Retângulo 46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35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5502001" y="2133650"/>
            <a:ext cx="1313286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008023" y="2149039"/>
            <a:ext cx="1306504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584812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896185" y="2140883"/>
            <a:ext cx="1262917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337865" y="2138929"/>
            <a:ext cx="1237061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21067" y="2133650"/>
            <a:ext cx="134169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3245843764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tângulo 33"/>
          <p:cNvSpPr/>
          <p:nvPr/>
        </p:nvSpPr>
        <p:spPr>
          <a:xfrm>
            <a:off x="694607" y="1773610"/>
            <a:ext cx="136815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8,4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2311405" y="1778889"/>
            <a:ext cx="1263521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8,4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3902346" y="1780843"/>
            <a:ext cx="1262917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8,5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5488468" y="1773610"/>
            <a:ext cx="1326819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8,3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7008023" y="1788999"/>
            <a:ext cx="1306504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8,1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8584812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8,1</a:t>
            </a:r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10181433" y="2149039"/>
            <a:ext cx="125778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10181433" y="1788999"/>
            <a:ext cx="125778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8,0</a:t>
            </a:r>
            <a:endParaRPr lang="pt-BR" dirty="0"/>
          </a:p>
        </p:txBody>
      </p:sp>
      <p:cxnSp>
        <p:nvCxnSpPr>
          <p:cNvPr id="56" name="Conector reto 55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Q16.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</a:t>
            </a:r>
          </a:p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 Sebrae está sempre por perto, disponível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está sempre por perto, disponível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5" name="Retângulo 44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6" name="Retângulo 45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Retângulo 47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9" name="Retângulo 48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0" name="Conector reto 49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4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23" r="23816" b="30055"/>
          <a:stretch/>
        </p:blipFill>
        <p:spPr>
          <a:xfrm>
            <a:off x="3372802" y="0"/>
            <a:ext cx="8817612" cy="685958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8090" y="0"/>
            <a:ext cx="12200089" cy="254073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-25474" y="2277666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34566" y="549474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0" b="1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lvl1pPr>
          </a:lstStyle>
          <a:p>
            <a:pPr marL="0" lvl="1" algn="ctr"/>
            <a:r>
              <a:rPr lang="pt-BR" sz="4500" b="1" dirty="0">
                <a:solidFill>
                  <a:schemeClr val="bg1"/>
                </a:solidFill>
                <a:cs typeface="Aparajita" panose="020B0604020202020204" pitchFamily="34" charset="0"/>
              </a:rPr>
              <a:t>PERFIL DOS ENTREVISTADOS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09" b="63923" l="4298" r="76695">
                        <a14:foregroundMark x1="59201" y1="17676" x2="59443" y2="28571"/>
                        <a14:foregroundMark x1="61199" y1="33656" x2="58656" y2="33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923" r="23816" b="30055"/>
          <a:stretch/>
        </p:blipFill>
        <p:spPr>
          <a:xfrm>
            <a:off x="3358902" y="-26590"/>
            <a:ext cx="8817612" cy="6859588"/>
          </a:xfrm>
          <a:prstGeom prst="rect">
            <a:avLst/>
          </a:prstGeom>
        </p:spPr>
      </p:pic>
      <p:sp>
        <p:nvSpPr>
          <p:cNvPr id="9" name="CaixaDeTexto 8">
            <a:hlinkClick r:id="rId5" action="ppaction://hlinksldjump"/>
          </p:cNvPr>
          <p:cNvSpPr txBox="1"/>
          <p:nvPr/>
        </p:nvSpPr>
        <p:spPr>
          <a:xfrm>
            <a:off x="11351790" y="6582589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SUMÁRIO</a:t>
            </a:r>
          </a:p>
        </p:txBody>
      </p:sp>
      <p:pic>
        <p:nvPicPr>
          <p:cNvPr id="10" name="Imagem 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097980" y="6553737"/>
            <a:ext cx="360040" cy="336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956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598146"/>
            <a:ext cx="12190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-8090" y="0"/>
            <a:ext cx="12200089" cy="7710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" y="1493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OCUPAÇÃO PRINCIPAL DOS ENTREVISTADOS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25474" y="621482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0" y="6598146"/>
            <a:ext cx="6091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Q17. Qual sua ocupação principal?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127654" y="631011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10.120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033642514"/>
              </p:ext>
            </p:extLst>
          </p:nvPr>
        </p:nvGraphicFramePr>
        <p:xfrm>
          <a:off x="354872" y="1392497"/>
          <a:ext cx="10492862" cy="490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67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598146"/>
            <a:ext cx="12190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-8090" y="0"/>
            <a:ext cx="12200089" cy="7710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" y="1493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TEM INTERESSE EM ABRIR UMA EMPRESA NOS PRÓXIMOS 12 MESES?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25474" y="621482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071186585"/>
              </p:ext>
            </p:extLst>
          </p:nvPr>
        </p:nvGraphicFramePr>
        <p:xfrm>
          <a:off x="334566" y="1053530"/>
          <a:ext cx="6192688" cy="538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0" y="6598146"/>
            <a:ext cx="6091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Q18. Você tem intenção de abrir um a empresa nos próximos 12 meses?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127654" y="631011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10.120</a:t>
            </a:r>
          </a:p>
        </p:txBody>
      </p:sp>
      <p:sp>
        <p:nvSpPr>
          <p:cNvPr id="11" name="Retângulo 10">
            <a:hlinkClick r:id="rId3" action="ppaction://hlinksldjump"/>
          </p:cNvPr>
          <p:cNvSpPr/>
          <p:nvPr/>
        </p:nvSpPr>
        <p:spPr>
          <a:xfrm>
            <a:off x="6815286" y="5708596"/>
            <a:ext cx="2376264" cy="570548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Interesse em abrir empresa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</a:rPr>
              <a:t> X ocupação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115772" y="2668916"/>
            <a:ext cx="511582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Dentre os entrevistados,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2 em cada 10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tem interesse em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abrir uma empresa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nos próximos 12 meses.</a:t>
            </a:r>
          </a:p>
        </p:txBody>
      </p:sp>
    </p:spTree>
    <p:extLst>
      <p:ext uri="{BB962C8B-B14F-4D97-AF65-F5344CB8AC3E}">
        <p14:creationId xmlns:p14="http://schemas.microsoft.com/office/powerpoint/2010/main" val="380890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598146"/>
            <a:ext cx="12190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-8090" y="0"/>
            <a:ext cx="12200089" cy="7710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" y="1493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INTERESSE EM ABRIR UMA EMPRESA NOS PRÓXIMOS 12 MESES X OCUPAÇÃO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25474" y="621482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/>
          <p:nvPr>
            <p:extLst/>
          </p:nvPr>
        </p:nvGraphicFramePr>
        <p:xfrm>
          <a:off x="334566" y="1053530"/>
          <a:ext cx="6192688" cy="538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0" y="6598146"/>
            <a:ext cx="10631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Q18. Você tem intenção de abrir um a empresa nos próximos 12 meses? / Q17. Qual sua ocupação principal?</a:t>
            </a:r>
          </a:p>
          <a:p>
            <a:endParaRPr lang="pt-BR" sz="11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127654" y="631011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10.120</a:t>
            </a: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995034701"/>
              </p:ext>
            </p:extLst>
          </p:nvPr>
        </p:nvGraphicFramePr>
        <p:xfrm>
          <a:off x="354529" y="1075418"/>
          <a:ext cx="7776864" cy="5417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8315595" y="1555405"/>
            <a:ext cx="3624117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Entrevistados que já são 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donos ou sócios de um negócio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próprio são os que mostraram 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mais interesse em abrir uma segunda empresa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nos próximos 12 meses.</a:t>
            </a:r>
          </a:p>
          <a:p>
            <a:pPr>
              <a:defRPr/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>
              <a:defRPr/>
            </a:pP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Profissionais autônomos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também mostraram-se inclinados a abrir uma empresa: cerca de 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3 em cada 10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autônomos tem planos para tal. </a:t>
            </a:r>
          </a:p>
          <a:p>
            <a:pPr>
              <a:defRPr/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Já 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donas de casa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 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aposentados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demonstraram 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menos interesse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em abrir uma empresa no curto prazo.</a:t>
            </a:r>
          </a:p>
        </p:txBody>
      </p:sp>
    </p:spTree>
    <p:extLst>
      <p:ext uri="{BB962C8B-B14F-4D97-AF65-F5344CB8AC3E}">
        <p14:creationId xmlns:p14="http://schemas.microsoft.com/office/powerpoint/2010/main" val="166459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598146"/>
            <a:ext cx="12190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6598146"/>
            <a:ext cx="6091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Q20. Sexo</a:t>
            </a:r>
          </a:p>
        </p:txBody>
      </p:sp>
      <p:sp>
        <p:nvSpPr>
          <p:cNvPr id="4" name="Retângulo 3"/>
          <p:cNvSpPr/>
          <p:nvPr/>
        </p:nvSpPr>
        <p:spPr>
          <a:xfrm>
            <a:off x="-8090" y="0"/>
            <a:ext cx="12200089" cy="7710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" y="1493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SEXO E IDADE DOS ENTREVISTADOS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25474" y="621482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>
            <a:stCxn id="4" idx="2"/>
          </p:cNvCxnSpPr>
          <p:nvPr/>
        </p:nvCxnSpPr>
        <p:spPr>
          <a:xfrm>
            <a:off x="6091955" y="771014"/>
            <a:ext cx="0" cy="5827132"/>
          </a:xfrm>
          <a:prstGeom prst="line">
            <a:avLst/>
          </a:prstGeom>
          <a:ln w="1270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095206" y="6598146"/>
            <a:ext cx="6091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Q01. Idade</a:t>
            </a:r>
          </a:p>
        </p:txBody>
      </p:sp>
      <p:graphicFrame>
        <p:nvGraphicFramePr>
          <p:cNvPr id="26" name="Gráfico 25"/>
          <p:cNvGraphicFramePr/>
          <p:nvPr>
            <p:extLst/>
          </p:nvPr>
        </p:nvGraphicFramePr>
        <p:xfrm>
          <a:off x="272875" y="1501998"/>
          <a:ext cx="5538115" cy="436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Gráfico 28"/>
          <p:cNvGraphicFramePr/>
          <p:nvPr>
            <p:extLst>
              <p:ext uri="{D42A27DB-BD31-4B8C-83A1-F6EECF244321}">
                <p14:modId xmlns:p14="http://schemas.microsoft.com/office/powerpoint/2010/main" val="1703156425"/>
              </p:ext>
            </p:extLst>
          </p:nvPr>
        </p:nvGraphicFramePr>
        <p:xfrm>
          <a:off x="6372920" y="1228035"/>
          <a:ext cx="5410917" cy="4910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3985814" y="6321147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10.120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127654" y="6333517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10.120</a:t>
            </a:r>
          </a:p>
        </p:txBody>
      </p:sp>
    </p:spTree>
    <p:extLst>
      <p:ext uri="{BB962C8B-B14F-4D97-AF65-F5344CB8AC3E}">
        <p14:creationId xmlns:p14="http://schemas.microsoft.com/office/powerpoint/2010/main" val="367494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598146"/>
            <a:ext cx="12190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6598146"/>
            <a:ext cx="6091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Q19. Grau de escolaridade</a:t>
            </a:r>
          </a:p>
        </p:txBody>
      </p:sp>
      <p:sp>
        <p:nvSpPr>
          <p:cNvPr id="4" name="Retângulo 3"/>
          <p:cNvSpPr/>
          <p:nvPr/>
        </p:nvSpPr>
        <p:spPr>
          <a:xfrm>
            <a:off x="-8090" y="0"/>
            <a:ext cx="12200089" cy="7710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" y="1493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GRAU DE ESCOLARIDADE E NÚMERO DE MORADORES NA RESIDÊNCIA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25474" y="621482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>
            <a:stCxn id="4" idx="2"/>
          </p:cNvCxnSpPr>
          <p:nvPr/>
        </p:nvCxnSpPr>
        <p:spPr>
          <a:xfrm>
            <a:off x="6091955" y="771014"/>
            <a:ext cx="0" cy="5827132"/>
          </a:xfrm>
          <a:prstGeom prst="line">
            <a:avLst/>
          </a:prstGeom>
          <a:ln w="1270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095206" y="6598146"/>
            <a:ext cx="6091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Q21. Quantas pessoas moram na sua casa, incluindo filhos, parentes?</a:t>
            </a: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322375804"/>
              </p:ext>
            </p:extLst>
          </p:nvPr>
        </p:nvGraphicFramePr>
        <p:xfrm>
          <a:off x="354872" y="1392497"/>
          <a:ext cx="5616625" cy="490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4006974" y="6321147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10.120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127654" y="630146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10.120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875247129"/>
              </p:ext>
            </p:extLst>
          </p:nvPr>
        </p:nvGraphicFramePr>
        <p:xfrm>
          <a:off x="6527254" y="1242966"/>
          <a:ext cx="4752529" cy="522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tângulo 13"/>
          <p:cNvSpPr/>
          <p:nvPr/>
        </p:nvSpPr>
        <p:spPr>
          <a:xfrm>
            <a:off x="8853661" y="4801940"/>
            <a:ext cx="2858170" cy="907353"/>
          </a:xfrm>
          <a:prstGeom prst="rect">
            <a:avLst/>
          </a:prstGeom>
          <a:solidFill>
            <a:srgbClr val="17375E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/>
              <a:t>Número médio de moradores na residência:</a:t>
            </a:r>
          </a:p>
          <a:p>
            <a:pPr algn="ctr"/>
            <a:r>
              <a:rPr lang="pt-BR" sz="2000" dirty="0"/>
              <a:t>3,6</a:t>
            </a:r>
          </a:p>
        </p:txBody>
      </p:sp>
    </p:spTree>
    <p:extLst>
      <p:ext uri="{BB962C8B-B14F-4D97-AF65-F5344CB8AC3E}">
        <p14:creationId xmlns:p14="http://schemas.microsoft.com/office/powerpoint/2010/main" val="160636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598146"/>
            <a:ext cx="12190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6598146"/>
            <a:ext cx="121746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Q22. Somando todas as rendas de todas as pessoas que moram na sua casa, o(a) Sr.(a) diria que a renda total mensal, incluindo salários, “bicos”, aposentadorias etc. é de quanto, aproximadamente?</a:t>
            </a:r>
          </a:p>
        </p:txBody>
      </p:sp>
      <p:sp>
        <p:nvSpPr>
          <p:cNvPr id="4" name="Retângulo 3"/>
          <p:cNvSpPr/>
          <p:nvPr/>
        </p:nvSpPr>
        <p:spPr>
          <a:xfrm>
            <a:off x="-8090" y="0"/>
            <a:ext cx="12200089" cy="7710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" y="1493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RENDA FAMILIAR MENSAL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25474" y="621482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0127654" y="630146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10.120</a:t>
            </a: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792099382"/>
              </p:ext>
            </p:extLst>
          </p:nvPr>
        </p:nvGraphicFramePr>
        <p:xfrm>
          <a:off x="118542" y="1629594"/>
          <a:ext cx="11953328" cy="450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478582" y="1053530"/>
            <a:ext cx="4104456" cy="576064"/>
          </a:xfrm>
          <a:prstGeom prst="rect">
            <a:avLst/>
          </a:prstGeom>
          <a:solidFill>
            <a:srgbClr val="17375E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Renda familiar média: R$ 3.921,26</a:t>
            </a:r>
          </a:p>
        </p:txBody>
      </p:sp>
    </p:spTree>
    <p:extLst>
      <p:ext uri="{BB962C8B-B14F-4D97-AF65-F5344CB8AC3E}">
        <p14:creationId xmlns:p14="http://schemas.microsoft.com/office/powerpoint/2010/main" val="25894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4" name="Retângulo 43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6" name="Retângulo 45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42" name="Retângulo 4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Retângulo 25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7" name="Retângulo 26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CONHECE EMPRESA QUE APOIA PEQUENAS EMPRESAS NO BRASIL?</a:t>
            </a:r>
          </a:p>
        </p:txBody>
      </p:sp>
      <p:cxnSp>
        <p:nvCxnSpPr>
          <p:cNvPr id="34" name="Conector Angulado 33"/>
          <p:cNvCxnSpPr>
            <a:cxnSpLocks/>
          </p:cNvCxnSpPr>
          <p:nvPr/>
        </p:nvCxnSpPr>
        <p:spPr>
          <a:xfrm flipV="1">
            <a:off x="1659767" y="1199257"/>
            <a:ext cx="4242327" cy="965314"/>
          </a:xfrm>
          <a:prstGeom prst="bentConnector3">
            <a:avLst>
              <a:gd name="adj1" fmla="val -3471"/>
            </a:avLst>
          </a:prstGeom>
          <a:ln>
            <a:solidFill>
              <a:srgbClr val="609D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Gráfico 34"/>
          <p:cNvGraphicFramePr/>
          <p:nvPr>
            <p:extLst>
              <p:ext uri="{D42A27DB-BD31-4B8C-83A1-F6EECF244321}">
                <p14:modId xmlns:p14="http://schemas.microsoft.com/office/powerpoint/2010/main" val="3392811968"/>
              </p:ext>
            </p:extLst>
          </p:nvPr>
        </p:nvGraphicFramePr>
        <p:xfrm>
          <a:off x="127400" y="1371234"/>
          <a:ext cx="4349989" cy="4192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0" name="Retângulo com Único Canto Aparado 39"/>
          <p:cNvSpPr/>
          <p:nvPr/>
        </p:nvSpPr>
        <p:spPr>
          <a:xfrm>
            <a:off x="5951190" y="1099600"/>
            <a:ext cx="6050772" cy="5079098"/>
          </a:xfrm>
          <a:prstGeom prst="snip1Rect">
            <a:avLst>
              <a:gd name="adj" fmla="val 9549"/>
            </a:avLst>
          </a:prstGeom>
          <a:solidFill>
            <a:schemeClr val="bg1">
              <a:lumMod val="95000"/>
            </a:schemeClr>
          </a:solidFill>
          <a:ln>
            <a:solidFill>
              <a:srgbClr val="609D89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9" name="Conector reto 48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>
            <a:off x="2206" y="6455291"/>
            <a:ext cx="5948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Q03. </a:t>
            </a:r>
            <a:r>
              <a:rPr lang="pt-BR" sz="1100" dirty="0">
                <a:latin typeface="Arial" panose="020B0604020202020204" pitchFamily="34" charset="0"/>
                <a:ea typeface="Times New Roman" panose="02020603050405020304" pitchFamily="18" charset="0"/>
              </a:rPr>
              <a:t>O (A) Sr. (a)  conhece ALGUMA instituição / empresa que fornece serviços de apoio para pequenas empresas no Brasil</a:t>
            </a:r>
            <a:r>
              <a:rPr lang="pt-BR" sz="1000" dirty="0">
                <a:latin typeface="Arial" panose="020B0604020202020204" pitchFamily="34" charset="0"/>
                <a:ea typeface="Times New Roman" panose="02020603050405020304" pitchFamily="18" charset="0"/>
              </a:rPr>
              <a:t>?                                                </a:t>
            </a:r>
            <a:r>
              <a:rPr lang="pt-BR" sz="1000" i="1" dirty="0">
                <a:latin typeface="Arial" panose="020B0604020202020204" pitchFamily="34" charset="0"/>
                <a:ea typeface="Times New Roman" panose="02020603050405020304" pitchFamily="18" charset="0"/>
              </a:rPr>
              <a:t>BASE: 10.120 entrevistados</a:t>
            </a:r>
            <a:endParaRPr lang="pt-BR" sz="1000" i="1" dirty="0"/>
          </a:p>
        </p:txBody>
      </p:sp>
      <p:cxnSp>
        <p:nvCxnSpPr>
          <p:cNvPr id="52" name="Conector reto 5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6239222" y="6526138"/>
            <a:ext cx="5762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Q3.1. </a:t>
            </a:r>
            <a:r>
              <a:rPr lang="pt-BR" sz="1100" dirty="0">
                <a:latin typeface="Arial" panose="020B0604020202020204" pitchFamily="34" charset="0"/>
                <a:ea typeface="Times New Roman" panose="02020603050405020304" pitchFamily="18" charset="0"/>
              </a:rPr>
              <a:t>Qual primeiro nome de instituição o(a) </a:t>
            </a:r>
            <a:r>
              <a:rPr lang="pt-BR" sz="1100" dirty="0" err="1">
                <a:latin typeface="Arial" panose="020B0604020202020204" pitchFamily="34" charset="0"/>
                <a:ea typeface="Times New Roman" panose="02020603050405020304" pitchFamily="18" charset="0"/>
              </a:rPr>
              <a:t>Sr</a:t>
            </a:r>
            <a:r>
              <a:rPr lang="pt-BR" sz="1100" dirty="0">
                <a:latin typeface="Arial" panose="020B0604020202020204" pitchFamily="34" charset="0"/>
                <a:ea typeface="Times New Roman" panose="02020603050405020304" pitchFamily="18" charset="0"/>
              </a:rPr>
              <a:t>(a) conhece? Resposta Única</a:t>
            </a:r>
            <a:endParaRPr lang="pt-BR" sz="1100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116363" y="5501685"/>
            <a:ext cx="5281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Mais de 4 a cada 10 entrevistados conhecem alguma instituição que apoia pequenas empresas no Brasil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1547104" y="2563083"/>
            <a:ext cx="202147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500" b="1" dirty="0">
                <a:solidFill>
                  <a:srgbClr val="609D89"/>
                </a:solidFill>
              </a:rPr>
              <a:t>42,3%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6120218" y="1263678"/>
            <a:ext cx="56636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Dentre aqueles que conhecem alguma empresa que apoia pequenas empresas no Brasil, </a:t>
            </a:r>
            <a:r>
              <a:rPr lang="pt-BR" sz="2200" b="1" dirty="0">
                <a:solidFill>
                  <a:srgbClr val="1F497D"/>
                </a:solidFill>
                <a:latin typeface="Calibri" panose="020F0502020204030204"/>
                <a:cs typeface="Aparajita" panose="020B0604020202020204" pitchFamily="34" charset="0"/>
              </a:rPr>
              <a:t>70,2%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citaram o </a:t>
            </a:r>
            <a:r>
              <a:rPr lang="pt-BR" sz="2000" b="1" dirty="0">
                <a:solidFill>
                  <a:schemeClr val="tx2"/>
                </a:solidFill>
                <a:latin typeface="Calibri" panose="020F0502020204030204"/>
                <a:cs typeface="Aparajita" panose="020B0604020202020204" pitchFamily="34" charset="0"/>
              </a:rPr>
              <a:t>SEBRAE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, o que representa </a:t>
            </a:r>
            <a:r>
              <a:rPr lang="pt-BR" sz="2000" b="1" dirty="0">
                <a:solidFill>
                  <a:srgbClr val="1F497D"/>
                </a:solidFill>
                <a:latin typeface="Calibri" panose="020F0502020204030204"/>
                <a:cs typeface="Aparajita" panose="020B0604020202020204" pitchFamily="34" charset="0"/>
              </a:rPr>
              <a:t>29,7% da sociedade.</a:t>
            </a:r>
          </a:p>
        </p:txBody>
      </p:sp>
      <p:cxnSp>
        <p:nvCxnSpPr>
          <p:cNvPr id="57" name="Conector reto 56"/>
          <p:cNvCxnSpPr/>
          <p:nvPr/>
        </p:nvCxnSpPr>
        <p:spPr>
          <a:xfrm>
            <a:off x="1531094" y="3429794"/>
            <a:ext cx="1971824" cy="0"/>
          </a:xfrm>
          <a:prstGeom prst="line">
            <a:avLst/>
          </a:prstGeom>
          <a:ln>
            <a:solidFill>
              <a:srgbClr val="609D89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/>
          <p:cNvSpPr/>
          <p:nvPr/>
        </p:nvSpPr>
        <p:spPr>
          <a:xfrm>
            <a:off x="1553455" y="3360108"/>
            <a:ext cx="20214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rgbClr val="609D89"/>
                </a:solidFill>
              </a:rPr>
              <a:t>Sim</a:t>
            </a:r>
          </a:p>
        </p:txBody>
      </p:sp>
      <p:graphicFrame>
        <p:nvGraphicFramePr>
          <p:cNvPr id="59" name="Gráfico 58"/>
          <p:cNvGraphicFramePr/>
          <p:nvPr>
            <p:extLst>
              <p:ext uri="{D42A27DB-BD31-4B8C-83A1-F6EECF244321}">
                <p14:modId xmlns:p14="http://schemas.microsoft.com/office/powerpoint/2010/main" val="1012305296"/>
              </p:ext>
            </p:extLst>
          </p:nvPr>
        </p:nvGraphicFramePr>
        <p:xfrm>
          <a:off x="6120219" y="2254719"/>
          <a:ext cx="5159564" cy="369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0" name="Chave Direita 59"/>
          <p:cNvSpPr/>
          <p:nvPr/>
        </p:nvSpPr>
        <p:spPr>
          <a:xfrm>
            <a:off x="10390442" y="3691891"/>
            <a:ext cx="288032" cy="1656184"/>
          </a:xfrm>
          <a:prstGeom prst="rightBrace">
            <a:avLst>
              <a:gd name="adj1" fmla="val 8333"/>
              <a:gd name="adj2" fmla="val 467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CaixaDeTexto 60"/>
          <p:cNvSpPr txBox="1"/>
          <p:nvPr/>
        </p:nvSpPr>
        <p:spPr>
          <a:xfrm>
            <a:off x="10652498" y="4166367"/>
            <a:ext cx="129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2060"/>
                </a:solidFill>
                <a:latin typeface="Calibri" panose="020F0502020204030204"/>
                <a:cs typeface="Aparajita" panose="020B0604020202020204" pitchFamily="34" charset="0"/>
              </a:rPr>
              <a:t>Sistema S</a:t>
            </a:r>
          </a:p>
          <a:p>
            <a:pPr algn="ctr">
              <a:defRPr/>
            </a:pPr>
            <a:r>
              <a:rPr lang="pt-BR" sz="1800" dirty="0">
                <a:solidFill>
                  <a:srgbClr val="002060"/>
                </a:solidFill>
                <a:latin typeface="Calibri" panose="020F0502020204030204"/>
                <a:cs typeface="Aparajita" panose="020B0604020202020204" pitchFamily="34" charset="0"/>
              </a:rPr>
              <a:t>78,6%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10127654" y="5897199"/>
            <a:ext cx="1774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Base: 4.610 entrevistados</a:t>
            </a:r>
          </a:p>
        </p:txBody>
      </p:sp>
    </p:spTree>
    <p:extLst>
      <p:ext uri="{BB962C8B-B14F-4D97-AF65-F5344CB8AC3E}">
        <p14:creationId xmlns:p14="http://schemas.microsoft.com/office/powerpoint/2010/main" val="32540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  <p:bldP spid="40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598146"/>
            <a:ext cx="12190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6598146"/>
            <a:ext cx="121746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Q21. Nº de pessoas que moram na casa  / Q22. Renda familiar média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-8090" y="0"/>
            <a:ext cx="12200089" cy="7710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" y="1493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RENDA FAMILIAR MENSAL X RENDA MENSAL </a:t>
            </a:r>
            <a:r>
              <a:rPr lang="pt-BR" sz="2000" b="1" i="1" dirty="0">
                <a:solidFill>
                  <a:schemeClr val="bg1"/>
                </a:solidFill>
              </a:rPr>
              <a:t>PER CAPITA</a:t>
            </a:r>
            <a:endParaRPr lang="pt-BR" sz="2000" b="1" dirty="0">
              <a:solidFill>
                <a:schemeClr val="bg1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25474" y="621482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956030924"/>
              </p:ext>
            </p:extLst>
          </p:nvPr>
        </p:nvGraphicFramePr>
        <p:xfrm>
          <a:off x="141128" y="1163491"/>
          <a:ext cx="11892358" cy="527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055646" y="660917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8.899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1.221</a:t>
            </a:r>
          </a:p>
        </p:txBody>
      </p:sp>
    </p:spTree>
    <p:extLst>
      <p:ext uri="{BB962C8B-B14F-4D97-AF65-F5344CB8AC3E}">
        <p14:creationId xmlns:p14="http://schemas.microsoft.com/office/powerpoint/2010/main" val="188679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0"/>
          <a:stretch/>
        </p:blipFill>
        <p:spPr>
          <a:xfrm flipH="1">
            <a:off x="2658670" y="1241"/>
            <a:ext cx="9531741" cy="6857107"/>
          </a:xfrm>
          <a:prstGeom prst="rect">
            <a:avLst/>
          </a:prstGeom>
        </p:spPr>
      </p:pic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516258" y="5568058"/>
            <a:ext cx="7674154" cy="1093058"/>
          </a:xfrm>
          <a:solidFill>
            <a:srgbClr val="184769">
              <a:alpha val="66000"/>
            </a:srgb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500" b="1" dirty="0">
                <a:solidFill>
                  <a:srgbClr val="FFC000"/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327180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090" y="0"/>
            <a:ext cx="12200089" cy="9016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-25474" y="765498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-1" y="1702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IMAGEM DO </a:t>
            </a:r>
            <a:r>
              <a:rPr lang="pt-BR" sz="2800" b="1" dirty="0">
                <a:solidFill>
                  <a:srgbClr val="FFFF00"/>
                </a:solidFill>
              </a:rPr>
              <a:t>SEBRAE</a:t>
            </a:r>
            <a:r>
              <a:rPr lang="pt-BR" sz="2000" b="1" dirty="0">
                <a:solidFill>
                  <a:schemeClr val="bg1"/>
                </a:solidFill>
              </a:rPr>
              <a:t> JUNTO A SOCIEDADE</a:t>
            </a:r>
          </a:p>
        </p:txBody>
      </p:sp>
      <p:sp>
        <p:nvSpPr>
          <p:cNvPr id="8" name="Retângulo 7"/>
          <p:cNvSpPr/>
          <p:nvPr/>
        </p:nvSpPr>
        <p:spPr>
          <a:xfrm>
            <a:off x="3135579" y="984306"/>
            <a:ext cx="2952328" cy="2304256"/>
          </a:xfrm>
          <a:prstGeom prst="rect">
            <a:avLst/>
          </a:prstGeom>
          <a:solidFill>
            <a:schemeClr val="accent6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23558" y="983309"/>
            <a:ext cx="2952328" cy="23042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801566" y="1265003"/>
            <a:ext cx="22809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>
                <a:solidFill>
                  <a:srgbClr val="FFFF00"/>
                </a:solidFill>
              </a:rPr>
              <a:t>PROMOVE O EMPREENDEDORISMO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047650" y="1234224"/>
            <a:ext cx="214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FFFF00"/>
                </a:solidFill>
              </a:rPr>
              <a:t>APOIA A PEQUENA EMPRESA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51374" y="1922341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15% </a:t>
            </a:r>
            <a:r>
              <a:rPr lang="pt-BR" dirty="0">
                <a:solidFill>
                  <a:schemeClr val="bg1"/>
                </a:solidFill>
              </a:rPr>
              <a:t>da sociedade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105822" y="1977507"/>
            <a:ext cx="29820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bg1"/>
                </a:solidFill>
              </a:rPr>
              <a:t>29,7% </a:t>
            </a:r>
            <a:r>
              <a:rPr lang="pt-BR" dirty="0">
                <a:solidFill>
                  <a:schemeClr val="bg1"/>
                </a:solidFill>
              </a:rPr>
              <a:t>da sociedade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51374" y="2593060"/>
            <a:ext cx="292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38,6% </a:t>
            </a:r>
            <a:r>
              <a:rPr lang="pt-BR" sz="1200" dirty="0">
                <a:solidFill>
                  <a:schemeClr val="bg1"/>
                </a:solidFill>
              </a:rPr>
              <a:t>dos que conhecem alguma empresa que promove empreendedorismo citaram o SEBRAE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176698" y="2593060"/>
            <a:ext cx="292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70,2% </a:t>
            </a:r>
            <a:r>
              <a:rPr lang="pt-BR" sz="1200" dirty="0">
                <a:solidFill>
                  <a:schemeClr val="bg1"/>
                </a:solidFill>
              </a:rPr>
              <a:t>dos que conhecem alguma empresa que apoia pequenas empresas citaram o SEBRAE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58" y="1123245"/>
            <a:ext cx="747504" cy="74750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160" y="1174183"/>
            <a:ext cx="623508" cy="623508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122622" y="3333338"/>
            <a:ext cx="5969366" cy="1680632"/>
          </a:xfrm>
          <a:prstGeom prst="rect">
            <a:avLst/>
          </a:prstGeom>
          <a:solidFill>
            <a:srgbClr val="17375E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18542" y="5061530"/>
            <a:ext cx="5969366" cy="1680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96" y="3435800"/>
            <a:ext cx="772420" cy="772420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956317" y="3357786"/>
            <a:ext cx="5131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56% </a:t>
            </a:r>
            <a:r>
              <a:rPr lang="pt-BR" sz="1400" b="1" dirty="0">
                <a:solidFill>
                  <a:schemeClr val="bg1"/>
                </a:solidFill>
              </a:rPr>
              <a:t>dos entrevistados citaram algum produto ou serviço do Sebrae, contudo poucos sabem o que realmente o que o Sebrae faz.</a:t>
            </a:r>
          </a:p>
          <a:p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735" y="4374396"/>
            <a:ext cx="566898" cy="566898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0" y="5178660"/>
            <a:ext cx="565042" cy="565042"/>
          </a:xfrm>
          <a:prstGeom prst="rect">
            <a:avLst/>
          </a:prstGeom>
        </p:spPr>
      </p:pic>
      <p:sp>
        <p:nvSpPr>
          <p:cNvPr id="39" name="CaixaDeTexto 38"/>
          <p:cNvSpPr txBox="1"/>
          <p:nvPr/>
        </p:nvSpPr>
        <p:spPr>
          <a:xfrm>
            <a:off x="915826" y="5302002"/>
            <a:ext cx="52863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</a:rPr>
              <a:t>87,4% </a:t>
            </a:r>
            <a:r>
              <a:rPr lang="pt-BR" sz="1400" b="1" dirty="0">
                <a:solidFill>
                  <a:schemeClr val="bg1"/>
                </a:solidFill>
              </a:rPr>
              <a:t>dos entrevistados ouvem falar do SEBRAE pela televisão. 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062" y="5971432"/>
            <a:ext cx="626714" cy="626714"/>
          </a:xfrm>
          <a:prstGeom prst="rect">
            <a:avLst/>
          </a:prstGeom>
        </p:spPr>
      </p:pic>
      <p:sp>
        <p:nvSpPr>
          <p:cNvPr id="42" name="CaixaDeTexto 41"/>
          <p:cNvSpPr txBox="1"/>
          <p:nvPr/>
        </p:nvSpPr>
        <p:spPr>
          <a:xfrm>
            <a:off x="118542" y="5937155"/>
            <a:ext cx="51146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>
                <a:solidFill>
                  <a:schemeClr val="bg1"/>
                </a:solidFill>
              </a:rPr>
              <a:t>Quase </a:t>
            </a:r>
            <a:r>
              <a:rPr lang="pt-BR" sz="1800" b="1" dirty="0">
                <a:solidFill>
                  <a:schemeClr val="bg1"/>
                </a:solidFill>
              </a:rPr>
              <a:t>metade</a:t>
            </a:r>
            <a:r>
              <a:rPr lang="pt-BR" sz="1400" b="1" dirty="0">
                <a:solidFill>
                  <a:schemeClr val="bg1"/>
                </a:solidFill>
              </a:rPr>
              <a:t> dos entrevistados (47,7%) consideram que a atuação do SEBRAE se assemelha a de uma </a:t>
            </a:r>
            <a:r>
              <a:rPr lang="pt-BR" sz="1700" b="1" dirty="0">
                <a:solidFill>
                  <a:srgbClr val="FFFF00"/>
                </a:solidFill>
              </a:rPr>
              <a:t>escola</a:t>
            </a:r>
            <a:endParaRPr lang="pt-BR" sz="1700" dirty="0">
              <a:solidFill>
                <a:srgbClr val="FFFF00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9154347" y="3333338"/>
            <a:ext cx="2952328" cy="3408823"/>
          </a:xfrm>
          <a:prstGeom prst="rect">
            <a:avLst/>
          </a:prstGeom>
          <a:solidFill>
            <a:srgbClr val="17375E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6142326" y="3332341"/>
            <a:ext cx="2952328" cy="340882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5" name="Retângulo 44"/>
          <p:cNvSpPr/>
          <p:nvPr/>
        </p:nvSpPr>
        <p:spPr>
          <a:xfrm>
            <a:off x="6139403" y="979541"/>
            <a:ext cx="5967271" cy="2304256"/>
          </a:xfrm>
          <a:prstGeom prst="rect">
            <a:avLst/>
          </a:prstGeom>
          <a:solidFill>
            <a:schemeClr val="accent4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6296173" y="1126503"/>
            <a:ext cx="9367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FFFF00"/>
                </a:solidFill>
              </a:rPr>
              <a:t>8,5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53" name="Imagem 5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728" y="1003058"/>
            <a:ext cx="867691" cy="867691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7143404" y="1413570"/>
            <a:ext cx="5114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foi a nota média da imagem do SEBRAE EM 2017.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57" name="Conector reto 56"/>
          <p:cNvCxnSpPr/>
          <p:nvPr/>
        </p:nvCxnSpPr>
        <p:spPr>
          <a:xfrm>
            <a:off x="6139403" y="2131669"/>
            <a:ext cx="6020849" cy="1981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6130158" y="5013970"/>
            <a:ext cx="6020849" cy="1981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>
            <a:off x="6297881" y="2709714"/>
            <a:ext cx="25912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solidFill>
                  <a:schemeClr val="bg1"/>
                </a:solidFill>
              </a:rPr>
              <a:t>Consideram que a contribuição do SEBRAE é importante para o país</a:t>
            </a:r>
            <a:endParaRPr lang="pt-BR" sz="1300" dirty="0">
              <a:solidFill>
                <a:schemeClr val="bg1"/>
              </a:solidFill>
            </a:endParaRPr>
          </a:p>
        </p:txBody>
      </p:sp>
      <p:pic>
        <p:nvPicPr>
          <p:cNvPr id="60" name="Imagem 5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981" y="2239738"/>
            <a:ext cx="521182" cy="509657"/>
          </a:xfrm>
          <a:prstGeom prst="rect">
            <a:avLst/>
          </a:prstGeom>
        </p:spPr>
      </p:pic>
      <p:sp>
        <p:nvSpPr>
          <p:cNvPr id="61" name="CaixaDeTexto 60"/>
          <p:cNvSpPr txBox="1"/>
          <p:nvPr/>
        </p:nvSpPr>
        <p:spPr>
          <a:xfrm>
            <a:off x="6512891" y="2277666"/>
            <a:ext cx="2160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</a:rPr>
              <a:t>94,4%</a:t>
            </a:r>
            <a:endParaRPr lang="pt-BR" sz="2600" dirty="0">
              <a:solidFill>
                <a:schemeClr val="bg1"/>
              </a:solidFill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9334918" y="2725297"/>
            <a:ext cx="2591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solidFill>
                  <a:schemeClr val="bg1"/>
                </a:solidFill>
              </a:rPr>
              <a:t>Consideram que o SEBRAE transmite </a:t>
            </a:r>
            <a:r>
              <a:rPr lang="pt-BR" sz="1500" b="1" dirty="0">
                <a:solidFill>
                  <a:srgbClr val="FFFF00"/>
                </a:solidFill>
              </a:rPr>
              <a:t>credibilidade</a:t>
            </a:r>
            <a:endParaRPr lang="pt-BR" sz="1500" dirty="0">
              <a:solidFill>
                <a:srgbClr val="FFFF00"/>
              </a:solidFill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9549928" y="2293249"/>
            <a:ext cx="2160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</a:rPr>
              <a:t>90,6%</a:t>
            </a:r>
            <a:endParaRPr lang="pt-BR" sz="2600" dirty="0">
              <a:solidFill>
                <a:schemeClr val="bg1"/>
              </a:solidFill>
            </a:endParaRPr>
          </a:p>
        </p:txBody>
      </p:sp>
      <p:pic>
        <p:nvPicPr>
          <p:cNvPr id="64" name="Imagem 6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849" y="3883872"/>
            <a:ext cx="799750" cy="799750"/>
          </a:xfrm>
          <a:prstGeom prst="rect">
            <a:avLst/>
          </a:prstGeom>
        </p:spPr>
      </p:pic>
      <p:sp>
        <p:nvSpPr>
          <p:cNvPr id="65" name="CaixaDeTexto 64"/>
          <p:cNvSpPr txBox="1"/>
          <p:nvPr/>
        </p:nvSpPr>
        <p:spPr>
          <a:xfrm>
            <a:off x="6290357" y="3372935"/>
            <a:ext cx="16763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FF00"/>
                </a:solidFill>
              </a:rPr>
              <a:t>8,9</a:t>
            </a:r>
            <a:endParaRPr lang="pt-BR" sz="3500" dirty="0">
              <a:solidFill>
                <a:srgbClr val="FFFF00"/>
              </a:solidFill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6170026" y="4014205"/>
            <a:ext cx="1895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bg1"/>
                </a:solidFill>
              </a:rPr>
              <a:t>Foi a nota obtida para a afirmação “O SEBRAE é para empreendedores”.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9257804" y="3372935"/>
            <a:ext cx="16763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FF00"/>
                </a:solidFill>
              </a:rPr>
              <a:t>8,8</a:t>
            </a:r>
            <a:endParaRPr lang="pt-BR" sz="3500" dirty="0">
              <a:solidFill>
                <a:srgbClr val="FFFF00"/>
              </a:solidFill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9110389" y="3933850"/>
            <a:ext cx="2109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Foi a nota obtida para a afirmação “O conhecimento que o SEBRAE oferece aumenta a chance de 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</a:rPr>
              <a:t>sucesso de um negócio”.</a:t>
            </a:r>
          </a:p>
        </p:txBody>
      </p:sp>
      <p:pic>
        <p:nvPicPr>
          <p:cNvPr id="69" name="Imagem 6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3280" y="3769326"/>
            <a:ext cx="797634" cy="961213"/>
          </a:xfrm>
          <a:prstGeom prst="rect">
            <a:avLst/>
          </a:prstGeom>
        </p:spPr>
      </p:pic>
      <p:sp>
        <p:nvSpPr>
          <p:cNvPr id="70" name="CaixaDeTexto 69"/>
          <p:cNvSpPr txBox="1"/>
          <p:nvPr/>
        </p:nvSpPr>
        <p:spPr>
          <a:xfrm>
            <a:off x="6290357" y="5085978"/>
            <a:ext cx="16204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FF00"/>
                </a:solidFill>
              </a:rPr>
              <a:t>8,8</a:t>
            </a:r>
            <a:endParaRPr lang="pt-BR" sz="3500" dirty="0">
              <a:solidFill>
                <a:srgbClr val="FFFF00"/>
              </a:solidFill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6250075" y="5649555"/>
            <a:ext cx="177498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Foi a nota obtida para a afirmação “O SEBRAE é o maior especialista em pequenas empresas no Brasil”.</a:t>
            </a:r>
          </a:p>
        </p:txBody>
      </p:sp>
      <p:pic>
        <p:nvPicPr>
          <p:cNvPr id="72" name="Imagem 7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059" y="5089179"/>
            <a:ext cx="1111520" cy="1668868"/>
          </a:xfrm>
          <a:prstGeom prst="rect">
            <a:avLst/>
          </a:prstGeom>
        </p:spPr>
      </p:pic>
      <p:sp>
        <p:nvSpPr>
          <p:cNvPr id="73" name="CaixaDeTexto 72"/>
          <p:cNvSpPr txBox="1"/>
          <p:nvPr/>
        </p:nvSpPr>
        <p:spPr>
          <a:xfrm>
            <a:off x="9250544" y="5085978"/>
            <a:ext cx="16204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FF00"/>
                </a:solidFill>
              </a:rPr>
              <a:t>8,3</a:t>
            </a:r>
            <a:endParaRPr lang="pt-BR" sz="3500" dirty="0">
              <a:solidFill>
                <a:srgbClr val="FFFF00"/>
              </a:solidFill>
            </a:endParaRPr>
          </a:p>
        </p:txBody>
      </p:sp>
      <p:sp>
        <p:nvSpPr>
          <p:cNvPr id="74" name="CaixaDeTexto 73"/>
          <p:cNvSpPr txBox="1"/>
          <p:nvPr/>
        </p:nvSpPr>
        <p:spPr>
          <a:xfrm>
            <a:off x="9210262" y="5649555"/>
            <a:ext cx="177498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Foi a nota obtida para a afirmação “Os serviços do SEBRAE apresentam melhor custo-benefício do mercado”.</a:t>
            </a:r>
          </a:p>
        </p:txBody>
      </p:sp>
      <p:pic>
        <p:nvPicPr>
          <p:cNvPr id="75" name="Imagem 7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387" y="5416706"/>
            <a:ext cx="1050295" cy="105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090" y="0"/>
            <a:ext cx="12200089" cy="9016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-25474" y="765498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-1" y="1702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IMAGEM DO </a:t>
            </a:r>
            <a:r>
              <a:rPr lang="pt-BR" sz="2800" b="1" dirty="0">
                <a:solidFill>
                  <a:srgbClr val="FFFF00"/>
                </a:solidFill>
              </a:rPr>
              <a:t>SEBRAE</a:t>
            </a:r>
            <a:r>
              <a:rPr lang="pt-BR" sz="2000" b="1" dirty="0">
                <a:solidFill>
                  <a:schemeClr val="bg1"/>
                </a:solidFill>
              </a:rPr>
              <a:t> JUNTO A SOCIEDADE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22598" y="1341562"/>
            <a:ext cx="10873208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maioria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dos entrevistados (62,2%)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não soube citar uma empresa que promova o empreendedorismo no Brasil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Cerca de 15% dos entrevistados citaram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o SEBRAE como primeira lembrança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parajita" panose="020B0604020202020204" pitchFamily="34" charset="0"/>
              </a:rPr>
              <a:t>empresa que promove o empreendedorismo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Quase metade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 entrevistados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soube citar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alguma empresa que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apoie pequenas empresas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país,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sendo que 30% da sociedade lembram do SEBRAE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como primeira lembrança.</a:t>
            </a: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Quanto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maior a escolaridade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 entrevistados,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maior a chance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que soubessem citar alguma empresa que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promova o empreendedorismo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que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apoie pequenas empresas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Brasil.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Dos entrevistados que conhecem ou já ouviram falar do SEBRAE,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a maioria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(56,8%)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citaram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algum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produto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ou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serviço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oferecido pela instituição,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mas poucos sabem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realmente o que Sebrae faz.</a:t>
            </a:r>
          </a:p>
        </p:txBody>
      </p:sp>
    </p:spTree>
    <p:extLst>
      <p:ext uri="{BB962C8B-B14F-4D97-AF65-F5344CB8AC3E}">
        <p14:creationId xmlns:p14="http://schemas.microsoft.com/office/powerpoint/2010/main" val="17512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090" y="0"/>
            <a:ext cx="12200089" cy="9016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-25474" y="765498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-1" y="1702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IMAGEM DO </a:t>
            </a:r>
            <a:r>
              <a:rPr lang="pt-BR" sz="2800" b="1" dirty="0">
                <a:solidFill>
                  <a:srgbClr val="FFFF00"/>
                </a:solidFill>
              </a:rPr>
              <a:t>SEBRAE</a:t>
            </a:r>
            <a:r>
              <a:rPr lang="pt-BR" sz="2000" b="1" dirty="0">
                <a:solidFill>
                  <a:schemeClr val="bg1"/>
                </a:solidFill>
              </a:rPr>
              <a:t> JUNTO A SOCIEDADE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22598" y="1341562"/>
            <a:ext cx="10945216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televisão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é o principal meio de comunicação pelo qual os entrevistados ouvem falar do SEBRAE (87,4%), seguido por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notícias e matérias na imprensa/jornal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(71,3%).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 os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mais jovens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porém, é frequente o acesso a notícias sobre o SEBRAE também por meio de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sites da internet ou redes sociais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grande maioria dos entrevistados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concorda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o SEBRAE oferece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orientação para quem quer abrir um negócio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(95,6%). A concordância é ainda mais expressiva entre os entrevistados com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maior escolaridade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grande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maioria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dos entrevistados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concorda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também que o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SEBRAE oferece cursos e palestras presenciais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(91,5%).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Já quanto aos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cursos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palestras à distância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68,1% manifestaram concordância, principalmente os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mais jovens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mais escolarizados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8161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090" y="0"/>
            <a:ext cx="12200089" cy="9016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-25474" y="765498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-1" y="1702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IMAGEM DO </a:t>
            </a:r>
            <a:r>
              <a:rPr lang="pt-BR" sz="2800" b="1" dirty="0">
                <a:solidFill>
                  <a:srgbClr val="FFFF00"/>
                </a:solidFill>
              </a:rPr>
              <a:t>SEBRAE</a:t>
            </a:r>
            <a:r>
              <a:rPr lang="pt-BR" sz="2000" b="1" dirty="0">
                <a:solidFill>
                  <a:schemeClr val="bg1"/>
                </a:solidFill>
              </a:rPr>
              <a:t> JUNTO A SOCIEDADE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29954" y="1456942"/>
            <a:ext cx="1108923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afirmação de que o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SEBRAE faz articulação política em prol dos empresários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que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realiza empréstimos ou financiamentos para empresários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apresentaram </a:t>
            </a:r>
            <a:r>
              <a:rPr lang="pt-BR" b="1" u="sng" dirty="0">
                <a:solidFill>
                  <a:schemeClr val="accent5">
                    <a:lumMod val="75000"/>
                  </a:schemeClr>
                </a:solidFill>
              </a:rPr>
              <a:t>índice de concordância mais baixo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menos de metade dos entrevistados concorda com as referidas afirmações.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nota média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a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imagem do SEBRAE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alcançou </a:t>
            </a:r>
            <a:r>
              <a:rPr lang="pt-BR" sz="2500" b="1" dirty="0">
                <a:solidFill>
                  <a:schemeClr val="accent5">
                    <a:lumMod val="75000"/>
                  </a:schemeClr>
                </a:solidFill>
              </a:rPr>
              <a:t>8,5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pontos em 2017, considerando a escala de 0 a 10.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O índice é o mesmo de 2016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meta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2017, que era de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8,9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pontos,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não foi alcançada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Mais de metade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 entrevistados (51,4%) atribuiu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notas altas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imagem do SEBRAE (notas 9 e 10).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Notas baixas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(0 a 6) foram atribuídas por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9,5%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dos entrevistados.</a:t>
            </a:r>
          </a:p>
          <a:p>
            <a:pPr algn="just"/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090" y="0"/>
            <a:ext cx="12200089" cy="9016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-25474" y="765498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-1" y="1702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IMAGEM DO </a:t>
            </a:r>
            <a:r>
              <a:rPr lang="pt-BR" sz="2800" b="1" dirty="0">
                <a:solidFill>
                  <a:srgbClr val="FFFF00"/>
                </a:solidFill>
              </a:rPr>
              <a:t>SEBRAE</a:t>
            </a:r>
            <a:r>
              <a:rPr lang="pt-BR" sz="2000" b="1" dirty="0">
                <a:solidFill>
                  <a:schemeClr val="bg1"/>
                </a:solidFill>
              </a:rPr>
              <a:t> JUNTO A SOCIEDADE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37966" y="1667168"/>
            <a:ext cx="1087320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Indagados sobre o que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poderia melhorar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SEBRAE, os entrevistados citaram, em maior proporção, uma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maior divulgação do SEBRAE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estados do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Alagoas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Mato Grosso do Sul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Pernambuco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Piauí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Rio Grande do Norte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foram os que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alcançaram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ou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superaram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meta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estadual para 2017.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Entrevistados na faixa etária dos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35 aos 44 anos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tendem a avaliar a imagem do SEBRAE de forma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mais positiva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em comparação com os entrevistados de outras faixas etárias.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Entrevistados com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escolaridade até Ensino Médio Incompleto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tendem a atribuir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notas mais altas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a imagem do SEBRAE, em comparação com entrevistados com mais anos de escolaridade.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41"/>
            <a:ext cx="12190413" cy="685710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31" y="5672676"/>
            <a:ext cx="1430295" cy="71514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34731" y="2376853"/>
            <a:ext cx="385712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solidFill>
                  <a:schemeClr val="bg1"/>
                </a:solidFill>
              </a:rPr>
              <a:t>A pesquisa </a:t>
            </a:r>
            <a:r>
              <a:rPr lang="pt-BR" sz="1700" b="1" dirty="0">
                <a:solidFill>
                  <a:schemeClr val="bg1"/>
                </a:solidFill>
              </a:rPr>
              <a:t>de Imagem junto à sociedade </a:t>
            </a:r>
            <a:r>
              <a:rPr lang="pt-BR" sz="1700" dirty="0">
                <a:solidFill>
                  <a:schemeClr val="bg1"/>
                </a:solidFill>
              </a:rPr>
              <a:t>é produto da </a:t>
            </a:r>
            <a:r>
              <a:rPr lang="pt-BR" sz="1700" b="1" dirty="0">
                <a:solidFill>
                  <a:schemeClr val="bg1"/>
                </a:solidFill>
              </a:rPr>
              <a:t>Unidade de Gestão Estratégica</a:t>
            </a:r>
            <a:r>
              <a:rPr lang="pt-BR" sz="1700" dirty="0">
                <a:solidFill>
                  <a:schemeClr val="bg1"/>
                </a:solidFill>
              </a:rPr>
              <a:t> do Sebrae Nacional, com apoio da </a:t>
            </a:r>
            <a:r>
              <a:rPr lang="pt-BR" sz="1700" b="1" dirty="0">
                <a:solidFill>
                  <a:schemeClr val="bg1"/>
                </a:solidFill>
              </a:rPr>
              <a:t>Unidade de Gestão de Marketing </a:t>
            </a:r>
            <a:r>
              <a:rPr lang="pt-BR" sz="1700" dirty="0">
                <a:solidFill>
                  <a:schemeClr val="bg1"/>
                </a:solidFill>
              </a:rPr>
              <a:t>do Sebrae Nacional.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06136" y="2376853"/>
            <a:ext cx="3046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Equipe UGE</a:t>
            </a:r>
          </a:p>
          <a:p>
            <a:r>
              <a:rPr lang="pt-BR" sz="1600" dirty="0">
                <a:solidFill>
                  <a:schemeClr val="bg1"/>
                </a:solidFill>
              </a:rPr>
              <a:t>Dênis Nunes (Coordenação)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Equipe UGM</a:t>
            </a:r>
          </a:p>
          <a:p>
            <a:r>
              <a:rPr lang="pt-BR" sz="1600" b="1" dirty="0">
                <a:solidFill>
                  <a:schemeClr val="bg1"/>
                </a:solidFill>
              </a:rPr>
              <a:t>Fausto Ricardo K. Cassemiro</a:t>
            </a:r>
          </a:p>
          <a:p>
            <a:r>
              <a:rPr lang="pt-BR" sz="1600" dirty="0">
                <a:solidFill>
                  <a:schemeClr val="bg1"/>
                </a:solidFill>
              </a:rPr>
              <a:t>Nadja Pires Nahuz</a:t>
            </a:r>
          </a:p>
          <a:p>
            <a:endParaRPr lang="pt-BR" sz="1600" dirty="0">
              <a:solidFill>
                <a:schemeClr val="bg1"/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 flipV="1">
            <a:off x="4195750" y="2055528"/>
            <a:ext cx="467530" cy="21714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713C1654-237E-4C3D-A778-49F772FF19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53" t="24994" r="20380" b="30393"/>
          <a:stretch/>
        </p:blipFill>
        <p:spPr>
          <a:xfrm>
            <a:off x="9911630" y="261442"/>
            <a:ext cx="1643071" cy="7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Q03. </a:t>
            </a:r>
            <a:r>
              <a:rPr lang="pt-BR" sz="1200" dirty="0">
                <a:latin typeface="Arial" panose="020B0604020202020204" pitchFamily="34" charset="0"/>
                <a:ea typeface="Times New Roman" panose="02020603050405020304" pitchFamily="18" charset="0"/>
              </a:rPr>
              <a:t>O (A) Sr. (a)  conhece ALGUMA instituição / empresa que fornece serviços de apoio para pequenas empresas no Brasil? </a:t>
            </a:r>
            <a:endParaRPr lang="pt-BR" sz="1200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1198662" y="1574256"/>
            <a:ext cx="936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Os Estados de </a:t>
            </a:r>
            <a:r>
              <a:rPr lang="pt-BR" sz="1800" b="1" dirty="0">
                <a:solidFill>
                  <a:schemeClr val="tx2"/>
                </a:solidFill>
                <a:latin typeface="Calibri" panose="020F0502020204030204"/>
                <a:cs typeface="Aparajita" panose="020B0604020202020204" pitchFamily="34" charset="0"/>
              </a:rPr>
              <a:t>Roraima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e </a:t>
            </a:r>
            <a:r>
              <a:rPr lang="pt-BR" sz="1800" b="1" dirty="0">
                <a:solidFill>
                  <a:schemeClr val="tx2"/>
                </a:solidFill>
                <a:latin typeface="Calibri" panose="020F0502020204030204"/>
                <a:cs typeface="Aparajita" panose="020B0604020202020204" pitchFamily="34" charset="0"/>
              </a:rPr>
              <a:t>Amapá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apresentaram </a:t>
            </a:r>
            <a:r>
              <a:rPr lang="pt-BR" sz="1800" b="1" dirty="0">
                <a:solidFill>
                  <a:schemeClr val="tx2"/>
                </a:solidFill>
                <a:latin typeface="Calibri" panose="020F0502020204030204"/>
                <a:cs typeface="Aparajita" panose="020B0604020202020204" pitchFamily="34" charset="0"/>
              </a:rPr>
              <a:t>percentuais mais expressivos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de entrevistados que afirmaram conhecer alguma empresa que apoia pequenas empresas no Brasil.  </a:t>
            </a:r>
          </a:p>
        </p:txBody>
      </p:sp>
      <p:graphicFrame>
        <p:nvGraphicFramePr>
          <p:cNvPr id="50" name="Gráfico 49"/>
          <p:cNvGraphicFramePr/>
          <p:nvPr>
            <p:extLst>
              <p:ext uri="{D42A27DB-BD31-4B8C-83A1-F6EECF244321}">
                <p14:modId xmlns:p14="http://schemas.microsoft.com/office/powerpoint/2010/main" val="4281043616"/>
              </p:ext>
            </p:extLst>
          </p:nvPr>
        </p:nvGraphicFramePr>
        <p:xfrm>
          <a:off x="262558" y="2493690"/>
          <a:ext cx="11377264" cy="389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CaixaDeTexto 50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CONHECE EMPRESA QUE APOIA PEQUENAS EMPRESAS NO BRASIL?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10127654" y="1031631"/>
            <a:ext cx="1927165" cy="331734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% CITOU SEBRAE</a:t>
            </a: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6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40" name="Retângulo 39">
            <a:hlinkClick r:id="rId7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Retângulo 41">
            <a:hlinkClick r:id="rId8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3" name="Retângulo 42">
            <a:hlinkClick r:id="rId9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10.120 entrevistas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5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Q03. </a:t>
            </a:r>
            <a:r>
              <a:rPr lang="pt-BR" sz="1200" dirty="0">
                <a:latin typeface="Arial" panose="020B0604020202020204" pitchFamily="34" charset="0"/>
                <a:ea typeface="Times New Roman" panose="02020603050405020304" pitchFamily="18" charset="0"/>
              </a:rPr>
              <a:t>O (A) Sr. (a)  conhece ALGUMA instituição / empresa que fornece serviços de apoio para pequenas empresas no Brasil? </a:t>
            </a:r>
            <a:endParaRPr lang="pt-BR" sz="1200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1126653" y="1247118"/>
            <a:ext cx="101531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Também nos Estados de </a:t>
            </a:r>
            <a:r>
              <a:rPr lang="pt-BR" sz="1900" b="1" dirty="0">
                <a:solidFill>
                  <a:schemeClr val="tx2"/>
                </a:solidFill>
                <a:latin typeface="Calibri" panose="020F0502020204030204"/>
                <a:cs typeface="Aparajita" panose="020B0604020202020204" pitchFamily="34" charset="0"/>
              </a:rPr>
              <a:t>Roraima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e </a:t>
            </a:r>
            <a:r>
              <a:rPr lang="pt-BR" sz="1900" b="1" dirty="0">
                <a:solidFill>
                  <a:schemeClr val="tx2"/>
                </a:solidFill>
                <a:latin typeface="Calibri" panose="020F0502020204030204"/>
                <a:cs typeface="Aparajita" panose="020B0604020202020204" pitchFamily="34" charset="0"/>
              </a:rPr>
              <a:t>Amapá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observa-se os </a:t>
            </a:r>
            <a:r>
              <a:rPr lang="pt-BR" sz="1900" b="1" dirty="0">
                <a:solidFill>
                  <a:schemeClr val="tx2"/>
                </a:solidFill>
                <a:latin typeface="Calibri" panose="020F0502020204030204"/>
                <a:cs typeface="Aparajita" panose="020B0604020202020204" pitchFamily="34" charset="0"/>
              </a:rPr>
              <a:t>maiores percentuais 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de entrevistados que citaram o </a:t>
            </a:r>
            <a:r>
              <a:rPr lang="pt-BR" sz="1900" b="1" dirty="0">
                <a:solidFill>
                  <a:schemeClr val="tx2"/>
                </a:solidFill>
                <a:latin typeface="Calibri" panose="020F0502020204030204"/>
                <a:cs typeface="Aparajita" panose="020B0604020202020204" pitchFamily="34" charset="0"/>
              </a:rPr>
              <a:t>SEBRAE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como primeira lembrança de instituição que </a:t>
            </a:r>
            <a:r>
              <a:rPr lang="pt-BR" sz="1900" b="1" dirty="0">
                <a:solidFill>
                  <a:schemeClr val="tx2"/>
                </a:solidFill>
                <a:latin typeface="Calibri" panose="020F0502020204030204"/>
                <a:cs typeface="Aparajita" panose="020B0604020202020204" pitchFamily="34" charset="0"/>
              </a:rPr>
              <a:t>apoia as pequenas empresas 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no país.</a:t>
            </a:r>
          </a:p>
        </p:txBody>
      </p:sp>
      <p:cxnSp>
        <p:nvCxnSpPr>
          <p:cNvPr id="29" name="Conector reto 28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Retângulo 29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2" name="Conector reto 31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Gráfico 49"/>
          <p:cNvGraphicFramePr/>
          <p:nvPr>
            <p:extLst>
              <p:ext uri="{D42A27DB-BD31-4B8C-83A1-F6EECF244321}">
                <p14:modId xmlns:p14="http://schemas.microsoft.com/office/powerpoint/2010/main" val="2127223616"/>
              </p:ext>
            </p:extLst>
          </p:nvPr>
        </p:nvGraphicFramePr>
        <p:xfrm>
          <a:off x="120924" y="1929972"/>
          <a:ext cx="11953328" cy="4398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CaixaDeTexto 50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CONHECE EMPRESA QUE APOIA PEQUENAS EMPRESAS NO BRASIL?</a:t>
            </a:r>
          </a:p>
        </p:txBody>
      </p:sp>
      <p:pic>
        <p:nvPicPr>
          <p:cNvPr id="26" name="Imagem 2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10.120 entrevistas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965830" y="6315401"/>
            <a:ext cx="4211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OBS: Os % referem-se ao total da amostra</a:t>
            </a:r>
          </a:p>
        </p:txBody>
      </p:sp>
    </p:spTree>
    <p:extLst>
      <p:ext uri="{BB962C8B-B14F-4D97-AF65-F5344CB8AC3E}">
        <p14:creationId xmlns:p14="http://schemas.microsoft.com/office/powerpoint/2010/main" val="176830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0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Q03. </a:t>
            </a:r>
            <a:r>
              <a:rPr lang="pt-BR" sz="1200" dirty="0">
                <a:latin typeface="Arial" panose="020B0604020202020204" pitchFamily="34" charset="0"/>
                <a:ea typeface="Times New Roman" panose="02020603050405020304" pitchFamily="18" charset="0"/>
              </a:rPr>
              <a:t>O (A) Sr. (a)  conhece ALGUMA instituição / empresa que fornece serviços de apoio para pequenas empresas no Brasil? </a:t>
            </a:r>
            <a:endParaRPr lang="pt-BR" sz="1200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694606" y="1269554"/>
            <a:ext cx="1080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Entre os entrevistados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mais jovens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 entre os entrevistados de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idade mais avançada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é </a:t>
            </a:r>
            <a:r>
              <a:rPr lang="pt-BR" sz="2000" b="1" dirty="0">
                <a:solidFill>
                  <a:srgbClr val="FF0000"/>
                </a:solidFill>
                <a:latin typeface="Calibri" panose="020F0502020204030204"/>
                <a:cs typeface="Aparajita" panose="020B0604020202020204" pitchFamily="34" charset="0"/>
              </a:rPr>
              <a:t>menor a probabilidade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de conhecerem alguma empresa que apoia pequenas empresas no país, bem como é </a:t>
            </a:r>
            <a:r>
              <a:rPr lang="pt-BR" sz="2000" b="1" dirty="0">
                <a:solidFill>
                  <a:srgbClr val="FF0000"/>
                </a:solidFill>
                <a:latin typeface="Calibri" panose="020F0502020204030204"/>
                <a:cs typeface="Aparajita" panose="020B0604020202020204" pitchFamily="34" charset="0"/>
              </a:rPr>
              <a:t>menor a probabilidade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de citarem o SEBRAE como primeira lembrança de empresa que apoia pequenas empresas no Brasil.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CONHECE EMPRESA QUE APOIA PEQUENAS EMPRESAS NO BRASIL?</a:t>
            </a:r>
          </a:p>
        </p:txBody>
      </p: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Retângulo 40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2" name="Retângulo 41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3620036346"/>
              </p:ext>
            </p:extLst>
          </p:nvPr>
        </p:nvGraphicFramePr>
        <p:xfrm>
          <a:off x="419447" y="2205657"/>
          <a:ext cx="11305255" cy="4109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7965830" y="6315401"/>
            <a:ext cx="4211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OBS: Os % referem-se ao total da amostra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0546464" y="660917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9.953 │ NR: 167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Q03. </a:t>
            </a:r>
            <a:r>
              <a:rPr lang="pt-BR" sz="1200" dirty="0">
                <a:latin typeface="Arial" panose="020B0604020202020204" pitchFamily="34" charset="0"/>
                <a:ea typeface="Times New Roman" panose="02020603050405020304" pitchFamily="18" charset="0"/>
              </a:rPr>
              <a:t>O (A) Sr. (a)  conhece ALGUMA instituição / empresa que fornece serviços de apoio para pequenas empresas no Brasil? </a:t>
            </a:r>
            <a:endParaRPr lang="pt-BR" sz="1200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766614" y="1269554"/>
            <a:ext cx="10441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Quanto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maior a escolaridade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dos entrevistados,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maior a probabilidade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de lembrarem de alguma instituição que apoia pequenas empresas no país, bem como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citar o SEBRAE como primeira lembrança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nesta questão.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CONHECE EMPRESA QUE APOIA PEQUENAS EMPRESAS NO BRASIL?</a:t>
            </a:r>
          </a:p>
        </p:txBody>
      </p: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Retângulo 40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2" name="Retângulo 41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4082590762"/>
              </p:ext>
            </p:extLst>
          </p:nvPr>
        </p:nvGraphicFramePr>
        <p:xfrm>
          <a:off x="424323" y="2119032"/>
          <a:ext cx="11305255" cy="412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7965830" y="6315401"/>
            <a:ext cx="4211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OBS: Os % referem-se ao total da amostra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0546464" y="660917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9.880 │ NR: 240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2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Q03. </a:t>
            </a:r>
            <a:r>
              <a:rPr lang="pt-BR" sz="1200" dirty="0">
                <a:latin typeface="Arial" panose="020B0604020202020204" pitchFamily="34" charset="0"/>
                <a:ea typeface="Times New Roman" panose="02020603050405020304" pitchFamily="18" charset="0"/>
              </a:rPr>
              <a:t>O (A) Sr. (a)  conhece ALGUMA instituição / empresa que fornece serviços de apoio para pequenas empresas no Brasil? </a:t>
            </a:r>
            <a:endParaRPr lang="pt-BR" sz="1200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334565" y="1119146"/>
            <a:ext cx="11305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800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Dentre aqueles entrevistados que conhecem alguma instituição que apoia pequenas empresas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no Brasil, um total de </a:t>
            </a:r>
            <a:r>
              <a:rPr lang="pt-BR" sz="1800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88,9%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citou o SEBRAE como primeira lembrança em </a:t>
            </a:r>
            <a:r>
              <a:rPr lang="pt-BR" sz="1800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2015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; </a:t>
            </a:r>
            <a:r>
              <a:rPr lang="pt-BR" sz="1800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88,0%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citaram o SEBRAE em </a:t>
            </a:r>
            <a:r>
              <a:rPr lang="pt-BR" sz="1800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2016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e </a:t>
            </a:r>
            <a:r>
              <a:rPr lang="pt-BR" sz="1800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70,2%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citaram o SEBRAE em </a:t>
            </a:r>
            <a:r>
              <a:rPr lang="pt-BR" sz="1800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2017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. </a:t>
            </a:r>
          </a:p>
          <a:p>
            <a:pPr algn="just"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Assim como em relação à lembrança do SEBRAE como promotor do empreendedorismo, é possível que a lembrança do SEBRAE como instituição de apoio a pequenas empresas tenha sofrido decréscimo em função  de redução de investimentos em publicidade e divulgação da empresa.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CONHECE EMPRESA QUE APOIA PEQUENAS EMPRESAS NO BRASIL?</a:t>
            </a:r>
          </a:p>
        </p:txBody>
      </p: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Retângulo 40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2" name="Retângulo 41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254061641"/>
              </p:ext>
            </p:extLst>
          </p:nvPr>
        </p:nvGraphicFramePr>
        <p:xfrm>
          <a:off x="1414686" y="2997746"/>
          <a:ext cx="9145015" cy="325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10760771" y="5921311"/>
            <a:ext cx="1326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 2015: 3.739</a:t>
            </a:r>
          </a:p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 2016: 7.543</a:t>
            </a:r>
          </a:p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 2017: 4.610</a:t>
            </a:r>
          </a:p>
        </p:txBody>
      </p:sp>
    </p:spTree>
    <p:extLst>
      <p:ext uri="{BB962C8B-B14F-4D97-AF65-F5344CB8AC3E}">
        <p14:creationId xmlns:p14="http://schemas.microsoft.com/office/powerpoint/2010/main" val="217441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29" r="-3066"/>
          <a:stretch/>
        </p:blipFill>
        <p:spPr>
          <a:xfrm>
            <a:off x="-25474" y="-17395"/>
            <a:ext cx="9721080" cy="6876983"/>
          </a:xfrm>
          <a:prstGeom prst="rect">
            <a:avLst/>
          </a:prstGeom>
        </p:spPr>
      </p:pic>
      <p:sp>
        <p:nvSpPr>
          <p:cNvPr id="7" name="Retângulo com Único Canto Aparado 6"/>
          <p:cNvSpPr/>
          <p:nvPr/>
        </p:nvSpPr>
        <p:spPr>
          <a:xfrm flipH="1">
            <a:off x="2206796" y="5443179"/>
            <a:ext cx="7407127" cy="1416409"/>
          </a:xfrm>
          <a:prstGeom prst="snip1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066"/>
          </a:p>
        </p:txBody>
      </p:sp>
      <p:sp>
        <p:nvSpPr>
          <p:cNvPr id="5" name="CaixaDeTexto 4"/>
          <p:cNvSpPr txBox="1"/>
          <p:nvPr/>
        </p:nvSpPr>
        <p:spPr>
          <a:xfrm>
            <a:off x="2415775" y="5490731"/>
            <a:ext cx="7198148" cy="1323439"/>
          </a:xfrm>
          <a:prstGeom prst="rect">
            <a:avLst/>
          </a:prstGeom>
          <a:solidFill>
            <a:srgbClr val="0E29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C000"/>
                </a:solidFill>
              </a:rPr>
              <a:t>CONHECIMENTO ACERCA DO SEBRAE</a:t>
            </a:r>
          </a:p>
        </p:txBody>
      </p:sp>
      <p:sp>
        <p:nvSpPr>
          <p:cNvPr id="6" name="CaixaDeTexto 5">
            <a:hlinkClick r:id="rId4" action="ppaction://hlinksldjump"/>
          </p:cNvPr>
          <p:cNvSpPr txBox="1"/>
          <p:nvPr/>
        </p:nvSpPr>
        <p:spPr>
          <a:xfrm>
            <a:off x="11207774" y="6266958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8" name="Imagem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0953964" y="6238106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0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846734" y="2481"/>
            <a:ext cx="10343679" cy="6857107"/>
            <a:chOff x="1846734" y="2481"/>
            <a:chExt cx="10343679" cy="6857107"/>
          </a:xfrm>
        </p:grpSpPr>
        <p:sp>
          <p:nvSpPr>
            <p:cNvPr id="9" name="Retângulo 8"/>
            <p:cNvSpPr/>
            <p:nvPr/>
          </p:nvSpPr>
          <p:spPr>
            <a:xfrm>
              <a:off x="2711357" y="2481"/>
              <a:ext cx="9479056" cy="6857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3066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77" r="13818"/>
            <a:stretch/>
          </p:blipFill>
          <p:spPr>
            <a:xfrm>
              <a:off x="1846734" y="189434"/>
              <a:ext cx="2672327" cy="2185834"/>
            </a:xfrm>
            <a:prstGeom prst="hexagon">
              <a:avLst>
                <a:gd name="adj" fmla="val 28393"/>
                <a:gd name="vf" fmla="val 115470"/>
              </a:avLst>
            </a:prstGeom>
            <a:noFill/>
            <a:ln>
              <a:solidFill>
                <a:schemeClr val="bg1"/>
              </a:solidFill>
            </a:ln>
          </p:spPr>
        </p:pic>
      </p:grpSp>
      <p:sp>
        <p:nvSpPr>
          <p:cNvPr id="18" name="Shape 342"/>
          <p:cNvSpPr txBox="1">
            <a:spLocks/>
          </p:cNvSpPr>
          <p:nvPr/>
        </p:nvSpPr>
        <p:spPr>
          <a:xfrm>
            <a:off x="4367014" y="1619294"/>
            <a:ext cx="8352928" cy="1511948"/>
          </a:xfrm>
          <a:prstGeom prst="rect">
            <a:avLst/>
          </a:prstGeom>
        </p:spPr>
        <p:txBody>
          <a:bodyPr vert="horz" wrap="square" lIns="121884" tIns="121884" rIns="121884" bIns="121884" rtlCol="0" anchor="ctr" anchorCtr="0">
            <a:noAutofit/>
          </a:bodyPr>
          <a:lstStyle>
            <a:lvl1pPr algn="ctr" defTabSz="1172261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" sz="2000" b="1" dirty="0">
              <a:solidFill>
                <a:srgbClr val="0E293C"/>
              </a:solidFill>
            </a:endParaRPr>
          </a:p>
          <a:p>
            <a:pPr algn="l">
              <a:spcBef>
                <a:spcPts val="0"/>
              </a:spcBef>
            </a:pPr>
            <a:r>
              <a:rPr lang="en" b="1" dirty="0">
                <a:solidFill>
                  <a:srgbClr val="0E293C"/>
                </a:solidFill>
              </a:rPr>
              <a:t>Objetivo: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Avaliar a imagem da sociedade em geral perante o SEBRAE</a:t>
            </a:r>
          </a:p>
          <a:p>
            <a:pPr>
              <a:spcBef>
                <a:spcPts val="0"/>
              </a:spcBef>
            </a:pPr>
            <a:endParaRPr lang="en" b="1" dirty="0">
              <a:solidFill>
                <a:srgbClr val="0E293C"/>
              </a:solidFill>
            </a:endParaRPr>
          </a:p>
        </p:txBody>
      </p:sp>
      <p:sp>
        <p:nvSpPr>
          <p:cNvPr id="20" name="Shape 342"/>
          <p:cNvSpPr txBox="1">
            <a:spLocks/>
          </p:cNvSpPr>
          <p:nvPr/>
        </p:nvSpPr>
        <p:spPr>
          <a:xfrm>
            <a:off x="4367014" y="3045080"/>
            <a:ext cx="8352928" cy="1511948"/>
          </a:xfrm>
          <a:prstGeom prst="rect">
            <a:avLst/>
          </a:prstGeom>
        </p:spPr>
        <p:txBody>
          <a:bodyPr vert="horz" wrap="square" lIns="121884" tIns="121884" rIns="121884" bIns="121884" rtlCol="0" anchor="ctr" anchorCtr="0">
            <a:noAutofit/>
          </a:bodyPr>
          <a:lstStyle>
            <a:lvl1pPr algn="ctr" defTabSz="1172261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" sz="2000" b="1" dirty="0">
              <a:solidFill>
                <a:srgbClr val="0E293C"/>
              </a:solidFill>
            </a:endParaRPr>
          </a:p>
          <a:p>
            <a:pPr algn="l">
              <a:spcBef>
                <a:spcPts val="0"/>
              </a:spcBef>
            </a:pPr>
            <a:r>
              <a:rPr lang="en" b="1" dirty="0">
                <a:solidFill>
                  <a:srgbClr val="0E293C"/>
                </a:solidFill>
              </a:rPr>
              <a:t>Amostra:</a:t>
            </a:r>
          </a:p>
          <a:p>
            <a:pPr marL="380962" lvl="0" indent="-380962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" sz="1866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t>10.120 entrevistas por telefone (C.A.T.I)</a:t>
            </a:r>
          </a:p>
          <a:p>
            <a:pPr>
              <a:spcBef>
                <a:spcPts val="0"/>
              </a:spcBef>
            </a:pPr>
            <a:endParaRPr lang="en" b="1" dirty="0">
              <a:solidFill>
                <a:srgbClr val="0E293C"/>
              </a:solidFill>
            </a:endParaRPr>
          </a:p>
        </p:txBody>
      </p:sp>
      <p:sp>
        <p:nvSpPr>
          <p:cNvPr id="21" name="Shape 342"/>
          <p:cNvSpPr txBox="1">
            <a:spLocks/>
          </p:cNvSpPr>
          <p:nvPr/>
        </p:nvSpPr>
        <p:spPr>
          <a:xfrm>
            <a:off x="4367014" y="4365898"/>
            <a:ext cx="8352928" cy="1511948"/>
          </a:xfrm>
          <a:prstGeom prst="rect">
            <a:avLst/>
          </a:prstGeom>
        </p:spPr>
        <p:txBody>
          <a:bodyPr vert="horz" wrap="square" lIns="121884" tIns="121884" rIns="121884" bIns="121884" rtlCol="0" anchor="ctr" anchorCtr="0">
            <a:noAutofit/>
          </a:bodyPr>
          <a:lstStyle>
            <a:lvl1pPr algn="ctr" defTabSz="1172261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" sz="2000" b="1" dirty="0">
              <a:solidFill>
                <a:srgbClr val="0E293C"/>
              </a:solidFill>
            </a:endParaRPr>
          </a:p>
          <a:p>
            <a:pPr algn="l">
              <a:spcBef>
                <a:spcPts val="0"/>
              </a:spcBef>
            </a:pPr>
            <a:r>
              <a:rPr lang="en" b="1" dirty="0">
                <a:solidFill>
                  <a:srgbClr val="0E293C"/>
                </a:solidFill>
              </a:rPr>
              <a:t>Período de coleta:</a:t>
            </a:r>
          </a:p>
          <a:p>
            <a:pPr marL="380962" lvl="0" indent="-380962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" sz="1866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t>De 06/09 a 20/10 de 2017</a:t>
            </a:r>
          </a:p>
          <a:p>
            <a:pPr>
              <a:spcBef>
                <a:spcPts val="0"/>
              </a:spcBef>
            </a:pPr>
            <a:endParaRPr lang="en" b="1" dirty="0">
              <a:solidFill>
                <a:srgbClr val="0E293C"/>
              </a:solidFill>
            </a:endParaRP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9335566" y="6147538"/>
            <a:ext cx="2568884" cy="442357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+ Informações técnicas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90" y="2637707"/>
            <a:ext cx="1800199" cy="1545672"/>
          </a:xfrm>
          <a:prstGeom prst="hexagon">
            <a:avLst>
              <a:gd name="adj" fmla="val 27109"/>
              <a:gd name="vf" fmla="val 115470"/>
            </a:avLst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828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600093" y="825273"/>
            <a:ext cx="4392488" cy="5717733"/>
          </a:xfrm>
          <a:prstGeom prst="rect">
            <a:avLst/>
          </a:prstGeom>
          <a:solidFill>
            <a:schemeClr val="accent5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SABE CITAR ALGUM PRODUTO OU SERVIÇO DO SEBRAE?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Q5.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O senhor consegue citar algum produto ou serviço do SEBRAE?</a:t>
            </a:r>
            <a:endParaRPr lang="pt-BR" sz="1200" dirty="0">
              <a:latin typeface="+mj-lt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933960873"/>
              </p:ext>
            </p:extLst>
          </p:nvPr>
        </p:nvGraphicFramePr>
        <p:xfrm>
          <a:off x="908443" y="1773610"/>
          <a:ext cx="5618811" cy="4555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6" name="Conector de Seta Reta 5"/>
          <p:cNvCxnSpPr/>
          <p:nvPr/>
        </p:nvCxnSpPr>
        <p:spPr>
          <a:xfrm>
            <a:off x="2422798" y="3429794"/>
            <a:ext cx="4241705" cy="0"/>
          </a:xfrm>
          <a:prstGeom prst="straightConnector1">
            <a:avLst/>
          </a:prstGeom>
          <a:ln w="28575">
            <a:solidFill>
              <a:srgbClr val="4F81BD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190551" y="1197546"/>
            <a:ext cx="731261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Um total de </a:t>
            </a: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56,8%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dos entrevistados que conhecem ou já ouviram falar do SEBRAE disseram que </a:t>
            </a: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sabem citar algum produto da instituição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. Os </a:t>
            </a: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cursos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foram o serviço mais citados pelos respondentes (28%), seguindo de orientação e suporte (11%)</a:t>
            </a:r>
          </a:p>
          <a:p>
            <a:pPr>
              <a:defRPr/>
            </a:pPr>
            <a:r>
              <a:rPr lang="pt-BR" sz="18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Grande parte na verdade não sabem o que realmente o </a:t>
            </a:r>
            <a:r>
              <a:rPr lang="pt-BR" sz="1800" b="1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Sebrae faz. </a:t>
            </a: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751390" y="1064442"/>
            <a:ext cx="38164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Qual produto ou serviço?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407574" y="6598146"/>
            <a:ext cx="2769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9.685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31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048017"/>
              </p:ext>
            </p:extLst>
          </p:nvPr>
        </p:nvGraphicFramePr>
        <p:xfrm>
          <a:off x="7911412" y="1576437"/>
          <a:ext cx="3672922" cy="48444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08826">
                  <a:extLst>
                    <a:ext uri="{9D8B030D-6E8A-4147-A177-3AD203B41FA5}">
                      <a16:colId xmlns:a16="http://schemas.microsoft.com/office/drawing/2014/main" val="299218089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728939007"/>
                    </a:ext>
                  </a:extLst>
                </a:gridCol>
              </a:tblGrid>
              <a:tr h="3229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Cursos</a:t>
                      </a:r>
                    </a:p>
                  </a:txBody>
                  <a:tcPr marL="9525" marR="9525" marT="9525" marB="0" anchor="ctr">
                    <a:solidFill>
                      <a:srgbClr val="6FB1C2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27,9</a:t>
                      </a:r>
                    </a:p>
                  </a:txBody>
                  <a:tcPr marL="9525" marR="9525" marT="9525" marB="0" anchor="ctr">
                    <a:solidFill>
                      <a:srgbClr val="6FB1C2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279286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Orientação/Suporte para 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MPEs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34466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Consultorias</a:t>
                      </a:r>
                    </a:p>
                  </a:txBody>
                  <a:tcPr marL="9525" marR="9525" marT="9525" marB="0" anchor="ctr">
                    <a:solidFill>
                      <a:srgbClr val="6FB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9525" marR="9525" marT="9525" marB="0" anchor="ctr">
                    <a:solidFill>
                      <a:srgbClr val="6FB1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8482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Auxilio para abrir um negócio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109649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Treinamentos empresariais</a:t>
                      </a:r>
                    </a:p>
                  </a:txBody>
                  <a:tcPr marL="9525" marR="9525" marT="9525" marB="0" anchor="ctr">
                    <a:solidFill>
                      <a:srgbClr val="6FB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rgbClr val="6FB1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222768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Outros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462093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Palestras</a:t>
                      </a:r>
                    </a:p>
                  </a:txBody>
                  <a:tcPr marL="9525" marR="9525" marT="9525" marB="0" anchor="ctr">
                    <a:solidFill>
                      <a:srgbClr val="6FB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rgbClr val="6FB1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85916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Auxilio ao microempreendedor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96664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Pequenos empreendedores</a:t>
                      </a:r>
                    </a:p>
                  </a:txBody>
                  <a:tcPr marL="9525" marR="9525" marT="9525" marB="0" anchor="ctr">
                    <a:solidFill>
                      <a:srgbClr val="6FB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solidFill>
                      <a:srgbClr val="6FB1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614918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Empréstimos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14535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Financiamento/crédito para empresas</a:t>
                      </a:r>
                    </a:p>
                  </a:txBody>
                  <a:tcPr marL="9525" marR="9525" marT="9525" marB="0" anchor="ctr">
                    <a:solidFill>
                      <a:srgbClr val="6FB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>
                    <a:solidFill>
                      <a:srgbClr val="6FB1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28741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Assistência para 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MPEs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062440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Empretec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6FB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>
                    <a:solidFill>
                      <a:srgbClr val="6FB1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807398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Assessoria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77237"/>
                  </a:ext>
                </a:extLst>
              </a:tr>
              <a:tr h="322962">
                <a:tc gridSpan="2">
                  <a:txBody>
                    <a:bodyPr/>
                    <a:lstStyle/>
                    <a:p>
                      <a:pPr algn="ctr"/>
                      <a:endParaRPr lang="pt-BR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alpha val="4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811149"/>
                  </a:ext>
                </a:extLst>
              </a:tr>
            </a:tbl>
          </a:graphicData>
        </a:graphic>
      </p:graphicFrame>
      <p:sp>
        <p:nvSpPr>
          <p:cNvPr id="10" name="Retângulo 9">
            <a:hlinkClick r:id="rId9" action="ppaction://hlinksldjump"/>
          </p:cNvPr>
          <p:cNvSpPr/>
          <p:nvPr/>
        </p:nvSpPr>
        <p:spPr>
          <a:xfrm>
            <a:off x="7927932" y="6127353"/>
            <a:ext cx="3639882" cy="293513"/>
          </a:xfrm>
          <a:prstGeom prst="rect">
            <a:avLst/>
          </a:prstGeom>
          <a:solidFill>
            <a:srgbClr val="4A8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bg1"/>
                </a:solidFill>
              </a:rPr>
              <a:t>VER +</a:t>
            </a:r>
          </a:p>
        </p:txBody>
      </p:sp>
    </p:spTree>
    <p:extLst>
      <p:ext uri="{BB962C8B-B14F-4D97-AF65-F5344CB8AC3E}">
        <p14:creationId xmlns:p14="http://schemas.microsoft.com/office/powerpoint/2010/main" val="212899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SABE CITAR ALGUM PRODUTO OU SERVIÇO DO SEBRAE? Qual produto ou serviço?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Q5.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O senhor consegue citar algum produto ou serviço do SEBRAE?</a:t>
            </a:r>
            <a:endParaRPr lang="pt-BR" sz="1200" dirty="0">
              <a:latin typeface="+mj-lt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4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9407574" y="6598146"/>
            <a:ext cx="2769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5.767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509484"/>
              </p:ext>
            </p:extLst>
          </p:nvPr>
        </p:nvGraphicFramePr>
        <p:xfrm>
          <a:off x="118542" y="960468"/>
          <a:ext cx="3672408" cy="5616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92191116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51629753"/>
                    </a:ext>
                  </a:extLst>
                </a:gridCol>
              </a:tblGrid>
              <a:tr h="2162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SERVIÇO/PRODUTO</a:t>
                      </a:r>
                    </a:p>
                  </a:txBody>
                  <a:tcPr marL="8673" marR="8673" marT="8673" marB="0" anchor="ctr">
                    <a:solidFill>
                      <a:srgbClr val="6FB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8673" marR="8673" marT="8673" marB="0" anchor="ctr">
                    <a:solidFill>
                      <a:srgbClr val="6FB1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7242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Qualificação profissional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39131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Programas / projetos para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MPEs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61133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Pesquisas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35301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Gestão gerencial/financeira/empresarial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891087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Ajuda a agricultura e o agronegócio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17383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Crédito para MPEs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804553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Jovem Aprendiz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901246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Feiras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850237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Incentivo a MPEs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5183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Cursos on-line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708903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Planos de negócios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96573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Auditoria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598422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Preparação para empresas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315809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Apoio aos agricultores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830472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Treinamentos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274717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SEBRAETEC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389359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Oportunidades para empreendedores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549469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Profissionalização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029573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Registro de MPEs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841816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Eventos para empresários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70768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Oficinas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15691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Pequenas Empresas Grandes Negócios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197296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Recursos para estimular empreendedorismo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069248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Inclusão de idosos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89687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Sites de informaçóes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7420438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263897"/>
              </p:ext>
            </p:extLst>
          </p:nvPr>
        </p:nvGraphicFramePr>
        <p:xfrm>
          <a:off x="4150990" y="960479"/>
          <a:ext cx="3456384" cy="5616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8125557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747213230"/>
                    </a:ext>
                  </a:extLst>
                </a:gridCol>
              </a:tblGrid>
              <a:tr h="2098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SERVIÇO/PRODUTO</a:t>
                      </a:r>
                    </a:p>
                  </a:txBody>
                  <a:tcPr marL="8673" marR="8673" marT="8673" marB="0" anchor="ctr">
                    <a:solidFill>
                      <a:srgbClr val="6FB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8673" marR="8673" marT="8673" marB="0" anchor="ctr">
                    <a:solidFill>
                      <a:srgbClr val="6FB1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298385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Tecnologia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5607501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Formação profissional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5721494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Vários (não citou nenhum especificamente)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9516655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Produtos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7481362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Planejamento para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PMEs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5625538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Suporte Agropecuário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872758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Acesso a crédito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134890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Educampo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55168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Reuniões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5781664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Levantamento de dados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7557684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9645185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Workshop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7687542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Seminários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0420950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Técnicas de vendas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166210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Parcerias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5826463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Reciclagem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3258318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Primeiro Emprego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2952413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Patrocínio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9192669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Informações para pecuaristas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66458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Incentivo a produção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1627064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Participação nas empresas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2162238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PRONATEC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1098752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Congressos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5432614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SEBRAE MAIS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454467"/>
                  </a:ext>
                </a:extLst>
              </a:tr>
              <a:tr h="2162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Testes de sementes na zona rural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6936304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312911"/>
              </p:ext>
            </p:extLst>
          </p:nvPr>
        </p:nvGraphicFramePr>
        <p:xfrm>
          <a:off x="7967414" y="928103"/>
          <a:ext cx="3672408" cy="5667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22647152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607109362"/>
                    </a:ext>
                  </a:extLst>
                </a:gridCol>
              </a:tblGrid>
              <a:tr h="2643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SERVIÇO/PRODUTO</a:t>
                      </a:r>
                    </a:p>
                  </a:txBody>
                  <a:tcPr marL="8673" marR="8673" marT="8673" marB="0" anchor="ctr">
                    <a:solidFill>
                      <a:srgbClr val="6FB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8673" marR="8673" marT="8673" marB="0" anchor="ctr">
                    <a:solidFill>
                      <a:srgbClr val="6FB1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169050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Pró Jovem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2365458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Tirar carteira de trabalho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7304510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Serviço de apoio tecnológico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4875950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Visitas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4890696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Auxílio para estudantes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1784384"/>
                  </a:ext>
                </a:extLst>
              </a:tr>
              <a:tr h="2004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SEBRAPE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1182144"/>
                  </a:ext>
                </a:extLst>
              </a:tr>
              <a:tr h="2004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Programa para gerenciar a empresa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0201297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Formação de Jovens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2585911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Facilitação de contatos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2897641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Programas de incentivo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8530801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Convênios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6286330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Vendas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4521661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Viagens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2203137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Pró-Crédito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0728911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Suporte financeiro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0446332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Imposto simples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58839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SEBRAE IDEAL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1336796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Venda de plantas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1536696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Subsídios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1866975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Informações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9261772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Inscrição como MEI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2623186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Plantas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7822965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Eventos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6060338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Gastronomia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9758670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Apoio financeiro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469882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Contabilidade para empresas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6610703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Tirar duvidas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5161274"/>
                  </a:ext>
                </a:extLst>
              </a:tr>
              <a:tr h="191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8531938"/>
                  </a:ext>
                </a:extLst>
              </a:tr>
            </a:tbl>
          </a:graphicData>
        </a:graphic>
      </p:graphicFrame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7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SABE CITAR ALGUM PRODUTO OU SERVIÇO DO SEBRAE?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Q5.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O senhor consegue citar algum produto ou serviço do SEBRAE?</a:t>
            </a:r>
            <a:endParaRPr lang="pt-BR" sz="1200" dirty="0">
              <a:latin typeface="+mj-lt"/>
            </a:endParaRPr>
          </a:p>
        </p:txBody>
      </p: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6" name="Conector reto 35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Retângulo 36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8" name="Retângulo 37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Gráfico 45"/>
          <p:cNvGraphicFramePr/>
          <p:nvPr>
            <p:extLst>
              <p:ext uri="{D42A27DB-BD31-4B8C-83A1-F6EECF244321}">
                <p14:modId xmlns:p14="http://schemas.microsoft.com/office/powerpoint/2010/main" val="1431538002"/>
              </p:ext>
            </p:extLst>
          </p:nvPr>
        </p:nvGraphicFramePr>
        <p:xfrm>
          <a:off x="262558" y="2493690"/>
          <a:ext cx="11377264" cy="389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795999" y="1574659"/>
            <a:ext cx="10585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Os entrevistados dos Estados do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Amapá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,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Mato Grosso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,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Roraima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e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Rio Grande do Norte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tendem a saber citar, em maior proporção, algum serviço ou produto do SEBRAE.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9407574" y="6598146"/>
            <a:ext cx="2769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9.685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31 </a:t>
            </a:r>
          </a:p>
        </p:txBody>
      </p:sp>
    </p:spTree>
    <p:extLst>
      <p:ext uri="{BB962C8B-B14F-4D97-AF65-F5344CB8AC3E}">
        <p14:creationId xmlns:p14="http://schemas.microsoft.com/office/powerpoint/2010/main" val="77405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SABE CITAR ALGUM PRODUTO OU SERVIÇO DO SEBRAE?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Q5.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O senhor consegue citar algum produto ou serviço do SEBRAE?</a:t>
            </a:r>
            <a:endParaRPr lang="pt-BR" sz="1200" dirty="0">
              <a:latin typeface="+mj-lt"/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Gráfico 44"/>
          <p:cNvGraphicFramePr/>
          <p:nvPr>
            <p:extLst>
              <p:ext uri="{D42A27DB-BD31-4B8C-83A1-F6EECF244321}">
                <p14:modId xmlns:p14="http://schemas.microsoft.com/office/powerpoint/2010/main" val="727601671"/>
              </p:ext>
            </p:extLst>
          </p:nvPr>
        </p:nvGraphicFramePr>
        <p:xfrm>
          <a:off x="419447" y="2349673"/>
          <a:ext cx="11305255" cy="412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9.534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182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95999" y="1209740"/>
            <a:ext cx="10585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Entrevistados na faixa etária de </a:t>
            </a: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25 a 64 anos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souberam citar, em maior proporção, </a:t>
            </a: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serviços ou produtos oferecidos pelo SEBRAE.</a:t>
            </a:r>
          </a:p>
        </p:txBody>
      </p:sp>
    </p:spTree>
    <p:extLst>
      <p:ext uri="{BB962C8B-B14F-4D97-AF65-F5344CB8AC3E}">
        <p14:creationId xmlns:p14="http://schemas.microsoft.com/office/powerpoint/2010/main" val="396371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SABE CITAR ALGUM PRODUTO OU SERVIÇO DO SEBRAE?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Q5.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O senhor consegue citar algum produto ou serviço do SEBRAE?</a:t>
            </a:r>
            <a:endParaRPr lang="pt-BR" sz="1200" dirty="0">
              <a:latin typeface="+mj-lt"/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Gráfico 44"/>
          <p:cNvGraphicFramePr/>
          <p:nvPr>
            <p:extLst>
              <p:ext uri="{D42A27DB-BD31-4B8C-83A1-F6EECF244321}">
                <p14:modId xmlns:p14="http://schemas.microsoft.com/office/powerpoint/2010/main" val="1574982206"/>
              </p:ext>
            </p:extLst>
          </p:nvPr>
        </p:nvGraphicFramePr>
        <p:xfrm>
          <a:off x="419447" y="2217851"/>
          <a:ext cx="11305255" cy="4257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9.501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215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95999" y="1353756"/>
            <a:ext cx="10585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Quanto </a:t>
            </a: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maior a escolaridade dos entrevistados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, maior a probabilidade de saberem citar algum </a:t>
            </a: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produto ou serviço oferecido pelo SEBRAE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.</a:t>
            </a:r>
            <a:endParaRPr lang="pt-BR" sz="2000" b="1" dirty="0">
              <a:solidFill>
                <a:srgbClr val="0070C0"/>
              </a:solidFill>
              <a:latin typeface="Calibri" panose="020F0502020204030204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SABE CITAR ALGUM PRODUTO OU SERVIÇO DO SEBRAE?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Q5.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O senhor consegue citar algum produto ou serviço do SEBRAE?</a:t>
            </a:r>
            <a:endParaRPr lang="pt-BR" sz="1200" dirty="0">
              <a:latin typeface="+mj-lt"/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52038746"/>
              </p:ext>
            </p:extLst>
          </p:nvPr>
        </p:nvGraphicFramePr>
        <p:xfrm>
          <a:off x="41823" y="1423308"/>
          <a:ext cx="7349527" cy="4931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7394479" y="1999145"/>
            <a:ext cx="402931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Em comparação com a </a:t>
            </a: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edição anterior da pesquisa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, a proporção de entrevistados que souberam citar algum produto ou serviço do SEBRAE </a:t>
            </a:r>
            <a:r>
              <a:rPr lang="pt-BR" sz="22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aumentou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2,1 pontos percentuais.</a:t>
            </a:r>
          </a:p>
          <a:p>
            <a:pPr>
              <a:defRPr/>
            </a:pP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Em 2016, </a:t>
            </a: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54,7%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sabiam citar algum produto ou serviço da instituição;</a:t>
            </a:r>
          </a:p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Em 2017, </a:t>
            </a: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56,8%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responderam “sim” para esta questão.</a:t>
            </a:r>
            <a:endParaRPr lang="pt-BR" sz="2000" dirty="0">
              <a:solidFill>
                <a:srgbClr val="0070C0"/>
              </a:solidFill>
              <a:latin typeface="Calibri" panose="020F0502020204030204"/>
              <a:cs typeface="Aparajita" panose="020B0604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 2016: 10.244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BASE 2017: 9.685</a:t>
            </a:r>
          </a:p>
        </p:txBody>
      </p:sp>
    </p:spTree>
    <p:extLst>
      <p:ext uri="{BB962C8B-B14F-4D97-AF65-F5344CB8AC3E}">
        <p14:creationId xmlns:p14="http://schemas.microsoft.com/office/powerpoint/2010/main" val="15179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MEIOS PELOS QUAIS OUVE FALAR DO SEBRAE?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Q6. 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alguns itens, me informe qual deles você costuma ouvir falar do SEBRAE (Resposta Múltipla) 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674069933"/>
              </p:ext>
            </p:extLst>
          </p:nvPr>
        </p:nvGraphicFramePr>
        <p:xfrm>
          <a:off x="118542" y="1371527"/>
          <a:ext cx="7128792" cy="525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7607374" y="1570675"/>
            <a:ext cx="41044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</a:t>
            </a:r>
            <a:r>
              <a:rPr lang="pt-BR" sz="22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televisão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é o meio pelo qual os entrevistados mais ouvem falar do SEBRAE: </a:t>
            </a: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quase 9 em cada 10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respondentes costumam tomar conhecimento do SEBRAE por este veículo.</a:t>
            </a:r>
          </a:p>
          <a:p>
            <a:pPr>
              <a:defRPr/>
            </a:pP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>
              <a:defRPr/>
            </a:pP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Notícias ou matérias na imprensa ou no jornal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foram citadas por 71,3% dos entrevistados.</a:t>
            </a:r>
          </a:p>
          <a:p>
            <a:pPr>
              <a:defRPr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Já o </a:t>
            </a:r>
            <a:r>
              <a:rPr lang="pt-BR" sz="2000" b="1" dirty="0">
                <a:solidFill>
                  <a:srgbClr val="FF0000"/>
                </a:solidFill>
                <a:latin typeface="Calibri" panose="020F0502020204030204"/>
                <a:cs typeface="Aparajita" panose="020B0604020202020204" pitchFamily="34" charset="0"/>
              </a:rPr>
              <a:t>rádio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foi o meio de comunicação </a:t>
            </a:r>
            <a:r>
              <a:rPr lang="pt-BR" sz="2000" b="1" dirty="0">
                <a:solidFill>
                  <a:srgbClr val="FF0000"/>
                </a:solidFill>
                <a:latin typeface="Calibri" panose="020F0502020204030204"/>
                <a:cs typeface="Aparajita" panose="020B0604020202020204" pitchFamily="34" charset="0"/>
              </a:rPr>
              <a:t>menos citado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pelos respondentes: apenas 44,3% ouvem falar do SEBRAE por este veículo.</a:t>
            </a:r>
          </a:p>
          <a:p>
            <a:pPr>
              <a:defRPr/>
            </a:pP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407574" y="6598146"/>
            <a:ext cx="2769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</p:spTree>
    <p:extLst>
      <p:ext uri="{BB962C8B-B14F-4D97-AF65-F5344CB8AC3E}">
        <p14:creationId xmlns:p14="http://schemas.microsoft.com/office/powerpoint/2010/main" val="23938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MEIOS PELOS QUAIS OUVE FALAR DO SEBRAE?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Q6. 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alguns itens, me informe qual deles você costuma ouvir falar do SEBRAE (Resposta Múltipla) 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e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396132"/>
              </p:ext>
            </p:extLst>
          </p:nvPr>
        </p:nvGraphicFramePr>
        <p:xfrm>
          <a:off x="190550" y="1053530"/>
          <a:ext cx="11686337" cy="2594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1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2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Familiares, amigos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ou conhecidos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Notícias ou matérias na imprensa/jornal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Redes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Sociais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Televisão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90%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90%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91%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Rádio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38%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38%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Eventos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sites da Internet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>
                          <a:effectLst/>
                        </a:rPr>
                        <a:t>51%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>
                          <a:effectLst/>
                        </a:rPr>
                        <a:t>56%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>
                          <a:effectLst/>
                        </a:rPr>
                        <a:t>64%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 meio de empresas/ instituições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8" name="Tabe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35027"/>
              </p:ext>
            </p:extLst>
          </p:nvPr>
        </p:nvGraphicFramePr>
        <p:xfrm>
          <a:off x="190550" y="3921416"/>
          <a:ext cx="11689394" cy="2594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733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2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Familiares, amigos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ou conhecidos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4" marR="5254" marT="52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Notícias ou matérias na imprensa/jornal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Redes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Sociais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Televisão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93%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88%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Rádio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Eventos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36%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8" marR="6168" marT="616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sites da Internet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 meio de empresas/ instituições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39%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70%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55%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40%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65%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4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13" name="Conector reto 12"/>
          <p:cNvCxnSpPr/>
          <p:nvPr/>
        </p:nvCxnSpPr>
        <p:spPr>
          <a:xfrm>
            <a:off x="-25474" y="3789834"/>
            <a:ext cx="12202647" cy="0"/>
          </a:xfrm>
          <a:prstGeom prst="line">
            <a:avLst/>
          </a:prstGeom>
          <a:ln w="28575">
            <a:solidFill>
              <a:srgbClr val="17375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9407574" y="6598146"/>
            <a:ext cx="2769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</p:spTree>
    <p:extLst>
      <p:ext uri="{BB962C8B-B14F-4D97-AF65-F5344CB8AC3E}">
        <p14:creationId xmlns:p14="http://schemas.microsoft.com/office/powerpoint/2010/main" val="418604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MEIOS PELOS QUAIS OUVE FALAR DO SEBRAE?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Q6. 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alguns itens, me informe qual deles você costuma ouvir falar do SEBRAE (Resposta Múltipla) 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e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128516"/>
              </p:ext>
            </p:extLst>
          </p:nvPr>
        </p:nvGraphicFramePr>
        <p:xfrm>
          <a:off x="334566" y="1702098"/>
          <a:ext cx="11167549" cy="44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5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5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53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53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18 a 24 </a:t>
                      </a:r>
                    </a:p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25 a 34</a:t>
                      </a:r>
                    </a:p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anos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35</a:t>
                      </a:r>
                      <a:r>
                        <a:rPr lang="pt-BR" sz="13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 44 </a:t>
                      </a:r>
                    </a:p>
                    <a:p>
                      <a:pPr algn="ctr" fontAlgn="b"/>
                      <a:r>
                        <a:rPr lang="pt-BR" sz="13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45 a 54 </a:t>
                      </a:r>
                    </a:p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55 a</a:t>
                      </a:r>
                      <a:r>
                        <a:rPr lang="pt-BR" sz="13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64 </a:t>
                      </a:r>
                    </a:p>
                    <a:p>
                      <a:pPr algn="ctr" fontAlgn="b"/>
                      <a:r>
                        <a:rPr lang="pt-BR" sz="13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65 anos +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Familiares, amigos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ou conhecidos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Notícias ou matérias na imprensa/jornal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Redes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Sociais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Televisão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Rádio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Eventos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sites da Internet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 meio de empresas/ instituições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" name="CaixaDeTexto 26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9.549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167</a:t>
            </a:r>
          </a:p>
        </p:txBody>
      </p:sp>
    </p:spTree>
    <p:extLst>
      <p:ext uri="{BB962C8B-B14F-4D97-AF65-F5344CB8AC3E}">
        <p14:creationId xmlns:p14="http://schemas.microsoft.com/office/powerpoint/2010/main" val="89202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MEIOS PELOS QUAIS OUVE FALAR DO SEBRAE?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Q6. 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alguns itens, me informe qual deles você costuma ouvir falar do SEBRAE (Resposta Múltipla) 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e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524663"/>
              </p:ext>
            </p:extLst>
          </p:nvPr>
        </p:nvGraphicFramePr>
        <p:xfrm>
          <a:off x="478580" y="1738098"/>
          <a:ext cx="11009490" cy="442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5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585">
                  <a:extLst>
                    <a:ext uri="{9D8B030D-6E8A-4147-A177-3AD203B41FA5}">
                      <a16:colId xmlns:a16="http://schemas.microsoft.com/office/drawing/2014/main" val="2050799478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Fundamental Incompleto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Fundamental Completo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Médio Incompleto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Médio </a:t>
                      </a:r>
                    </a:p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Completo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Superior Incompleto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Superior</a:t>
                      </a:r>
                      <a:r>
                        <a:rPr lang="pt-BR" sz="13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Completo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Pós-</a:t>
                      </a:r>
                    </a:p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Graduação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Familiares, amigos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ou conhecidos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Notícias ou matérias na imprensa/jornal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Redes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Sociais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Televisão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Rádio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Eventos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sites da Internet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 meio de empresas/ instituições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9.476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240</a:t>
            </a:r>
          </a:p>
        </p:txBody>
      </p:sp>
    </p:spTree>
    <p:extLst>
      <p:ext uri="{BB962C8B-B14F-4D97-AF65-F5344CB8AC3E}">
        <p14:creationId xmlns:p14="http://schemas.microsoft.com/office/powerpoint/2010/main" val="315472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E293C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734577" y="-26590"/>
            <a:ext cx="9479056" cy="6857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066"/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2926854" y="1125538"/>
            <a:ext cx="8892668" cy="4307280"/>
          </a:xfrm>
          <a:prstGeom prst="rect">
            <a:avLst/>
          </a:prstGeom>
        </p:spPr>
        <p:txBody>
          <a:bodyPr vert="horz" wrap="square" lIns="121884" tIns="121884" rIns="121884" bIns="121884" rtlCol="0" anchor="t" anchorCtr="0">
            <a:noAutofit/>
          </a:bodyPr>
          <a:lstStyle/>
          <a:p>
            <a:pPr marL="0" indent="-380962" defTabSz="1562858">
              <a:buSzTx/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A amostra foi distribuída entre as 27 Unidades Federativas;</a:t>
            </a:r>
          </a:p>
          <a:p>
            <a:pPr marL="0" indent="-380962" defTabSz="1562858">
              <a:buSzTx/>
              <a:buFont typeface="Wingdings" panose="05000000000000000000" pitchFamily="2" charset="2"/>
              <a:buChar char="§"/>
            </a:pPr>
            <a:endParaRPr lang="pt-BR" sz="18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endParaRPr>
          </a:p>
          <a:p>
            <a:pPr marL="0" indent="-380962" defTabSz="1562858">
              <a:buSzTx/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O erro amostral máximo é de 1,0% para resultados nacionais. Para resultados por UF: amostra de 600 casos, 4,0%; amostra de 380 casos, 5,0%; e amostra de 260 casos, 6,0%.</a:t>
            </a:r>
          </a:p>
          <a:p>
            <a:pPr marL="0" indent="-380962" defTabSz="1562858">
              <a:buSzTx/>
              <a:buFont typeface="Wingdings" panose="05000000000000000000" pitchFamily="2" charset="2"/>
              <a:buChar char="§"/>
            </a:pPr>
            <a:endParaRPr lang="pt-BR" sz="18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endParaRPr>
          </a:p>
          <a:p>
            <a:pPr marL="0" indent="-380962" defTabSz="1562858">
              <a:buSzTx/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O Intervalo de Confiança é de 95,0%.</a:t>
            </a:r>
          </a:p>
          <a:p>
            <a:pPr marL="0" indent="-380962" defTabSz="1562858">
              <a:buSzTx/>
              <a:buFont typeface="Wingdings" panose="05000000000000000000" pitchFamily="2" charset="2"/>
              <a:buChar char="§"/>
            </a:pPr>
            <a:endParaRPr lang="pt-BR" sz="18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endParaRPr>
          </a:p>
          <a:p>
            <a:pPr marL="0" indent="-380962" defTabSz="1562858">
              <a:buSzTx/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Público alvo: População adulta.</a:t>
            </a:r>
          </a:p>
          <a:p>
            <a:pPr marL="0" indent="-380962" defTabSz="1562858">
              <a:buSzTx/>
              <a:buFont typeface="Wingdings" panose="05000000000000000000" pitchFamily="2" charset="2"/>
              <a:buChar char="§"/>
            </a:pPr>
            <a:endParaRPr lang="pt-BR" sz="18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endParaRPr>
          </a:p>
          <a:p>
            <a:pPr marL="0" indent="-380962" defTabSz="1562858">
              <a:buSzTx/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Processo de amostragem/recrutamento: A base de dados constituída de cadastros de CPF da população adulta.</a:t>
            </a:r>
          </a:p>
          <a:p>
            <a:pPr marL="0" indent="-380962" defTabSz="1562858">
              <a:buSzTx/>
              <a:buFont typeface="Wingdings" panose="05000000000000000000" pitchFamily="2" charset="2"/>
              <a:buChar char="§"/>
            </a:pPr>
            <a:endParaRPr lang="pt-BR" sz="18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endParaRPr>
          </a:p>
          <a:p>
            <a:pPr marL="0" indent="-380962" defTabSz="1562858">
              <a:buSzTx/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+mn-cs"/>
              </a:rPr>
              <a:t>Os dados foram coletados através de entrevistas por telefone (C.A.T.I.);</a:t>
            </a:r>
          </a:p>
          <a:p>
            <a:pPr marL="0" indent="-380962" defTabSz="1562858">
              <a:buSzTx/>
              <a:buFont typeface="Wingdings" panose="05000000000000000000" pitchFamily="2" charset="2"/>
              <a:buChar char="§"/>
            </a:pPr>
            <a:endParaRPr lang="pt-BR" sz="18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19"/>
          <a:stretch/>
        </p:blipFill>
        <p:spPr bwMode="auto">
          <a:xfrm>
            <a:off x="8111430" y="5678488"/>
            <a:ext cx="3708092" cy="1021424"/>
          </a:xfrm>
          <a:prstGeom prst="rect">
            <a:avLst/>
          </a:prstGeom>
          <a:noFill/>
        </p:spPr>
      </p:pic>
      <p:pic>
        <p:nvPicPr>
          <p:cNvPr id="8" name="Image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9887" y="110903"/>
            <a:ext cx="813634" cy="8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2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SEMELHANÇA DA ATUAÇÃO DO SEBRAE COM OUTRAS INSTITUIÇÕES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Q7. </a:t>
            </a:r>
            <a:r>
              <a:rPr lang="pt-BR" sz="12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Na sua opinião, a atuação do Sebrae parece mais com qual dessas instituições? (RU – EST)</a:t>
            </a:r>
            <a:endParaRPr lang="pt-BR" sz="1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486254678"/>
              </p:ext>
            </p:extLst>
          </p:nvPr>
        </p:nvGraphicFramePr>
        <p:xfrm>
          <a:off x="622598" y="1701602"/>
          <a:ext cx="1058517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9.627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89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2638822" y="1819728"/>
            <a:ext cx="842493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Quase </a:t>
            </a: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metade dos entrevistados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(47,7%) considera que a atuação do </a:t>
            </a:r>
            <a:r>
              <a:rPr lang="pt-BR" sz="22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SEBRAE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se assemelha a atuação de uma </a:t>
            </a:r>
            <a:r>
              <a:rPr lang="pt-BR" sz="22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escola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. Outros </a:t>
            </a: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17,5%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acreditam que a atuação do SEBRAE se assemelha a uma </a:t>
            </a:r>
            <a:r>
              <a:rPr lang="pt-BR" sz="20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repartição pública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41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SEMELHANÇA DA ATUAÇÃO DO SEBRAE COM OUTRAS INSTITUIÇÕES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 </a:t>
            </a:r>
            <a:r>
              <a:rPr lang="pt-BR" sz="1200" dirty="0">
                <a:ea typeface="Times New Roman" panose="02020603050405020304" pitchFamily="18" charset="0"/>
                <a:cs typeface="Calibri" panose="020F0502020204030204" pitchFamily="34" charset="0"/>
              </a:rPr>
              <a:t>Na sua opinião, a atuação do Sebrae parece mais com qual dessas instituições? (RU – EST)</a:t>
            </a:r>
            <a:endParaRPr lang="pt-BR" sz="1400" dirty="0">
              <a:ea typeface="Times New Roman" panose="02020603050405020304" pitchFamily="18" charset="0"/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9.627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89</a:t>
            </a: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490370"/>
              </p:ext>
            </p:extLst>
          </p:nvPr>
        </p:nvGraphicFramePr>
        <p:xfrm>
          <a:off x="190550" y="1053530"/>
          <a:ext cx="11686350" cy="2594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28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2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Escola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Repartição Pública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Sindicato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Escritório de contabilidade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Pronto-socorro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sabe/ Não lembra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01104"/>
              </p:ext>
            </p:extLst>
          </p:nvPr>
        </p:nvGraphicFramePr>
        <p:xfrm>
          <a:off x="190550" y="3921416"/>
          <a:ext cx="11689391" cy="2594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886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2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Escola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Repartição Pública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Sindicato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Escritório de contabilidade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Pronto-socorro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sabe/ Não lembra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23" name="Conector reto 22"/>
          <p:cNvCxnSpPr/>
          <p:nvPr/>
        </p:nvCxnSpPr>
        <p:spPr>
          <a:xfrm>
            <a:off x="-25474" y="3789834"/>
            <a:ext cx="12202647" cy="0"/>
          </a:xfrm>
          <a:prstGeom prst="line">
            <a:avLst/>
          </a:prstGeom>
          <a:ln w="28575">
            <a:solidFill>
              <a:srgbClr val="17375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45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SEMELHANÇA DA ATUAÇÃO DO SEBRAE COM OUTRAS INSTITUIÇÕES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 </a:t>
            </a:r>
            <a:r>
              <a:rPr lang="pt-BR" sz="1200" dirty="0">
                <a:ea typeface="Times New Roman" panose="02020603050405020304" pitchFamily="18" charset="0"/>
                <a:cs typeface="Calibri" panose="020F0502020204030204" pitchFamily="34" charset="0"/>
              </a:rPr>
              <a:t>Na sua opinião, a atuação do Sebrae parece mais com qual dessas instituições? (RU – EST)</a:t>
            </a:r>
            <a:endParaRPr lang="pt-BR" sz="1400" dirty="0">
              <a:ea typeface="Times New Roman" panose="02020603050405020304" pitchFamily="18" charset="0"/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e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119212"/>
              </p:ext>
            </p:extLst>
          </p:nvPr>
        </p:nvGraphicFramePr>
        <p:xfrm>
          <a:off x="695354" y="2133650"/>
          <a:ext cx="10822235" cy="3701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1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51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51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23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18 a 24 </a:t>
                      </a:r>
                    </a:p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25 a 34</a:t>
                      </a:r>
                    </a:p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anos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35</a:t>
                      </a:r>
                      <a:r>
                        <a:rPr lang="pt-BR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 44 </a:t>
                      </a:r>
                    </a:p>
                    <a:p>
                      <a:pPr algn="ctr" fontAlgn="b"/>
                      <a:r>
                        <a:rPr lang="pt-BR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45 a 54 </a:t>
                      </a:r>
                    </a:p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55 a</a:t>
                      </a:r>
                      <a:r>
                        <a:rPr lang="pt-BR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64 </a:t>
                      </a:r>
                    </a:p>
                    <a:p>
                      <a:pPr algn="ctr" fontAlgn="b"/>
                      <a:r>
                        <a:rPr lang="pt-BR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65 anos +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Escola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Repartição Pública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Sindicato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Escritório de contabilidade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Pronto-socorro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sabe/ Não lembra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9.478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238</a:t>
            </a:r>
          </a:p>
        </p:txBody>
      </p:sp>
    </p:spTree>
    <p:extLst>
      <p:ext uri="{BB962C8B-B14F-4D97-AF65-F5344CB8AC3E}">
        <p14:creationId xmlns:p14="http://schemas.microsoft.com/office/powerpoint/2010/main" val="7326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SEMELHANÇA DA ATUAÇÃO DO SEBRAE COM OUTRAS INSTITUIÇÕES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 </a:t>
            </a:r>
            <a:r>
              <a:rPr lang="pt-BR" sz="1200" dirty="0">
                <a:ea typeface="Times New Roman" panose="02020603050405020304" pitchFamily="18" charset="0"/>
                <a:cs typeface="Calibri" panose="020F0502020204030204" pitchFamily="34" charset="0"/>
              </a:rPr>
              <a:t>Na sua opinião, a atuação do Sebrae parece mais com qual dessas instituições? (RU – EST)</a:t>
            </a:r>
            <a:endParaRPr lang="pt-BR" sz="1400" dirty="0">
              <a:ea typeface="Times New Roman" panose="02020603050405020304" pitchFamily="18" charset="0"/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e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727996"/>
              </p:ext>
            </p:extLst>
          </p:nvPr>
        </p:nvGraphicFramePr>
        <p:xfrm>
          <a:off x="550590" y="1989634"/>
          <a:ext cx="10822237" cy="3989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0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87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87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87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8772">
                  <a:extLst>
                    <a:ext uri="{9D8B030D-6E8A-4147-A177-3AD203B41FA5}">
                      <a16:colId xmlns:a16="http://schemas.microsoft.com/office/drawing/2014/main" val="1940122110"/>
                    </a:ext>
                  </a:extLst>
                </a:gridCol>
              </a:tblGrid>
              <a:tr h="53323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Fundamental Incompleto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Fundamental Completo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Médio Incompleto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Médio </a:t>
                      </a:r>
                    </a:p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Completo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Superior Incompleto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Superior</a:t>
                      </a:r>
                      <a:r>
                        <a:rPr lang="pt-BR" sz="13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Completo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Pós-</a:t>
                      </a:r>
                    </a:p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Graduação</a:t>
                      </a: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Escola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Repartição Pública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Sindicato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Escritório de contabilidade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11722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Pronto-socorro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sabe/ Não lembra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9.453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263</a:t>
            </a:r>
          </a:p>
        </p:txBody>
      </p:sp>
    </p:spTree>
    <p:extLst>
      <p:ext uri="{BB962C8B-B14F-4D97-AF65-F5344CB8AC3E}">
        <p14:creationId xmlns:p14="http://schemas.microsoft.com/office/powerpoint/2010/main" val="254524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AÇÕES E ATIVIDADES ATRIBUÍDAS AO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Q8.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Das atividades que eu vou citar,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me apontasse quais acredita que o Sebrae faz.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concorda que o Sebrae faz ...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256140303"/>
              </p:ext>
            </p:extLst>
          </p:nvPr>
        </p:nvGraphicFramePr>
        <p:xfrm>
          <a:off x="453843" y="2557017"/>
          <a:ext cx="11305255" cy="3995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33863" y="1158772"/>
            <a:ext cx="10945216" cy="1400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</a:t>
            </a:r>
            <a:r>
              <a:rPr lang="pt-BR" sz="17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grande maioria dos entrevistados concorda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que o </a:t>
            </a:r>
            <a:r>
              <a:rPr lang="pt-BR" sz="17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SEBRAE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oferece </a:t>
            </a:r>
            <a:r>
              <a:rPr lang="pt-BR" sz="1700" b="1" dirty="0">
                <a:solidFill>
                  <a:srgbClr val="0070C0"/>
                </a:solidFill>
                <a:latin typeface="Calibri" panose="020F0502020204030204"/>
                <a:cs typeface="Aparajita" panose="020B0604020202020204" pitchFamily="34" charset="0"/>
              </a:rPr>
              <a:t>orientação para quem quer abrir um negócio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(95,6%) e que oferece </a:t>
            </a:r>
            <a:r>
              <a:rPr lang="pt-BR" sz="1700" b="1" dirty="0">
                <a:solidFill>
                  <a:srgbClr val="FF0000"/>
                </a:solidFill>
                <a:latin typeface="Calibri" panose="020F0502020204030204"/>
                <a:cs typeface="Aparajita" panose="020B0604020202020204" pitchFamily="34" charset="0"/>
              </a:rPr>
              <a:t>cursos e palestras presenciais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(91,5%). </a:t>
            </a:r>
          </a:p>
          <a:p>
            <a:pPr algn="just">
              <a:defRPr/>
            </a:pPr>
            <a:endParaRPr lang="pt-BR" sz="17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 algn="just">
              <a:defRPr/>
            </a:pP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Já em relação às afirmações de que o SEBRAE faz “</a:t>
            </a:r>
            <a:r>
              <a:rPr lang="pt-BR" sz="1700" b="1" dirty="0">
                <a:solidFill>
                  <a:srgbClr val="FF0000"/>
                </a:solidFill>
                <a:latin typeface="Calibri" panose="020F0502020204030204"/>
                <a:cs typeface="Aparajita" panose="020B0604020202020204" pitchFamily="34" charset="0"/>
              </a:rPr>
              <a:t>articulação política em prol dos empresários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” e que oferece “</a:t>
            </a:r>
            <a:r>
              <a:rPr lang="pt-BR" sz="1700" b="1" dirty="0">
                <a:solidFill>
                  <a:srgbClr val="FF0000"/>
                </a:solidFill>
                <a:latin typeface="Calibri" panose="020F0502020204030204"/>
                <a:cs typeface="Aparajita" panose="020B0604020202020204" pitchFamily="34" charset="0"/>
              </a:rPr>
              <a:t>empréstimo ou financiamento para empresários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”, houve </a:t>
            </a:r>
            <a:r>
              <a:rPr lang="pt-BR" sz="1700" b="1" dirty="0">
                <a:solidFill>
                  <a:srgbClr val="FF0000"/>
                </a:solidFill>
                <a:latin typeface="Calibri" panose="020F0502020204030204"/>
                <a:cs typeface="Aparajita" panose="020B0604020202020204" pitchFamily="34" charset="0"/>
              </a:rPr>
              <a:t>maior percentual de discordância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do que de concordância.</a:t>
            </a:r>
          </a:p>
        </p:txBody>
      </p:sp>
    </p:spTree>
    <p:extLst>
      <p:ext uri="{BB962C8B-B14F-4D97-AF65-F5344CB8AC3E}">
        <p14:creationId xmlns:p14="http://schemas.microsoft.com/office/powerpoint/2010/main" val="165741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AÇÕES E ATIVIDADES ATRIBUÍDAS AO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Q8.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Das atividades que eu vou citar,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me apontasse quais acredita que o Sebrae faz.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concorda que o Sebrae faz ...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06574" y="1053530"/>
            <a:ext cx="1108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Articulação política em prol dos empresários</a:t>
            </a:r>
          </a:p>
        </p:txBody>
      </p:sp>
      <p:graphicFrame>
        <p:nvGraphicFramePr>
          <p:cNvPr id="51" name="Tabe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043602"/>
              </p:ext>
            </p:extLst>
          </p:nvPr>
        </p:nvGraphicFramePr>
        <p:xfrm>
          <a:off x="14035" y="1485578"/>
          <a:ext cx="12149103" cy="2180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53323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Concorda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Discorda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" name="CaixaDeTexto 51"/>
          <p:cNvSpPr txBox="1"/>
          <p:nvPr/>
        </p:nvSpPr>
        <p:spPr>
          <a:xfrm>
            <a:off x="402836" y="3858138"/>
            <a:ext cx="1108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Empréstimo ou financiamento para empresários</a:t>
            </a:r>
          </a:p>
        </p:txBody>
      </p:sp>
      <p:graphicFrame>
        <p:nvGraphicFramePr>
          <p:cNvPr id="53" name="Tabela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032915"/>
              </p:ext>
            </p:extLst>
          </p:nvPr>
        </p:nvGraphicFramePr>
        <p:xfrm>
          <a:off x="10297" y="4273543"/>
          <a:ext cx="12149103" cy="2180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53323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Concorda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Discorda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</p:spTree>
    <p:extLst>
      <p:ext uri="{BB962C8B-B14F-4D97-AF65-F5344CB8AC3E}">
        <p14:creationId xmlns:p14="http://schemas.microsoft.com/office/powerpoint/2010/main" val="400641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AÇÕES E ATIVIDADES ATRIBUÍDAS AO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Q8.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Das atividades que eu vou citar,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me apontasse quais acredita que o Sebrae faz.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concorda que o Sebrae faz ...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06574" y="1053530"/>
            <a:ext cx="1108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Orientação para quem quer abrir um negócio próprio</a:t>
            </a:r>
          </a:p>
        </p:txBody>
      </p:sp>
      <p:graphicFrame>
        <p:nvGraphicFramePr>
          <p:cNvPr id="51" name="Tabe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720111"/>
              </p:ext>
            </p:extLst>
          </p:nvPr>
        </p:nvGraphicFramePr>
        <p:xfrm>
          <a:off x="14035" y="1485578"/>
          <a:ext cx="12149103" cy="2180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53323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Concorda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94,9%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Discorda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" name="CaixaDeTexto 51"/>
          <p:cNvSpPr txBox="1"/>
          <p:nvPr/>
        </p:nvSpPr>
        <p:spPr>
          <a:xfrm>
            <a:off x="402836" y="3858138"/>
            <a:ext cx="1108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Cursos e palestras presenciais</a:t>
            </a:r>
          </a:p>
        </p:txBody>
      </p:sp>
      <p:graphicFrame>
        <p:nvGraphicFramePr>
          <p:cNvPr id="53" name="Tabela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632672"/>
              </p:ext>
            </p:extLst>
          </p:nvPr>
        </p:nvGraphicFramePr>
        <p:xfrm>
          <a:off x="10297" y="4273543"/>
          <a:ext cx="12149103" cy="2180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53323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Concorda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Discorda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</p:spTree>
    <p:extLst>
      <p:ext uri="{BB962C8B-B14F-4D97-AF65-F5344CB8AC3E}">
        <p14:creationId xmlns:p14="http://schemas.microsoft.com/office/powerpoint/2010/main" val="92511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AÇÕES E ATIVIDADES ATRIBUÍDAS AO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Q8.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Das atividades que eu vou citar,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me apontasse quais acredita que o Sebrae faz.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concorda que o Sebrae faz ...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06574" y="1053530"/>
            <a:ext cx="1108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Cursos e palestras à distância (online)</a:t>
            </a:r>
          </a:p>
        </p:txBody>
      </p:sp>
      <p:graphicFrame>
        <p:nvGraphicFramePr>
          <p:cNvPr id="51" name="Tabe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688220"/>
              </p:ext>
            </p:extLst>
          </p:nvPr>
        </p:nvGraphicFramePr>
        <p:xfrm>
          <a:off x="14035" y="1485578"/>
          <a:ext cx="12149103" cy="2180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53323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Concorda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Discorda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" name="CaixaDeTexto 51"/>
          <p:cNvSpPr txBox="1"/>
          <p:nvPr/>
        </p:nvSpPr>
        <p:spPr>
          <a:xfrm>
            <a:off x="402836" y="3858138"/>
            <a:ext cx="1108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Consultorias na empresa</a:t>
            </a:r>
          </a:p>
        </p:txBody>
      </p:sp>
      <p:graphicFrame>
        <p:nvGraphicFramePr>
          <p:cNvPr id="53" name="Tabela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323111"/>
              </p:ext>
            </p:extLst>
          </p:nvPr>
        </p:nvGraphicFramePr>
        <p:xfrm>
          <a:off x="10297" y="4273543"/>
          <a:ext cx="12149103" cy="2180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244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53323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MG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MT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84" marR="5284" marT="52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Concorda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Discorda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</p:spTree>
    <p:extLst>
      <p:ext uri="{BB962C8B-B14F-4D97-AF65-F5344CB8AC3E}">
        <p14:creationId xmlns:p14="http://schemas.microsoft.com/office/powerpoint/2010/main" val="743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AÇÕES E ATIVIDADES ATRIBUÍDAS AO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Q8.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Das atividades que eu vou citar,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me apontasse quais acredita que o Sebrae faz.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concorda que o Sebrae faz ...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Gráfico 44"/>
          <p:cNvGraphicFramePr/>
          <p:nvPr>
            <p:extLst>
              <p:ext uri="{D42A27DB-BD31-4B8C-83A1-F6EECF244321}">
                <p14:modId xmlns:p14="http://schemas.microsoft.com/office/powerpoint/2010/main" val="179163568"/>
              </p:ext>
            </p:extLst>
          </p:nvPr>
        </p:nvGraphicFramePr>
        <p:xfrm>
          <a:off x="262558" y="1845618"/>
          <a:ext cx="5393833" cy="462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3" name="Conector de Seta Reta 2"/>
          <p:cNvCxnSpPr/>
          <p:nvPr/>
        </p:nvCxnSpPr>
        <p:spPr>
          <a:xfrm>
            <a:off x="5879182" y="1485578"/>
            <a:ext cx="0" cy="4896544"/>
          </a:xfrm>
          <a:prstGeom prst="straightConnector1">
            <a:avLst/>
          </a:prstGeom>
          <a:ln>
            <a:headEnd type="diamond"/>
            <a:tailEnd type="diamon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306822" y="1245453"/>
            <a:ext cx="5240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Articulação política em prol dos empresários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6067890" y="1238326"/>
            <a:ext cx="5841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Empréstimo ou financiamento para empresários</a:t>
            </a:r>
          </a:p>
        </p:txBody>
      </p:sp>
      <p:graphicFrame>
        <p:nvGraphicFramePr>
          <p:cNvPr id="48" name="Gráfico 47"/>
          <p:cNvGraphicFramePr/>
          <p:nvPr>
            <p:extLst>
              <p:ext uri="{D42A27DB-BD31-4B8C-83A1-F6EECF244321}">
                <p14:modId xmlns:p14="http://schemas.microsoft.com/office/powerpoint/2010/main" val="3937424026"/>
              </p:ext>
            </p:extLst>
          </p:nvPr>
        </p:nvGraphicFramePr>
        <p:xfrm>
          <a:off x="6211479" y="1832331"/>
          <a:ext cx="5393833" cy="462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10055646" y="6598146"/>
            <a:ext cx="2121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9.549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167</a:t>
            </a:r>
          </a:p>
        </p:txBody>
      </p:sp>
    </p:spTree>
    <p:extLst>
      <p:ext uri="{BB962C8B-B14F-4D97-AF65-F5344CB8AC3E}">
        <p14:creationId xmlns:p14="http://schemas.microsoft.com/office/powerpoint/2010/main" val="37352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AÇÕES E ATIVIDADES ATRIBUÍDAS AO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Q8.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Das atividades que eu vou citar,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me apontasse quais acredita que o Sebrae faz.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concorda que o Sebrae faz ...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Gráfico 44"/>
          <p:cNvGraphicFramePr/>
          <p:nvPr>
            <p:extLst>
              <p:ext uri="{D42A27DB-BD31-4B8C-83A1-F6EECF244321}">
                <p14:modId xmlns:p14="http://schemas.microsoft.com/office/powerpoint/2010/main" val="1881325833"/>
              </p:ext>
            </p:extLst>
          </p:nvPr>
        </p:nvGraphicFramePr>
        <p:xfrm>
          <a:off x="262558" y="1845618"/>
          <a:ext cx="5393833" cy="462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3" name="Conector de Seta Reta 2"/>
          <p:cNvCxnSpPr/>
          <p:nvPr/>
        </p:nvCxnSpPr>
        <p:spPr>
          <a:xfrm>
            <a:off x="5879182" y="1485578"/>
            <a:ext cx="0" cy="4896544"/>
          </a:xfrm>
          <a:prstGeom prst="straightConnector1">
            <a:avLst/>
          </a:prstGeom>
          <a:ln>
            <a:headEnd type="diamond"/>
            <a:tailEnd type="diamon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262559" y="1330559"/>
            <a:ext cx="542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tx2"/>
                </a:solidFill>
              </a:rPr>
              <a:t>Orientação para quem quer abrir um negócio próprio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6067890" y="1292758"/>
            <a:ext cx="584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tx2"/>
                </a:solidFill>
              </a:rPr>
              <a:t>Cursos e palestras presenciais</a:t>
            </a:r>
          </a:p>
        </p:txBody>
      </p:sp>
      <p:graphicFrame>
        <p:nvGraphicFramePr>
          <p:cNvPr id="48" name="Gráfico 47"/>
          <p:cNvGraphicFramePr/>
          <p:nvPr>
            <p:extLst>
              <p:ext uri="{D42A27DB-BD31-4B8C-83A1-F6EECF244321}">
                <p14:modId xmlns:p14="http://schemas.microsoft.com/office/powerpoint/2010/main" val="2111245576"/>
              </p:ext>
            </p:extLst>
          </p:nvPr>
        </p:nvGraphicFramePr>
        <p:xfrm>
          <a:off x="6211479" y="1832331"/>
          <a:ext cx="5393833" cy="462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10055646" y="6598146"/>
            <a:ext cx="2121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9.549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167</a:t>
            </a:r>
          </a:p>
        </p:txBody>
      </p:sp>
    </p:spTree>
    <p:extLst>
      <p:ext uri="{BB962C8B-B14F-4D97-AF65-F5344CB8AC3E}">
        <p14:creationId xmlns:p14="http://schemas.microsoft.com/office/powerpoint/2010/main" val="77837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808838" y="16921"/>
            <a:ext cx="9479056" cy="6857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066"/>
          </a:p>
        </p:txBody>
      </p:sp>
      <p:sp>
        <p:nvSpPr>
          <p:cNvPr id="10" name="Shape 334"/>
          <p:cNvSpPr txBox="1">
            <a:spLocks/>
          </p:cNvSpPr>
          <p:nvPr/>
        </p:nvSpPr>
        <p:spPr>
          <a:xfrm>
            <a:off x="3360610" y="718873"/>
            <a:ext cx="7721794" cy="860288"/>
          </a:xfrm>
          <a:prstGeom prst="rect">
            <a:avLst/>
          </a:prstGeom>
        </p:spPr>
        <p:txBody>
          <a:bodyPr wrap="square" lIns="121884" tIns="121884" rIns="121884" bIns="121884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5333" b="1" dirty="0">
                <a:solidFill>
                  <a:schemeClr val="accent6">
                    <a:lumMod val="75000"/>
                  </a:schemeClr>
                </a:solidFill>
              </a:rPr>
              <a:t>Sumário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358902" y="1629594"/>
            <a:ext cx="76328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dirty="0">
                <a:solidFill>
                  <a:srgbClr val="184769"/>
                </a:solidFill>
              </a:rPr>
              <a:t>Lembrança do SEBRAE...........................................................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dirty="0">
                <a:solidFill>
                  <a:srgbClr val="184769"/>
                </a:solidFill>
              </a:rPr>
              <a:t>Conhecimento acerca do SEBRAE.......................................... 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dirty="0">
                <a:solidFill>
                  <a:srgbClr val="184769"/>
                </a:solidFill>
              </a:rPr>
              <a:t>Imagem do SEBRAE junto à sociedade..................................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dirty="0">
                <a:solidFill>
                  <a:srgbClr val="184769"/>
                </a:solidFill>
              </a:rPr>
              <a:t>Posicionamento da marca SEBRAE........................................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dirty="0">
                <a:solidFill>
                  <a:srgbClr val="184769"/>
                </a:solidFill>
              </a:rPr>
              <a:t>Perfil dos entrevistados.........................................................</a:t>
            </a:r>
          </a:p>
        </p:txBody>
      </p:sp>
      <p:sp>
        <p:nvSpPr>
          <p:cNvPr id="3" name="Retângulo 2">
            <a:hlinkClick r:id="rId3" action="ppaction://hlinksldjump"/>
          </p:cNvPr>
          <p:cNvSpPr/>
          <p:nvPr/>
        </p:nvSpPr>
        <p:spPr>
          <a:xfrm>
            <a:off x="10965354" y="1845618"/>
            <a:ext cx="504056" cy="43204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6" name="Retângulo 5">
            <a:hlinkClick r:id="rId4" action="ppaction://hlinksldjump"/>
          </p:cNvPr>
          <p:cNvSpPr/>
          <p:nvPr/>
        </p:nvSpPr>
        <p:spPr>
          <a:xfrm>
            <a:off x="10965354" y="2514017"/>
            <a:ext cx="504056" cy="43204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7" name="Retângulo 6">
            <a:hlinkClick r:id="rId5" action="ppaction://hlinksldjump"/>
          </p:cNvPr>
          <p:cNvSpPr/>
          <p:nvPr/>
        </p:nvSpPr>
        <p:spPr>
          <a:xfrm>
            <a:off x="10967989" y="3236969"/>
            <a:ext cx="504056" cy="43204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8" name="Retângulo 7">
            <a:hlinkClick r:id="rId6" action="ppaction://hlinksldjump"/>
          </p:cNvPr>
          <p:cNvSpPr/>
          <p:nvPr/>
        </p:nvSpPr>
        <p:spPr>
          <a:xfrm>
            <a:off x="10965354" y="3907220"/>
            <a:ext cx="504056" cy="43204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11" name="Retângulo 10">
            <a:hlinkClick r:id="rId7" action="ppaction://hlinksldjump"/>
          </p:cNvPr>
          <p:cNvSpPr/>
          <p:nvPr/>
        </p:nvSpPr>
        <p:spPr>
          <a:xfrm>
            <a:off x="10965354" y="4628320"/>
            <a:ext cx="504056" cy="43204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7289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AÇÕES E ATIVIDADES ATRIBUÍDAS AO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Q8.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Das atividades que eu vou citar,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me apontasse quais acredita que o Sebrae faz.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concorda que o Sebrae faz ...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Gráfico 44"/>
          <p:cNvGraphicFramePr/>
          <p:nvPr>
            <p:extLst>
              <p:ext uri="{D42A27DB-BD31-4B8C-83A1-F6EECF244321}">
                <p14:modId xmlns:p14="http://schemas.microsoft.com/office/powerpoint/2010/main" val="1228370889"/>
              </p:ext>
            </p:extLst>
          </p:nvPr>
        </p:nvGraphicFramePr>
        <p:xfrm>
          <a:off x="262558" y="1845618"/>
          <a:ext cx="5393833" cy="462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3" name="Conector de Seta Reta 2"/>
          <p:cNvCxnSpPr/>
          <p:nvPr/>
        </p:nvCxnSpPr>
        <p:spPr>
          <a:xfrm>
            <a:off x="5879182" y="1485578"/>
            <a:ext cx="0" cy="4896544"/>
          </a:xfrm>
          <a:prstGeom prst="straightConnector1">
            <a:avLst/>
          </a:prstGeom>
          <a:ln>
            <a:headEnd type="diamond"/>
            <a:tailEnd type="diamon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262559" y="1330559"/>
            <a:ext cx="542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tx2"/>
                </a:solidFill>
              </a:rPr>
              <a:t>Cursos e palestras à distância (online)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6067890" y="1292758"/>
            <a:ext cx="584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tx2"/>
                </a:solidFill>
              </a:rPr>
              <a:t>Consultorias na empresa</a:t>
            </a:r>
          </a:p>
        </p:txBody>
      </p:sp>
      <p:graphicFrame>
        <p:nvGraphicFramePr>
          <p:cNvPr id="48" name="Gráfico 47"/>
          <p:cNvGraphicFramePr/>
          <p:nvPr>
            <p:extLst>
              <p:ext uri="{D42A27DB-BD31-4B8C-83A1-F6EECF244321}">
                <p14:modId xmlns:p14="http://schemas.microsoft.com/office/powerpoint/2010/main" val="2527061794"/>
              </p:ext>
            </p:extLst>
          </p:nvPr>
        </p:nvGraphicFramePr>
        <p:xfrm>
          <a:off x="6211479" y="1832331"/>
          <a:ext cx="5393833" cy="462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10055646" y="6598146"/>
            <a:ext cx="2121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9.549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167</a:t>
            </a:r>
          </a:p>
        </p:txBody>
      </p:sp>
    </p:spTree>
    <p:extLst>
      <p:ext uri="{BB962C8B-B14F-4D97-AF65-F5344CB8AC3E}">
        <p14:creationId xmlns:p14="http://schemas.microsoft.com/office/powerpoint/2010/main" val="38935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AÇÕES E ATIVIDADES ATRIBUÍDAS AO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Q8.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Das atividades que eu vou citar,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me apontasse quais acredita que o Sebrae faz.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concorda que o Sebrae faz ...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306822" y="1245453"/>
            <a:ext cx="1162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tx2"/>
                </a:solidFill>
              </a:rPr>
              <a:t>Articulação política em prol dos empresários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235723" y="4065017"/>
            <a:ext cx="1167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tx2"/>
                </a:solidFill>
              </a:rPr>
              <a:t>Empréstimo ou financiamento para empresários</a:t>
            </a:r>
          </a:p>
        </p:txBody>
      </p:sp>
      <p:graphicFrame>
        <p:nvGraphicFramePr>
          <p:cNvPr id="50" name="Gráfico 49"/>
          <p:cNvGraphicFramePr/>
          <p:nvPr>
            <p:extLst>
              <p:ext uri="{D42A27DB-BD31-4B8C-83A1-F6EECF244321}">
                <p14:modId xmlns:p14="http://schemas.microsoft.com/office/powerpoint/2010/main" val="2716160916"/>
              </p:ext>
            </p:extLst>
          </p:nvPr>
        </p:nvGraphicFramePr>
        <p:xfrm>
          <a:off x="550590" y="1844458"/>
          <a:ext cx="11053460" cy="207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333454234"/>
              </p:ext>
            </p:extLst>
          </p:nvPr>
        </p:nvGraphicFramePr>
        <p:xfrm>
          <a:off x="570858" y="4580762"/>
          <a:ext cx="11053460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10055646" y="6598146"/>
            <a:ext cx="2121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9.476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240</a:t>
            </a:r>
          </a:p>
        </p:txBody>
      </p:sp>
    </p:spTree>
    <p:extLst>
      <p:ext uri="{BB962C8B-B14F-4D97-AF65-F5344CB8AC3E}">
        <p14:creationId xmlns:p14="http://schemas.microsoft.com/office/powerpoint/2010/main" val="102024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AÇÕES E ATIVIDADES ATRIBUÍDAS AO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Q8.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Das atividades que eu vou citar,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me apontasse quais acredita que o Sebrae faz.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concorda que o Sebrae faz ...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306822" y="1245453"/>
            <a:ext cx="1162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tx2"/>
                </a:solidFill>
              </a:rPr>
              <a:t>Orientação para quem quer abrir um negócio próprio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235723" y="4065017"/>
            <a:ext cx="1167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tx2"/>
                </a:solidFill>
              </a:rPr>
              <a:t>Cursos e palestras presenciais</a:t>
            </a:r>
          </a:p>
        </p:txBody>
      </p:sp>
      <p:graphicFrame>
        <p:nvGraphicFramePr>
          <p:cNvPr id="50" name="Gráfico 49"/>
          <p:cNvGraphicFramePr/>
          <p:nvPr>
            <p:extLst>
              <p:ext uri="{D42A27DB-BD31-4B8C-83A1-F6EECF244321}">
                <p14:modId xmlns:p14="http://schemas.microsoft.com/office/powerpoint/2010/main" val="3446646650"/>
              </p:ext>
            </p:extLst>
          </p:nvPr>
        </p:nvGraphicFramePr>
        <p:xfrm>
          <a:off x="550590" y="1844458"/>
          <a:ext cx="11053460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2485117103"/>
              </p:ext>
            </p:extLst>
          </p:nvPr>
        </p:nvGraphicFramePr>
        <p:xfrm>
          <a:off x="570858" y="4580762"/>
          <a:ext cx="11053460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10055646" y="6598146"/>
            <a:ext cx="2121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9.476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240</a:t>
            </a:r>
          </a:p>
        </p:txBody>
      </p:sp>
    </p:spTree>
    <p:extLst>
      <p:ext uri="{BB962C8B-B14F-4D97-AF65-F5344CB8AC3E}">
        <p14:creationId xmlns:p14="http://schemas.microsoft.com/office/powerpoint/2010/main" val="367042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AÇÕES E ATIVIDADES ATRIBUÍDAS AO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Q8.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Das atividades que eu vou citar,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me apontasse quais acredita que o Sebrae faz.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concorda que o Sebrae faz ...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306822" y="1245453"/>
            <a:ext cx="1162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tx2"/>
                </a:solidFill>
              </a:rPr>
              <a:t>Cursos e palestras à distância (online)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235723" y="4065017"/>
            <a:ext cx="1167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tx2"/>
                </a:solidFill>
              </a:rPr>
              <a:t>Consultorias na empresa</a:t>
            </a:r>
          </a:p>
        </p:txBody>
      </p:sp>
      <p:graphicFrame>
        <p:nvGraphicFramePr>
          <p:cNvPr id="50" name="Gráfico 49"/>
          <p:cNvGraphicFramePr/>
          <p:nvPr>
            <p:extLst>
              <p:ext uri="{D42A27DB-BD31-4B8C-83A1-F6EECF244321}">
                <p14:modId xmlns:p14="http://schemas.microsoft.com/office/powerpoint/2010/main" val="3675979613"/>
              </p:ext>
            </p:extLst>
          </p:nvPr>
        </p:nvGraphicFramePr>
        <p:xfrm>
          <a:off x="550590" y="1844458"/>
          <a:ext cx="11053460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2043912233"/>
              </p:ext>
            </p:extLst>
          </p:nvPr>
        </p:nvGraphicFramePr>
        <p:xfrm>
          <a:off x="570858" y="4580762"/>
          <a:ext cx="11053460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10055646" y="6598146"/>
            <a:ext cx="2121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9.476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240</a:t>
            </a:r>
          </a:p>
        </p:txBody>
      </p:sp>
    </p:spTree>
    <p:extLst>
      <p:ext uri="{BB962C8B-B14F-4D97-AF65-F5344CB8AC3E}">
        <p14:creationId xmlns:p14="http://schemas.microsoft.com/office/powerpoint/2010/main" val="297726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AÇÕES E ATIVIDADES ATRIBUÍDAS AO SEBRAE - % de concordância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Q8.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Das atividades que eu vou citar,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me apontasse quais acredita que o Sebrae faz.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concorda que o Sebrae faz ...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014445224"/>
              </p:ext>
            </p:extLst>
          </p:nvPr>
        </p:nvGraphicFramePr>
        <p:xfrm>
          <a:off x="244303" y="2572452"/>
          <a:ext cx="11665296" cy="4005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622598" y="1202766"/>
            <a:ext cx="10945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Em </a:t>
            </a:r>
            <a:r>
              <a:rPr lang="pt-BR" sz="18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comparação com 2016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, houve um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aumento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no percentual de entrevistados que acreditam que o SEBRAE realiza “</a:t>
            </a:r>
            <a:r>
              <a:rPr lang="pt-BR" sz="1800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orientação para quem quer abrir um negócio próprio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”, realiza “</a:t>
            </a:r>
            <a:r>
              <a:rPr lang="pt-BR" sz="1800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cursos e palestras presenciais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”, realiza “</a:t>
            </a:r>
            <a:r>
              <a:rPr lang="pt-BR" sz="1800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consultorias na empresa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” e faz “</a:t>
            </a:r>
            <a:r>
              <a:rPr lang="pt-BR" sz="1800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articulação politica em prol dos empresários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”.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263558" y="6598146"/>
            <a:ext cx="291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 2016: 6.433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BASE 2017: 9.716</a:t>
            </a:r>
          </a:p>
        </p:txBody>
      </p:sp>
    </p:spTree>
    <p:extLst>
      <p:ext uri="{BB962C8B-B14F-4D97-AF65-F5344CB8AC3E}">
        <p14:creationId xmlns:p14="http://schemas.microsoft.com/office/powerpoint/2010/main" val="14598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6" r="3807"/>
          <a:stretch/>
        </p:blipFill>
        <p:spPr>
          <a:xfrm>
            <a:off x="-25474" y="-16854"/>
            <a:ext cx="9649072" cy="6876441"/>
          </a:xfrm>
          <a:prstGeom prst="rect">
            <a:avLst/>
          </a:prstGeom>
        </p:spPr>
      </p:pic>
      <p:sp>
        <p:nvSpPr>
          <p:cNvPr id="7" name="Retângulo com Único Canto Aparado 6"/>
          <p:cNvSpPr/>
          <p:nvPr/>
        </p:nvSpPr>
        <p:spPr>
          <a:xfrm flipH="1">
            <a:off x="2206795" y="5443179"/>
            <a:ext cx="7560817" cy="1416409"/>
          </a:xfrm>
          <a:prstGeom prst="snip1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066"/>
          </a:p>
        </p:txBody>
      </p:sp>
      <p:sp>
        <p:nvSpPr>
          <p:cNvPr id="5" name="CaixaDeTexto 4"/>
          <p:cNvSpPr txBox="1"/>
          <p:nvPr/>
        </p:nvSpPr>
        <p:spPr>
          <a:xfrm>
            <a:off x="2415774" y="5490731"/>
            <a:ext cx="7351839" cy="1323439"/>
          </a:xfrm>
          <a:prstGeom prst="rect">
            <a:avLst/>
          </a:prstGeom>
          <a:solidFill>
            <a:srgbClr val="0E29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C000"/>
                </a:solidFill>
              </a:rPr>
              <a:t>IMAGEM DO SEBRAE </a:t>
            </a:r>
          </a:p>
          <a:p>
            <a:pPr algn="ctr"/>
            <a:r>
              <a:rPr lang="pt-BR" sz="4000" b="1" dirty="0">
                <a:solidFill>
                  <a:srgbClr val="FFC000"/>
                </a:solidFill>
              </a:rPr>
              <a:t>JUNTO A SOCIEDADE</a:t>
            </a:r>
          </a:p>
        </p:txBody>
      </p:sp>
      <p:sp>
        <p:nvSpPr>
          <p:cNvPr id="6" name="CaixaDeTexto 5">
            <a:hlinkClick r:id="rId4" action="ppaction://hlinksldjump"/>
          </p:cNvPr>
          <p:cNvSpPr txBox="1"/>
          <p:nvPr/>
        </p:nvSpPr>
        <p:spPr>
          <a:xfrm>
            <a:off x="11207774" y="6266958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8" name="Imagem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0953964" y="6238106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com Único Canto Aparado 9"/>
          <p:cNvSpPr/>
          <p:nvPr/>
        </p:nvSpPr>
        <p:spPr>
          <a:xfrm flipH="1" flipV="1">
            <a:off x="187734" y="723843"/>
            <a:ext cx="2523096" cy="5352494"/>
          </a:xfrm>
          <a:prstGeom prst="snip1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Q9.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2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507304924"/>
              </p:ext>
            </p:extLst>
          </p:nvPr>
        </p:nvGraphicFramePr>
        <p:xfrm>
          <a:off x="3212146" y="2312970"/>
          <a:ext cx="8352928" cy="37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3098039" y="1125538"/>
            <a:ext cx="7965719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</a:t>
            </a:r>
            <a:r>
              <a:rPr lang="pt-BR" sz="22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nota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média da </a:t>
            </a:r>
            <a:r>
              <a:rPr lang="pt-BR" sz="19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IMAGEM DO SEBRAE 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alcançou </a:t>
            </a:r>
            <a:r>
              <a:rPr lang="pt-BR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8,5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em uma escala de 0 a 10. A meta para 2017, contudo, não foi atingida.</a:t>
            </a:r>
          </a:p>
          <a:p>
            <a:pPr>
              <a:defRPr/>
            </a:pP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>
              <a:defRPr/>
            </a:pPr>
            <a:r>
              <a:rPr lang="pt-BR" sz="19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Mais de metade 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dos entrevistados (51,39%) atribuiu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notas altas 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à imagem do SEBRAE (notas 9 ou 10).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60754" y="1362886"/>
            <a:ext cx="220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</a:rPr>
              <a:t>NOTA MÉDIA 2017: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41170" y="1821399"/>
            <a:ext cx="20162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FF00"/>
                </a:solidFill>
              </a:rPr>
              <a:t>8,5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441170" y="3917876"/>
            <a:ext cx="20162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NOTAS BAIXAS: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</a:rPr>
              <a:t>9,47%</a:t>
            </a: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r>
              <a:rPr lang="pt-BR" sz="1600" b="1" dirty="0">
                <a:solidFill>
                  <a:schemeClr val="bg1"/>
                </a:solidFill>
              </a:rPr>
              <a:t>NOTAS MÉDIAS: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</a:rPr>
              <a:t>39,15%</a:t>
            </a: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r>
              <a:rPr lang="pt-BR" sz="1600" b="1" dirty="0">
                <a:solidFill>
                  <a:schemeClr val="bg1"/>
                </a:solidFill>
              </a:rPr>
              <a:t>NOTAS ALTAS: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</a:rPr>
              <a:t>51,39%</a:t>
            </a:r>
          </a:p>
        </p:txBody>
      </p:sp>
      <p:grpSp>
        <p:nvGrpSpPr>
          <p:cNvPr id="19" name="Agrupar 18"/>
          <p:cNvGrpSpPr/>
          <p:nvPr/>
        </p:nvGrpSpPr>
        <p:grpSpPr>
          <a:xfrm>
            <a:off x="3284154" y="4221882"/>
            <a:ext cx="5043300" cy="796515"/>
            <a:chOff x="3070870" y="3065327"/>
            <a:chExt cx="4104456" cy="796515"/>
          </a:xfrm>
        </p:grpSpPr>
        <p:cxnSp>
          <p:nvCxnSpPr>
            <p:cNvPr id="13" name="Conector reto 12"/>
            <p:cNvCxnSpPr/>
            <p:nvPr/>
          </p:nvCxnSpPr>
          <p:spPr>
            <a:xfrm>
              <a:off x="3070870" y="3717826"/>
              <a:ext cx="41044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>
              <a:off x="3070870" y="3717826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>
              <a:off x="7175326" y="3717826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>
              <a:off x="5159102" y="3573810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tângulo 17">
              <a:hlinkClick r:id="rId9" action="ppaction://hlinksldjump"/>
            </p:cNvPr>
            <p:cNvSpPr/>
            <p:nvPr/>
          </p:nvSpPr>
          <p:spPr>
            <a:xfrm>
              <a:off x="3862958" y="3065327"/>
              <a:ext cx="2552900" cy="508483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b="1" dirty="0"/>
                <a:t>O QUE PODERIA MELHORAR?</a:t>
              </a:r>
            </a:p>
          </p:txBody>
        </p:sp>
      </p:grpSp>
      <p:sp>
        <p:nvSpPr>
          <p:cNvPr id="48" name="Retângulo 47">
            <a:hlinkClick r:id="rId10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hlinkClick r:id="rId11" action="ppaction://hlinksldjump"/>
          </p:cNvPr>
          <p:cNvSpPr/>
          <p:nvPr/>
        </p:nvSpPr>
        <p:spPr>
          <a:xfrm>
            <a:off x="8434002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9821233" y="54947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>
            <a:hlinkClick r:id="rId12" action="ppaction://hlinksldjump"/>
          </p:cNvPr>
          <p:cNvSpPr/>
          <p:nvPr/>
        </p:nvSpPr>
        <p:spPr>
          <a:xfrm>
            <a:off x="9842593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3" name="Conector reto 52"/>
          <p:cNvCxnSpPr/>
          <p:nvPr/>
        </p:nvCxnSpPr>
        <p:spPr>
          <a:xfrm flipV="1">
            <a:off x="11229824" y="562992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13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262558" y="2682830"/>
            <a:ext cx="230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FFFF00"/>
                </a:solidFill>
              </a:rPr>
              <a:t>META 2017:</a:t>
            </a:r>
          </a:p>
          <a:p>
            <a:pPr algn="ctr"/>
            <a:r>
              <a:rPr lang="pt-BR" sz="2200" b="1" dirty="0">
                <a:solidFill>
                  <a:srgbClr val="FFFF00"/>
                </a:solidFill>
              </a:rPr>
              <a:t>8,9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10055646" y="632238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9.507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209</a:t>
            </a:r>
          </a:p>
        </p:txBody>
      </p:sp>
    </p:spTree>
    <p:extLst>
      <p:ext uri="{BB962C8B-B14F-4D97-AF65-F5344CB8AC3E}">
        <p14:creationId xmlns:p14="http://schemas.microsoft.com/office/powerpoint/2010/main" val="4252454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1" b="1" dirty="0">
                <a:solidFill>
                  <a:schemeClr val="bg1"/>
                </a:solidFill>
              </a:rPr>
              <a:t>IMAGEM SEBRAE – Notas Médias por indicação de semelhança do SEBRAE com outras instituições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Q7. </a:t>
            </a:r>
            <a:r>
              <a:rPr lang="pt-BR" sz="12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Na sua opinião, a atuação do Sebrae parece mais com qual dessas instituições? (RU – EST)</a:t>
            </a:r>
            <a:endParaRPr lang="pt-BR" sz="1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30" name="Conector reto 29">
            <a:hlinkClick r:id="rId4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/>
          </p:nvPr>
        </p:nvGraphicFramePr>
        <p:xfrm>
          <a:off x="622598" y="2133650"/>
          <a:ext cx="10585175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910630" y="1209121"/>
            <a:ext cx="98650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As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maiores notas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para a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imagem do SEBRAE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foram atribuídas pelos entrevistados que consideram a atuação do SEBRAE semelhante com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escola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e </a:t>
            </a:r>
            <a:r>
              <a:rPr lang="pt-BR" sz="2000" b="1" dirty="0">
                <a:solidFill>
                  <a:schemeClr val="accent1"/>
                </a:solidFill>
                <a:latin typeface="Calibri" panose="020F0502020204030204"/>
                <a:cs typeface="Aparajita" panose="020B0604020202020204" pitchFamily="34" charset="0"/>
              </a:rPr>
              <a:t>pronto-socorro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.</a:t>
            </a:r>
          </a:p>
        </p:txBody>
      </p:sp>
      <p:pic>
        <p:nvPicPr>
          <p:cNvPr id="28" name="Imagem 2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6628" y="46017"/>
            <a:ext cx="575241" cy="575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85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 – O QUE PODERIA MELHORAR?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Q9.1. 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 uma palavra, o que você acha que pode ser melhorado?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4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m 3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686" y="1023442"/>
            <a:ext cx="8765232" cy="542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1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+mj-lt"/>
              </a:rPr>
              <a:t>Q9. 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1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1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80" name="Gráfico 79"/>
          <p:cNvGraphicFramePr/>
          <p:nvPr>
            <p:extLst>
              <p:ext uri="{D42A27DB-BD31-4B8C-83A1-F6EECF244321}">
                <p14:modId xmlns:p14="http://schemas.microsoft.com/office/powerpoint/2010/main" val="3555220655"/>
              </p:ext>
            </p:extLst>
          </p:nvPr>
        </p:nvGraphicFramePr>
        <p:xfrm>
          <a:off x="262558" y="2493690"/>
          <a:ext cx="11665296" cy="389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aixaDeTexto 26"/>
          <p:cNvSpPr txBox="1"/>
          <p:nvPr/>
        </p:nvSpPr>
        <p:spPr>
          <a:xfrm>
            <a:off x="10055646" y="659814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9.507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209</a:t>
            </a:r>
          </a:p>
        </p:txBody>
      </p:sp>
      <p:sp>
        <p:nvSpPr>
          <p:cNvPr id="28" name="Retângulo 27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29" name="Retângulo 28">
            <a:hlinkClick r:id="rId5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30" name="Retângulo 29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Retângulo 31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3" name="Retângulo 32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hlinkClick r:id="rId9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10" action="ppaction://hlinksldjump"/>
          </p:cNvPr>
          <p:cNvSpPr/>
          <p:nvPr/>
        </p:nvSpPr>
        <p:spPr>
          <a:xfrm>
            <a:off x="8434002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9821233" y="54947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11" action="ppaction://hlinksldjump"/>
          </p:cNvPr>
          <p:cNvSpPr/>
          <p:nvPr/>
        </p:nvSpPr>
        <p:spPr>
          <a:xfrm>
            <a:off x="9842593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11229824" y="562992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hlinkClick r:id="rId12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hlinkClick r:id="rId13" action="ppaction://hlinksldjump"/>
          </p:cNvPr>
          <p:cNvSpPr/>
          <p:nvPr/>
        </p:nvSpPr>
        <p:spPr>
          <a:xfrm>
            <a:off x="10199662" y="1083831"/>
            <a:ext cx="1567125" cy="331734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VER +</a:t>
            </a:r>
          </a:p>
        </p:txBody>
      </p:sp>
    </p:spTree>
    <p:extLst>
      <p:ext uri="{BB962C8B-B14F-4D97-AF65-F5344CB8AC3E}">
        <p14:creationId xmlns:p14="http://schemas.microsoft.com/office/powerpoint/2010/main" val="22049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1" r="1563"/>
          <a:stretch/>
        </p:blipFill>
        <p:spPr>
          <a:xfrm>
            <a:off x="0" y="0"/>
            <a:ext cx="9577065" cy="6859588"/>
          </a:xfrm>
          <a:prstGeom prst="rect">
            <a:avLst/>
          </a:prstGeom>
        </p:spPr>
      </p:pic>
      <p:sp>
        <p:nvSpPr>
          <p:cNvPr id="7" name="Retângulo com Único Canto Aparado 6"/>
          <p:cNvSpPr/>
          <p:nvPr/>
        </p:nvSpPr>
        <p:spPr>
          <a:xfrm flipH="1">
            <a:off x="2206796" y="5443179"/>
            <a:ext cx="7407127" cy="1416409"/>
          </a:xfrm>
          <a:prstGeom prst="snip1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066"/>
          </a:p>
        </p:txBody>
      </p:sp>
      <p:sp>
        <p:nvSpPr>
          <p:cNvPr id="5" name="CaixaDeTexto 4"/>
          <p:cNvSpPr txBox="1"/>
          <p:nvPr/>
        </p:nvSpPr>
        <p:spPr>
          <a:xfrm>
            <a:off x="2415775" y="5782099"/>
            <a:ext cx="7198148" cy="707886"/>
          </a:xfrm>
          <a:prstGeom prst="rect">
            <a:avLst/>
          </a:prstGeom>
          <a:solidFill>
            <a:srgbClr val="0E29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C000"/>
                </a:solidFill>
              </a:rPr>
              <a:t>LEMBRANÇA SEBRAE</a:t>
            </a:r>
          </a:p>
        </p:txBody>
      </p:sp>
      <p:sp>
        <p:nvSpPr>
          <p:cNvPr id="6" name="CaixaDeTexto 5">
            <a:hlinkClick r:id="rId4" action="ppaction://hlinksldjump"/>
          </p:cNvPr>
          <p:cNvSpPr txBox="1"/>
          <p:nvPr/>
        </p:nvSpPr>
        <p:spPr>
          <a:xfrm>
            <a:off x="11207774" y="6266958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8" name="Imagem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0953964" y="6238106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+mj-lt"/>
              </a:rPr>
              <a:t>Q9. 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1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1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0055646" y="659814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9.507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209</a:t>
            </a:r>
          </a:p>
        </p:txBody>
      </p:sp>
      <p:sp>
        <p:nvSpPr>
          <p:cNvPr id="28" name="Retângulo 27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Retângulo 31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3" name="Retângulo 32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hlinkClick r:id="rId8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9" action="ppaction://hlinksldjump"/>
          </p:cNvPr>
          <p:cNvSpPr/>
          <p:nvPr/>
        </p:nvSpPr>
        <p:spPr>
          <a:xfrm>
            <a:off x="8434002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9821233" y="54947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10" action="ppaction://hlinksldjump"/>
          </p:cNvPr>
          <p:cNvSpPr/>
          <p:nvPr/>
        </p:nvSpPr>
        <p:spPr>
          <a:xfrm>
            <a:off x="9842593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11229824" y="562992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hlinkClick r:id="rId11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ela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041188"/>
              </p:ext>
            </p:extLst>
          </p:nvPr>
        </p:nvGraphicFramePr>
        <p:xfrm>
          <a:off x="694609" y="1477631"/>
          <a:ext cx="10873211" cy="165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649">
                  <a:extLst>
                    <a:ext uri="{9D8B030D-6E8A-4147-A177-3AD203B41FA5}">
                      <a16:colId xmlns:a16="http://schemas.microsoft.com/office/drawing/2014/main" val="3985927235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2328739785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2016967705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505915531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859273110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755386530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03813491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743936068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626528880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944476686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242121195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421294133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351362734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071903222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615347111"/>
                    </a:ext>
                  </a:extLst>
                </a:gridCol>
              </a:tblGrid>
              <a:tr h="413146">
                <a:tc>
                  <a:txBody>
                    <a:bodyPr/>
                    <a:lstStyle/>
                    <a:p>
                      <a:pPr algn="l"/>
                      <a:endParaRPr lang="pt-B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0931840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solidFill>
                            <a:srgbClr val="0075BF"/>
                          </a:solidFill>
                        </a:rPr>
                        <a:t>Notas</a:t>
                      </a:r>
                      <a:r>
                        <a:rPr lang="pt-BR" sz="1600" b="1" baseline="0" dirty="0">
                          <a:solidFill>
                            <a:srgbClr val="0075BF"/>
                          </a:solidFill>
                        </a:rPr>
                        <a:t> baixas </a:t>
                      </a:r>
                      <a:r>
                        <a:rPr lang="pt-BR" sz="1600" b="1" dirty="0">
                          <a:solidFill>
                            <a:srgbClr val="0075BF"/>
                          </a:solidFill>
                        </a:rPr>
                        <a:t>(0</a:t>
                      </a:r>
                      <a:r>
                        <a:rPr lang="pt-BR" sz="1600" b="1" baseline="0" dirty="0">
                          <a:solidFill>
                            <a:srgbClr val="0075BF"/>
                          </a:solidFill>
                        </a:rPr>
                        <a:t> A 6)</a:t>
                      </a:r>
                      <a:endParaRPr lang="pt-BR" sz="1600" b="1" dirty="0">
                        <a:solidFill>
                          <a:srgbClr val="0075B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6,09%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8,83%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8463667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solidFill>
                            <a:srgbClr val="0075BF"/>
                          </a:solidFill>
                        </a:rPr>
                        <a:t>Notas médias</a:t>
                      </a:r>
                      <a:r>
                        <a:rPr lang="pt-BR" sz="1600" b="1" baseline="0" dirty="0">
                          <a:solidFill>
                            <a:srgbClr val="0075BF"/>
                          </a:solidFill>
                        </a:rPr>
                        <a:t> (7 e 8)</a:t>
                      </a:r>
                      <a:endParaRPr lang="pt-BR" sz="1600" b="1" dirty="0">
                        <a:solidFill>
                          <a:srgbClr val="0075B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33,77%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34,01%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29,97%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43,62%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36,93%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33,99%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34,91%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34,86%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515835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solidFill>
                            <a:srgbClr val="0075BF"/>
                          </a:solidFill>
                        </a:rPr>
                        <a:t>Notas</a:t>
                      </a:r>
                      <a:r>
                        <a:rPr lang="pt-BR" sz="1600" b="1" baseline="0" dirty="0">
                          <a:solidFill>
                            <a:srgbClr val="0075BF"/>
                          </a:solidFill>
                        </a:rPr>
                        <a:t> altas (9 e 10)</a:t>
                      </a:r>
                      <a:endParaRPr lang="pt-BR" sz="1600" b="1" dirty="0">
                        <a:solidFill>
                          <a:srgbClr val="0075B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60,69%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61,39%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65,24%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64,87%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54,04%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55,25%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46,18%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46,14%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49,46%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59,71%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52,82%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54,50%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54,69%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57,75%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9659611"/>
                  </a:ext>
                </a:extLst>
              </a:tr>
            </a:tbl>
          </a:graphicData>
        </a:graphic>
      </p:graphicFrame>
      <p:graphicFrame>
        <p:nvGraphicFramePr>
          <p:cNvPr id="51" name="Tabe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240030"/>
              </p:ext>
            </p:extLst>
          </p:nvPr>
        </p:nvGraphicFramePr>
        <p:xfrm>
          <a:off x="694607" y="3956350"/>
          <a:ext cx="10873212" cy="165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054">
                  <a:extLst>
                    <a:ext uri="{9D8B030D-6E8A-4147-A177-3AD203B41FA5}">
                      <a16:colId xmlns:a16="http://schemas.microsoft.com/office/drawing/2014/main" val="3985927235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32693176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513192001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773980835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643828598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3363273164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018991976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1748363077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738293777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384873447"/>
                    </a:ext>
                  </a:extLst>
                </a:gridCol>
                <a:gridCol w="827816">
                  <a:extLst>
                    <a:ext uri="{9D8B030D-6E8A-4147-A177-3AD203B41FA5}">
                      <a16:colId xmlns:a16="http://schemas.microsoft.com/office/drawing/2014/main" val="4177352643"/>
                    </a:ext>
                  </a:extLst>
                </a:gridCol>
                <a:gridCol w="520516">
                  <a:extLst>
                    <a:ext uri="{9D8B030D-6E8A-4147-A177-3AD203B41FA5}">
                      <a16:colId xmlns:a16="http://schemas.microsoft.com/office/drawing/2014/main" val="3487024511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686510517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3590383155"/>
                    </a:ext>
                  </a:extLst>
                </a:gridCol>
              </a:tblGrid>
              <a:tr h="413146">
                <a:tc>
                  <a:txBody>
                    <a:bodyPr/>
                    <a:lstStyle/>
                    <a:p>
                      <a:pPr algn="l"/>
                      <a:endParaRPr lang="pt-B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0931840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solidFill>
                            <a:srgbClr val="0075BF"/>
                          </a:solidFill>
                        </a:rPr>
                        <a:t>Notas</a:t>
                      </a:r>
                      <a:r>
                        <a:rPr lang="pt-BR" sz="1600" b="1" baseline="0" dirty="0">
                          <a:solidFill>
                            <a:srgbClr val="0075BF"/>
                          </a:solidFill>
                        </a:rPr>
                        <a:t> baixas </a:t>
                      </a:r>
                      <a:r>
                        <a:rPr lang="pt-BR" sz="1600" b="1" dirty="0">
                          <a:solidFill>
                            <a:srgbClr val="0075BF"/>
                          </a:solidFill>
                        </a:rPr>
                        <a:t>(0</a:t>
                      </a:r>
                      <a:r>
                        <a:rPr lang="pt-BR" sz="1600" b="1" baseline="0" dirty="0">
                          <a:solidFill>
                            <a:srgbClr val="0075BF"/>
                          </a:solidFill>
                        </a:rPr>
                        <a:t> A 6)</a:t>
                      </a:r>
                      <a:endParaRPr lang="pt-BR" sz="1600" b="1" dirty="0">
                        <a:solidFill>
                          <a:srgbClr val="0075B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8463667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solidFill>
                            <a:srgbClr val="0075BF"/>
                          </a:solidFill>
                        </a:rPr>
                        <a:t>Notas médias</a:t>
                      </a:r>
                      <a:r>
                        <a:rPr lang="pt-BR" sz="1600" b="1" baseline="0" dirty="0">
                          <a:solidFill>
                            <a:srgbClr val="0075BF"/>
                          </a:solidFill>
                        </a:rPr>
                        <a:t> (7 e 8)</a:t>
                      </a:r>
                      <a:endParaRPr lang="pt-BR" sz="1600" b="1" dirty="0">
                        <a:solidFill>
                          <a:srgbClr val="0075B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40,09%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40,86%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38,43%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515835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solidFill>
                            <a:srgbClr val="0075BF"/>
                          </a:solidFill>
                        </a:rPr>
                        <a:t>Notas</a:t>
                      </a:r>
                      <a:r>
                        <a:rPr lang="pt-BR" sz="1600" b="1" baseline="0" dirty="0">
                          <a:solidFill>
                            <a:srgbClr val="0075BF"/>
                          </a:solidFill>
                        </a:rPr>
                        <a:t> altas (9 e 10)</a:t>
                      </a:r>
                      <a:endParaRPr lang="pt-BR" sz="1600" b="1" dirty="0">
                        <a:solidFill>
                          <a:srgbClr val="0075B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54,09%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46,88%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55,57%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9659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2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+mj-lt"/>
              </a:rPr>
              <a:t>Q9. 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1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1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79" name="Gráfico 78"/>
          <p:cNvGraphicFramePr/>
          <p:nvPr>
            <p:extLst>
              <p:ext uri="{D42A27DB-BD31-4B8C-83A1-F6EECF244321}">
                <p14:modId xmlns:p14="http://schemas.microsoft.com/office/powerpoint/2010/main" val="339227177"/>
              </p:ext>
            </p:extLst>
          </p:nvPr>
        </p:nvGraphicFramePr>
        <p:xfrm>
          <a:off x="10296" y="4017044"/>
          <a:ext cx="11845549" cy="2542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0" name="Gráfico 79"/>
          <p:cNvGraphicFramePr/>
          <p:nvPr>
            <p:extLst>
              <p:ext uri="{D42A27DB-BD31-4B8C-83A1-F6EECF244321}">
                <p14:modId xmlns:p14="http://schemas.microsoft.com/office/powerpoint/2010/main" val="2020745942"/>
              </p:ext>
            </p:extLst>
          </p:nvPr>
        </p:nvGraphicFramePr>
        <p:xfrm>
          <a:off x="10296" y="1099768"/>
          <a:ext cx="11845549" cy="273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Conector reto 2"/>
          <p:cNvCxnSpPr/>
          <p:nvPr/>
        </p:nvCxnSpPr>
        <p:spPr>
          <a:xfrm flipV="1">
            <a:off x="-25474" y="3933850"/>
            <a:ext cx="12228122" cy="1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Seta para Baixo 1"/>
          <p:cNvSpPr/>
          <p:nvPr/>
        </p:nvSpPr>
        <p:spPr>
          <a:xfrm rot="5400000" flipV="1">
            <a:off x="799235" y="1374204"/>
            <a:ext cx="294799" cy="216024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Baixo 28"/>
          <p:cNvSpPr/>
          <p:nvPr/>
        </p:nvSpPr>
        <p:spPr>
          <a:xfrm rot="16200000">
            <a:off x="8720115" y="1380950"/>
            <a:ext cx="294799" cy="216024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Baixo 29"/>
          <p:cNvSpPr/>
          <p:nvPr/>
        </p:nvSpPr>
        <p:spPr>
          <a:xfrm rot="16200000">
            <a:off x="1497363" y="4261269"/>
            <a:ext cx="294799" cy="216024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Baixo 30"/>
          <p:cNvSpPr/>
          <p:nvPr/>
        </p:nvSpPr>
        <p:spPr>
          <a:xfrm rot="16200000">
            <a:off x="2206774" y="4261269"/>
            <a:ext cx="294799" cy="216024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Baixo 31"/>
          <p:cNvSpPr/>
          <p:nvPr/>
        </p:nvSpPr>
        <p:spPr>
          <a:xfrm rot="16200000">
            <a:off x="4399635" y="4199660"/>
            <a:ext cx="294799" cy="216024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10055646" y="659814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9.507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209</a:t>
            </a:r>
          </a:p>
        </p:txBody>
      </p:sp>
      <p:sp>
        <p:nvSpPr>
          <p:cNvPr id="35" name="Retângulo 34">
            <a:hlinkClick r:id="rId5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36" name="Retângulo 35">
            <a:hlinkClick r:id="rId6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38" name="Conector reto 3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Retângulo 38">
            <a:hlinkClick r:id="rId8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0" name="Retângulo 39">
            <a:hlinkClick r:id="rId9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10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11" action="ppaction://hlinksldjump"/>
          </p:cNvPr>
          <p:cNvSpPr/>
          <p:nvPr/>
        </p:nvSpPr>
        <p:spPr>
          <a:xfrm>
            <a:off x="8434002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9821233" y="54947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hlinkClick r:id="rId12" action="ppaction://hlinksldjump"/>
          </p:cNvPr>
          <p:cNvSpPr/>
          <p:nvPr/>
        </p:nvSpPr>
        <p:spPr>
          <a:xfrm>
            <a:off x="9842593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11229824" y="562992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hlinkClick r:id="rId13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65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9" grpId="0">
        <p:bldAsOne/>
      </p:bldGraphic>
      <p:bldGraphic spid="80" grpId="0">
        <p:bldAsOne/>
      </p:bldGraphic>
      <p:bldP spid="2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tângulo 84"/>
          <p:cNvSpPr/>
          <p:nvPr/>
        </p:nvSpPr>
        <p:spPr>
          <a:xfrm>
            <a:off x="61936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Retângulo 85"/>
          <p:cNvSpPr/>
          <p:nvPr/>
        </p:nvSpPr>
        <p:spPr>
          <a:xfrm>
            <a:off x="8098503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Retângulo 86"/>
          <p:cNvSpPr/>
          <p:nvPr/>
        </p:nvSpPr>
        <p:spPr>
          <a:xfrm>
            <a:off x="9970711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etângulo 83"/>
          <p:cNvSpPr/>
          <p:nvPr/>
        </p:nvSpPr>
        <p:spPr>
          <a:xfrm>
            <a:off x="4393474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Retângulo 80"/>
          <p:cNvSpPr/>
          <p:nvPr/>
        </p:nvSpPr>
        <p:spPr>
          <a:xfrm>
            <a:off x="2553887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721066" y="2133650"/>
            <a:ext cx="162356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+mj-lt"/>
              </a:rPr>
              <a:t>Q9. 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1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1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79" name="Gráfico 78"/>
          <p:cNvGraphicFramePr/>
          <p:nvPr>
            <p:extLst>
              <p:ext uri="{D42A27DB-BD31-4B8C-83A1-F6EECF244321}">
                <p14:modId xmlns:p14="http://schemas.microsoft.com/office/powerpoint/2010/main" val="3900329835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/>
          <p:cNvSpPr/>
          <p:nvPr/>
        </p:nvSpPr>
        <p:spPr>
          <a:xfrm>
            <a:off x="694606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8,2</a:t>
            </a:r>
            <a:endParaRPr lang="pt-BR" dirty="0"/>
          </a:p>
        </p:txBody>
      </p:sp>
      <p:sp>
        <p:nvSpPr>
          <p:cNvPr id="88" name="Retângulo 87"/>
          <p:cNvSpPr/>
          <p:nvPr/>
        </p:nvSpPr>
        <p:spPr>
          <a:xfrm>
            <a:off x="2527427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8,5</a:t>
            </a:r>
            <a:endParaRPr lang="pt-BR" dirty="0"/>
          </a:p>
        </p:txBody>
      </p:sp>
      <p:sp>
        <p:nvSpPr>
          <p:cNvPr id="89" name="Retângulo 88"/>
          <p:cNvSpPr/>
          <p:nvPr/>
        </p:nvSpPr>
        <p:spPr>
          <a:xfrm>
            <a:off x="439963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8,5 </a:t>
            </a:r>
            <a:endParaRPr lang="pt-BR" dirty="0"/>
          </a:p>
        </p:txBody>
      </p:sp>
      <p:sp>
        <p:nvSpPr>
          <p:cNvPr id="90" name="Retângulo 89"/>
          <p:cNvSpPr/>
          <p:nvPr/>
        </p:nvSpPr>
        <p:spPr>
          <a:xfrm>
            <a:off x="6226295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8,5</a:t>
            </a:r>
            <a:endParaRPr lang="pt-BR" dirty="0"/>
          </a:p>
        </p:txBody>
      </p:sp>
      <p:sp>
        <p:nvSpPr>
          <p:cNvPr id="91" name="Retângulo 90"/>
          <p:cNvSpPr/>
          <p:nvPr/>
        </p:nvSpPr>
        <p:spPr>
          <a:xfrm>
            <a:off x="8098503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8,5</a:t>
            </a:r>
            <a:endParaRPr lang="pt-BR" dirty="0"/>
          </a:p>
        </p:txBody>
      </p:sp>
      <p:sp>
        <p:nvSpPr>
          <p:cNvPr id="92" name="Retângulo 91"/>
          <p:cNvSpPr/>
          <p:nvPr/>
        </p:nvSpPr>
        <p:spPr>
          <a:xfrm>
            <a:off x="9970711" y="1773610"/>
            <a:ext cx="162356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8,4</a:t>
            </a:r>
            <a:endParaRPr lang="pt-BR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10055646" y="659814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9.459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257</a:t>
            </a:r>
          </a:p>
        </p:txBody>
      </p:sp>
      <p:sp>
        <p:nvSpPr>
          <p:cNvPr id="40" name="Retângulo 39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41" name="Retângulo 40">
            <a:hlinkClick r:id="rId5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2" name="Retângulo 41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Retângulo 43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5" name="Retângulo 44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6" name="Conector reto 45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>
            <a:hlinkClick r:id="rId9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52" name="Conector reto 51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hlinkClick r:id="rId10" action="ppaction://hlinksldjump"/>
          </p:cNvPr>
          <p:cNvSpPr/>
          <p:nvPr/>
        </p:nvSpPr>
        <p:spPr>
          <a:xfrm>
            <a:off x="8434002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54" name="Conector reto 53"/>
          <p:cNvCxnSpPr/>
          <p:nvPr/>
        </p:nvCxnSpPr>
        <p:spPr>
          <a:xfrm flipV="1">
            <a:off x="9821233" y="54947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54">
            <a:hlinkClick r:id="rId11" action="ppaction://hlinksldjump"/>
          </p:cNvPr>
          <p:cNvSpPr/>
          <p:nvPr/>
        </p:nvSpPr>
        <p:spPr>
          <a:xfrm>
            <a:off x="9842593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11229824" y="562992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hlinkClick r:id="rId12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8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+mj-lt"/>
              </a:rPr>
              <a:t>Q9. 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1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1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9" name="Retângulo 78"/>
          <p:cNvSpPr/>
          <p:nvPr/>
        </p:nvSpPr>
        <p:spPr>
          <a:xfrm>
            <a:off x="5502001" y="2133650"/>
            <a:ext cx="1313286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Retângulo 79"/>
          <p:cNvSpPr/>
          <p:nvPr/>
        </p:nvSpPr>
        <p:spPr>
          <a:xfrm>
            <a:off x="7008023" y="2149039"/>
            <a:ext cx="1306504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Retângulo 80"/>
          <p:cNvSpPr/>
          <p:nvPr/>
        </p:nvSpPr>
        <p:spPr>
          <a:xfrm>
            <a:off x="8584811" y="2149039"/>
            <a:ext cx="1306257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Retângulo 81"/>
          <p:cNvSpPr/>
          <p:nvPr/>
        </p:nvSpPr>
        <p:spPr>
          <a:xfrm>
            <a:off x="3896185" y="2140883"/>
            <a:ext cx="1315453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Retângulo 82"/>
          <p:cNvSpPr/>
          <p:nvPr/>
        </p:nvSpPr>
        <p:spPr>
          <a:xfrm>
            <a:off x="2337865" y="2138929"/>
            <a:ext cx="1301568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etângulo 83"/>
          <p:cNvSpPr/>
          <p:nvPr/>
        </p:nvSpPr>
        <p:spPr>
          <a:xfrm>
            <a:off x="721067" y="2133650"/>
            <a:ext cx="134169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5" name="Gráfico 84"/>
          <p:cNvGraphicFramePr/>
          <p:nvPr>
            <p:extLst>
              <p:ext uri="{D42A27DB-BD31-4B8C-83A1-F6EECF244321}">
                <p14:modId xmlns:p14="http://schemas.microsoft.com/office/powerpoint/2010/main" val="321414325"/>
              </p:ext>
            </p:extLst>
          </p:nvPr>
        </p:nvGraphicFramePr>
        <p:xfrm>
          <a:off x="424323" y="1960864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6" name="Retângulo 85"/>
          <p:cNvSpPr/>
          <p:nvPr/>
        </p:nvSpPr>
        <p:spPr>
          <a:xfrm>
            <a:off x="694607" y="1773610"/>
            <a:ext cx="1368152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8,6 </a:t>
            </a:r>
            <a:endParaRPr lang="pt-BR" dirty="0"/>
          </a:p>
        </p:txBody>
      </p:sp>
      <p:sp>
        <p:nvSpPr>
          <p:cNvPr id="87" name="Retângulo 86"/>
          <p:cNvSpPr/>
          <p:nvPr/>
        </p:nvSpPr>
        <p:spPr>
          <a:xfrm>
            <a:off x="2311405" y="1778889"/>
            <a:ext cx="1314495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8,5</a:t>
            </a:r>
            <a:endParaRPr lang="pt-BR" dirty="0"/>
          </a:p>
        </p:txBody>
      </p:sp>
      <p:sp>
        <p:nvSpPr>
          <p:cNvPr id="88" name="Retângulo 87"/>
          <p:cNvSpPr/>
          <p:nvPr/>
        </p:nvSpPr>
        <p:spPr>
          <a:xfrm>
            <a:off x="3902346" y="1780843"/>
            <a:ext cx="1329370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8,7</a:t>
            </a:r>
            <a:endParaRPr lang="pt-BR" dirty="0"/>
          </a:p>
        </p:txBody>
      </p:sp>
      <p:sp>
        <p:nvSpPr>
          <p:cNvPr id="89" name="Retângulo 88"/>
          <p:cNvSpPr/>
          <p:nvPr/>
        </p:nvSpPr>
        <p:spPr>
          <a:xfrm>
            <a:off x="5488468" y="1773610"/>
            <a:ext cx="1326819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8,4</a:t>
            </a:r>
            <a:endParaRPr lang="pt-BR" dirty="0"/>
          </a:p>
        </p:txBody>
      </p:sp>
      <p:sp>
        <p:nvSpPr>
          <p:cNvPr id="90" name="Retângulo 89"/>
          <p:cNvSpPr/>
          <p:nvPr/>
        </p:nvSpPr>
        <p:spPr>
          <a:xfrm>
            <a:off x="7008023" y="1788999"/>
            <a:ext cx="1306504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8,4</a:t>
            </a:r>
            <a:endParaRPr lang="pt-BR" dirty="0"/>
          </a:p>
        </p:txBody>
      </p:sp>
      <p:sp>
        <p:nvSpPr>
          <p:cNvPr id="91" name="Retângulo 90"/>
          <p:cNvSpPr/>
          <p:nvPr/>
        </p:nvSpPr>
        <p:spPr>
          <a:xfrm>
            <a:off x="8584812" y="1788999"/>
            <a:ext cx="1306258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8,4</a:t>
            </a:r>
            <a:endParaRPr lang="pt-BR" dirty="0"/>
          </a:p>
        </p:txBody>
      </p:sp>
      <p:sp>
        <p:nvSpPr>
          <p:cNvPr id="92" name="Retângulo 91"/>
          <p:cNvSpPr/>
          <p:nvPr/>
        </p:nvSpPr>
        <p:spPr>
          <a:xfrm>
            <a:off x="10181433" y="2149039"/>
            <a:ext cx="1314372" cy="324036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Retângulo 92"/>
          <p:cNvSpPr/>
          <p:nvPr/>
        </p:nvSpPr>
        <p:spPr>
          <a:xfrm>
            <a:off x="10181432" y="1788999"/>
            <a:ext cx="1314373" cy="36004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Média: 8,4</a:t>
            </a:r>
            <a:endParaRPr lang="pt-BR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10055646" y="659814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9.460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256</a:t>
            </a:r>
          </a:p>
        </p:txBody>
      </p:sp>
      <p:sp>
        <p:nvSpPr>
          <p:cNvPr id="42" name="Retângulo 41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43" name="Retângulo 42">
            <a:hlinkClick r:id="rId5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4" name="Retângulo 43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45" name="Conector reto 44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Retângulo 45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7" name="Retângulo 46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hlinkClick r:id="rId9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54" name="Conector reto 53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54">
            <a:hlinkClick r:id="rId10" action="ppaction://hlinksldjump"/>
          </p:cNvPr>
          <p:cNvSpPr/>
          <p:nvPr/>
        </p:nvSpPr>
        <p:spPr>
          <a:xfrm>
            <a:off x="8434002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9821233" y="54947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11" action="ppaction://hlinksldjump"/>
          </p:cNvPr>
          <p:cNvSpPr/>
          <p:nvPr/>
        </p:nvSpPr>
        <p:spPr>
          <a:xfrm>
            <a:off x="9842593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11229824" y="562992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>
            <a:hlinkClick r:id="rId12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5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Q9.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293024567"/>
              </p:ext>
            </p:extLst>
          </p:nvPr>
        </p:nvGraphicFramePr>
        <p:xfrm>
          <a:off x="190550" y="1267785"/>
          <a:ext cx="11665296" cy="487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31" name="Retângulo 30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32" name="Conector reto 31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Retângulo 32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 55">
            <a:hlinkClick r:id="rId9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57" name="Conector reto 56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>
            <a:hlinkClick r:id="rId10" action="ppaction://hlinksldjump"/>
          </p:cNvPr>
          <p:cNvSpPr/>
          <p:nvPr/>
        </p:nvSpPr>
        <p:spPr>
          <a:xfrm>
            <a:off x="8434002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59" name="Conector reto 58"/>
          <p:cNvCxnSpPr/>
          <p:nvPr/>
        </p:nvCxnSpPr>
        <p:spPr>
          <a:xfrm flipV="1">
            <a:off x="9821233" y="54947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>
            <a:hlinkClick r:id="rId11" action="ppaction://hlinksldjump"/>
          </p:cNvPr>
          <p:cNvSpPr/>
          <p:nvPr/>
        </p:nvSpPr>
        <p:spPr>
          <a:xfrm>
            <a:off x="9842593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1" name="Conector reto 60"/>
          <p:cNvCxnSpPr/>
          <p:nvPr/>
        </p:nvCxnSpPr>
        <p:spPr>
          <a:xfrm flipV="1">
            <a:off x="11229824" y="562992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>
            <a:hlinkClick r:id="rId12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3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Q9.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947413481"/>
              </p:ext>
            </p:extLst>
          </p:nvPr>
        </p:nvGraphicFramePr>
        <p:xfrm>
          <a:off x="262558" y="1989634"/>
          <a:ext cx="1150302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31" name="Retângulo 30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32" name="Conector reto 31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Retângulo 32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 55">
            <a:hlinkClick r:id="rId9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57" name="Conector reto 56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>
            <a:hlinkClick r:id="rId10" action="ppaction://hlinksldjump"/>
          </p:cNvPr>
          <p:cNvSpPr/>
          <p:nvPr/>
        </p:nvSpPr>
        <p:spPr>
          <a:xfrm>
            <a:off x="8434002" y="54947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59" name="Conector reto 58"/>
          <p:cNvCxnSpPr/>
          <p:nvPr/>
        </p:nvCxnSpPr>
        <p:spPr>
          <a:xfrm flipV="1">
            <a:off x="9821233" y="54947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>
            <a:hlinkClick r:id="rId11" action="ppaction://hlinksldjump"/>
          </p:cNvPr>
          <p:cNvSpPr/>
          <p:nvPr/>
        </p:nvSpPr>
        <p:spPr>
          <a:xfrm>
            <a:off x="9842593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1" name="Conector reto 60"/>
          <p:cNvCxnSpPr/>
          <p:nvPr/>
        </p:nvCxnSpPr>
        <p:spPr>
          <a:xfrm flipV="1">
            <a:off x="11229824" y="562992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>
            <a:hlinkClick r:id="rId12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24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IMAGEM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Q9.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Em uma escala, onde 0 (zero) significa que o(a) 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tem uma imagem muito negativa e 10 (dez) uma imagem  muito positiva, que nota daria para a imagem do SEBRAE?</a:t>
            </a:r>
            <a:endParaRPr lang="pt-BR" sz="1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482134380"/>
              </p:ext>
            </p:extLst>
          </p:nvPr>
        </p:nvGraphicFramePr>
        <p:xfrm>
          <a:off x="1067810" y="2493690"/>
          <a:ext cx="10077323" cy="393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6" name="Agrupar 25"/>
          <p:cNvGrpSpPr/>
          <p:nvPr/>
        </p:nvGrpSpPr>
        <p:grpSpPr>
          <a:xfrm>
            <a:off x="1846734" y="2637706"/>
            <a:ext cx="8676551" cy="216024"/>
            <a:chOff x="1846734" y="2709714"/>
            <a:chExt cx="8676551" cy="216024"/>
          </a:xfrm>
        </p:grpSpPr>
        <p:cxnSp>
          <p:nvCxnSpPr>
            <p:cNvPr id="7" name="Conector reto 6"/>
            <p:cNvCxnSpPr/>
            <p:nvPr/>
          </p:nvCxnSpPr>
          <p:spPr>
            <a:xfrm>
              <a:off x="1846734" y="2781722"/>
              <a:ext cx="1368152" cy="144016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flipV="1">
              <a:off x="3211502" y="2709714"/>
              <a:ext cx="3528392" cy="216024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6720546" y="2709714"/>
              <a:ext cx="2398996" cy="216024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ector de Seta Reta 23"/>
            <p:cNvCxnSpPr/>
            <p:nvPr/>
          </p:nvCxnSpPr>
          <p:spPr>
            <a:xfrm>
              <a:off x="9114694" y="2925738"/>
              <a:ext cx="1408591" cy="0"/>
            </a:xfrm>
            <a:prstGeom prst="straightConnector1">
              <a:avLst/>
            </a:prstGeom>
            <a:ln w="38100">
              <a:solidFill>
                <a:srgbClr val="BE4B4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tângulo 30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32" name="Retângulo 31">
            <a:hlinkClick r:id="rId5" action="ppaction://hlinksldjump"/>
          </p:cNvPr>
          <p:cNvSpPr/>
          <p:nvPr/>
        </p:nvSpPr>
        <p:spPr>
          <a:xfrm>
            <a:off x="5663158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33" name="Retângulo 32">
            <a:hlinkClick r:id="rId6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METAS POR UF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Retângulo 34">
            <a:hlinkClick r:id="rId7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8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9" action="ppaction://hlinksldjump"/>
          </p:cNvPr>
          <p:cNvSpPr/>
          <p:nvPr/>
        </p:nvSpPr>
        <p:spPr>
          <a:xfrm>
            <a:off x="7038077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OCUPAÇÃO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8425308" y="58138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hlinkClick r:id="rId10" action="ppaction://hlinksldjump"/>
          </p:cNvPr>
          <p:cNvSpPr/>
          <p:nvPr/>
        </p:nvSpPr>
        <p:spPr>
          <a:xfrm>
            <a:off x="8434002" y="54947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RENDA</a:t>
            </a:r>
          </a:p>
        </p:txBody>
      </p:sp>
      <p:cxnSp>
        <p:nvCxnSpPr>
          <p:cNvPr id="45" name="Conector reto 44"/>
          <p:cNvCxnSpPr/>
          <p:nvPr/>
        </p:nvCxnSpPr>
        <p:spPr>
          <a:xfrm flipV="1">
            <a:off x="9821233" y="54947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11" action="ppaction://hlinksldjump"/>
          </p:cNvPr>
          <p:cNvSpPr/>
          <p:nvPr/>
        </p:nvSpPr>
        <p:spPr>
          <a:xfrm>
            <a:off x="9842593" y="54947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6" name="Conector reto 65"/>
          <p:cNvCxnSpPr/>
          <p:nvPr/>
        </p:nvCxnSpPr>
        <p:spPr>
          <a:xfrm flipV="1">
            <a:off x="11229824" y="562992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>
            <a:hlinkClick r:id="rId12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Q10.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indicasse com quais afirmações concorda:</a:t>
            </a:r>
            <a:endParaRPr lang="pt-BR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4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094159809"/>
              </p:ext>
            </p:extLst>
          </p:nvPr>
        </p:nvGraphicFramePr>
        <p:xfrm>
          <a:off x="10297" y="1917626"/>
          <a:ext cx="121668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tângulo 1">
            <a:hlinkClick r:id="rId6" action="ppaction://hlinksldjump"/>
          </p:cNvPr>
          <p:cNvSpPr/>
          <p:nvPr/>
        </p:nvSpPr>
        <p:spPr>
          <a:xfrm>
            <a:off x="334566" y="5878066"/>
            <a:ext cx="936104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26" name="Retângulo 25">
            <a:hlinkClick r:id="rId7" action="ppaction://hlinksldjump"/>
          </p:cNvPr>
          <p:cNvSpPr/>
          <p:nvPr/>
        </p:nvSpPr>
        <p:spPr>
          <a:xfrm>
            <a:off x="1630710" y="6057968"/>
            <a:ext cx="936104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27" name="Retângulo 26">
            <a:hlinkClick r:id="rId8" action="ppaction://hlinksldjump"/>
          </p:cNvPr>
          <p:cNvSpPr/>
          <p:nvPr/>
        </p:nvSpPr>
        <p:spPr>
          <a:xfrm>
            <a:off x="2998862" y="5734050"/>
            <a:ext cx="936104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28" name="Retângulo 27">
            <a:hlinkClick r:id="rId9" action="ppaction://hlinksldjump"/>
          </p:cNvPr>
          <p:cNvSpPr/>
          <p:nvPr/>
        </p:nvSpPr>
        <p:spPr>
          <a:xfrm>
            <a:off x="4295006" y="5907022"/>
            <a:ext cx="936104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36" name="Retângulo 35">
            <a:hlinkClick r:id="rId10" action="ppaction://hlinksldjump"/>
          </p:cNvPr>
          <p:cNvSpPr/>
          <p:nvPr/>
        </p:nvSpPr>
        <p:spPr>
          <a:xfrm>
            <a:off x="5608899" y="5769936"/>
            <a:ext cx="936104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37" name="Retângulo 36">
            <a:hlinkClick r:id="rId11" action="ppaction://hlinksldjump"/>
          </p:cNvPr>
          <p:cNvSpPr/>
          <p:nvPr/>
        </p:nvSpPr>
        <p:spPr>
          <a:xfrm>
            <a:off x="6945507" y="6238106"/>
            <a:ext cx="936104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38" name="Retângulo 37">
            <a:hlinkClick r:id="rId12" action="ppaction://hlinksldjump"/>
          </p:cNvPr>
          <p:cNvSpPr/>
          <p:nvPr/>
        </p:nvSpPr>
        <p:spPr>
          <a:xfrm>
            <a:off x="8279986" y="5878066"/>
            <a:ext cx="936104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39" name="Retângulo 38">
            <a:hlinkClick r:id="rId13" action="ppaction://hlinksldjump"/>
          </p:cNvPr>
          <p:cNvSpPr/>
          <p:nvPr/>
        </p:nvSpPr>
        <p:spPr>
          <a:xfrm>
            <a:off x="9609985" y="5860005"/>
            <a:ext cx="936104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40" name="Retângulo 39">
            <a:hlinkClick r:id="rId14" action="ppaction://hlinksldjump"/>
          </p:cNvPr>
          <p:cNvSpPr/>
          <p:nvPr/>
        </p:nvSpPr>
        <p:spPr>
          <a:xfrm>
            <a:off x="10939984" y="5769936"/>
            <a:ext cx="936104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VER +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</p:spTree>
    <p:extLst>
      <p:ext uri="{BB962C8B-B14F-4D97-AF65-F5344CB8AC3E}">
        <p14:creationId xmlns:p14="http://schemas.microsoft.com/office/powerpoint/2010/main" val="155418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Os produtos e serviços são bem divulgados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Q10.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indicasse com quais afirmações concorda: “os produtos e serviços são bem divulgados”.</a:t>
            </a:r>
            <a:endParaRPr lang="pt-BR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3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400055774"/>
              </p:ext>
            </p:extLst>
          </p:nvPr>
        </p:nvGraphicFramePr>
        <p:xfrm>
          <a:off x="1918742" y="1447208"/>
          <a:ext cx="8126942" cy="481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  <p:pic>
        <p:nvPicPr>
          <p:cNvPr id="19" name="Imagem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Os produtos e serviços são bem divulgados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Q10. 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2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200" dirty="0">
                <a:latin typeface="+mj-lt"/>
                <a:ea typeface="Times New Roman" panose="02020603050405020304" pitchFamily="18" charset="0"/>
              </a:rPr>
              <a:t>(a) indicasse com quais afirmações concorda: “os produtos e serviços são bem divulgados”.</a:t>
            </a:r>
            <a:endParaRPr lang="pt-BR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3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2257559408"/>
              </p:ext>
            </p:extLst>
          </p:nvPr>
        </p:nvGraphicFramePr>
        <p:xfrm>
          <a:off x="262558" y="2493690"/>
          <a:ext cx="11377264" cy="389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</p:spTree>
    <p:extLst>
      <p:ext uri="{BB962C8B-B14F-4D97-AF65-F5344CB8AC3E}">
        <p14:creationId xmlns:p14="http://schemas.microsoft.com/office/powerpoint/2010/main" val="5195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4" name="Retângulo 43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6" name="Retângulo 45">
            <a:hlinkClick r:id="rId4" action="ppaction://hlinksldjump"/>
          </p:cNvPr>
          <p:cNvSpPr/>
          <p:nvPr/>
        </p:nvSpPr>
        <p:spPr>
          <a:xfrm>
            <a:off x="5669925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42" name="Retângulo 4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Empresa que promove o EMPREENDEDORISMO NO BRASIL (Espontânea)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Q02. Qual o primeiro nome de instituição/empresa que o(a) Sr.(a) lembra que promove o EMPREENDEDORISMO NO BRASIL? </a:t>
            </a:r>
            <a:endParaRPr lang="pt-BR" sz="1200" i="1" dirty="0"/>
          </a:p>
        </p:txBody>
      </p:sp>
      <p:sp>
        <p:nvSpPr>
          <p:cNvPr id="26" name="Retângulo 25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7" name="Retângulo 26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145356535"/>
              </p:ext>
            </p:extLst>
          </p:nvPr>
        </p:nvGraphicFramePr>
        <p:xfrm>
          <a:off x="4971914" y="1811646"/>
          <a:ext cx="6733021" cy="3523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54" name="Picture 2" descr="Image result for logo sebrae 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638" y="5316819"/>
            <a:ext cx="1008112" cy="4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Agrupar 11"/>
          <p:cNvGrpSpPr/>
          <p:nvPr/>
        </p:nvGrpSpPr>
        <p:grpSpPr>
          <a:xfrm>
            <a:off x="7433493" y="5331443"/>
            <a:ext cx="1877795" cy="361018"/>
            <a:chOff x="3286894" y="1699648"/>
            <a:chExt cx="1738820" cy="361018"/>
          </a:xfrm>
        </p:grpSpPr>
        <p:sp>
          <p:nvSpPr>
            <p:cNvPr id="10" name="Retângulo 9"/>
            <p:cNvSpPr/>
            <p:nvPr/>
          </p:nvSpPr>
          <p:spPr>
            <a:xfrm>
              <a:off x="3286894" y="1699648"/>
              <a:ext cx="1738820" cy="134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rgbClr val="00B050"/>
                  </a:solidFill>
                </a:rPr>
                <a:t>OUTRA</a:t>
              </a:r>
            </a:p>
          </p:txBody>
        </p:sp>
        <p:sp>
          <p:nvSpPr>
            <p:cNvPr id="55" name="Retângulo 54"/>
            <p:cNvSpPr/>
            <p:nvPr/>
          </p:nvSpPr>
          <p:spPr>
            <a:xfrm>
              <a:off x="3297522" y="1926302"/>
              <a:ext cx="1728192" cy="134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rgbClr val="00B050"/>
                  </a:solidFill>
                </a:rPr>
                <a:t>INSTITUIÇÃO</a:t>
              </a:r>
            </a:p>
          </p:txBody>
        </p:sp>
      </p:grpSp>
      <p:sp>
        <p:nvSpPr>
          <p:cNvPr id="57" name="Retângulo 56"/>
          <p:cNvSpPr/>
          <p:nvPr/>
        </p:nvSpPr>
        <p:spPr>
          <a:xfrm>
            <a:off x="9695607" y="5342645"/>
            <a:ext cx="1656184" cy="246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2"/>
                </a:solidFill>
              </a:rPr>
              <a:t>NÃO SABE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262558" y="2389451"/>
            <a:ext cx="446449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 </a:t>
            </a:r>
            <a:r>
              <a:rPr lang="pt-BR" sz="2500" b="1" dirty="0">
                <a:solidFill>
                  <a:srgbClr val="0075BF"/>
                </a:solidFill>
                <a:latin typeface="Calibri" panose="020F0502020204030204"/>
                <a:cs typeface="Aparajita" panose="020B0604020202020204" pitchFamily="34" charset="0"/>
              </a:rPr>
              <a:t>15%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dos entrevistados citaram o </a:t>
            </a:r>
            <a:r>
              <a:rPr lang="pt-BR" sz="2000" b="1" dirty="0">
                <a:solidFill>
                  <a:srgbClr val="0075BF"/>
                </a:solidFill>
                <a:latin typeface="Calibri" panose="020F0502020204030204"/>
                <a:cs typeface="Aparajita" panose="020B0604020202020204" pitchFamily="34" charset="0"/>
              </a:rPr>
              <a:t>SEBRAE como primeira lembrança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de empresa que promove o empreendedorismo no Brasil. </a:t>
            </a:r>
          </a:p>
        </p:txBody>
      </p:sp>
      <p:sp>
        <p:nvSpPr>
          <p:cNvPr id="60" name="Retângulo 59">
            <a:hlinkClick r:id="rId10" action="ppaction://hlinksldjump"/>
          </p:cNvPr>
          <p:cNvSpPr/>
          <p:nvPr/>
        </p:nvSpPr>
        <p:spPr>
          <a:xfrm>
            <a:off x="7724319" y="5829288"/>
            <a:ext cx="1296144" cy="422656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Qual?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406574" y="1372013"/>
            <a:ext cx="1008112" cy="902277"/>
            <a:chOff x="5087094" y="1183612"/>
            <a:chExt cx="1008112" cy="902277"/>
          </a:xfrm>
        </p:grpSpPr>
        <p:sp>
          <p:nvSpPr>
            <p:cNvPr id="4" name="Retângulo 3"/>
            <p:cNvSpPr/>
            <p:nvPr/>
          </p:nvSpPr>
          <p:spPr>
            <a:xfrm>
              <a:off x="5087094" y="1183612"/>
              <a:ext cx="1008112" cy="9022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2000" b="1" dirty="0"/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1110" y="1269554"/>
              <a:ext cx="769094" cy="769094"/>
            </a:xfrm>
            <a:prstGeom prst="rect">
              <a:avLst/>
            </a:prstGeom>
          </p:spPr>
        </p:pic>
      </p:grpSp>
      <p:sp>
        <p:nvSpPr>
          <p:cNvPr id="30" name="CaixaDeTexto 29"/>
          <p:cNvSpPr txBox="1"/>
          <p:nvPr/>
        </p:nvSpPr>
        <p:spPr>
          <a:xfrm>
            <a:off x="262558" y="4097898"/>
            <a:ext cx="45938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Se considerarmos apenas aqueles que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souberam citar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alguma instituição que promove o empreendedorismo no Brasil, </a:t>
            </a:r>
            <a:r>
              <a:rPr lang="pt-BR" sz="2500" b="1" dirty="0">
                <a:solidFill>
                  <a:srgbClr val="0075BF"/>
                </a:solidFill>
                <a:latin typeface="Calibri" panose="020F0502020204030204"/>
                <a:cs typeface="Aparajita" panose="020B0604020202020204" pitchFamily="34" charset="0"/>
              </a:rPr>
              <a:t>38,6%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citaram o </a:t>
            </a:r>
            <a:r>
              <a:rPr lang="pt-BR" sz="2000" b="1" dirty="0">
                <a:solidFill>
                  <a:srgbClr val="0075BF"/>
                </a:solidFill>
                <a:latin typeface="Calibri" panose="020F0502020204030204"/>
                <a:cs typeface="Aparajita" panose="020B0604020202020204" pitchFamily="34" charset="0"/>
              </a:rPr>
              <a:t>SEBRAE como primeira lembrança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10.120 entrevistas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0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Os produtos e serviços são bem divulgados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+mj-lt"/>
              </a:rPr>
              <a:t>Q10. 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latin typeface="+mj-lt"/>
                <a:ea typeface="Times New Roman" panose="02020603050405020304" pitchFamily="18" charset="0"/>
              </a:rPr>
              <a:t>(a) indicasse com quais afirmações concorda: “os produtos e serviços são bem divulgados”.</a:t>
            </a:r>
            <a:endParaRPr lang="pt-BR" sz="11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hlinkClick r:id="rId3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592445287"/>
              </p:ext>
            </p:extLst>
          </p:nvPr>
        </p:nvGraphicFramePr>
        <p:xfrm>
          <a:off x="419447" y="2037947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127654" y="660917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9.549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167</a:t>
            </a:r>
          </a:p>
        </p:txBody>
      </p:sp>
    </p:spTree>
    <p:extLst>
      <p:ext uri="{BB962C8B-B14F-4D97-AF65-F5344CB8AC3E}">
        <p14:creationId xmlns:p14="http://schemas.microsoft.com/office/powerpoint/2010/main" val="40415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Os produtos e serviços são bem divulgados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50" dirty="0">
                <a:latin typeface="+mj-lt"/>
              </a:rPr>
              <a:t>Q10. </a:t>
            </a:r>
            <a:r>
              <a:rPr lang="pt-BR" sz="1150" dirty="0"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5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50" dirty="0">
                <a:latin typeface="+mj-lt"/>
                <a:ea typeface="Times New Roman" panose="02020603050405020304" pitchFamily="18" charset="0"/>
              </a:rPr>
              <a:t>(a) indicasse com quais afirmações concorda: “os produtos e serviços são bem divulgados”.</a:t>
            </a:r>
            <a:endParaRPr lang="pt-BR" sz="115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hlinkClick r:id="rId3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160560388"/>
              </p:ext>
            </p:extLst>
          </p:nvPr>
        </p:nvGraphicFramePr>
        <p:xfrm>
          <a:off x="419447" y="2421681"/>
          <a:ext cx="11305255" cy="405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127654" y="659814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9.476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240</a:t>
            </a:r>
          </a:p>
        </p:txBody>
      </p:sp>
    </p:spTree>
    <p:extLst>
      <p:ext uri="{BB962C8B-B14F-4D97-AF65-F5344CB8AC3E}">
        <p14:creationId xmlns:p14="http://schemas.microsoft.com/office/powerpoint/2010/main" val="60691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instituição social e ambientalmente responsável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 SEBRAE é uma instituição social e ambientalmente responsável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”.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718578562"/>
              </p:ext>
            </p:extLst>
          </p:nvPr>
        </p:nvGraphicFramePr>
        <p:xfrm>
          <a:off x="1918742" y="1447208"/>
          <a:ext cx="8126942" cy="481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  <p:pic>
        <p:nvPicPr>
          <p:cNvPr id="19" name="Imagem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instituição social e ambientalmente responsável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4137367431"/>
              </p:ext>
            </p:extLst>
          </p:nvPr>
        </p:nvGraphicFramePr>
        <p:xfrm>
          <a:off x="262558" y="2493690"/>
          <a:ext cx="11377264" cy="389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instituição social e ambientalmente responsável</a:t>
            </a:r>
          </a:p>
        </p:txBody>
      </p:sp>
      <p:sp>
        <p:nvSpPr>
          <p:cNvPr id="19" name="Retângulo 18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0" name="Retângulo 19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Retângulo 21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3" name="Retângulo 22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</p:spTree>
    <p:extLst>
      <p:ext uri="{BB962C8B-B14F-4D97-AF65-F5344CB8AC3E}">
        <p14:creationId xmlns:p14="http://schemas.microsoft.com/office/powerpoint/2010/main" val="327912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instituição social e ambientalmente responsável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784134916"/>
              </p:ext>
            </p:extLst>
          </p:nvPr>
        </p:nvGraphicFramePr>
        <p:xfrm>
          <a:off x="419447" y="2037947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instituição social e ambientalmente responsável</a:t>
            </a:r>
          </a:p>
        </p:txBody>
      </p:sp>
      <p:sp>
        <p:nvSpPr>
          <p:cNvPr id="20" name="Retângulo 19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etângulo 22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4" name="Retângulo 23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0127654" y="631011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9.549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167</a:t>
            </a:r>
          </a:p>
        </p:txBody>
      </p:sp>
    </p:spTree>
    <p:extLst>
      <p:ext uri="{BB962C8B-B14F-4D97-AF65-F5344CB8AC3E}">
        <p14:creationId xmlns:p14="http://schemas.microsoft.com/office/powerpoint/2010/main" val="247848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instituição social e ambientalmente responsável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614993531"/>
              </p:ext>
            </p:extLst>
          </p:nvPr>
        </p:nvGraphicFramePr>
        <p:xfrm>
          <a:off x="419447" y="2421681"/>
          <a:ext cx="11305255" cy="405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instituição social e ambientalmente responsável</a:t>
            </a:r>
          </a:p>
        </p:txBody>
      </p:sp>
      <p:sp>
        <p:nvSpPr>
          <p:cNvPr id="20" name="Retângulo 19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etângulo 22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4" name="Retângulo 23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0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transmite credibilidade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 SEBRAE transmite credibilidade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”.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131739226"/>
              </p:ext>
            </p:extLst>
          </p:nvPr>
        </p:nvGraphicFramePr>
        <p:xfrm>
          <a:off x="1918742" y="1447208"/>
          <a:ext cx="8126942" cy="481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  <p:pic>
        <p:nvPicPr>
          <p:cNvPr id="19" name="Imagem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transmite credibilidade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2053947716"/>
              </p:ext>
            </p:extLst>
          </p:nvPr>
        </p:nvGraphicFramePr>
        <p:xfrm>
          <a:off x="262558" y="2493690"/>
          <a:ext cx="11377264" cy="389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transmite credibilidade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</p:spTree>
    <p:extLst>
      <p:ext uri="{BB962C8B-B14F-4D97-AF65-F5344CB8AC3E}">
        <p14:creationId xmlns:p14="http://schemas.microsoft.com/office/powerpoint/2010/main" val="410489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transmite credibilidade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309033737"/>
              </p:ext>
            </p:extLst>
          </p:nvPr>
        </p:nvGraphicFramePr>
        <p:xfrm>
          <a:off x="419447" y="2037947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transmite credibilidade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127654" y="660917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9.549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167</a:t>
            </a:r>
          </a:p>
        </p:txBody>
      </p:sp>
    </p:spTree>
    <p:extLst>
      <p:ext uri="{BB962C8B-B14F-4D97-AF65-F5344CB8AC3E}">
        <p14:creationId xmlns:p14="http://schemas.microsoft.com/office/powerpoint/2010/main" val="5378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transmite credibilidade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694100255"/>
              </p:ext>
            </p:extLst>
          </p:nvPr>
        </p:nvGraphicFramePr>
        <p:xfrm>
          <a:off x="419447" y="2421681"/>
          <a:ext cx="11305255" cy="405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transmite credibilidade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9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Q02. Qual o primeiro nome de instituição/empresa que o(a) Sr.(a) lembra que promove o EMPREENDEDORISMO NO BRASIL?</a:t>
            </a:r>
          </a:p>
        </p:txBody>
      </p: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795591"/>
              </p:ext>
            </p:extLst>
          </p:nvPr>
        </p:nvGraphicFramePr>
        <p:xfrm>
          <a:off x="312397" y="942947"/>
          <a:ext cx="2808312" cy="55935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372437145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284559919"/>
                    </a:ext>
                  </a:extLst>
                </a:gridCol>
              </a:tblGrid>
              <a:tr h="398615"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INSTITUIÇÃO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citações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996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PETROBRAS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22562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SENAI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03962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SENAC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43789166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COCA-COLA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0,47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0665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ITAU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0,37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79761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VALE DO RIO DOCE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0,37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32435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NATURA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0,33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12024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BANCO DO BRASIL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0,31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82502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NESTLE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58104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AMBEV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33015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SESI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85652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ODEBRECH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2446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NET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18830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HINODE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5351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VIVO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6273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BRADESCO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48484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BNDES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76861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JBS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99535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81201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WOLSWAGEM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81426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CAIXA ECONOMICA FEDERAL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28548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SESC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11849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VOTORANTIN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36272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GLOBO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28958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CASAS BAHIA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04963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SANTANDER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88506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FIAT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93464226"/>
                  </a:ext>
                </a:extLst>
              </a:tr>
            </a:tbl>
          </a:graphicData>
        </a:graphic>
      </p:graphicFrame>
      <p:pic>
        <p:nvPicPr>
          <p:cNvPr id="33" name="Imagem 3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  <p:sp>
        <p:nvSpPr>
          <p:cNvPr id="36" name="CaixaDeTexto 35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Empresa que promove o EMPREENDEDORISMO NO BRASIL (Outra, qual?)</a:t>
            </a: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934726"/>
              </p:ext>
            </p:extLst>
          </p:nvPr>
        </p:nvGraphicFramePr>
        <p:xfrm>
          <a:off x="3221954" y="934062"/>
          <a:ext cx="2803631" cy="56177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69087">
                  <a:extLst>
                    <a:ext uri="{9D8B030D-6E8A-4147-A177-3AD203B41FA5}">
                      <a16:colId xmlns:a16="http://schemas.microsoft.com/office/drawing/2014/main" val="3724371455"/>
                    </a:ext>
                  </a:extLst>
                </a:gridCol>
                <a:gridCol w="934544">
                  <a:extLst>
                    <a:ext uri="{9D8B030D-6E8A-4147-A177-3AD203B41FA5}">
                      <a16:colId xmlns:a16="http://schemas.microsoft.com/office/drawing/2014/main" val="3284559919"/>
                    </a:ext>
                  </a:extLst>
                </a:gridCol>
              </a:tblGrid>
              <a:tr h="39496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INSTITUIÇÃO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citações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996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ENDEAVOR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22562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SADIA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03962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FORD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43789166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BANCO DO NORDESTE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0665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MAGAZINE LUIZA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79761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AVON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32435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PÃO DE AÇUCAR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12024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SICREDI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82502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WALMART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58104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BOMBRIL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33015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LBV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85652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CORREIOS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2446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18830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GOOGLE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5351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EMBRAPA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6273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C&amp;A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48484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MATARAZZO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76861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MC DONALDS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99535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CARREFOUR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81201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HERBALIFE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81426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SBT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28548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CEF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11849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LOJAS AMERICANAS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36272427"/>
                  </a:ext>
                </a:extLst>
              </a:tr>
              <a:tr h="220283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RIACHUELO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28958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TRAMONTINA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04963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88506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RBS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93464226"/>
                  </a:ext>
                </a:extLst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076823"/>
              </p:ext>
            </p:extLst>
          </p:nvPr>
        </p:nvGraphicFramePr>
        <p:xfrm>
          <a:off x="6092474" y="929007"/>
          <a:ext cx="2803631" cy="56177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69087">
                  <a:extLst>
                    <a:ext uri="{9D8B030D-6E8A-4147-A177-3AD203B41FA5}">
                      <a16:colId xmlns:a16="http://schemas.microsoft.com/office/drawing/2014/main" val="3724371455"/>
                    </a:ext>
                  </a:extLst>
                </a:gridCol>
                <a:gridCol w="934544">
                  <a:extLst>
                    <a:ext uri="{9D8B030D-6E8A-4147-A177-3AD203B41FA5}">
                      <a16:colId xmlns:a16="http://schemas.microsoft.com/office/drawing/2014/main" val="3284559919"/>
                    </a:ext>
                  </a:extLst>
                </a:gridCol>
              </a:tblGrid>
              <a:tr h="39496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INSTITUIÇÃO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citações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996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BANCO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22562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UNIMED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03962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ALGAR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43789166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GERDAU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0665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AURORA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79761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PORTO SEGURO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32435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TELEFONICA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12024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CHEVROLET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82502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58104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APAE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33015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VASP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85652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CPFL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2446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GRENDENE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18830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 BOTICARIO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5351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POLISHOP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6273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EMBRATEL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48484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AISAP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76861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BBV FINANC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99535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CASA NOVA TRANPORTE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81201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CLABIN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81426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DISTRIBUIDORA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28548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GENERAL MOTORS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11849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GEPATRI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36272427"/>
                  </a:ext>
                </a:extLst>
              </a:tr>
              <a:tr h="220283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GOMES DE ALMEIDA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28958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GOSSIL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04963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IPAU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88506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IPOM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93464226"/>
                  </a:ext>
                </a:extLst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736543"/>
              </p:ext>
            </p:extLst>
          </p:nvPr>
        </p:nvGraphicFramePr>
        <p:xfrm>
          <a:off x="8980207" y="929007"/>
          <a:ext cx="2803631" cy="56160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69087">
                  <a:extLst>
                    <a:ext uri="{9D8B030D-6E8A-4147-A177-3AD203B41FA5}">
                      <a16:colId xmlns:a16="http://schemas.microsoft.com/office/drawing/2014/main" val="3724371455"/>
                    </a:ext>
                  </a:extLst>
                </a:gridCol>
                <a:gridCol w="934544">
                  <a:extLst>
                    <a:ext uri="{9D8B030D-6E8A-4147-A177-3AD203B41FA5}">
                      <a16:colId xmlns:a16="http://schemas.microsoft.com/office/drawing/2014/main" val="3284559919"/>
                    </a:ext>
                  </a:extLst>
                </a:gridCol>
              </a:tblGrid>
              <a:tr h="43115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INSTITUIÇÃO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citações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996556"/>
                  </a:ext>
                </a:extLst>
              </a:tr>
              <a:tr h="210606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NISSIN MIOJO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22562834"/>
                  </a:ext>
                </a:extLst>
              </a:tr>
              <a:tr h="386791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NOSSA SENHORA DA APARECIDA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03962778"/>
                  </a:ext>
                </a:extLst>
              </a:tr>
              <a:tr h="210606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REATEX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43789166"/>
                  </a:ext>
                </a:extLst>
              </a:tr>
              <a:tr h="210606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ROCHA TOP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0665961"/>
                  </a:ext>
                </a:extLst>
              </a:tr>
              <a:tr h="210606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SEBRABAN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79761325"/>
                  </a:ext>
                </a:extLst>
              </a:tr>
              <a:tr h="210606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SOMBRIO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32435701"/>
                  </a:ext>
                </a:extLst>
              </a:tr>
              <a:tr h="210606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TELMO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12024810"/>
                  </a:ext>
                </a:extLst>
              </a:tr>
              <a:tr h="199020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TUMARINA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82502965"/>
                  </a:ext>
                </a:extLst>
              </a:tr>
              <a:tr h="210606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VALEDI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58104021"/>
                  </a:ext>
                </a:extLst>
              </a:tr>
              <a:tr h="210606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WHIRTOOL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33015598"/>
                  </a:ext>
                </a:extLst>
              </a:tr>
              <a:tr h="210606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PERNANBUCANAS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85652542"/>
                  </a:ext>
                </a:extLst>
              </a:tr>
              <a:tr h="210606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INDEVA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2446750"/>
                  </a:ext>
                </a:extLst>
              </a:tr>
              <a:tr h="210606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EMBELEZZE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18830034"/>
                  </a:ext>
                </a:extLst>
              </a:tr>
              <a:tr h="210606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EXTRA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5351348"/>
                  </a:ext>
                </a:extLst>
              </a:tr>
              <a:tr h="210606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CDL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6273383"/>
                  </a:ext>
                </a:extLst>
              </a:tr>
              <a:tr h="210606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AZALEA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48484893"/>
                  </a:ext>
                </a:extLst>
              </a:tr>
              <a:tr h="210606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BRASIL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76861182"/>
                  </a:ext>
                </a:extLst>
              </a:tr>
              <a:tr h="210606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FRIBOI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99535703"/>
                  </a:ext>
                </a:extLst>
              </a:tr>
              <a:tr h="210606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CRIANÇA ESPERANÇA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81201971"/>
                  </a:ext>
                </a:extLst>
              </a:tr>
              <a:tr h="210606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SCANEA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81426684"/>
                  </a:ext>
                </a:extLst>
              </a:tr>
              <a:tr h="210606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BRS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28548764"/>
                  </a:ext>
                </a:extLst>
              </a:tr>
              <a:tr h="210606"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OUTRAS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11849908"/>
                  </a:ext>
                </a:extLst>
              </a:tr>
              <a:tr h="386913"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1006049"/>
                  </a:ext>
                </a:extLst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10428661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2.248 entrevistas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3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organização transparente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 SEBRAE é uma organização transparente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”.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680637792"/>
              </p:ext>
            </p:extLst>
          </p:nvPr>
        </p:nvGraphicFramePr>
        <p:xfrm>
          <a:off x="1918742" y="1447208"/>
          <a:ext cx="8126942" cy="481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  <p:pic>
        <p:nvPicPr>
          <p:cNvPr id="19" name="Imagem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1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organização transparente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2586486223"/>
              </p:ext>
            </p:extLst>
          </p:nvPr>
        </p:nvGraphicFramePr>
        <p:xfrm>
          <a:off x="262558" y="2493690"/>
          <a:ext cx="11377264" cy="389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Retângulo 42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organização transparente</a:t>
            </a:r>
          </a:p>
        </p:txBody>
      </p:sp>
      <p:sp>
        <p:nvSpPr>
          <p:cNvPr id="46" name="Retângulo 45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7" name="Retângulo 46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48" name="Conector reto 47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9" name="Retângulo 48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0" name="Retângulo 49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</p:spTree>
    <p:extLst>
      <p:ext uri="{BB962C8B-B14F-4D97-AF65-F5344CB8AC3E}">
        <p14:creationId xmlns:p14="http://schemas.microsoft.com/office/powerpoint/2010/main" val="27572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organização transparente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504877092"/>
              </p:ext>
            </p:extLst>
          </p:nvPr>
        </p:nvGraphicFramePr>
        <p:xfrm>
          <a:off x="419447" y="2037947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1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organização transparente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0127654" y="660917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9.549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167</a:t>
            </a:r>
          </a:p>
        </p:txBody>
      </p:sp>
    </p:spTree>
    <p:extLst>
      <p:ext uri="{BB962C8B-B14F-4D97-AF65-F5344CB8AC3E}">
        <p14:creationId xmlns:p14="http://schemas.microsoft.com/office/powerpoint/2010/main" val="290848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organização transparente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747177868"/>
              </p:ext>
            </p:extLst>
          </p:nvPr>
        </p:nvGraphicFramePr>
        <p:xfrm>
          <a:off x="419447" y="2421681"/>
          <a:ext cx="11305255" cy="405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1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organização transparente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6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instituição ética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 SEBRAE é uma instituição ética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”.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254123027"/>
              </p:ext>
            </p:extLst>
          </p:nvPr>
        </p:nvGraphicFramePr>
        <p:xfrm>
          <a:off x="1918742" y="1447208"/>
          <a:ext cx="8126942" cy="481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  <p:pic>
        <p:nvPicPr>
          <p:cNvPr id="19" name="Imagem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3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instituição ética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1418612294"/>
              </p:ext>
            </p:extLst>
          </p:nvPr>
        </p:nvGraphicFramePr>
        <p:xfrm>
          <a:off x="262558" y="2493690"/>
          <a:ext cx="11377264" cy="389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1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instituição ética</a:t>
            </a:r>
          </a:p>
        </p:txBody>
      </p:sp>
      <p:sp>
        <p:nvSpPr>
          <p:cNvPr id="20" name="Retângulo 19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etângulo 22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4" name="Retângulo 23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</p:spTree>
    <p:extLst>
      <p:ext uri="{BB962C8B-B14F-4D97-AF65-F5344CB8AC3E}">
        <p14:creationId xmlns:p14="http://schemas.microsoft.com/office/powerpoint/2010/main" val="84202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instituição ética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124561144"/>
              </p:ext>
            </p:extLst>
          </p:nvPr>
        </p:nvGraphicFramePr>
        <p:xfrm>
          <a:off x="419447" y="2037947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tângulo 18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instituição ética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Retângulo 34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127654" y="660917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9.549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167</a:t>
            </a:r>
          </a:p>
        </p:txBody>
      </p:sp>
    </p:spTree>
    <p:extLst>
      <p:ext uri="{BB962C8B-B14F-4D97-AF65-F5344CB8AC3E}">
        <p14:creationId xmlns:p14="http://schemas.microsoft.com/office/powerpoint/2010/main" val="372456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instituição ética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65669886"/>
              </p:ext>
            </p:extLst>
          </p:nvPr>
        </p:nvGraphicFramePr>
        <p:xfrm>
          <a:off x="419447" y="2421681"/>
          <a:ext cx="11305255" cy="405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tângulo 18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instituição ética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Retângulo 34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8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importante para o desenvolvimento econômico e social da localidade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 SEBRAE é importante para o desenvolvimento econômico e social da localidade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”.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978542453"/>
              </p:ext>
            </p:extLst>
          </p:nvPr>
        </p:nvGraphicFramePr>
        <p:xfrm>
          <a:off x="1918742" y="1447208"/>
          <a:ext cx="8126942" cy="481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10847734" y="6310114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  <p:pic>
        <p:nvPicPr>
          <p:cNvPr id="21" name="Imagem 2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7814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8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importante para o desenvolvimento econômico e social da localidade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2809519321"/>
              </p:ext>
            </p:extLst>
          </p:nvPr>
        </p:nvGraphicFramePr>
        <p:xfrm>
          <a:off x="262558" y="2410520"/>
          <a:ext cx="11377264" cy="389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Retângulo 30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importante para o desenvolvimento econômico e social da localidade</a:t>
            </a:r>
          </a:p>
        </p:txBody>
      </p:sp>
      <p:sp>
        <p:nvSpPr>
          <p:cNvPr id="33" name="Retângulo 32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34" name="Retângulo 33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847734" y="6310114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</p:spTree>
    <p:extLst>
      <p:ext uri="{BB962C8B-B14F-4D97-AF65-F5344CB8AC3E}">
        <p14:creationId xmlns:p14="http://schemas.microsoft.com/office/powerpoint/2010/main" val="40291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Q02. Qual o primeiro nome de instituição/empresa que o(a) Sr.(a) lembra que promove o EMPREENDEDORISMO NO BRASIL?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406574" y="1203088"/>
            <a:ext cx="11449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Os estados do </a:t>
            </a:r>
            <a:r>
              <a:rPr lang="pt-BR" sz="1800" b="1" dirty="0">
                <a:solidFill>
                  <a:srgbClr val="0075BF"/>
                </a:solidFill>
                <a:latin typeface="Calibri" panose="020F0502020204030204"/>
                <a:cs typeface="Aparajita" panose="020B0604020202020204" pitchFamily="34" charset="0"/>
              </a:rPr>
              <a:t>Amapá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, </a:t>
            </a:r>
            <a:r>
              <a:rPr lang="pt-BR" sz="1800" b="1" dirty="0">
                <a:solidFill>
                  <a:srgbClr val="0075BF"/>
                </a:solidFill>
                <a:latin typeface="Calibri" panose="020F0502020204030204"/>
                <a:cs typeface="Aparajita" panose="020B0604020202020204" pitchFamily="34" charset="0"/>
              </a:rPr>
              <a:t>Roraima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, </a:t>
            </a:r>
            <a:r>
              <a:rPr lang="pt-BR" sz="1800" b="1" dirty="0">
                <a:solidFill>
                  <a:srgbClr val="0075BF"/>
                </a:solidFill>
                <a:latin typeface="Calibri" panose="020F0502020204030204"/>
                <a:cs typeface="Aparajita" panose="020B0604020202020204" pitchFamily="34" charset="0"/>
              </a:rPr>
              <a:t>Paraíba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e </a:t>
            </a:r>
            <a:r>
              <a:rPr lang="pt-BR" sz="1800" b="1" dirty="0">
                <a:solidFill>
                  <a:srgbClr val="0075BF"/>
                </a:solidFill>
                <a:latin typeface="Calibri" panose="020F0502020204030204"/>
                <a:cs typeface="Aparajita" panose="020B0604020202020204" pitchFamily="34" charset="0"/>
              </a:rPr>
              <a:t>Rio Grande do Norte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destacam-se na lembrança do </a:t>
            </a:r>
            <a:r>
              <a:rPr lang="pt-BR" sz="1800" b="1" dirty="0">
                <a:solidFill>
                  <a:srgbClr val="0075BF"/>
                </a:solidFill>
                <a:latin typeface="Calibri" panose="020F0502020204030204"/>
                <a:cs typeface="Aparajita" panose="020B0604020202020204" pitchFamily="34" charset="0"/>
              </a:rPr>
              <a:t>SEBRAE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como empresa que promove o empreendedorismo no Brasil. Já o </a:t>
            </a:r>
            <a:r>
              <a:rPr lang="pt-BR" sz="1800" b="1" dirty="0">
                <a:solidFill>
                  <a:srgbClr val="FF0000"/>
                </a:solidFill>
                <a:latin typeface="Calibri" panose="020F0502020204030204"/>
                <a:cs typeface="Aparajita" panose="020B0604020202020204" pitchFamily="34" charset="0"/>
              </a:rPr>
              <a:t>Rio de Janeiro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, </a:t>
            </a:r>
            <a:r>
              <a:rPr lang="pt-BR" sz="1800" b="1" dirty="0">
                <a:solidFill>
                  <a:srgbClr val="FF0000"/>
                </a:solidFill>
                <a:latin typeface="Calibri" panose="020F0502020204030204"/>
                <a:cs typeface="Aparajita" panose="020B0604020202020204" pitchFamily="34" charset="0"/>
              </a:rPr>
              <a:t>Santa Catarina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 </a:t>
            </a:r>
            <a:r>
              <a:rPr lang="pt-BR" sz="1800" b="1" dirty="0">
                <a:solidFill>
                  <a:srgbClr val="FF0000"/>
                </a:solidFill>
                <a:latin typeface="Calibri" panose="020F0502020204030204"/>
                <a:cs typeface="Aparajita" panose="020B0604020202020204" pitchFamily="34" charset="0"/>
              </a:rPr>
              <a:t>Minas Gerais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apresentaram os índices </a:t>
            </a:r>
            <a:r>
              <a:rPr lang="pt-BR" sz="1800" dirty="0">
                <a:solidFill>
                  <a:srgbClr val="FF0000"/>
                </a:solidFill>
                <a:latin typeface="Calibri" panose="020F0502020204030204"/>
                <a:cs typeface="Aparajita" panose="020B0604020202020204" pitchFamily="34" charset="0"/>
              </a:rPr>
              <a:t>mais baixos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de entrevistados que citaram o SEBRAE como primeira lembrança.  </a:t>
            </a:r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3616450540"/>
              </p:ext>
            </p:extLst>
          </p:nvPr>
        </p:nvGraphicFramePr>
        <p:xfrm>
          <a:off x="-16345" y="2326631"/>
          <a:ext cx="1219351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Retângulo 51">
            <a:hlinkClick r:id="rId4" action="ppaction://hlinksldjump"/>
          </p:cNvPr>
          <p:cNvSpPr/>
          <p:nvPr/>
        </p:nvSpPr>
        <p:spPr>
          <a:xfrm>
            <a:off x="9928681" y="1994897"/>
            <a:ext cx="1927165" cy="331734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+ DETALHES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Empresa que promove o EMPREENDEDORISMO NO BRASIL (Espontânea)</a:t>
            </a:r>
          </a:p>
        </p:txBody>
      </p: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5669925" y="56049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6" name="Retângulo 25">
            <a:hlinkClick r:id="rId7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27" name="Retângulo 26">
            <a:hlinkClick r:id="rId8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8" name="Retângulo 27">
            <a:hlinkClick r:id="rId9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7008022" y="56528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10.120 entrevistas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AsOne/>
      </p:bldGraphic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importante para o desenvolvimento econômico e social da localidade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179263082"/>
              </p:ext>
            </p:extLst>
          </p:nvPr>
        </p:nvGraphicFramePr>
        <p:xfrm>
          <a:off x="419447" y="2037947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1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importante para o desenvolvimento econômico e social da localidade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0127654" y="631011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9.549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167</a:t>
            </a:r>
          </a:p>
        </p:txBody>
      </p:sp>
    </p:spTree>
    <p:extLst>
      <p:ext uri="{BB962C8B-B14F-4D97-AF65-F5344CB8AC3E}">
        <p14:creationId xmlns:p14="http://schemas.microsoft.com/office/powerpoint/2010/main" val="15609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importante para o desenvolvimento econômico e social da localidade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264358798"/>
              </p:ext>
            </p:extLst>
          </p:nvPr>
        </p:nvGraphicFramePr>
        <p:xfrm>
          <a:off x="419447" y="2421681"/>
          <a:ext cx="11305255" cy="405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1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importante para o desenvolvimento econômico e social da localidade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21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A contribuição do SEBRAE para o Brasil é importante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 contribuição do SEBRAE para o Brasil é importante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”.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76348206"/>
              </p:ext>
            </p:extLst>
          </p:nvPr>
        </p:nvGraphicFramePr>
        <p:xfrm>
          <a:off x="1918742" y="1447208"/>
          <a:ext cx="8126942" cy="481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  <p:pic>
        <p:nvPicPr>
          <p:cNvPr id="19" name="Imagem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7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contribuição do SEBRAE para o Brasil é importante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662859845"/>
              </p:ext>
            </p:extLst>
          </p:nvPr>
        </p:nvGraphicFramePr>
        <p:xfrm>
          <a:off x="262558" y="2493690"/>
          <a:ext cx="11377264" cy="389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1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A contribuição do SEBRAE para o Brasil é importante</a:t>
            </a:r>
          </a:p>
        </p:txBody>
      </p:sp>
      <p:sp>
        <p:nvSpPr>
          <p:cNvPr id="20" name="Retângulo 19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etângulo 22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4" name="Retângulo 23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</p:spTree>
    <p:extLst>
      <p:ext uri="{BB962C8B-B14F-4D97-AF65-F5344CB8AC3E}">
        <p14:creationId xmlns:p14="http://schemas.microsoft.com/office/powerpoint/2010/main" val="345370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contribuição do SEBRAE para o Brasil é importante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138351036"/>
              </p:ext>
            </p:extLst>
          </p:nvPr>
        </p:nvGraphicFramePr>
        <p:xfrm>
          <a:off x="419447" y="2037947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tângulo 18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A contribuição do SEBRAE para o Brasil é importante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Retângulo 34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127654" y="659814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9.549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167</a:t>
            </a:r>
          </a:p>
        </p:txBody>
      </p:sp>
    </p:spTree>
    <p:extLst>
      <p:ext uri="{BB962C8B-B14F-4D97-AF65-F5344CB8AC3E}">
        <p14:creationId xmlns:p14="http://schemas.microsoft.com/office/powerpoint/2010/main" val="355998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contribuição do SEBRAE para o Brasil é importante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032344651"/>
              </p:ext>
            </p:extLst>
          </p:nvPr>
        </p:nvGraphicFramePr>
        <p:xfrm>
          <a:off x="419447" y="2421681"/>
          <a:ext cx="11305255" cy="405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tângulo 18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A contribuição do SEBRAE para o Brasil é importante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Retângulo 34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18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empresa de consultoria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 SEBRAE é uma empresa de consultoria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”.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56365652"/>
              </p:ext>
            </p:extLst>
          </p:nvPr>
        </p:nvGraphicFramePr>
        <p:xfrm>
          <a:off x="1918742" y="1447208"/>
          <a:ext cx="8126942" cy="481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  <p:pic>
        <p:nvPicPr>
          <p:cNvPr id="19" name="Imagem 1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5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empresa de consultoria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586899471"/>
              </p:ext>
            </p:extLst>
          </p:nvPr>
        </p:nvGraphicFramePr>
        <p:xfrm>
          <a:off x="262558" y="2493690"/>
          <a:ext cx="11377264" cy="389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Retângulo 30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empresa de consultoria</a:t>
            </a:r>
          </a:p>
        </p:txBody>
      </p:sp>
      <p:sp>
        <p:nvSpPr>
          <p:cNvPr id="33" name="Retângulo 32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34" name="Retângulo 33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ângulo 35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</p:spTree>
    <p:extLst>
      <p:ext uri="{BB962C8B-B14F-4D97-AF65-F5344CB8AC3E}">
        <p14:creationId xmlns:p14="http://schemas.microsoft.com/office/powerpoint/2010/main" val="109855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empresa de consultoria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520733240"/>
              </p:ext>
            </p:extLst>
          </p:nvPr>
        </p:nvGraphicFramePr>
        <p:xfrm>
          <a:off x="419447" y="2037947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1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empresa de consultoria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0127654" y="659814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9.549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167</a:t>
            </a:r>
          </a:p>
        </p:txBody>
      </p:sp>
    </p:spTree>
    <p:extLst>
      <p:ext uri="{BB962C8B-B14F-4D97-AF65-F5344CB8AC3E}">
        <p14:creationId xmlns:p14="http://schemas.microsoft.com/office/powerpoint/2010/main" val="29471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uma empresa de consultoria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851345748"/>
              </p:ext>
            </p:extLst>
          </p:nvPr>
        </p:nvGraphicFramePr>
        <p:xfrm>
          <a:off x="419447" y="2421681"/>
          <a:ext cx="11305255" cy="405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1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uma empresa de consultoria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86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Q02. Qual o primeiro nome de instituição/empresa que o(a) Sr.(a) lembra que promove o EMPREENDEDORISMO NO BRASIL?</a:t>
            </a:r>
          </a:p>
        </p:txBody>
      </p: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474179"/>
              </p:ext>
            </p:extLst>
          </p:nvPr>
        </p:nvGraphicFramePr>
        <p:xfrm>
          <a:off x="694609" y="1477631"/>
          <a:ext cx="10873211" cy="206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649">
                  <a:extLst>
                    <a:ext uri="{9D8B030D-6E8A-4147-A177-3AD203B41FA5}">
                      <a16:colId xmlns:a16="http://schemas.microsoft.com/office/drawing/2014/main" val="3985927235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2328739785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2016967705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505915531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859273110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755386530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03813491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743936068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626528880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944476686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242121195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421294133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351362734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071903222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615347111"/>
                    </a:ext>
                  </a:extLst>
                </a:gridCol>
              </a:tblGrid>
              <a:tr h="413146">
                <a:tc>
                  <a:txBody>
                    <a:bodyPr/>
                    <a:lstStyle/>
                    <a:p>
                      <a:pPr algn="l"/>
                      <a:endParaRPr lang="pt-B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0931840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solidFill>
                            <a:srgbClr val="0075BF"/>
                          </a:solidFill>
                        </a:rPr>
                        <a:t>SEBRAE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8463667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solidFill>
                            <a:srgbClr val="0075BF"/>
                          </a:solidFill>
                        </a:rPr>
                        <a:t>OUTRA INSTITUIÇÃO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515835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solidFill>
                            <a:srgbClr val="0075BF"/>
                          </a:solidFill>
                        </a:rPr>
                        <a:t>NÃO LEMBRA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9659611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solidFill>
                            <a:srgbClr val="0075BF"/>
                          </a:solidFill>
                        </a:rPr>
                        <a:t>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722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270513"/>
                  </a:ext>
                </a:extLst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087259"/>
              </p:ext>
            </p:extLst>
          </p:nvPr>
        </p:nvGraphicFramePr>
        <p:xfrm>
          <a:off x="694607" y="3956350"/>
          <a:ext cx="10873212" cy="206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054">
                  <a:extLst>
                    <a:ext uri="{9D8B030D-6E8A-4147-A177-3AD203B41FA5}">
                      <a16:colId xmlns:a16="http://schemas.microsoft.com/office/drawing/2014/main" val="3985927235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32693176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513192001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773980835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643828598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3363273164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018991976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1748363077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738293777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384873447"/>
                    </a:ext>
                  </a:extLst>
                </a:gridCol>
                <a:gridCol w="827816">
                  <a:extLst>
                    <a:ext uri="{9D8B030D-6E8A-4147-A177-3AD203B41FA5}">
                      <a16:colId xmlns:a16="http://schemas.microsoft.com/office/drawing/2014/main" val="4177352643"/>
                    </a:ext>
                  </a:extLst>
                </a:gridCol>
                <a:gridCol w="520516">
                  <a:extLst>
                    <a:ext uri="{9D8B030D-6E8A-4147-A177-3AD203B41FA5}">
                      <a16:colId xmlns:a16="http://schemas.microsoft.com/office/drawing/2014/main" val="3487024511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686510517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3590383155"/>
                    </a:ext>
                  </a:extLst>
                </a:gridCol>
              </a:tblGrid>
              <a:tr h="413146">
                <a:tc>
                  <a:txBody>
                    <a:bodyPr/>
                    <a:lstStyle/>
                    <a:p>
                      <a:pPr algn="l"/>
                      <a:endParaRPr lang="pt-B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0931840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solidFill>
                            <a:srgbClr val="0075BF"/>
                          </a:solidFill>
                        </a:rPr>
                        <a:t>SEBRAE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8463667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solidFill>
                            <a:srgbClr val="0075BF"/>
                          </a:solidFill>
                        </a:rPr>
                        <a:t>OUTRA INSTITUIÇÃO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515835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solidFill>
                            <a:srgbClr val="0075BF"/>
                          </a:solidFill>
                        </a:rPr>
                        <a:t>NÃO LEMBRA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9659611"/>
                  </a:ext>
                </a:extLst>
              </a:tr>
              <a:tr h="413146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solidFill>
                            <a:srgbClr val="0075BF"/>
                          </a:solidFill>
                        </a:rPr>
                        <a:t>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9006962"/>
                  </a:ext>
                </a:extLst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Empresa que promove o EMPREENDEDORISMO NO BRASIL (Espontânea)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0415686" y="6609179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10.120 entrevistas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3" name="Imagem 3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6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 órgão do governo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 SEBRAE é um órgão do governo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”.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126139338"/>
              </p:ext>
            </p:extLst>
          </p:nvPr>
        </p:nvGraphicFramePr>
        <p:xfrm>
          <a:off x="1918742" y="1447208"/>
          <a:ext cx="8126942" cy="481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  <p:pic>
        <p:nvPicPr>
          <p:cNvPr id="19" name="Imagem 1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5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 órgão do governo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2072579681"/>
              </p:ext>
            </p:extLst>
          </p:nvPr>
        </p:nvGraphicFramePr>
        <p:xfrm>
          <a:off x="262558" y="1557586"/>
          <a:ext cx="11377264" cy="4830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1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 órgão do governo</a:t>
            </a:r>
          </a:p>
        </p:txBody>
      </p:sp>
      <p:sp>
        <p:nvSpPr>
          <p:cNvPr id="20" name="Retângulo 19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1" name="Retângulo 20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etângulo 22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4" name="Retângulo 23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0847734" y="6598146"/>
            <a:ext cx="132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9.716</a:t>
            </a:r>
          </a:p>
        </p:txBody>
      </p:sp>
    </p:spTree>
    <p:extLst>
      <p:ext uri="{BB962C8B-B14F-4D97-AF65-F5344CB8AC3E}">
        <p14:creationId xmlns:p14="http://schemas.microsoft.com/office/powerpoint/2010/main" val="12314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 órgão do governo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512144460"/>
              </p:ext>
            </p:extLst>
          </p:nvPr>
        </p:nvGraphicFramePr>
        <p:xfrm>
          <a:off x="419447" y="2037947"/>
          <a:ext cx="11305255" cy="44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tângulo 18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 órgão do governo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Retângulo 34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127654" y="660917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9.549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167</a:t>
            </a:r>
          </a:p>
        </p:txBody>
      </p:sp>
    </p:spTree>
    <p:extLst>
      <p:ext uri="{BB962C8B-B14F-4D97-AF65-F5344CB8AC3E}">
        <p14:creationId xmlns:p14="http://schemas.microsoft.com/office/powerpoint/2010/main" val="20221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Q10.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Eu vou citar algumas afirmações acerca do SEBRAE e eu gostaria que o(a)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(a) indicasse com quais afirmações concorda: “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SEBRAE é um órgão do governo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122681880"/>
              </p:ext>
            </p:extLst>
          </p:nvPr>
        </p:nvGraphicFramePr>
        <p:xfrm>
          <a:off x="419447" y="2421681"/>
          <a:ext cx="11305255" cy="405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tângulo 18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PERCEPÇÃO ACERCA DO SEBRAE – </a:t>
            </a:r>
            <a:r>
              <a:rPr lang="pt-BR" sz="1600" b="1" dirty="0">
                <a:solidFill>
                  <a:schemeClr val="bg1"/>
                </a:solidFill>
              </a:rPr>
              <a:t>O SEBRAE é um órgão do governo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Retângulo 34">
            <a:hlinkClick r:id="rId6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7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hlinkClick r:id="rId8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127654" y="660917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9.476 </a:t>
            </a:r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│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NR: 240</a:t>
            </a:r>
          </a:p>
        </p:txBody>
      </p:sp>
    </p:spTree>
    <p:extLst>
      <p:ext uri="{BB962C8B-B14F-4D97-AF65-F5344CB8AC3E}">
        <p14:creationId xmlns:p14="http://schemas.microsoft.com/office/powerpoint/2010/main" val="232445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3" t="86" r="3603" b="-86"/>
          <a:stretch/>
        </p:blipFill>
        <p:spPr>
          <a:xfrm>
            <a:off x="-1" y="-20707"/>
            <a:ext cx="9695607" cy="6880295"/>
          </a:xfrm>
          <a:prstGeom prst="rect">
            <a:avLst/>
          </a:prstGeom>
        </p:spPr>
      </p:pic>
      <p:sp>
        <p:nvSpPr>
          <p:cNvPr id="7" name="Retângulo com Único Canto Aparado 6"/>
          <p:cNvSpPr/>
          <p:nvPr/>
        </p:nvSpPr>
        <p:spPr>
          <a:xfrm flipH="1">
            <a:off x="2206795" y="5443179"/>
            <a:ext cx="7560817" cy="1416409"/>
          </a:xfrm>
          <a:prstGeom prst="snip1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066"/>
          </a:p>
        </p:txBody>
      </p:sp>
      <p:sp>
        <p:nvSpPr>
          <p:cNvPr id="5" name="CaixaDeTexto 4"/>
          <p:cNvSpPr txBox="1"/>
          <p:nvPr/>
        </p:nvSpPr>
        <p:spPr>
          <a:xfrm>
            <a:off x="2415774" y="5490731"/>
            <a:ext cx="7351839" cy="1323439"/>
          </a:xfrm>
          <a:prstGeom prst="rect">
            <a:avLst/>
          </a:prstGeom>
          <a:solidFill>
            <a:srgbClr val="0E29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C000"/>
                </a:solidFill>
              </a:rPr>
              <a:t>POSICIONAMENTO DA MARCA SEBRAE</a:t>
            </a:r>
          </a:p>
        </p:txBody>
      </p:sp>
      <p:sp>
        <p:nvSpPr>
          <p:cNvPr id="6" name="CaixaDeTexto 5">
            <a:hlinkClick r:id="rId4" action="ppaction://hlinksldjump"/>
          </p:cNvPr>
          <p:cNvSpPr txBox="1"/>
          <p:nvPr/>
        </p:nvSpPr>
        <p:spPr>
          <a:xfrm>
            <a:off x="11207774" y="6266958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8" name="Imagem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0953964" y="6238106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</a:t>
            </a:r>
            <a:endParaRPr lang="pt-BR" sz="16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Q11 a Q16.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227458125"/>
              </p:ext>
            </p:extLst>
          </p:nvPr>
        </p:nvGraphicFramePr>
        <p:xfrm>
          <a:off x="190550" y="1099769"/>
          <a:ext cx="9721080" cy="5435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tângulo 10">
            <a:hlinkClick r:id="rId4" action="ppaction://hlinksldjump"/>
          </p:cNvPr>
          <p:cNvSpPr/>
          <p:nvPr/>
        </p:nvSpPr>
        <p:spPr>
          <a:xfrm>
            <a:off x="9911630" y="6109596"/>
            <a:ext cx="2160240" cy="3445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VER NOTAS MÉDIAS</a:t>
            </a:r>
          </a:p>
        </p:txBody>
      </p:sp>
      <p:sp>
        <p:nvSpPr>
          <p:cNvPr id="12" name="Retângulo 11">
            <a:hlinkClick r:id="rId5" action="ppaction://hlinksldjump"/>
          </p:cNvPr>
          <p:cNvSpPr/>
          <p:nvPr/>
        </p:nvSpPr>
        <p:spPr>
          <a:xfrm>
            <a:off x="9983638" y="1523871"/>
            <a:ext cx="648072" cy="24973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Ver +</a:t>
            </a:r>
          </a:p>
        </p:txBody>
      </p:sp>
      <p:sp>
        <p:nvSpPr>
          <p:cNvPr id="37" name="Retângulo 36">
            <a:hlinkClick r:id="rId6" action="ppaction://hlinksldjump"/>
          </p:cNvPr>
          <p:cNvSpPr/>
          <p:nvPr/>
        </p:nvSpPr>
        <p:spPr>
          <a:xfrm>
            <a:off x="9983638" y="2260967"/>
            <a:ext cx="648072" cy="248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Ver +</a:t>
            </a:r>
          </a:p>
        </p:txBody>
      </p:sp>
      <p:sp>
        <p:nvSpPr>
          <p:cNvPr id="38" name="Retângulo 37">
            <a:hlinkClick r:id="rId7" action="ppaction://hlinksldjump"/>
          </p:cNvPr>
          <p:cNvSpPr/>
          <p:nvPr/>
        </p:nvSpPr>
        <p:spPr>
          <a:xfrm>
            <a:off x="9983638" y="3010030"/>
            <a:ext cx="648072" cy="248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Ver +</a:t>
            </a:r>
          </a:p>
        </p:txBody>
      </p:sp>
      <p:sp>
        <p:nvSpPr>
          <p:cNvPr id="39" name="Retângulo 38">
            <a:hlinkClick r:id="rId8" action="ppaction://hlinksldjump"/>
          </p:cNvPr>
          <p:cNvSpPr/>
          <p:nvPr/>
        </p:nvSpPr>
        <p:spPr>
          <a:xfrm>
            <a:off x="9983638" y="3759093"/>
            <a:ext cx="648072" cy="2499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Ver +</a:t>
            </a:r>
          </a:p>
        </p:txBody>
      </p:sp>
      <p:sp>
        <p:nvSpPr>
          <p:cNvPr id="40" name="Retângulo 39">
            <a:hlinkClick r:id="rId9" action="ppaction://hlinksldjump"/>
          </p:cNvPr>
          <p:cNvSpPr/>
          <p:nvPr/>
        </p:nvSpPr>
        <p:spPr>
          <a:xfrm>
            <a:off x="9983724" y="4509744"/>
            <a:ext cx="648072" cy="248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Ver +</a:t>
            </a:r>
          </a:p>
        </p:txBody>
      </p:sp>
      <p:sp>
        <p:nvSpPr>
          <p:cNvPr id="41" name="Retângulo 40">
            <a:hlinkClick r:id="rId10" action="ppaction://hlinksldjump"/>
          </p:cNvPr>
          <p:cNvSpPr/>
          <p:nvPr/>
        </p:nvSpPr>
        <p:spPr>
          <a:xfrm>
            <a:off x="9983638" y="5274178"/>
            <a:ext cx="648072" cy="248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Ver +</a:t>
            </a:r>
          </a:p>
        </p:txBody>
      </p:sp>
      <p:sp>
        <p:nvSpPr>
          <p:cNvPr id="24" name="Retângulo 23">
            <a:hlinkClick r:id="rId11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12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6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</a:t>
            </a:r>
            <a:endParaRPr lang="pt-BR" sz="16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Q11 a Q16.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NOTAS MÉDIAS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4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018415528"/>
              </p:ext>
            </p:extLst>
          </p:nvPr>
        </p:nvGraphicFramePr>
        <p:xfrm>
          <a:off x="622598" y="1917626"/>
          <a:ext cx="11233248" cy="422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Retângulo 11">
            <a:hlinkClick r:id="rId6" action="ppaction://hlinksldjump"/>
          </p:cNvPr>
          <p:cNvSpPr/>
          <p:nvPr/>
        </p:nvSpPr>
        <p:spPr>
          <a:xfrm>
            <a:off x="10199662" y="6167336"/>
            <a:ext cx="1790955" cy="248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Não sabe/Não respondeu</a:t>
            </a:r>
          </a:p>
        </p:txBody>
      </p:sp>
      <p:sp>
        <p:nvSpPr>
          <p:cNvPr id="13" name="Retângulo 12">
            <a:hlinkClick r:id="rId7" action="ppaction://hlinksldjump"/>
          </p:cNvPr>
          <p:cNvSpPr/>
          <p:nvPr/>
        </p:nvSpPr>
        <p:spPr>
          <a:xfrm>
            <a:off x="1558702" y="57323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3142878" y="54947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</a:t>
            </a:r>
            <a:endParaRPr lang="pt-BR" sz="16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Q11 a Q16.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1558702" y="57323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NOTAS MÉDIAS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5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3142878" y="54947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4178508441"/>
              </p:ext>
            </p:extLst>
          </p:nvPr>
        </p:nvGraphicFramePr>
        <p:xfrm>
          <a:off x="334566" y="1557586"/>
          <a:ext cx="1159328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6" name="Imagem 2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  <p:sp>
        <p:nvSpPr>
          <p:cNvPr id="2" name="Seta para Cima 1"/>
          <p:cNvSpPr/>
          <p:nvPr/>
        </p:nvSpPr>
        <p:spPr>
          <a:xfrm>
            <a:off x="1774726" y="2277666"/>
            <a:ext cx="288032" cy="288032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Cima 16"/>
          <p:cNvSpPr/>
          <p:nvPr/>
        </p:nvSpPr>
        <p:spPr>
          <a:xfrm>
            <a:off x="10991750" y="2493690"/>
            <a:ext cx="288032" cy="288032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13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BASE / NÃO SABE / NÃO RESPONDEU</a:t>
            </a:r>
            <a:endParaRPr lang="pt-BR" sz="16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599386"/>
            <a:ext cx="12190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Q11 a Q16.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3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NOTAS MÉDIAS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4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1054646" y="1845618"/>
          <a:ext cx="10225133" cy="3966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205">
                  <a:extLst>
                    <a:ext uri="{9D8B030D-6E8A-4147-A177-3AD203B41FA5}">
                      <a16:colId xmlns:a16="http://schemas.microsoft.com/office/drawing/2014/main" val="806375428"/>
                    </a:ext>
                  </a:extLst>
                </a:gridCol>
                <a:gridCol w="1187982">
                  <a:extLst>
                    <a:ext uri="{9D8B030D-6E8A-4147-A177-3AD203B41FA5}">
                      <a16:colId xmlns:a16="http://schemas.microsoft.com/office/drawing/2014/main" val="2477990065"/>
                    </a:ext>
                  </a:extLst>
                </a:gridCol>
                <a:gridCol w="1187982">
                  <a:extLst>
                    <a:ext uri="{9D8B030D-6E8A-4147-A177-3AD203B41FA5}">
                      <a16:colId xmlns:a16="http://schemas.microsoft.com/office/drawing/2014/main" val="1493933933"/>
                    </a:ext>
                  </a:extLst>
                </a:gridCol>
                <a:gridCol w="1187982">
                  <a:extLst>
                    <a:ext uri="{9D8B030D-6E8A-4147-A177-3AD203B41FA5}">
                      <a16:colId xmlns:a16="http://schemas.microsoft.com/office/drawing/2014/main" val="431396613"/>
                    </a:ext>
                  </a:extLst>
                </a:gridCol>
                <a:gridCol w="1187982">
                  <a:extLst>
                    <a:ext uri="{9D8B030D-6E8A-4147-A177-3AD203B41FA5}">
                      <a16:colId xmlns:a16="http://schemas.microsoft.com/office/drawing/2014/main" val="1962047508"/>
                    </a:ext>
                  </a:extLst>
                </a:gridCol>
              </a:tblGrid>
              <a:tr h="582258">
                <a:tc>
                  <a:txBody>
                    <a:bodyPr/>
                    <a:lstStyle/>
                    <a:p>
                      <a:pPr algn="ctr"/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NÃO SABE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NÃO RESPONDEU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8024628"/>
                  </a:ext>
                </a:extLst>
              </a:tr>
              <a:tr h="582258">
                <a:tc>
                  <a:txBody>
                    <a:bodyPr/>
                    <a:lstStyle/>
                    <a:p>
                      <a:r>
                        <a:rPr lang="pt-BR" sz="1300" dirty="0"/>
                        <a:t>Q11. O Sebrae é para empreendedores. Tanto para quem quer abrir quanto para quem já tem uma pequena empresa consolidada.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9.535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9.716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6891355"/>
                  </a:ext>
                </a:extLst>
              </a:tr>
              <a:tr h="582258">
                <a:tc>
                  <a:txBody>
                    <a:bodyPr/>
                    <a:lstStyle/>
                    <a:p>
                      <a:pPr marL="0" marR="0" lvl="0" indent="0" algn="l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Q12. O conhecimento que o Sebrae oferece aumenta decisivamente a chance de sucesso de um negócio.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9.482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kumimoji="0" lang="pt-BR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9.716</a:t>
                      </a:r>
                      <a:endParaRPr lang="pt-BR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349235"/>
                  </a:ext>
                </a:extLst>
              </a:tr>
              <a:tr h="582258">
                <a:tc>
                  <a:txBody>
                    <a:bodyPr/>
                    <a:lstStyle/>
                    <a:p>
                      <a:pPr marL="0" marR="0" lvl="0" indent="0" algn="l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Q13. É fácil fazer negócios com o Sebrae, ou seja, é fácil acessar seus produtos e serviços.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8.807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kumimoji="0" lang="pt-B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9.716</a:t>
                      </a:r>
                      <a:endParaRPr lang="pt-BR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0510780"/>
                  </a:ext>
                </a:extLst>
              </a:tr>
              <a:tr h="582258">
                <a:tc>
                  <a:txBody>
                    <a:bodyPr/>
                    <a:lstStyle/>
                    <a:p>
                      <a:pPr marL="0" marR="0" lvl="0" indent="0" algn="l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Q14. Os serviços do Sebrae apresentam o melhor custo-benefício do mercado.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8.670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kumimoji="0" lang="pt-BR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9.716</a:t>
                      </a:r>
                      <a:endParaRPr lang="pt-BR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2718990"/>
                  </a:ext>
                </a:extLst>
              </a:tr>
              <a:tr h="527671">
                <a:tc>
                  <a:txBody>
                    <a:bodyPr/>
                    <a:lstStyle/>
                    <a:p>
                      <a:pPr marL="0" marR="0" lvl="0" indent="0" algn="l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Q15.O Sebrae é o maior especialista em pequenas empresas no Brasil.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9.262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kumimoji="0" lang="pt-B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9.716</a:t>
                      </a:r>
                      <a:endParaRPr lang="pt-BR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1904879"/>
                  </a:ext>
                </a:extLst>
              </a:tr>
              <a:tr h="527671">
                <a:tc>
                  <a:txBody>
                    <a:bodyPr/>
                    <a:lstStyle/>
                    <a:p>
                      <a:pPr marL="0" marR="0" lvl="0" indent="0" algn="l" defTabSz="1172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Q16. O Sebrae está sempre por perto, disponível.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9.194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lang="pt-B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latinLnBrk="0" hangingPunct="1"/>
                      <a:r>
                        <a:rPr kumimoji="0" lang="pt-B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9.716</a:t>
                      </a:r>
                      <a:endParaRPr lang="pt-BR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494647"/>
                  </a:ext>
                </a:extLst>
              </a:tr>
            </a:tbl>
          </a:graphicData>
        </a:graphic>
      </p:graphicFrame>
      <p:pic>
        <p:nvPicPr>
          <p:cNvPr id="12" name="Imagem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669" y="22424"/>
            <a:ext cx="538593" cy="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9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85" y="24379"/>
            <a:ext cx="12200443" cy="885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297" y="77228"/>
            <a:ext cx="12192351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POSICIONAMENTO DA MARCA -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Sebrae é para empreendedores</a:t>
            </a:r>
            <a:endParaRPr lang="pt-BR" sz="1600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5" y="6455289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05" y="6455291"/>
            <a:ext cx="121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Q11. 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Vou ler algumas frases e gostaria que o(a) Sr.(a) avaliasse o quanto concorda com cada uma delas, em uma escala de 0 a 10, onde 0 significa que “discorda totalmente” e 10 que “concorda totalmente”: O Sebrae é para empreendedores. Tanto para quem quer abrir quanto para quem já tem uma pequena empresa consolidada.</a:t>
            </a: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4295006" y="568443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933621" y="563652"/>
            <a:ext cx="1361385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IDADE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5884" y="554606"/>
            <a:ext cx="12200443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8089" y="555704"/>
            <a:ext cx="1573558" cy="33628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5469" y="555704"/>
            <a:ext cx="1361385" cy="336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5469" y="5557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hlinkClick r:id="rId7" action="ppaction://hlinksldjump"/>
          </p:cNvPr>
          <p:cNvCxnSpPr/>
          <p:nvPr/>
        </p:nvCxnSpPr>
        <p:spPr>
          <a:xfrm>
            <a:off x="-23270" y="562073"/>
            <a:ext cx="1220044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2926854" y="56207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8238" y="5684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5646638" y="573234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-25474" y="904723"/>
            <a:ext cx="12228122" cy="2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714508400"/>
              </p:ext>
            </p:extLst>
          </p:nvPr>
        </p:nvGraphicFramePr>
        <p:xfrm>
          <a:off x="262558" y="2493690"/>
          <a:ext cx="11377264" cy="389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Retângulo 17">
            <a:hlinkClick r:id="rId9" action="ppaction://hlinksldjump"/>
          </p:cNvPr>
          <p:cNvSpPr/>
          <p:nvPr/>
        </p:nvSpPr>
        <p:spPr>
          <a:xfrm>
            <a:off x="10199662" y="1083831"/>
            <a:ext cx="1567125" cy="331734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VER +</a:t>
            </a:r>
          </a:p>
        </p:txBody>
      </p:sp>
    </p:spTree>
    <p:extLst>
      <p:ext uri="{BB962C8B-B14F-4D97-AF65-F5344CB8AC3E}">
        <p14:creationId xmlns:p14="http://schemas.microsoft.com/office/powerpoint/2010/main" val="294618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x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Executiv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xecutiv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14119</Words>
  <Application>Microsoft Office PowerPoint</Application>
  <PresentationFormat>Personalizar</PresentationFormat>
  <Paragraphs>4138</Paragraphs>
  <Slides>137</Slides>
  <Notes>123</Notes>
  <HiddenSlides>103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137</vt:i4>
      </vt:variant>
    </vt:vector>
  </HeadingPairs>
  <TitlesOfParts>
    <vt:vector size="146" baseType="lpstr">
      <vt:lpstr>Aparajita</vt:lpstr>
      <vt:lpstr>Arial</vt:lpstr>
      <vt:lpstr>Calibri</vt:lpstr>
      <vt:lpstr>Helvetica Neue</vt:lpstr>
      <vt:lpstr>Muli</vt:lpstr>
      <vt:lpstr>Nixie One</vt:lpstr>
      <vt:lpstr>Times New Roman</vt:lpstr>
      <vt:lpstr>Wingdings</vt:lpstr>
      <vt:lpstr>Tema do Office</vt:lpstr>
      <vt:lpstr>Imagem do SEBRAE junto a sociedade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2017-12-06T13:06:54Z</dcterms:created>
  <dcterms:modified xsi:type="dcterms:W3CDTF">2018-02-16T11:44:59Z</dcterms:modified>
</cp:coreProperties>
</file>