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ppt/charts/chart1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2.xml" ContentType="application/vnd.openxmlformats-officedocument.drawingml.chart+xml"/>
  <Override PartName="/ppt/drawings/drawing8.xml" ContentType="application/vnd.openxmlformats-officedocument.drawingml.chartshapes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charts/chart25.xml" ContentType="application/vnd.openxmlformats-officedocument.drawingml.chart+xml"/>
  <Override PartName="/ppt/drawings/drawing11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2.xml" ContentType="application/vnd.openxmlformats-officedocument.drawingml.chartshapes+xml"/>
  <Override PartName="/ppt/charts/chart28.xml" ContentType="application/vnd.openxmlformats-officedocument.drawingml.chart+xml"/>
  <Override PartName="/ppt/drawings/drawing13.xml" ContentType="application/vnd.openxmlformats-officedocument.drawingml.chartshapes+xml"/>
  <Override PartName="/ppt/charts/chart29.xml" ContentType="application/vnd.openxmlformats-officedocument.drawingml.chart+xml"/>
  <Override PartName="/ppt/drawings/drawing14.xml" ContentType="application/vnd.openxmlformats-officedocument.drawingml.chartshapes+xml"/>
  <Override PartName="/ppt/charts/chart30.xml" ContentType="application/vnd.openxmlformats-officedocument.drawingml.chart+xml"/>
  <Override PartName="/ppt/drawings/drawing15.xml" ContentType="application/vnd.openxmlformats-officedocument.drawingml.chartshapes+xml"/>
  <Override PartName="/ppt/charts/chart31.xml" ContentType="application/vnd.openxmlformats-officedocument.drawingml.chart+xml"/>
  <Override PartName="/ppt/drawings/drawing16.xml" ContentType="application/vnd.openxmlformats-officedocument.drawingml.chartshapes+xml"/>
  <Override PartName="/ppt/charts/chart32.xml" ContentType="application/vnd.openxmlformats-officedocument.drawingml.chart+xml"/>
  <Override PartName="/ppt/drawings/drawing17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18.xml" ContentType="application/vnd.openxmlformats-officedocument.drawingml.chartshapes+xml"/>
  <Override PartName="/ppt/charts/chart3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7.xml" ContentType="application/vnd.openxmlformats-officedocument.drawingml.chart+xml"/>
  <Override PartName="/ppt/drawings/drawing19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20.xml" ContentType="application/vnd.openxmlformats-officedocument.drawingml.chartshapes+xml"/>
  <Override PartName="/ppt/charts/chart4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42.xml" ContentType="application/vnd.openxmlformats-officedocument.drawingml.chart+xml"/>
  <Override PartName="/ppt/drawings/drawing21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5.xml" ContentType="application/vnd.openxmlformats-officedocument.drawingml.chart+xml"/>
  <Override PartName="/ppt/drawings/drawing22.xml" ContentType="application/vnd.openxmlformats-officedocument.drawingml.chartshapes+xml"/>
  <Override PartName="/ppt/charts/chart4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47.xml" ContentType="application/vnd.openxmlformats-officedocument.drawingml.chart+xml"/>
  <Override PartName="/ppt/drawings/drawing23.xml" ContentType="application/vnd.openxmlformats-officedocument.drawingml.chartshapes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24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drawings/drawing25.xml" ContentType="application/vnd.openxmlformats-officedocument.drawingml.chartshapes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drawings/drawing26.xml" ContentType="application/vnd.openxmlformats-officedocument.drawingml.chartshapes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drawings/drawing27.xml" ContentType="application/vnd.openxmlformats-officedocument.drawingml.chartshapes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drawings/drawing28.xml" ContentType="application/vnd.openxmlformats-officedocument.drawingml.chartshapes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7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7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7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8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8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15" r:id="rId3"/>
    <p:sldId id="400" r:id="rId4"/>
    <p:sldId id="401" r:id="rId5"/>
    <p:sldId id="408" r:id="rId6"/>
    <p:sldId id="402" r:id="rId7"/>
    <p:sldId id="403" r:id="rId8"/>
    <p:sldId id="405" r:id="rId9"/>
    <p:sldId id="406" r:id="rId10"/>
    <p:sldId id="295" r:id="rId11"/>
    <p:sldId id="297" r:id="rId12"/>
    <p:sldId id="300" r:id="rId13"/>
    <p:sldId id="301" r:id="rId14"/>
    <p:sldId id="304" r:id="rId15"/>
    <p:sldId id="302" r:id="rId16"/>
    <p:sldId id="303" r:id="rId17"/>
    <p:sldId id="305" r:id="rId18"/>
    <p:sldId id="306" r:id="rId19"/>
    <p:sldId id="307" r:id="rId20"/>
    <p:sldId id="308" r:id="rId21"/>
    <p:sldId id="388" r:id="rId22"/>
    <p:sldId id="389" r:id="rId23"/>
    <p:sldId id="390" r:id="rId24"/>
    <p:sldId id="283" r:id="rId25"/>
    <p:sldId id="269" r:id="rId26"/>
    <p:sldId id="270" r:id="rId27"/>
    <p:sldId id="309" r:id="rId28"/>
    <p:sldId id="310" r:id="rId29"/>
    <p:sldId id="311" r:id="rId30"/>
    <p:sldId id="298" r:id="rId31"/>
    <p:sldId id="261" r:id="rId32"/>
    <p:sldId id="272" r:id="rId33"/>
    <p:sldId id="273" r:id="rId34"/>
    <p:sldId id="392" r:id="rId35"/>
    <p:sldId id="391" r:id="rId36"/>
    <p:sldId id="393" r:id="rId37"/>
    <p:sldId id="313" r:id="rId38"/>
    <p:sldId id="336" r:id="rId39"/>
    <p:sldId id="337" r:id="rId40"/>
    <p:sldId id="394" r:id="rId41"/>
    <p:sldId id="395" r:id="rId42"/>
    <p:sldId id="396" r:id="rId43"/>
    <p:sldId id="278" r:id="rId44"/>
    <p:sldId id="279" r:id="rId45"/>
    <p:sldId id="338" r:id="rId46"/>
    <p:sldId id="369" r:id="rId47"/>
    <p:sldId id="339" r:id="rId48"/>
    <p:sldId id="340" r:id="rId49"/>
    <p:sldId id="341" r:id="rId50"/>
    <p:sldId id="363" r:id="rId51"/>
    <p:sldId id="342" r:id="rId52"/>
    <p:sldId id="361" r:id="rId53"/>
    <p:sldId id="362" r:id="rId54"/>
    <p:sldId id="370" r:id="rId55"/>
    <p:sldId id="343" r:id="rId56"/>
    <p:sldId id="344" r:id="rId57"/>
    <p:sldId id="345" r:id="rId58"/>
    <p:sldId id="346" r:id="rId59"/>
    <p:sldId id="347" r:id="rId60"/>
    <p:sldId id="348" r:id="rId61"/>
    <p:sldId id="364" r:id="rId62"/>
    <p:sldId id="349" r:id="rId63"/>
    <p:sldId id="350" r:id="rId64"/>
    <p:sldId id="351" r:id="rId65"/>
    <p:sldId id="367" r:id="rId66"/>
    <p:sldId id="352" r:id="rId67"/>
    <p:sldId id="353" r:id="rId68"/>
    <p:sldId id="354" r:id="rId69"/>
    <p:sldId id="355" r:id="rId70"/>
    <p:sldId id="356" r:id="rId71"/>
    <p:sldId id="357" r:id="rId72"/>
    <p:sldId id="366" r:id="rId73"/>
    <p:sldId id="330" r:id="rId74"/>
    <p:sldId id="329" r:id="rId75"/>
    <p:sldId id="316" r:id="rId76"/>
    <p:sldId id="319" r:id="rId77"/>
    <p:sldId id="317" r:id="rId78"/>
    <p:sldId id="318" r:id="rId79"/>
    <p:sldId id="320" r:id="rId80"/>
    <p:sldId id="321" r:id="rId81"/>
    <p:sldId id="332" r:id="rId82"/>
    <p:sldId id="322" r:id="rId83"/>
    <p:sldId id="323" r:id="rId84"/>
    <p:sldId id="331" r:id="rId85"/>
    <p:sldId id="264" r:id="rId86"/>
    <p:sldId id="280" r:id="rId87"/>
    <p:sldId id="281" r:id="rId88"/>
    <p:sldId id="365" r:id="rId89"/>
    <p:sldId id="333" r:id="rId90"/>
    <p:sldId id="334" r:id="rId91"/>
    <p:sldId id="335" r:id="rId92"/>
    <p:sldId id="368" r:id="rId93"/>
    <p:sldId id="282" r:id="rId94"/>
    <p:sldId id="299" r:id="rId95"/>
    <p:sldId id="324" r:id="rId96"/>
    <p:sldId id="325" r:id="rId97"/>
    <p:sldId id="326" r:id="rId98"/>
    <p:sldId id="327" r:id="rId99"/>
    <p:sldId id="328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2" r:id="rId111"/>
    <p:sldId id="383" r:id="rId112"/>
    <p:sldId id="384" r:id="rId113"/>
    <p:sldId id="381" r:id="rId114"/>
    <p:sldId id="385" r:id="rId115"/>
    <p:sldId id="386" r:id="rId116"/>
    <p:sldId id="359" r:id="rId117"/>
    <p:sldId id="398" r:id="rId118"/>
    <p:sldId id="409" r:id="rId119"/>
    <p:sldId id="410" r:id="rId1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0AD47"/>
    <a:srgbClr val="F24062"/>
    <a:srgbClr val="42A895"/>
    <a:srgbClr val="2E75B6"/>
    <a:srgbClr val="54DDBB"/>
    <a:srgbClr val="40B374"/>
    <a:srgbClr val="D9D9D9"/>
    <a:srgbClr val="5B697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408" autoAdjust="0"/>
  </p:normalViewPr>
  <p:slideViewPr>
    <p:cSldViewPr snapToGrid="0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2742326595458"/>
          <c:y val="2.7859132551645606E-2"/>
          <c:w val="0.59731578296866106"/>
          <c:h val="0.96448878326974596"/>
        </c:manualLayout>
      </c:layout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spPr>
            <a:solidFill>
              <a:srgbClr val="E33A5A"/>
            </a:solidFill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bubble3D val="0"/>
            <c:spPr>
              <a:solidFill>
                <a:srgbClr val="E33A5A"/>
              </a:solidFill>
              <a:ln w="9525"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6D7-4F93-8EEE-B2A50F3F21E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6D7-4F93-8EEE-B2A50F3F21EF}"/>
              </c:ext>
            </c:extLst>
          </c:dPt>
          <c:dLbls>
            <c:dLbl>
              <c:idx val="0"/>
              <c:layout>
                <c:manualLayout>
                  <c:x val="0.16458333333333333"/>
                  <c:y val="-4.37500000000000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F24062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7-4F93-8EEE-B2A50F3F21EF}"/>
                </c:ext>
              </c:extLst>
            </c:dLbl>
            <c:dLbl>
              <c:idx val="1"/>
              <c:layout>
                <c:manualLayout>
                  <c:x val="-0.16458333333333336"/>
                  <c:y val="0.1593749999999999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>
                      <a:solidFill>
                        <a:srgbClr val="2E75B6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D7-4F93-8EEE-B2A50F3F21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lumMod val="75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Plan1!$A$2:$A$3</c:f>
              <c:strCache>
                <c:ptCount val="2"/>
                <c:pt idx="0">
                  <c:v>Mulheres</c:v>
                </c:pt>
                <c:pt idx="1">
                  <c:v>Homens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33.799999999999997</c:v>
                </c:pt>
                <c:pt idx="1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7-4F93-8EEE-B2A50F3F21E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7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05515127948744E-2"/>
          <c:y val="5.047077333482082E-2"/>
          <c:w val="0.94136554271747597"/>
          <c:h val="0.81546801458129914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000000">
                <a:alpha val="74902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>
                  <a:alpha val="74902"/>
                </a:srgb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B8-45CA-9A84-D91950D67B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>
                  <a:alpha val="74902"/>
                </a:srgb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B8-45CA-9A84-D91950D67BF1}"/>
              </c:ext>
            </c:extLst>
          </c:dPt>
          <c:dPt>
            <c:idx val="2"/>
            <c:invertIfNegative val="0"/>
            <c:bubble3D val="0"/>
            <c:spPr>
              <a:solidFill>
                <a:srgbClr val="F2395A">
                  <a:alpha val="74902"/>
                </a:srgb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B8-45CA-9A84-D91950D67BF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>
                  <a:alpha val="74902"/>
                </a:srgb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B8-45CA-9A84-D91950D67BF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alpha val="74902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B8-45CA-9A84-D91950D67BF1}"/>
              </c:ext>
            </c:extLst>
          </c:dPt>
          <c:dPt>
            <c:idx val="5"/>
            <c:invertIfNegative val="0"/>
            <c:bubble3D val="0"/>
            <c:spPr>
              <a:solidFill>
                <a:srgbClr val="BFBFBF">
                  <a:alpha val="74902"/>
                </a:srgb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73B8-45CA-9A84-D91950D67BF1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B8-45CA-9A84-D91950D67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Planilha1!$AF$42:$AF$48</c:f>
              <c:strCache>
                <c:ptCount val="7"/>
                <c:pt idx="0">
                  <c:v>Menos de 3 anos</c:v>
                </c:pt>
                <c:pt idx="1">
                  <c:v>De 3 a 5 anos</c:v>
                </c:pt>
                <c:pt idx="2">
                  <c:v>De 6 a 10 anos</c:v>
                </c:pt>
                <c:pt idx="3">
                  <c:v>De 11 a 15 anos</c:v>
                </c:pt>
                <c:pt idx="4">
                  <c:v>Mais de 15 anos</c:v>
                </c:pt>
                <c:pt idx="5">
                  <c:v>Não sabe</c:v>
                </c:pt>
                <c:pt idx="6">
                  <c:v>Sem resposta</c:v>
                </c:pt>
              </c:strCache>
            </c:strRef>
          </c:cat>
          <c:val>
            <c:numRef>
              <c:f>Planilha1!$AJ$42:$AJ$48</c:f>
              <c:numCache>
                <c:formatCode>0.0%</c:formatCode>
                <c:ptCount val="7"/>
                <c:pt idx="0">
                  <c:v>6.4000000000000001E-2</c:v>
                </c:pt>
                <c:pt idx="1">
                  <c:v>0.14099999999999999</c:v>
                </c:pt>
                <c:pt idx="2">
                  <c:v>0.33200000000000002</c:v>
                </c:pt>
                <c:pt idx="3">
                  <c:v>0.17</c:v>
                </c:pt>
                <c:pt idx="4">
                  <c:v>0.248</c:v>
                </c:pt>
                <c:pt idx="5">
                  <c:v>4.2999999999999997E-2</c:v>
                </c:pt>
                <c:pt idx="6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B8-45CA-9A84-D91950D67B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89393416"/>
        <c:axId val="189394200"/>
      </c:barChart>
      <c:catAx>
        <c:axId val="18939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94200"/>
        <c:crosses val="autoZero"/>
        <c:auto val="1"/>
        <c:lblAlgn val="ctr"/>
        <c:lblOffset val="100"/>
        <c:noMultiLvlLbl val="0"/>
      </c:catAx>
      <c:valAx>
        <c:axId val="18939420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393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B-4641-9919-AC736BFC63C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B-4641-9919-AC736BFC63C9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B-4641-9919-AC736BFC63C9}"/>
              </c:ext>
            </c:extLst>
          </c:dPt>
          <c:dLbls>
            <c:delete val="1"/>
          </c:dLbls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0.51800000000000002</c:v>
                </c:pt>
                <c:pt idx="1">
                  <c:v>0.48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0B-4641-9919-AC736BFC63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3BAB8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8-4B0D-AFDD-80330FB74714}"/>
              </c:ext>
            </c:extLst>
          </c:dPt>
          <c:dPt>
            <c:idx val="1"/>
            <c:bubble3D val="0"/>
            <c:spPr>
              <a:solidFill>
                <a:srgbClr val="F2395A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8-4B0D-AFDD-80330FB74714}"/>
              </c:ext>
            </c:extLst>
          </c:dPt>
          <c:dLbls>
            <c:delete val="1"/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0.95699999999999996</c:v>
                </c:pt>
                <c:pt idx="1">
                  <c:v>4.3000000000000038E-2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8-4B0D-AFDD-80330FB747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F0">
                <a:alpha val="87059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D4-4DF7-8311-212F42F9106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2D4-4DF7-8311-212F42F91065}"/>
              </c:ext>
            </c:extLst>
          </c:dPt>
          <c:dLbls>
            <c:dLbl>
              <c:idx val="1"/>
              <c:layout>
                <c:manualLayout>
                  <c:x val="2.9569077264348133E-3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4-4DF7-8311-212F42F91065}"/>
                </c:ext>
              </c:extLst>
            </c:dLbl>
            <c:dLbl>
              <c:idx val="2"/>
              <c:layout>
                <c:manualLayout>
                  <c:x val="1.4784538632174609E-3"/>
                  <c:y val="-1.8140913473556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D4-4DF7-8311-212F42F91065}"/>
                </c:ext>
              </c:extLst>
            </c:dLbl>
            <c:dLbl>
              <c:idx val="3"/>
              <c:layout>
                <c:manualLayout>
                  <c:x val="0"/>
                  <c:y val="-9.0704567367782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4-4DF7-8311-212F42F91065}"/>
                </c:ext>
              </c:extLst>
            </c:dLbl>
            <c:dLbl>
              <c:idx val="4"/>
              <c:layout>
                <c:manualLayout>
                  <c:x val="-1.0841869750723115E-16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D4-4DF7-8311-212F42F910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0.496</c:v>
                </c:pt>
                <c:pt idx="1">
                  <c:v>0.42099999999999999</c:v>
                </c:pt>
                <c:pt idx="2">
                  <c:v>0.41499999999999998</c:v>
                </c:pt>
                <c:pt idx="3">
                  <c:v>0.68300000000000005</c:v>
                </c:pt>
                <c:pt idx="4">
                  <c:v>0.51100000000000001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D4-4DF7-8311-212F42F9106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395A">
                <a:alpha val="87059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0.503</c:v>
                </c:pt>
                <c:pt idx="1">
                  <c:v>0.57799999999999996</c:v>
                </c:pt>
                <c:pt idx="2">
                  <c:v>0.58299999999999996</c:v>
                </c:pt>
                <c:pt idx="3">
                  <c:v>0.315</c:v>
                </c:pt>
                <c:pt idx="4">
                  <c:v>0.48299999999999998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D4-4DF7-8311-212F42F9106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rgbClr val="BFBFBF">
                <a:alpha val="87059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1E-3</c:v>
                </c:pt>
                <c:pt idx="1">
                  <c:v>1E-3</c:v>
                </c:pt>
                <c:pt idx="2">
                  <c:v>2E-3</c:v>
                </c:pt>
                <c:pt idx="3">
                  <c:v>2E-3</c:v>
                </c:pt>
                <c:pt idx="4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D4-4DF7-8311-212F42F910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91995080"/>
        <c:axId val="191995472"/>
      </c:barChart>
      <c:catAx>
        <c:axId val="19199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995472"/>
        <c:crosses val="autoZero"/>
        <c:auto val="1"/>
        <c:lblAlgn val="ctr"/>
        <c:lblOffset val="100"/>
        <c:noMultiLvlLbl val="0"/>
      </c:catAx>
      <c:valAx>
        <c:axId val="19199547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pPr>
            <a:endParaRPr lang="pt-BR"/>
          </a:p>
        </c:txPr>
        <c:crossAx val="191995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Planilha1!$I$12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Planilha1!$H$13:$H$18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Planilha1!$I$13:$I$18</c:f>
              <c:numCache>
                <c:formatCode>0.0%</c:formatCode>
                <c:ptCount val="6"/>
                <c:pt idx="0">
                  <c:v>0.77100000000000002</c:v>
                </c:pt>
                <c:pt idx="1">
                  <c:v>0.71099999999999997</c:v>
                </c:pt>
                <c:pt idx="2">
                  <c:v>0.59599999999999997</c:v>
                </c:pt>
                <c:pt idx="3">
                  <c:v>0.47399999999999998</c:v>
                </c:pt>
                <c:pt idx="4">
                  <c:v>0.378</c:v>
                </c:pt>
                <c:pt idx="5">
                  <c:v>0.34200000000000003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3F-4EAB-8454-8959516C14B8}"/>
            </c:ext>
          </c:extLst>
        </c:ser>
        <c:ser>
          <c:idx val="1"/>
          <c:order val="1"/>
          <c:tx>
            <c:strRef>
              <c:f>Planilha1!$J$12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Planilha1!$H$13:$H$18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Planilha1!$J$13:$J$18</c:f>
              <c:numCache>
                <c:formatCode>0.0%</c:formatCode>
                <c:ptCount val="6"/>
                <c:pt idx="0">
                  <c:v>0.223</c:v>
                </c:pt>
                <c:pt idx="1">
                  <c:v>0.28599999999999998</c:v>
                </c:pt>
                <c:pt idx="2">
                  <c:v>0.40100000000000002</c:v>
                </c:pt>
                <c:pt idx="3">
                  <c:v>0.52400000000000002</c:v>
                </c:pt>
                <c:pt idx="4">
                  <c:v>0.622</c:v>
                </c:pt>
                <c:pt idx="5">
                  <c:v>0.65800000000000003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3F-4EAB-8454-8959516C14B8}"/>
            </c:ext>
          </c:extLst>
        </c:ser>
        <c:ser>
          <c:idx val="2"/>
          <c:order val="2"/>
          <c:tx>
            <c:strRef>
              <c:f>Planilha1!$K$12</c:f>
              <c:strCache>
                <c:ptCount val="1"/>
                <c:pt idx="0">
                  <c:v>Não sabe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Planilha1!$H$13:$H$18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Planilha1!$K$13:$K$18</c:f>
              <c:numCache>
                <c:formatCode>0.0%</c:formatCode>
                <c:ptCount val="6"/>
                <c:pt idx="0">
                  <c:v>6.0000000000000001E-3</c:v>
                </c:pt>
                <c:pt idx="1">
                  <c:v>3.0000000000000001E-3</c:v>
                </c:pt>
                <c:pt idx="2">
                  <c:v>4.0000000000000001E-3</c:v>
                </c:pt>
                <c:pt idx="3">
                  <c:v>2E-3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3F-4EAB-8454-8959516C14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129633000"/>
        <c:axId val="191649576"/>
      </c:barChart>
      <c:catAx>
        <c:axId val="12963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649576"/>
        <c:crosses val="autoZero"/>
        <c:auto val="1"/>
        <c:lblAlgn val="ctr"/>
        <c:lblOffset val="100"/>
        <c:noMultiLvlLbl val="0"/>
      </c:catAx>
      <c:valAx>
        <c:axId val="19164957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29633000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5815621552289642"/>
          <c:y val="0.90313242001534066"/>
          <c:w val="0.48003674491489973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Planilha3!$H$12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Planilha3!$G$13:$G$19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Planilha3!$H$13:$H$19</c:f>
              <c:numCache>
                <c:formatCode>0.0%</c:formatCode>
                <c:ptCount val="7"/>
                <c:pt idx="0">
                  <c:v>0.19700000000000001</c:v>
                </c:pt>
                <c:pt idx="1">
                  <c:v>0.38200000000000001</c:v>
                </c:pt>
                <c:pt idx="2">
                  <c:v>0.46700000000000003</c:v>
                </c:pt>
                <c:pt idx="3">
                  <c:v>0.60299999999999998</c:v>
                </c:pt>
                <c:pt idx="4">
                  <c:v>0.86799999999999999</c:v>
                </c:pt>
                <c:pt idx="5">
                  <c:v>0.81</c:v>
                </c:pt>
                <c:pt idx="6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3F-4EAB-8454-8959516C14B8}"/>
            </c:ext>
          </c:extLst>
        </c:ser>
        <c:ser>
          <c:idx val="1"/>
          <c:order val="1"/>
          <c:tx>
            <c:strRef>
              <c:f>Planilha3!$I$12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Planilha3!$G$13:$G$19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Planilha3!$I$13:$I$19</c:f>
              <c:numCache>
                <c:formatCode>0.0%</c:formatCode>
                <c:ptCount val="7"/>
                <c:pt idx="0">
                  <c:v>0.80300000000000005</c:v>
                </c:pt>
                <c:pt idx="1">
                  <c:v>0.61499999999999999</c:v>
                </c:pt>
                <c:pt idx="2">
                  <c:v>0.53300000000000003</c:v>
                </c:pt>
                <c:pt idx="3">
                  <c:v>0.39100000000000001</c:v>
                </c:pt>
                <c:pt idx="4">
                  <c:v>0.13</c:v>
                </c:pt>
                <c:pt idx="5">
                  <c:v>0.19</c:v>
                </c:pt>
                <c:pt idx="6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3F-4EAB-8454-8959516C14B8}"/>
            </c:ext>
          </c:extLst>
        </c:ser>
        <c:ser>
          <c:idx val="2"/>
          <c:order val="2"/>
          <c:tx>
            <c:strRef>
              <c:f>Planilha3!$J$12</c:f>
              <c:strCache>
                <c:ptCount val="1"/>
                <c:pt idx="0">
                  <c:v>Não sabe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Planilha3!$G$13:$G$19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Planilha3!$J$13:$J$19</c:f>
              <c:numCache>
                <c:formatCode>0.0%</c:formatCode>
                <c:ptCount val="7"/>
                <c:pt idx="1">
                  <c:v>2E-3</c:v>
                </c:pt>
                <c:pt idx="3">
                  <c:v>6.0000000000000001E-3</c:v>
                </c:pt>
                <c:pt idx="4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3F-4EAB-8454-8959516C14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191650752"/>
        <c:axId val="191651144"/>
      </c:barChart>
      <c:catAx>
        <c:axId val="1916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651144"/>
        <c:crosses val="autoZero"/>
        <c:auto val="1"/>
        <c:lblAlgn val="ctr"/>
        <c:lblOffset val="100"/>
        <c:noMultiLvlLbl val="0"/>
      </c:catAx>
      <c:valAx>
        <c:axId val="19165114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650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640985662124246"/>
          <c:y val="0.92312338472892663"/>
          <c:w val="0.39120235823628235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Planilha4!$H$8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Planilha4!$G$9:$G$12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Planilha4!$H$9:$H$12</c:f>
              <c:numCache>
                <c:formatCode>0.0%</c:formatCode>
                <c:ptCount val="4"/>
                <c:pt idx="0">
                  <c:v>0.45200000000000001</c:v>
                </c:pt>
                <c:pt idx="1">
                  <c:v>0.70599999999999996</c:v>
                </c:pt>
                <c:pt idx="2">
                  <c:v>0.84699999999999998</c:v>
                </c:pt>
                <c:pt idx="3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3F-4EAB-8454-8959516C14B8}"/>
            </c:ext>
          </c:extLst>
        </c:ser>
        <c:ser>
          <c:idx val="1"/>
          <c:order val="1"/>
          <c:tx>
            <c:strRef>
              <c:f>Planilha4!$I$8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Planilha4!$G$9:$G$12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Planilha4!$I$9:$I$12</c:f>
              <c:numCache>
                <c:formatCode>0.0%</c:formatCode>
                <c:ptCount val="4"/>
                <c:pt idx="0">
                  <c:v>0.54600000000000004</c:v>
                </c:pt>
                <c:pt idx="1">
                  <c:v>0.29399999999999998</c:v>
                </c:pt>
                <c:pt idx="2">
                  <c:v>0.153</c:v>
                </c:pt>
                <c:pt idx="3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3F-4EAB-8454-8959516C14B8}"/>
            </c:ext>
          </c:extLst>
        </c:ser>
        <c:ser>
          <c:idx val="2"/>
          <c:order val="2"/>
          <c:tx>
            <c:strRef>
              <c:f>Planilha4!$J$8</c:f>
              <c:strCache>
                <c:ptCount val="1"/>
                <c:pt idx="0">
                  <c:v>Não sabe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Planilha4!$G$9:$G$12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Planilha4!$J$9:$J$12</c:f>
              <c:numCache>
                <c:formatCode>General</c:formatCode>
                <c:ptCount val="4"/>
                <c:pt idx="0" formatCode="0.0%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3F-4EAB-8454-8959516C14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191652320"/>
        <c:axId val="191652712"/>
      </c:barChart>
      <c:catAx>
        <c:axId val="1916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652712"/>
        <c:crosses val="autoZero"/>
        <c:auto val="1"/>
        <c:lblAlgn val="ctr"/>
        <c:lblOffset val="100"/>
        <c:noMultiLvlLbl val="0"/>
      </c:catAx>
      <c:valAx>
        <c:axId val="1916527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652320"/>
        <c:crosses val="autoZero"/>
        <c:crossBetween val="between"/>
      </c:valAx>
    </c:plotArea>
    <c:legend>
      <c:legendPos val="b"/>
      <c:legendEntry>
        <c:idx val="3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13353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3BAB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06-492C-B558-51DCD31FDD4E}"/>
              </c:ext>
            </c:extLst>
          </c:dPt>
          <c:dPt>
            <c:idx val="8"/>
            <c:invertIfNegative val="0"/>
            <c:bubble3D val="0"/>
            <c:spPr>
              <a:solidFill>
                <a:srgbClr val="3BAB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06-492C-B558-51DCD31FDD4E}"/>
              </c:ext>
            </c:extLst>
          </c:dPt>
          <c:dPt>
            <c:idx val="9"/>
            <c:invertIfNegative val="0"/>
            <c:bubble3D val="0"/>
            <c:spPr>
              <a:solidFill>
                <a:srgbClr val="637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06-492C-B558-51DCD31FDD4E}"/>
              </c:ext>
            </c:extLst>
          </c:dPt>
          <c:dPt>
            <c:idx val="10"/>
            <c:invertIfNegative val="0"/>
            <c:bubble3D val="0"/>
            <c:spPr>
              <a:solidFill>
                <a:srgbClr val="637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06-492C-B558-51DCD31FDD4E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06-492C-B558-51DCD31FDD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4.3186450826796403E-2</c:v>
                </c:pt>
                <c:pt idx="1">
                  <c:v>1.9900584055478628E-2</c:v>
                </c:pt>
                <c:pt idx="2">
                  <c:v>3.3104707710344419E-2</c:v>
                </c:pt>
                <c:pt idx="3">
                  <c:v>5.8593039594490005E-2</c:v>
                </c:pt>
                <c:pt idx="4">
                  <c:v>6.5923664515238886E-2</c:v>
                </c:pt>
                <c:pt idx="5">
                  <c:v>0.20320180090448306</c:v>
                </c:pt>
                <c:pt idx="6">
                  <c:v>0.12918580805450933</c:v>
                </c:pt>
                <c:pt idx="7">
                  <c:v>0.17942224907711715</c:v>
                </c:pt>
                <c:pt idx="8">
                  <c:v>0.17660522651449806</c:v>
                </c:pt>
                <c:pt idx="9">
                  <c:v>3.8917915211282642E-2</c:v>
                </c:pt>
                <c:pt idx="10">
                  <c:v>5.1958553535761419E-2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606-492C-B558-51DCD31FDD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794352"/>
        <c:axId val="236794744"/>
      </c:barChart>
      <c:catAx>
        <c:axId val="23679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794744"/>
        <c:crosses val="autoZero"/>
        <c:auto val="1"/>
        <c:lblAlgn val="ctr"/>
        <c:lblOffset val="100"/>
        <c:noMultiLvlLbl val="0"/>
      </c:catAx>
      <c:valAx>
        <c:axId val="236794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679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5288594421227E-2"/>
          <c:y val="2.0964611167130293E-2"/>
          <c:w val="0.97642471140557874"/>
          <c:h val="0.88041237869447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A31-474B-8903-D7B1754664EE}"/>
              </c:ext>
            </c:extLst>
          </c:dPt>
          <c:dPt>
            <c:idx val="1"/>
            <c:invertIfNegative val="0"/>
            <c:bubble3D val="0"/>
            <c:spPr>
              <a:solidFill>
                <a:srgbClr val="42B978"/>
              </a:solidFill>
            </c:spPr>
            <c:extLst>
              <c:ext xmlns:c16="http://schemas.microsoft.com/office/drawing/2014/chart" uri="{C3380CC4-5D6E-409C-BE32-E72D297353CC}">
                <c16:uniqueId val="{00000003-0A31-474B-8903-D7B1754664E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0A31-474B-8903-D7B1754664EE}"/>
              </c:ext>
            </c:extLst>
          </c:dPt>
          <c:dPt>
            <c:idx val="3"/>
            <c:invertIfNegative val="0"/>
            <c:bubble3D val="0"/>
            <c:spPr>
              <a:solidFill>
                <a:srgbClr val="E33A5A"/>
              </a:solidFill>
            </c:spPr>
            <c:extLst>
              <c:ext xmlns:c16="http://schemas.microsoft.com/office/drawing/2014/chart" uri="{C3380CC4-5D6E-409C-BE32-E72D297353CC}">
                <c16:uniqueId val="{00000007-0A31-474B-8903-D7B1754664E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A31-474B-8903-D7B1754664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Centro-Oeste</c:v>
                </c:pt>
                <c:pt idx="2">
                  <c:v>Sudeste</c:v>
                </c:pt>
                <c:pt idx="3">
                  <c:v>Sul</c:v>
                </c:pt>
                <c:pt idx="4">
                  <c:v>Nordeste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5.5</c:v>
                </c:pt>
                <c:pt idx="1">
                  <c:v>5.6</c:v>
                </c:pt>
                <c:pt idx="2">
                  <c:v>5.8</c:v>
                </c:pt>
                <c:pt idx="3">
                  <c:v>5.9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31-474B-8903-D7B1754664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36795920"/>
        <c:axId val="236796312"/>
      </c:barChart>
      <c:catAx>
        <c:axId val="2367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6796312"/>
        <c:crosses val="autoZero"/>
        <c:auto val="1"/>
        <c:lblAlgn val="ctr"/>
        <c:lblOffset val="100"/>
        <c:noMultiLvlLbl val="0"/>
      </c:catAx>
      <c:valAx>
        <c:axId val="236796312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367959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C99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38-4EE0-9959-9B9B70815163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38-4EE0-9959-9B9B70815163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>
                  <a:alpha val="7490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38-4EE0-9959-9B9B708151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  <a:effectLst/>
                  </c:spPr>
                </c15:leaderLines>
              </c:ext>
            </c:extLst>
          </c:dLbls>
          <c:cat>
            <c:strRef>
              <c:f>Planilha2!$H$9:$H$11</c:f>
              <c:strCache>
                <c:ptCount val="3"/>
                <c:pt idx="0">
                  <c:v>Para questões relacionadas ao negócio rural</c:v>
                </c:pt>
                <c:pt idx="1">
                  <c:v>Para questões pessoais</c:v>
                </c:pt>
                <c:pt idx="2">
                  <c:v>Para ambos</c:v>
                </c:pt>
              </c:strCache>
            </c:strRef>
          </c:cat>
          <c:val>
            <c:numRef>
              <c:f>Planilha2!$L$9:$L$11</c:f>
              <c:numCache>
                <c:formatCode>0.0%</c:formatCode>
                <c:ptCount val="3"/>
                <c:pt idx="0">
                  <c:v>7.5999999999999998E-2</c:v>
                </c:pt>
                <c:pt idx="1">
                  <c:v>0.183</c:v>
                </c:pt>
                <c:pt idx="2">
                  <c:v>0.74099999999999999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38-4EE0-9959-9B9B70815163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</c:dLbls>
        <c:gapWidth val="100"/>
        <c:axId val="237567144"/>
        <c:axId val="237567536"/>
      </c:barChart>
      <c:catAx>
        <c:axId val="237567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567536"/>
        <c:crosses val="autoZero"/>
        <c:auto val="1"/>
        <c:lblAlgn val="ctr"/>
        <c:lblOffset val="100"/>
        <c:noMultiLvlLbl val="0"/>
      </c:catAx>
      <c:valAx>
        <c:axId val="23756753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56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B697C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01-4DFF-92FE-F3C0953009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01-4DFF-92FE-F3C0953009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201-4DFF-92FE-F3C0953009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201-4DFF-92FE-F3C0953009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201-4DFF-92FE-F3C09530096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201-4DFF-92FE-F3C09530096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201-4DFF-92FE-F3C0953009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en-US" sz="12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4,7 %</a:t>
                    </a:r>
                    <a:endParaRPr lang="en-US" sz="1200"/>
                  </a:p>
                </c:rich>
              </c:tx>
              <c:numFmt formatCode="General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01-4DFF-92FE-F3C0953009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14,1 %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01-4DFF-92FE-F3C0953009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24%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01-4DFF-92FE-F3C09530096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27 %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01-4DFF-92FE-F3C09530096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19 %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01-4DFF-92FE-F3C09530096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8,6 %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01-4DFF-92FE-F3C09530096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6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2,6 %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01-4DFF-92FE-F3C095300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Até 24 anos</c:v>
                </c:pt>
                <c:pt idx="1">
                  <c:v>25 até 34 anos</c:v>
                </c:pt>
                <c:pt idx="2">
                  <c:v>35 até 44 anos</c:v>
                </c:pt>
                <c:pt idx="3">
                  <c:v>45 até 54 anos</c:v>
                </c:pt>
                <c:pt idx="4">
                  <c:v>55 até 64 anos</c:v>
                </c:pt>
                <c:pt idx="5">
                  <c:v>Mais de 64 anos</c:v>
                </c:pt>
                <c:pt idx="6">
                  <c:v>Não sabe 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4.7</c:v>
                </c:pt>
                <c:pt idx="1">
                  <c:v>14.1</c:v>
                </c:pt>
                <c:pt idx="2">
                  <c:v>24</c:v>
                </c:pt>
                <c:pt idx="3">
                  <c:v>27</c:v>
                </c:pt>
                <c:pt idx="4">
                  <c:v>19</c:v>
                </c:pt>
                <c:pt idx="5">
                  <c:v>8.6</c:v>
                </c:pt>
                <c:pt idx="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201-4DFF-92FE-F3C0953009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9633784"/>
        <c:axId val="129634176"/>
      </c:barChart>
      <c:catAx>
        <c:axId val="129633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  <c:crossAx val="129634176"/>
        <c:crosses val="autoZero"/>
        <c:auto val="1"/>
        <c:lblAlgn val="ctr"/>
        <c:lblOffset val="100"/>
        <c:noMultiLvlLbl val="0"/>
      </c:catAx>
      <c:valAx>
        <c:axId val="12963417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129633784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Para questões pessoais</c:v>
                </c:pt>
              </c:strCache>
            </c:strRef>
          </c:tx>
          <c:spPr>
            <a:solidFill>
              <a:srgbClr val="ED7D31">
                <a:alpha val="74902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05-4781-A3D4-77E6F612CA9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05-4781-A3D4-77E6F612CA95}"/>
              </c:ext>
            </c:extLst>
          </c:dPt>
          <c:dLbls>
            <c:dLbl>
              <c:idx val="1"/>
              <c:layout>
                <c:manualLayout>
                  <c:x val="2.9569077264348133E-3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5-4781-A3D4-77E6F612CA95}"/>
                </c:ext>
              </c:extLst>
            </c:dLbl>
            <c:dLbl>
              <c:idx val="2"/>
              <c:layout>
                <c:manualLayout>
                  <c:x val="1.4784538632174609E-3"/>
                  <c:y val="-1.8140913473556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05-4781-A3D4-77E6F612CA95}"/>
                </c:ext>
              </c:extLst>
            </c:dLbl>
            <c:dLbl>
              <c:idx val="3"/>
              <c:layout>
                <c:manualLayout>
                  <c:x val="0"/>
                  <c:y val="-9.0704567367782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05-4781-A3D4-77E6F612CA95}"/>
                </c:ext>
              </c:extLst>
            </c:dLbl>
            <c:dLbl>
              <c:idx val="4"/>
              <c:layout>
                <c:manualLayout>
                  <c:x val="-1.0841869750723115E-16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05-4781-A3D4-77E6F612C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0.19600000000000001</c:v>
                </c:pt>
                <c:pt idx="1">
                  <c:v>0.21199999999999999</c:v>
                </c:pt>
                <c:pt idx="2">
                  <c:v>0.24</c:v>
                </c:pt>
                <c:pt idx="3">
                  <c:v>0.16700000000000001</c:v>
                </c:pt>
                <c:pt idx="4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05-4781-A3D4-77E6F612CA9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Para questões relacionadas ao negócio rural</c:v>
                </c:pt>
              </c:strCache>
            </c:strRef>
          </c:tx>
          <c:spPr>
            <a:solidFill>
              <a:srgbClr val="00CC99">
                <a:alpha val="74902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5.8000000000000003E-2</c:v>
                </c:pt>
                <c:pt idx="1">
                  <c:v>7.8E-2</c:v>
                </c:pt>
                <c:pt idx="2">
                  <c:v>8.6999999999999994E-2</c:v>
                </c:pt>
                <c:pt idx="3">
                  <c:v>6.6000000000000003E-2</c:v>
                </c:pt>
                <c:pt idx="4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05-4781-A3D4-77E6F612CA9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Para ambos</c:v>
                </c:pt>
              </c:strCache>
            </c:strRef>
          </c:tx>
          <c:spPr>
            <a:solidFill>
              <a:srgbClr val="4472C4">
                <a:alpha val="74902"/>
              </a:srgbClr>
            </a:solidFill>
          </c:spPr>
          <c:invertIfNegative val="0"/>
          <c:dLbls>
            <c:dLbl>
              <c:idx val="1"/>
              <c:layout>
                <c:manualLayout>
                  <c:x val="-2.4338188131128027E-3"/>
                  <c:y val="8.56755630582263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A-48FD-B6E6-FE0E9D7A57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0.745</c:v>
                </c:pt>
                <c:pt idx="1">
                  <c:v>0.71</c:v>
                </c:pt>
                <c:pt idx="2">
                  <c:v>0.67200000000000004</c:v>
                </c:pt>
                <c:pt idx="3">
                  <c:v>0.76700000000000002</c:v>
                </c:pt>
                <c:pt idx="4">
                  <c:v>0.76200000000000001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05-4781-A3D4-77E6F612CA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237568712"/>
        <c:axId val="237569104"/>
      </c:barChart>
      <c:catAx>
        <c:axId val="23756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7569104"/>
        <c:crosses val="autoZero"/>
        <c:auto val="1"/>
        <c:lblAlgn val="ctr"/>
        <c:lblOffset val="100"/>
        <c:noMultiLvlLbl val="0"/>
      </c:catAx>
      <c:valAx>
        <c:axId val="2375691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75687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54DD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59-4875-8659-20D0DAAB310E}"/>
              </c:ext>
            </c:extLst>
          </c:dPt>
          <c:dPt>
            <c:idx val="1"/>
            <c:bubble3D val="0"/>
            <c:spPr>
              <a:solidFill>
                <a:srgbClr val="F240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59-4875-8659-20D0DAAB310E}"/>
              </c:ext>
            </c:extLst>
          </c:dPt>
          <c:dLbls>
            <c:delete val="1"/>
          </c:dLbls>
          <c:cat>
            <c:strRef>
              <c:f>Planilha2!$G$7:$G$8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Planilha2!$I$7:$I$8</c:f>
              <c:numCache>
                <c:formatCode>0.0%</c:formatCode>
                <c:ptCount val="2"/>
                <c:pt idx="0">
                  <c:v>0.3950183718977674</c:v>
                </c:pt>
                <c:pt idx="1">
                  <c:v>0.60498162810223266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59-4875-8659-20D0DAAB310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CC99">
                <a:alpha val="74902"/>
              </a:srgb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62-41E8-9BDE-DFCAE253707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62-41E8-9BDE-DFCAE2537074}"/>
              </c:ext>
            </c:extLst>
          </c:dPt>
          <c:dLbls>
            <c:dLbl>
              <c:idx val="3"/>
              <c:layout>
                <c:manualLayout>
                  <c:x val="0"/>
                  <c:y val="-9.0704567367782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2-41E8-9BDE-DFCAE2537074}"/>
                </c:ext>
              </c:extLst>
            </c:dLbl>
            <c:dLbl>
              <c:idx val="4"/>
              <c:layout>
                <c:manualLayout>
                  <c:x val="-1.0841869750723115E-16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62-41E8-9BDE-DFCAE25370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0.38569424964936888</c:v>
                </c:pt>
                <c:pt idx="1">
                  <c:v>0.28977932636469222</c:v>
                </c:pt>
                <c:pt idx="2">
                  <c:v>0.21813031161473087</c:v>
                </c:pt>
                <c:pt idx="3">
                  <c:v>0.50134048257372654</c:v>
                </c:pt>
                <c:pt idx="4">
                  <c:v>0.35448430493273542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62-41E8-9BDE-DFCAE253707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395A">
                <a:alpha val="74902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0.61430575035063117</c:v>
                </c:pt>
                <c:pt idx="1">
                  <c:v>0.71022067363530783</c:v>
                </c:pt>
                <c:pt idx="2">
                  <c:v>0.78186968838526916</c:v>
                </c:pt>
                <c:pt idx="3">
                  <c:v>0.49865951742627346</c:v>
                </c:pt>
                <c:pt idx="4">
                  <c:v>0.64551569506726458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62-41E8-9BDE-DFCAE25370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38497336"/>
        <c:axId val="238497728"/>
      </c:barChart>
      <c:catAx>
        <c:axId val="23849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8497728"/>
        <c:crosses val="autoZero"/>
        <c:auto val="1"/>
        <c:lblAlgn val="ctr"/>
        <c:lblOffset val="100"/>
        <c:noMultiLvlLbl val="0"/>
      </c:catAx>
      <c:valAx>
        <c:axId val="23849772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8497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980214556179838"/>
          <c:y val="0.91256389196395626"/>
          <c:w val="0.1118268151229303"/>
          <c:h val="6.7999378576543132E-2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Planilha8!$K$8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54DDB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40D9B3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Planilha8!$J$9:$J$14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Planilha8!$K$9:$K$14</c:f>
              <c:numCache>
                <c:formatCode>0.0%</c:formatCode>
                <c:ptCount val="6"/>
                <c:pt idx="0">
                  <c:v>0.52500000000000002</c:v>
                </c:pt>
                <c:pt idx="1">
                  <c:v>0.50600000000000001</c:v>
                </c:pt>
                <c:pt idx="2">
                  <c:v>0.45100000000000001</c:v>
                </c:pt>
                <c:pt idx="3">
                  <c:v>0.376</c:v>
                </c:pt>
                <c:pt idx="4">
                  <c:v>0.32</c:v>
                </c:pt>
                <c:pt idx="5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4-4E48-BB77-AC27F0D65966}"/>
            </c:ext>
          </c:extLst>
        </c:ser>
        <c:ser>
          <c:idx val="1"/>
          <c:order val="1"/>
          <c:tx>
            <c:strRef>
              <c:f>Planilha8!$L$8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Planilha8!$J$9:$J$14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Planilha8!$L$9:$L$14</c:f>
              <c:numCache>
                <c:formatCode>0.0%</c:formatCode>
                <c:ptCount val="6"/>
                <c:pt idx="0">
                  <c:v>0.47499999999999998</c:v>
                </c:pt>
                <c:pt idx="1">
                  <c:v>0.49399999999999999</c:v>
                </c:pt>
                <c:pt idx="2">
                  <c:v>0.54900000000000004</c:v>
                </c:pt>
                <c:pt idx="3">
                  <c:v>0.624</c:v>
                </c:pt>
                <c:pt idx="4">
                  <c:v>0.68</c:v>
                </c:pt>
                <c:pt idx="5">
                  <c:v>0.73399999999999999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4-4E48-BB77-AC27F0D65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238499296"/>
        <c:axId val="238499688"/>
      </c:barChart>
      <c:catAx>
        <c:axId val="2384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8499688"/>
        <c:crosses val="autoZero"/>
        <c:auto val="1"/>
        <c:lblAlgn val="ctr"/>
        <c:lblOffset val="100"/>
        <c:noMultiLvlLbl val="0"/>
      </c:catAx>
      <c:valAx>
        <c:axId val="23849968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8499296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Planilha8!$H$12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0D9B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40D9B3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Planilha8!$G$13:$G$19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Planilha8!$H$13:$H$19</c:f>
              <c:numCache>
                <c:formatCode>0.0%</c:formatCode>
                <c:ptCount val="7"/>
                <c:pt idx="0">
                  <c:v>0.12</c:v>
                </c:pt>
                <c:pt idx="1">
                  <c:v>0.22500000000000001</c:v>
                </c:pt>
                <c:pt idx="2">
                  <c:v>0.31</c:v>
                </c:pt>
                <c:pt idx="3">
                  <c:v>0.437</c:v>
                </c:pt>
                <c:pt idx="4">
                  <c:v>0.71299999999999997</c:v>
                </c:pt>
                <c:pt idx="5">
                  <c:v>0.72399999999999998</c:v>
                </c:pt>
                <c:pt idx="6">
                  <c:v>0.91700000000000004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4-4E48-BB77-AC27F0D65966}"/>
            </c:ext>
          </c:extLst>
        </c:ser>
        <c:ser>
          <c:idx val="1"/>
          <c:order val="1"/>
          <c:tx>
            <c:strRef>
              <c:f>Planilha8!$I$12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Planilha8!$G$13:$G$19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Planilha8!$I$13:$I$19</c:f>
              <c:numCache>
                <c:formatCode>0.0%</c:formatCode>
                <c:ptCount val="7"/>
                <c:pt idx="0">
                  <c:v>0.88</c:v>
                </c:pt>
                <c:pt idx="1">
                  <c:v>0.77500000000000002</c:v>
                </c:pt>
                <c:pt idx="2">
                  <c:v>0.69</c:v>
                </c:pt>
                <c:pt idx="3">
                  <c:v>0.56299999999999994</c:v>
                </c:pt>
                <c:pt idx="4">
                  <c:v>0.28699999999999998</c:v>
                </c:pt>
                <c:pt idx="5">
                  <c:v>0.27600000000000002</c:v>
                </c:pt>
                <c:pt idx="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4-4E48-BB77-AC27F0D65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239488192"/>
        <c:axId val="239488584"/>
      </c:barChart>
      <c:catAx>
        <c:axId val="23948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488584"/>
        <c:crosses val="autoZero"/>
        <c:auto val="1"/>
        <c:lblAlgn val="ctr"/>
        <c:lblOffset val="100"/>
        <c:noMultiLvlLbl val="0"/>
      </c:catAx>
      <c:valAx>
        <c:axId val="23948858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488192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Planilha8!$I$8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54DDB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40D9B3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Planilha8!$H$9:$H$12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Planilha8!$I$9:$I$12</c:f>
              <c:numCache>
                <c:formatCode>0.0%</c:formatCode>
                <c:ptCount val="4"/>
                <c:pt idx="0">
                  <c:v>0.32800000000000001</c:v>
                </c:pt>
                <c:pt idx="1">
                  <c:v>0.65600000000000003</c:v>
                </c:pt>
                <c:pt idx="2">
                  <c:v>0.77</c:v>
                </c:pt>
                <c:pt idx="3">
                  <c:v>0.92100000000000004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84-4E48-BB77-AC27F0D65966}"/>
            </c:ext>
          </c:extLst>
        </c:ser>
        <c:ser>
          <c:idx val="1"/>
          <c:order val="1"/>
          <c:tx>
            <c:strRef>
              <c:f>Planilha8!$J$8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Planilha8!$H$9:$H$12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Planilha8!$J$9:$J$12</c:f>
              <c:numCache>
                <c:formatCode>0.0%</c:formatCode>
                <c:ptCount val="4"/>
                <c:pt idx="0">
                  <c:v>0.67200000000000004</c:v>
                </c:pt>
                <c:pt idx="1">
                  <c:v>0.34399999999999997</c:v>
                </c:pt>
                <c:pt idx="2">
                  <c:v>0.23</c:v>
                </c:pt>
                <c:pt idx="3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84-4E48-BB77-AC27F0D65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4"/>
        <c:axId val="239489760"/>
        <c:axId val="239490152"/>
      </c:barChart>
      <c:catAx>
        <c:axId val="23948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490152"/>
        <c:crosses val="autoZero"/>
        <c:auto val="1"/>
        <c:lblAlgn val="ctr"/>
        <c:lblOffset val="100"/>
        <c:noMultiLvlLbl val="0"/>
      </c:catAx>
      <c:valAx>
        <c:axId val="23949015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489760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2EA25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A25D">
                  <a:alpha val="83137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FA-48D6-AAA8-A5B0FE6270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Planilha1!$B$2</c:f>
              <c:numCache>
                <c:formatCode>0.0%</c:formatCode>
                <c:ptCount val="1"/>
                <c:pt idx="0">
                  <c:v>0.51900000000000002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FA-48D6-AAA8-A5B0FE62700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F13353">
                <a:alpha val="85098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211-4EB3-BC74-80BD91B46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Planilha1!$C$2</c:f>
              <c:numCache>
                <c:formatCode>0.0%</c:formatCode>
                <c:ptCount val="1"/>
                <c:pt idx="0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A-48D6-AAA8-A5B0FE62700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9491328"/>
        <c:axId val="239491720"/>
      </c:barChart>
      <c:catAx>
        <c:axId val="239491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491720"/>
        <c:crosses val="autoZero"/>
        <c:auto val="1"/>
        <c:lblAlgn val="ctr"/>
        <c:lblOffset val="100"/>
        <c:noMultiLvlLbl val="0"/>
      </c:catAx>
      <c:valAx>
        <c:axId val="239491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949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73111850395409E-2"/>
          <c:y val="5.5990251524081096E-2"/>
          <c:w val="0.95193753912161927"/>
          <c:h val="0.759036033033366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Plan1!$M$14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2B978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5CC-4B98-A7AD-FBCF29A57EC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5CC-4B98-A7AD-FBCF29A57ECB}"/>
              </c:ext>
            </c:extLst>
          </c:dPt>
          <c:dLbls>
            <c:dLbl>
              <c:idx val="0"/>
              <c:layout>
                <c:manualLayout>
                  <c:x val="0"/>
                  <c:y val="-9.0704567367782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CC-4B98-A7AD-FBCF29A57ECB}"/>
                </c:ext>
              </c:extLst>
            </c:dLbl>
            <c:dLbl>
              <c:idx val="1"/>
              <c:layout>
                <c:manualLayout>
                  <c:x val="-1.0841869750723115E-16"/>
                  <c:y val="-1.20939423157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CC-4B98-A7AD-FBCF29A57ECB}"/>
                </c:ext>
              </c:extLst>
            </c:dLbl>
            <c:dLbl>
              <c:idx val="3"/>
              <c:layout>
                <c:manualLayout>
                  <c:x val="2.9569077264348133E-3"/>
                  <c:y val="-1.20939423157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CC-4B98-A7AD-FBCF29A57ECB}"/>
                </c:ext>
              </c:extLst>
            </c:dLbl>
            <c:dLbl>
              <c:idx val="4"/>
              <c:layout>
                <c:manualLayout>
                  <c:x val="1.4784538632174609E-3"/>
                  <c:y val="-1.814091347355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CC-4B98-A7AD-FBCF29A57E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Plan1!$L$15:$L$19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Plan1!$M$15:$M$19</c:f>
              <c:numCache>
                <c:formatCode>0.0%</c:formatCode>
                <c:ptCount val="5"/>
                <c:pt idx="0">
                  <c:v>0.64900000000000002</c:v>
                </c:pt>
                <c:pt idx="1">
                  <c:v>0.60799999999999998</c:v>
                </c:pt>
                <c:pt idx="2">
                  <c:v>0.48699999999999999</c:v>
                </c:pt>
                <c:pt idx="3">
                  <c:v>0.41899999999999998</c:v>
                </c:pt>
                <c:pt idx="4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CC-4B98-A7AD-FBCF29A57ECB}"/>
            </c:ext>
          </c:extLst>
        </c:ser>
        <c:ser>
          <c:idx val="1"/>
          <c:order val="1"/>
          <c:tx>
            <c:strRef>
              <c:f>Plan1!$N$14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Plan1!$L$15:$L$19</c:f>
              <c:strCache>
                <c:ptCount val="5"/>
                <c:pt idx="0">
                  <c:v>Sudeste</c:v>
                </c:pt>
                <c:pt idx="1">
                  <c:v>Sul</c:v>
                </c:pt>
                <c:pt idx="2">
                  <c:v>Centro-Oeste</c:v>
                </c:pt>
                <c:pt idx="3">
                  <c:v>Nordeste</c:v>
                </c:pt>
                <c:pt idx="4">
                  <c:v>Norte</c:v>
                </c:pt>
              </c:strCache>
            </c:strRef>
          </c:cat>
          <c:val>
            <c:numRef>
              <c:f>Plan1!$N$15:$N$19</c:f>
              <c:numCache>
                <c:formatCode>0.0%</c:formatCode>
                <c:ptCount val="5"/>
                <c:pt idx="0">
                  <c:v>0.35099999999999998</c:v>
                </c:pt>
                <c:pt idx="1">
                  <c:v>0.39200000000000002</c:v>
                </c:pt>
                <c:pt idx="2">
                  <c:v>0.51300000000000001</c:v>
                </c:pt>
                <c:pt idx="3">
                  <c:v>0.58099999999999996</c:v>
                </c:pt>
                <c:pt idx="4">
                  <c:v>0.64400000000000002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CC-4B98-A7AD-FBCF29A57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overlap val="100"/>
        <c:axId val="239288264"/>
        <c:axId val="239288656"/>
      </c:barChart>
      <c:catAx>
        <c:axId val="23928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288656"/>
        <c:crosses val="autoZero"/>
        <c:auto val="1"/>
        <c:lblAlgn val="ctr"/>
        <c:lblOffset val="100"/>
        <c:noMultiLvlLbl val="0"/>
      </c:catAx>
      <c:valAx>
        <c:axId val="23928865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288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31040192295588"/>
          <c:y val="0.92656151080215077"/>
          <c:w val="0.44004378493577712"/>
          <c:h val="6.41619626038024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Planilha8!$F$9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0B374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40B374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Planilha8!$E$10:$E$15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Planilha8!$F$10:$F$15</c:f>
              <c:numCache>
                <c:formatCode>0.00%</c:formatCode>
                <c:ptCount val="6"/>
                <c:pt idx="0">
                  <c:v>0.71599999999999997</c:v>
                </c:pt>
                <c:pt idx="1">
                  <c:v>0.66</c:v>
                </c:pt>
                <c:pt idx="2">
                  <c:v>0.58099999999999996</c:v>
                </c:pt>
                <c:pt idx="3">
                  <c:v>0.50800000000000001</c:v>
                </c:pt>
                <c:pt idx="4">
                  <c:v>0.42899999999999999</c:v>
                </c:pt>
                <c:pt idx="5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3-48E2-90CD-BCF40F633380}"/>
            </c:ext>
          </c:extLst>
        </c:ser>
        <c:ser>
          <c:idx val="1"/>
          <c:order val="1"/>
          <c:tx>
            <c:strRef>
              <c:f>Planilha8!$G$9</c:f>
              <c:strCache>
                <c:ptCount val="1"/>
                <c:pt idx="0">
                  <c:v>Não / Sem resposta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Planilha8!$E$10:$E$15</c:f>
              <c:strCache>
                <c:ptCount val="6"/>
                <c:pt idx="0">
                  <c:v>Até 24 anos</c:v>
                </c:pt>
                <c:pt idx="1">
                  <c:v>25 a 34 anos</c:v>
                </c:pt>
                <c:pt idx="2">
                  <c:v>35 a 44 anos</c:v>
                </c:pt>
                <c:pt idx="3">
                  <c:v>45 a 54 anos</c:v>
                </c:pt>
                <c:pt idx="4">
                  <c:v>55 a 64 anos</c:v>
                </c:pt>
                <c:pt idx="5">
                  <c:v>65 anos ou mais</c:v>
                </c:pt>
              </c:strCache>
            </c:strRef>
          </c:cat>
          <c:val>
            <c:numRef>
              <c:f>Planilha8!$G$10:$G$15</c:f>
              <c:numCache>
                <c:formatCode>0.00%</c:formatCode>
                <c:ptCount val="6"/>
                <c:pt idx="0">
                  <c:v>0.28399999999999997</c:v>
                </c:pt>
                <c:pt idx="1">
                  <c:v>0.34</c:v>
                </c:pt>
                <c:pt idx="2">
                  <c:v>0.41899999999999998</c:v>
                </c:pt>
                <c:pt idx="3">
                  <c:v>0.49199999999999999</c:v>
                </c:pt>
                <c:pt idx="4">
                  <c:v>0.57099999999999995</c:v>
                </c:pt>
                <c:pt idx="5">
                  <c:v>0.66600000000000004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3-48E2-90CD-BCF40F6333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239290224"/>
        <c:axId val="239290616"/>
      </c:barChart>
      <c:catAx>
        <c:axId val="23929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39290616"/>
        <c:crosses val="autoZero"/>
        <c:auto val="1"/>
        <c:lblAlgn val="ctr"/>
        <c:lblOffset val="100"/>
        <c:noMultiLvlLbl val="0"/>
      </c:catAx>
      <c:valAx>
        <c:axId val="23929061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3929022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Planilha9!$H$8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0B374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40B374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Planilha9!$G$9:$G$15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Planilha9!$H$9:$H$15</c:f>
              <c:numCache>
                <c:formatCode>0.0%</c:formatCode>
                <c:ptCount val="7"/>
                <c:pt idx="0">
                  <c:v>0.188</c:v>
                </c:pt>
                <c:pt idx="1">
                  <c:v>0.40600000000000003</c:v>
                </c:pt>
                <c:pt idx="2">
                  <c:v>0.41499999999999998</c:v>
                </c:pt>
                <c:pt idx="3">
                  <c:v>0.61599999999999999</c:v>
                </c:pt>
                <c:pt idx="4">
                  <c:v>0.88200000000000001</c:v>
                </c:pt>
                <c:pt idx="5">
                  <c:v>0.84699999999999998</c:v>
                </c:pt>
                <c:pt idx="6">
                  <c:v>0.95699999999999996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3-48E2-90CD-BCF40F633380}"/>
            </c:ext>
          </c:extLst>
        </c:ser>
        <c:ser>
          <c:idx val="1"/>
          <c:order val="1"/>
          <c:tx>
            <c:strRef>
              <c:f>Planilha9!$I$8</c:f>
              <c:strCache>
                <c:ptCount val="1"/>
                <c:pt idx="0">
                  <c:v>Não / Sem resposta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Planilha9!$G$9:$G$15</c:f>
              <c:strCache>
                <c:ptCount val="7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 graduação comp / incomp</c:v>
                </c:pt>
              </c:strCache>
            </c:strRef>
          </c:cat>
          <c:val>
            <c:numRef>
              <c:f>Planilha9!$I$9:$I$15</c:f>
              <c:numCache>
                <c:formatCode>0.0%</c:formatCode>
                <c:ptCount val="7"/>
                <c:pt idx="0">
                  <c:v>0.81200000000000006</c:v>
                </c:pt>
                <c:pt idx="1">
                  <c:v>0.59399999999999997</c:v>
                </c:pt>
                <c:pt idx="2">
                  <c:v>0.58499999999999996</c:v>
                </c:pt>
                <c:pt idx="3">
                  <c:v>0.38400000000000001</c:v>
                </c:pt>
                <c:pt idx="4">
                  <c:v>0.11799999999999999</c:v>
                </c:pt>
                <c:pt idx="5">
                  <c:v>0.153</c:v>
                </c:pt>
                <c:pt idx="6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3-48E2-90CD-BCF40F6333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184959744"/>
        <c:axId val="184960136"/>
      </c:barChart>
      <c:catAx>
        <c:axId val="18495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184960136"/>
        <c:crosses val="autoZero"/>
        <c:auto val="1"/>
        <c:lblAlgn val="ctr"/>
        <c:lblOffset val="100"/>
        <c:noMultiLvlLbl val="0"/>
      </c:catAx>
      <c:valAx>
        <c:axId val="184960136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8495974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E-B282-4504-8F0B-8F23209104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62-4147-A236-0DCAEC1DC4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062-4147-A236-0DCAEC1DC4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7062-4147-A236-0DCAEC1DC4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7062-4147-A236-0DCAEC1DC44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7062-4147-A236-0DCAEC1DC44B}"/>
              </c:ext>
            </c:extLst>
          </c:dPt>
          <c:dPt>
            <c:idx val="6"/>
            <c:invertIfNegative val="0"/>
            <c:bubble3D val="0"/>
            <c:spPr>
              <a:solidFill>
                <a:srgbClr val="42A895"/>
              </a:solidFill>
            </c:spPr>
            <c:extLst>
              <c:ext xmlns:c16="http://schemas.microsoft.com/office/drawing/2014/chart" uri="{C3380CC4-5D6E-409C-BE32-E72D297353CC}">
                <c16:uniqueId val="{0000000B-7062-4147-A236-0DCAEC1DC44B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7062-4147-A236-0DCAEC1DC4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fundamental incompleto</c:v>
                </c:pt>
                <c:pt idx="1">
                  <c:v>Fundamental completo</c:v>
                </c:pt>
                <c:pt idx="2">
                  <c:v>Ensino médio incompleto</c:v>
                </c:pt>
                <c:pt idx="3">
                  <c:v>Ensino médio completo</c:v>
                </c:pt>
                <c:pt idx="4">
                  <c:v>Superior incompleto</c:v>
                </c:pt>
                <c:pt idx="5">
                  <c:v>Superior completo</c:v>
                </c:pt>
                <c:pt idx="6">
                  <c:v>Pós-graduação completo ou incompleto</c:v>
                </c:pt>
                <c:pt idx="7">
                  <c:v>Não sabe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0.30199999999999999</c:v>
                </c:pt>
                <c:pt idx="1">
                  <c:v>0.105</c:v>
                </c:pt>
                <c:pt idx="2">
                  <c:v>5.5999999999999994E-2</c:v>
                </c:pt>
                <c:pt idx="3">
                  <c:v>0.27899999999999997</c:v>
                </c:pt>
                <c:pt idx="4">
                  <c:v>4.9000000000000002E-2</c:v>
                </c:pt>
                <c:pt idx="5">
                  <c:v>0.14699999999999999</c:v>
                </c:pt>
                <c:pt idx="6">
                  <c:v>3.3000000000000002E-2</c:v>
                </c:pt>
                <c:pt idx="7">
                  <c:v>2.8999999999999998E-2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62-4147-A236-0DCAEC1DC4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897552"/>
        <c:axId val="184897944"/>
      </c:barChart>
      <c:catAx>
        <c:axId val="184897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84897944"/>
        <c:crossesAt val="0"/>
        <c:auto val="1"/>
        <c:lblAlgn val="ctr"/>
        <c:lblOffset val="100"/>
        <c:noMultiLvlLbl val="0"/>
      </c:catAx>
      <c:valAx>
        <c:axId val="18489794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in"/>
        <c:minorTickMark val="none"/>
        <c:tickLblPos val="low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pt-BR"/>
          </a:p>
        </c:txPr>
        <c:crossAx val="184897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3">
              <a:lumMod val="7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2901196346513E-2"/>
          <c:y val="3.1414373121349655E-2"/>
          <c:w val="0.94193109533153307"/>
          <c:h val="0.760553891390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Planilha10!$J$7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0B374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40B374"/>
                </a:solidFill>
              </a:ln>
            </c:spPr>
            <c:trendlineType val="linear"/>
            <c:dispRSqr val="0"/>
            <c:dispEq val="0"/>
          </c:trendline>
          <c:cat>
            <c:strRef>
              <c:f>Planilha10!$I$8:$I$11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Planilha10!$J$8:$J$11</c:f>
              <c:numCache>
                <c:formatCode>0.0%</c:formatCode>
                <c:ptCount val="4"/>
                <c:pt idx="0">
                  <c:v>0.45900000000000002</c:v>
                </c:pt>
                <c:pt idx="1">
                  <c:v>0.76700000000000002</c:v>
                </c:pt>
                <c:pt idx="2">
                  <c:v>0.83</c:v>
                </c:pt>
                <c:pt idx="3">
                  <c:v>0.86499999999999999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3-48E2-90CD-BCF40F633380}"/>
            </c:ext>
          </c:extLst>
        </c:ser>
        <c:ser>
          <c:idx val="1"/>
          <c:order val="1"/>
          <c:tx>
            <c:strRef>
              <c:f>Planilha10!$K$7</c:f>
              <c:strCache>
                <c:ptCount val="1"/>
                <c:pt idx="0">
                  <c:v>Não / Sem resposta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Planilha10!$I$8:$I$11</c:f>
              <c:strCache>
                <c:ptCount val="4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</c:strCache>
            </c:strRef>
          </c:cat>
          <c:val>
            <c:numRef>
              <c:f>Planilha10!$K$8:$K$11</c:f>
              <c:numCache>
                <c:formatCode>0.0%</c:formatCode>
                <c:ptCount val="4"/>
                <c:pt idx="0">
                  <c:v>0.54100000000000004</c:v>
                </c:pt>
                <c:pt idx="1">
                  <c:v>0.23300000000000001</c:v>
                </c:pt>
                <c:pt idx="2">
                  <c:v>0.17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3-48E2-90CD-BCF40F6333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4"/>
        <c:axId val="184961312"/>
        <c:axId val="184961704"/>
      </c:barChart>
      <c:catAx>
        <c:axId val="1849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184961704"/>
        <c:crosses val="autoZero"/>
        <c:auto val="1"/>
        <c:lblAlgn val="ctr"/>
        <c:lblOffset val="100"/>
        <c:noMultiLvlLbl val="0"/>
      </c:catAx>
      <c:valAx>
        <c:axId val="18496170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84961312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</c:legendEntry>
      <c:layout>
        <c:manualLayout>
          <c:xMode val="edge"/>
          <c:yMode val="edge"/>
          <c:x val="0.18149092290984312"/>
          <c:y val="0.91455582842310412"/>
          <c:w val="0.61754750785577306"/>
          <c:h val="6.5453206863309701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79829099195014E-2"/>
          <c:y val="7.8672066329212198E-2"/>
          <c:w val="0.9418720767596831"/>
          <c:h val="0.776902700775182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6350-47A3-BAC1-5302AA5E18D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350-47A3-BAC1-5302AA5E18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6350-47A3-BAC1-5302AA5E18D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350-47A3-BAC1-5302AA5E18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Planilha1!$M$17:$M$22</c:f>
              <c:strCache>
                <c:ptCount val="6"/>
                <c:pt idx="0">
                  <c:v>Na sua residência</c:v>
                </c:pt>
                <c:pt idx="1">
                  <c:v>Na propriedade rural / negócio rural</c:v>
                </c:pt>
                <c:pt idx="2">
                  <c:v>Em posto gratuito ou redes WIFI aberta</c:v>
                </c:pt>
                <c:pt idx="3">
                  <c:v>Outro local (amigo, parente/ contador)</c:v>
                </c:pt>
                <c:pt idx="4">
                  <c:v>Em Cyber café ou lan house</c:v>
                </c:pt>
                <c:pt idx="5">
                  <c:v>Não sabe avaliar</c:v>
                </c:pt>
              </c:strCache>
            </c:strRef>
          </c:cat>
          <c:val>
            <c:numRef>
              <c:f>Planilha1!$O$17:$O$22</c:f>
              <c:numCache>
                <c:formatCode>0.0%</c:formatCode>
                <c:ptCount val="6"/>
                <c:pt idx="0">
                  <c:v>0.40200000000000002</c:v>
                </c:pt>
                <c:pt idx="1">
                  <c:v>0.23799999999999999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7.8E-2</c:v>
                </c:pt>
                <c:pt idx="5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50-47A3-BAC1-5302AA5E18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334176"/>
        <c:axId val="191334568"/>
      </c:barChart>
      <c:catAx>
        <c:axId val="1913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191334568"/>
        <c:crosses val="autoZero"/>
        <c:auto val="1"/>
        <c:lblAlgn val="ctr"/>
        <c:lblOffset val="100"/>
        <c:noMultiLvlLbl val="0"/>
      </c:catAx>
      <c:valAx>
        <c:axId val="191334568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pPr>
            <a:endParaRPr lang="pt-BR"/>
          </a:p>
        </c:txPr>
        <c:crossAx val="1913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31920930265879E-2"/>
          <c:y val="3.3964976113765137E-2"/>
          <c:w val="0.93272261349496921"/>
          <c:h val="0.79773037370847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Na propriedade rural / negócio rural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6A-45B1-BE93-406605E7AEA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6A-45B1-BE93-406605E7AE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0.25800000000000001</c:v>
                </c:pt>
                <c:pt idx="1">
                  <c:v>0.20699999999999999</c:v>
                </c:pt>
                <c:pt idx="2">
                  <c:v>0.18099999999999999</c:v>
                </c:pt>
                <c:pt idx="3">
                  <c:v>0.24099999999999999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6A-45B1-BE93-406605E7AEA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Na sua residência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0.39500000000000002</c:v>
                </c:pt>
                <c:pt idx="1">
                  <c:v>0.36099999999999999</c:v>
                </c:pt>
                <c:pt idx="2">
                  <c:v>0.32100000000000001</c:v>
                </c:pt>
                <c:pt idx="3">
                  <c:v>0.43</c:v>
                </c:pt>
                <c:pt idx="4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6A-45B1-BE93-406605E7AEA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Em posto gratuito ou redes WIFI aberta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0.13800000000000001</c:v>
                </c:pt>
                <c:pt idx="1">
                  <c:v>0.14399999999999999</c:v>
                </c:pt>
                <c:pt idx="2">
                  <c:v>0.13500000000000001</c:v>
                </c:pt>
                <c:pt idx="3">
                  <c:v>0.14499999999999999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A-45B1-BE93-406605E7AEAC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Em Cyber café ou lan house</c:v>
                </c:pt>
              </c:strCache>
            </c:strRef>
          </c:tx>
          <c:spPr>
            <a:solidFill>
              <a:srgbClr val="F2406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Plan1!$E$2:$E$6</c:f>
              <c:numCache>
                <c:formatCode>0.0%</c:formatCode>
                <c:ptCount val="5"/>
                <c:pt idx="0">
                  <c:v>8.5999999999999993E-2</c:v>
                </c:pt>
                <c:pt idx="1">
                  <c:v>0.13</c:v>
                </c:pt>
                <c:pt idx="2">
                  <c:v>0.18</c:v>
                </c:pt>
                <c:pt idx="3">
                  <c:v>0.05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6A-45B1-BE93-406605E7AEAC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Outro local (amigo, parente/ contador)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9.2658737595835896E-3"/>
                  <c:y val="5.5115403844017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6A-45B1-BE93-406605E7AE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Plan1!$F$2:$F$6</c:f>
              <c:numCache>
                <c:formatCode>0.0%</c:formatCode>
                <c:ptCount val="5"/>
                <c:pt idx="0">
                  <c:v>0.123</c:v>
                </c:pt>
                <c:pt idx="1">
                  <c:v>0.155</c:v>
                </c:pt>
                <c:pt idx="2">
                  <c:v>0.17899999999999999</c:v>
                </c:pt>
                <c:pt idx="3">
                  <c:v>0.13200000000000001</c:v>
                </c:pt>
                <c:pt idx="4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E6A-45B1-BE93-406605E7AEAC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Não sabe avaliar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Plan1!$G$2:$G$6</c:f>
              <c:numCache>
                <c:formatCode>0.0%</c:formatCode>
                <c:ptCount val="5"/>
                <c:pt idx="0">
                  <c:v>0</c:v>
                </c:pt>
                <c:pt idx="1">
                  <c:v>2E-3</c:v>
                </c:pt>
                <c:pt idx="2">
                  <c:v>4.0000000000000001E-3</c:v>
                </c:pt>
                <c:pt idx="3">
                  <c:v>2E-3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6A-45B1-BE93-406605E7AE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1336136"/>
        <c:axId val="191336528"/>
      </c:barChart>
      <c:catAx>
        <c:axId val="19133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91336528"/>
        <c:crosses val="autoZero"/>
        <c:auto val="1"/>
        <c:lblAlgn val="ctr"/>
        <c:lblOffset val="100"/>
        <c:noMultiLvlLbl val="0"/>
      </c:catAx>
      <c:valAx>
        <c:axId val="1913365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191336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0298577327515586E-2"/>
          <c:y val="0.91317370986557045"/>
          <c:w val="0.94969695667022513"/>
          <c:h val="8.1314749750027782E-2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395D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2FE-4D23-A64B-51436CF7E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Planilha1!$K$16:$K$22</c:f>
              <c:strCache>
                <c:ptCount val="7"/>
                <c:pt idx="0">
                  <c:v>Não sabe informar</c:v>
                </c:pt>
                <c:pt idx="1">
                  <c:v>Internet discada</c:v>
                </c:pt>
                <c:pt idx="2">
                  <c:v>Link dedicado (fibra óptica)</c:v>
                </c:pt>
                <c:pt idx="3">
                  <c:v>Satélite</c:v>
                </c:pt>
                <c:pt idx="4">
                  <c:v>Banda larga (ADSL)</c:v>
                </c:pt>
                <c:pt idx="5">
                  <c:v>Banda larga móvel (3G/4G)</c:v>
                </c:pt>
                <c:pt idx="6">
                  <c:v>Rádio</c:v>
                </c:pt>
              </c:strCache>
            </c:strRef>
          </c:cat>
          <c:val>
            <c:numRef>
              <c:f>Planilha1!$L$16:$L$22</c:f>
              <c:numCache>
                <c:formatCode>0.0%</c:formatCode>
                <c:ptCount val="7"/>
                <c:pt idx="0">
                  <c:v>7.2999999999999995E-2</c:v>
                </c:pt>
                <c:pt idx="1">
                  <c:v>8.0000000000000002E-3</c:v>
                </c:pt>
                <c:pt idx="2">
                  <c:v>2.6000000000000002E-2</c:v>
                </c:pt>
                <c:pt idx="3">
                  <c:v>9.0999999999999998E-2</c:v>
                </c:pt>
                <c:pt idx="4">
                  <c:v>0.21600000000000003</c:v>
                </c:pt>
                <c:pt idx="5">
                  <c:v>0.24299999999999999</c:v>
                </c:pt>
                <c:pt idx="6">
                  <c:v>0.34299999999999997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2FE-4D23-A64B-51436CF7E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38440376"/>
        <c:axId val="238440768"/>
      </c:barChart>
      <c:catAx>
        <c:axId val="23844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38440768"/>
        <c:crosses val="autoZero"/>
        <c:auto val="1"/>
        <c:lblAlgn val="ctr"/>
        <c:lblOffset val="100"/>
        <c:noMultiLvlLbl val="0"/>
      </c:catAx>
      <c:valAx>
        <c:axId val="238440768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n-lt"/>
              </a:defRPr>
            </a:pPr>
            <a:endParaRPr lang="pt-BR"/>
          </a:p>
        </c:txPr>
        <c:crossAx val="238440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73130019125183"/>
          <c:y val="3.3602069714312656E-2"/>
          <c:w val="0.66728076470615216"/>
          <c:h val="0.895533402189113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8C9-4046-85A2-A1C1D35C7432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08C9-4046-85A2-A1C1D35C743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08C9-4046-85A2-A1C1D35C743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08C9-4046-85A2-A1C1D35C74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Não sabe</c:v>
                </c:pt>
                <c:pt idx="1">
                  <c:v>O serviço é muito caro</c:v>
                </c:pt>
                <c:pt idx="2">
                  <c:v>Não vê necessidade/não tem interesse</c:v>
                </c:pt>
                <c:pt idx="3">
                  <c:v>Não tem provedor/sinal na região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0.126</c:v>
                </c:pt>
                <c:pt idx="1">
                  <c:v>8.5999999999999993E-2</c:v>
                </c:pt>
                <c:pt idx="2">
                  <c:v>0.25</c:v>
                </c:pt>
                <c:pt idx="3">
                  <c:v>0.58199999999999996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C9-4046-85A2-A1C1D35C74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40"/>
        <c:axId val="241448296"/>
        <c:axId val="241448688"/>
      </c:barChart>
      <c:catAx>
        <c:axId val="241448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41448688"/>
        <c:crosses val="autoZero"/>
        <c:auto val="1"/>
        <c:lblAlgn val="ctr"/>
        <c:lblOffset val="100"/>
        <c:noMultiLvlLbl val="0"/>
      </c:catAx>
      <c:valAx>
        <c:axId val="241448688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n-lt"/>
              </a:defRPr>
            </a:pPr>
            <a:endParaRPr lang="pt-BR"/>
          </a:p>
        </c:txPr>
        <c:crossAx val="241448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tem provedor/sinal na região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FC-4FAD-89AE-87FF5C54B4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FC-4FAD-89AE-87FF5C54B4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0.56899999999999995</c:v>
                </c:pt>
                <c:pt idx="1">
                  <c:v>0.58699999999999997</c:v>
                </c:pt>
                <c:pt idx="2">
                  <c:v>0.54700000000000004</c:v>
                </c:pt>
                <c:pt idx="3">
                  <c:v>0.56100000000000005</c:v>
                </c:pt>
                <c:pt idx="4">
                  <c:v>0.57199999999999995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C-4FAD-89AE-87FF5C54B41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 serviço é muito caro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8.5000000000000006E-2</c:v>
                </c:pt>
                <c:pt idx="1">
                  <c:v>5.6000000000000001E-2</c:v>
                </c:pt>
                <c:pt idx="2">
                  <c:v>5.6000000000000001E-2</c:v>
                </c:pt>
                <c:pt idx="3">
                  <c:v>0.11600000000000001</c:v>
                </c:pt>
                <c:pt idx="4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FC-4FAD-89AE-87FF5C54B41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vê necessidade/não tem interesse</c:v>
                </c:pt>
              </c:strCache>
            </c:strRef>
          </c:tx>
          <c:spPr>
            <a:solidFill>
              <a:srgbClr val="9C47B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0.26100000000000001</c:v>
                </c:pt>
                <c:pt idx="1">
                  <c:v>0.27100000000000002</c:v>
                </c:pt>
                <c:pt idx="2">
                  <c:v>0.373</c:v>
                </c:pt>
                <c:pt idx="3">
                  <c:v>0.255</c:v>
                </c:pt>
                <c:pt idx="4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C-4FAD-89AE-87FF5C54B41E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Plan1!$E$2:$E$6</c:f>
              <c:numCache>
                <c:formatCode>###0.0%</c:formatCode>
                <c:ptCount val="5"/>
                <c:pt idx="0">
                  <c:v>0.115</c:v>
                </c:pt>
                <c:pt idx="1">
                  <c:v>0.157</c:v>
                </c:pt>
                <c:pt idx="2">
                  <c:v>0.06</c:v>
                </c:pt>
                <c:pt idx="3">
                  <c:v>8.8999999999999996E-2</c:v>
                </c:pt>
                <c:pt idx="4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FC-4FAD-89AE-87FF5C54B4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1449864"/>
        <c:axId val="241450256"/>
      </c:barChart>
      <c:catAx>
        <c:axId val="24144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1450256"/>
        <c:crosses val="autoZero"/>
        <c:auto val="1"/>
        <c:lblAlgn val="ctr"/>
        <c:lblOffset val="100"/>
        <c:noMultiLvlLbl val="0"/>
      </c:catAx>
      <c:valAx>
        <c:axId val="2414502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##0.0%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144986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2395A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3BAB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9-4182-BDD1-EC64F3ED4FA8}"/>
              </c:ext>
            </c:extLst>
          </c:dPt>
          <c:dPt>
            <c:idx val="8"/>
            <c:invertIfNegative val="0"/>
            <c:bubble3D val="0"/>
            <c:spPr>
              <a:solidFill>
                <a:srgbClr val="3BAB8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79-4182-BDD1-EC64F3ED4FA8}"/>
              </c:ext>
            </c:extLst>
          </c:dPt>
          <c:dPt>
            <c:idx val="9"/>
            <c:invertIfNegative val="0"/>
            <c:bubble3D val="0"/>
            <c:spPr>
              <a:solidFill>
                <a:srgbClr val="637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79-4182-BDD1-EC64F3ED4FA8}"/>
              </c:ext>
            </c:extLst>
          </c:dPt>
          <c:dPt>
            <c:idx val="10"/>
            <c:invertIfNegative val="0"/>
            <c:bubble3D val="0"/>
            <c:spPr>
              <a:solidFill>
                <a:srgbClr val="637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79-4182-BDD1-EC64F3ED4FA8}"/>
              </c:ext>
            </c:extLst>
          </c:dPt>
          <c:dPt>
            <c:idx val="11"/>
            <c:invertIfNegative val="0"/>
            <c:bubble3D val="0"/>
            <c:spPr>
              <a:solidFill>
                <a:srgbClr val="F239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79-4182-BDD1-EC64F3ED4F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Planilha2!$I$7:$I$17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Planilha2!$M$7:$M$17</c:f>
              <c:numCache>
                <c:formatCode>0.0%</c:formatCode>
                <c:ptCount val="11"/>
                <c:pt idx="0">
                  <c:v>2.4E-2</c:v>
                </c:pt>
                <c:pt idx="1">
                  <c:v>5.0000000000000001E-3</c:v>
                </c:pt>
                <c:pt idx="2">
                  <c:v>2.8999999999999998E-2</c:v>
                </c:pt>
                <c:pt idx="3">
                  <c:v>4.4000000000000004E-2</c:v>
                </c:pt>
                <c:pt idx="4">
                  <c:v>6.0999999999999999E-2</c:v>
                </c:pt>
                <c:pt idx="5">
                  <c:v>0.17499999999999999</c:v>
                </c:pt>
                <c:pt idx="6">
                  <c:v>0.125</c:v>
                </c:pt>
                <c:pt idx="7">
                  <c:v>0.185</c:v>
                </c:pt>
                <c:pt idx="8">
                  <c:v>0.19800000000000001</c:v>
                </c:pt>
                <c:pt idx="9">
                  <c:v>6.5000000000000002E-2</c:v>
                </c:pt>
                <c:pt idx="10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79-4182-BDD1-EC64F3ED4F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3921920"/>
        <c:axId val="243922312"/>
      </c:barChart>
      <c:catAx>
        <c:axId val="2439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922312"/>
        <c:crosses val="autoZero"/>
        <c:auto val="1"/>
        <c:lblAlgn val="ctr"/>
        <c:lblOffset val="100"/>
        <c:noMultiLvlLbl val="0"/>
      </c:catAx>
      <c:valAx>
        <c:axId val="243922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92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5288594421227E-2"/>
          <c:y val="2.0964611167130293E-2"/>
          <c:w val="0.97642471140557874"/>
          <c:h val="0.88041237869447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143-44ED-A3D4-2BE0CABBB0A3}"/>
              </c:ext>
            </c:extLst>
          </c:dPt>
          <c:dPt>
            <c:idx val="1"/>
            <c:invertIfNegative val="0"/>
            <c:bubble3D val="0"/>
            <c:spPr>
              <a:solidFill>
                <a:srgbClr val="42B978"/>
              </a:solidFill>
            </c:spPr>
            <c:extLst>
              <c:ext xmlns:c16="http://schemas.microsoft.com/office/drawing/2014/chart" uri="{C3380CC4-5D6E-409C-BE32-E72D297353CC}">
                <c16:uniqueId val="{00000003-E143-44ED-A3D4-2BE0CABBB0A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143-44ED-A3D4-2BE0CABBB0A3}"/>
              </c:ext>
            </c:extLst>
          </c:dPt>
          <c:dPt>
            <c:idx val="3"/>
            <c:invertIfNegative val="0"/>
            <c:bubble3D val="0"/>
            <c:spPr>
              <a:solidFill>
                <a:srgbClr val="E33A5A"/>
              </a:solidFill>
            </c:spPr>
            <c:extLst>
              <c:ext xmlns:c16="http://schemas.microsoft.com/office/drawing/2014/chart" uri="{C3380CC4-5D6E-409C-BE32-E72D297353CC}">
                <c16:uniqueId val="{00000007-E143-44ED-A3D4-2BE0CABBB0A3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143-44ED-A3D4-2BE0CABBB0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Centro-Oeste</c:v>
                </c:pt>
                <c:pt idx="2">
                  <c:v>Sudeste</c:v>
                </c:pt>
                <c:pt idx="3">
                  <c:v>Sul</c:v>
                </c:pt>
                <c:pt idx="4">
                  <c:v>Nordeste</c:v>
                </c:pt>
              </c:strCache>
            </c:strRef>
          </c:cat>
          <c:val>
            <c:numRef>
              <c:f>Plan1!$B$2:$B$6</c:f>
              <c:numCache>
                <c:formatCode>0.0</c:formatCode>
                <c:ptCount val="5"/>
                <c:pt idx="0">
                  <c:v>6.14</c:v>
                </c:pt>
                <c:pt idx="1">
                  <c:v>6.06</c:v>
                </c:pt>
                <c:pt idx="2">
                  <c:v>6.19</c:v>
                </c:pt>
                <c:pt idx="3">
                  <c:v>6.79</c:v>
                </c:pt>
                <c:pt idx="4">
                  <c:v>6.64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43-44ED-A3D4-2BE0CABBB0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43923488"/>
        <c:axId val="243923880"/>
      </c:barChart>
      <c:catAx>
        <c:axId val="24392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43923880"/>
        <c:crosses val="autoZero"/>
        <c:auto val="1"/>
        <c:lblAlgn val="ctr"/>
        <c:lblOffset val="100"/>
        <c:noMultiLvlLbl val="0"/>
      </c:catAx>
      <c:valAx>
        <c:axId val="243923880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39234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AF-446B-B6D4-B5A4420906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Planilha2!$E$6:$E$12</c:f>
              <c:strCache>
                <c:ptCount val="7"/>
                <c:pt idx="0">
                  <c:v>Internet discada</c:v>
                </c:pt>
                <c:pt idx="1">
                  <c:v>Link dedicado (fibra óptica)</c:v>
                </c:pt>
                <c:pt idx="2">
                  <c:v>Satélite</c:v>
                </c:pt>
                <c:pt idx="3">
                  <c:v>Não sabe informar</c:v>
                </c:pt>
                <c:pt idx="4">
                  <c:v>Banda larga móvel (3G/4G)</c:v>
                </c:pt>
                <c:pt idx="5">
                  <c:v>Rádio</c:v>
                </c:pt>
                <c:pt idx="6">
                  <c:v>Banda larga (ADSL)</c:v>
                </c:pt>
              </c:strCache>
            </c:strRef>
          </c:cat>
          <c:val>
            <c:numRef>
              <c:f>Planilha2!$I$6:$I$12</c:f>
              <c:numCache>
                <c:formatCode>0.0%</c:formatCode>
                <c:ptCount val="7"/>
                <c:pt idx="0">
                  <c:v>2.8999999999999998E-2</c:v>
                </c:pt>
                <c:pt idx="1">
                  <c:v>5.7000000000000002E-2</c:v>
                </c:pt>
                <c:pt idx="2">
                  <c:v>6.5000000000000002E-2</c:v>
                </c:pt>
                <c:pt idx="3">
                  <c:v>9.1999999999999998E-2</c:v>
                </c:pt>
                <c:pt idx="4">
                  <c:v>0.20699999999999999</c:v>
                </c:pt>
                <c:pt idx="5">
                  <c:v>0.21</c:v>
                </c:pt>
                <c:pt idx="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AF-446B-B6D4-B5A4420906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42864424"/>
        <c:axId val="242864816"/>
      </c:barChart>
      <c:catAx>
        <c:axId val="242864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42864816"/>
        <c:crosses val="autoZero"/>
        <c:auto val="1"/>
        <c:lblAlgn val="ctr"/>
        <c:lblOffset val="100"/>
        <c:noMultiLvlLbl val="0"/>
      </c:catAx>
      <c:valAx>
        <c:axId val="242864816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n-lt"/>
              </a:defRPr>
            </a:pPr>
            <a:endParaRPr lang="pt-BR"/>
          </a:p>
        </c:txPr>
        <c:crossAx val="242864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409-4B7B-8F34-6DD21731591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C409-4B7B-8F34-6DD2173159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C409-4B7B-8F34-6DD21731591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C409-4B7B-8F34-6DD217315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Plan1!$E$2:$E$5</c:f>
              <c:strCache>
                <c:ptCount val="4"/>
                <c:pt idx="0">
                  <c:v>Não sabe</c:v>
                </c:pt>
                <c:pt idx="1">
                  <c:v>O serviço é muito caro</c:v>
                </c:pt>
                <c:pt idx="2">
                  <c:v>Não vê necessidade/não tem interesse</c:v>
                </c:pt>
                <c:pt idx="3">
                  <c:v>Não tem provedor/sinal na região</c:v>
                </c:pt>
              </c:strCache>
            </c:strRef>
          </c:cat>
          <c:val>
            <c:numRef>
              <c:f>Plan1!$F$2:$F$5</c:f>
              <c:numCache>
                <c:formatCode>0.0%</c:formatCode>
                <c:ptCount val="4"/>
                <c:pt idx="0">
                  <c:v>0.14199999999999999</c:v>
                </c:pt>
                <c:pt idx="1">
                  <c:v>0.14099999999999999</c:v>
                </c:pt>
                <c:pt idx="2">
                  <c:v>0.36099999999999999</c:v>
                </c:pt>
                <c:pt idx="3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09-4B7B-8F34-6DD2173159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40"/>
        <c:axId val="240125072"/>
        <c:axId val="240125464"/>
      </c:barChart>
      <c:catAx>
        <c:axId val="24012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40125464"/>
        <c:crosses val="autoZero"/>
        <c:auto val="1"/>
        <c:lblAlgn val="ctr"/>
        <c:lblOffset val="100"/>
        <c:noMultiLvlLbl val="0"/>
      </c:catAx>
      <c:valAx>
        <c:axId val="240125464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4012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D51-4E47-9A70-A06315E123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5D51-4E47-9A70-A06315E123C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5D51-4E47-9A70-A06315E123C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D51-4E47-9A70-A06315E123C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D51-4E47-9A70-A06315E123C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5D51-4E47-9A70-A06315E123C7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5D51-4E47-9A70-A06315E12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Plan1!$F$13:$F$18</c:f>
              <c:strCache>
                <c:ptCount val="6"/>
                <c:pt idx="0">
                  <c:v>Até R$60 mil/ano</c:v>
                </c:pt>
                <c:pt idx="1">
                  <c:v>De R$61 mil até R$ 360 mil/ano</c:v>
                </c:pt>
                <c:pt idx="2">
                  <c:v>De R$361 mil até R$3,6 milhões/ano</c:v>
                </c:pt>
                <c:pt idx="3">
                  <c:v>Mais de R$3,6 milhões/ano</c:v>
                </c:pt>
                <c:pt idx="4">
                  <c:v>Não sabe/não lembra</c:v>
                </c:pt>
                <c:pt idx="5">
                  <c:v>Não quis responder</c:v>
                </c:pt>
              </c:strCache>
            </c:strRef>
          </c:cat>
          <c:val>
            <c:numRef>
              <c:f>Plan1!$I$13:$I$18</c:f>
              <c:numCache>
                <c:formatCode>0.0%</c:formatCode>
                <c:ptCount val="6"/>
                <c:pt idx="0">
                  <c:v>0.4</c:v>
                </c:pt>
                <c:pt idx="1">
                  <c:v>0.13500000000000001</c:v>
                </c:pt>
                <c:pt idx="2">
                  <c:v>4.4999999999999998E-2</c:v>
                </c:pt>
                <c:pt idx="3">
                  <c:v>5.0000000000000001E-3</c:v>
                </c:pt>
                <c:pt idx="4">
                  <c:v>0.28499999999999998</c:v>
                </c:pt>
                <c:pt idx="5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51-4E47-9A70-A06315E123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4898728"/>
        <c:axId val="184899512"/>
      </c:barChart>
      <c:catAx>
        <c:axId val="184898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84899512"/>
        <c:crossesAt val="0"/>
        <c:auto val="1"/>
        <c:lblAlgn val="ctr"/>
        <c:lblOffset val="100"/>
        <c:noMultiLvlLbl val="0"/>
      </c:catAx>
      <c:valAx>
        <c:axId val="18489951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in"/>
        <c:minorTickMark val="none"/>
        <c:tickLblPos val="low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pt-BR"/>
          </a:p>
        </c:txPr>
        <c:crossAx val="184898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accent3">
              <a:lumMod val="7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tem provedor/sinal na região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70-4251-B299-2E3C780F9F8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70-4251-B299-2E3C780F9F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0.38700000000000001</c:v>
                </c:pt>
                <c:pt idx="1">
                  <c:v>0.436</c:v>
                </c:pt>
                <c:pt idx="2">
                  <c:v>0.501</c:v>
                </c:pt>
                <c:pt idx="3">
                  <c:v>0.374</c:v>
                </c:pt>
                <c:pt idx="4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70-4251-B299-2E3C780F9F8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 serviço é muito caro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0.14899999999999999</c:v>
                </c:pt>
                <c:pt idx="1">
                  <c:v>9.7000000000000003E-2</c:v>
                </c:pt>
                <c:pt idx="2">
                  <c:v>0.107</c:v>
                </c:pt>
                <c:pt idx="3">
                  <c:v>0.17699999999999999</c:v>
                </c:pt>
                <c:pt idx="4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70-4251-B299-2E3C780F9F8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vê necessidade/não tem interesse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0.433</c:v>
                </c:pt>
                <c:pt idx="1">
                  <c:v>0.38200000000000001</c:v>
                </c:pt>
                <c:pt idx="2">
                  <c:v>0.33400000000000002</c:v>
                </c:pt>
                <c:pt idx="3">
                  <c:v>0.39200000000000002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70-4251-B299-2E3C780F9F85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Plan1!$E$2:$E$6</c:f>
              <c:numCache>
                <c:formatCode>0.0%</c:formatCode>
                <c:ptCount val="5"/>
                <c:pt idx="0">
                  <c:v>0.10299999999999999</c:v>
                </c:pt>
                <c:pt idx="1">
                  <c:v>0.14399999999999999</c:v>
                </c:pt>
                <c:pt idx="2">
                  <c:v>0.126</c:v>
                </c:pt>
                <c:pt idx="3">
                  <c:v>0.129</c:v>
                </c:pt>
                <c:pt idx="4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70-4251-B299-2E3C780F9F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0128600"/>
        <c:axId val="243531672"/>
      </c:barChart>
      <c:catAx>
        <c:axId val="2401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3531672"/>
        <c:crosses val="autoZero"/>
        <c:auto val="1"/>
        <c:lblAlgn val="ctr"/>
        <c:lblOffset val="100"/>
        <c:noMultiLvlLbl val="0"/>
      </c:catAx>
      <c:valAx>
        <c:axId val="2435316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01286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45F7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1C2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B-4403-8A2E-64F2AF5094A2}"/>
              </c:ext>
            </c:extLst>
          </c:dPt>
          <c:dPt>
            <c:idx val="7"/>
            <c:invertIfNegative val="0"/>
            <c:bubble3D val="0"/>
            <c:spPr>
              <a:solidFill>
                <a:srgbClr val="71C2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FB-4403-8A2E-64F2AF5094A2}"/>
              </c:ext>
            </c:extLst>
          </c:dPt>
          <c:dPt>
            <c:idx val="8"/>
            <c:invertIfNegative val="0"/>
            <c:bubble3D val="0"/>
            <c:spPr>
              <a:solidFill>
                <a:srgbClr val="637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FB-4403-8A2E-64F2AF5094A2}"/>
              </c:ext>
            </c:extLst>
          </c:dPt>
          <c:dPt>
            <c:idx val="9"/>
            <c:invertIfNegative val="0"/>
            <c:bubble3D val="0"/>
            <c:spPr>
              <a:solidFill>
                <a:srgbClr val="637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FB-4403-8A2E-64F2AF5094A2}"/>
              </c:ext>
            </c:extLst>
          </c:dPt>
          <c:dPt>
            <c:idx val="11"/>
            <c:invertIfNegative val="0"/>
            <c:bubble3D val="0"/>
            <c:spPr>
              <a:solidFill>
                <a:srgbClr val="F45F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B-4403-8A2E-64F2AF509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Planilha3!$G$6:$G$15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Planilha3!$K$6:$K$15</c:f>
              <c:numCache>
                <c:formatCode>0.0%</c:formatCode>
                <c:ptCount val="10"/>
                <c:pt idx="0">
                  <c:v>2.2000000000000002E-2</c:v>
                </c:pt>
                <c:pt idx="1">
                  <c:v>3.0000000000000001E-3</c:v>
                </c:pt>
                <c:pt idx="2">
                  <c:v>1.9E-2</c:v>
                </c:pt>
                <c:pt idx="3">
                  <c:v>3.9E-2</c:v>
                </c:pt>
                <c:pt idx="4">
                  <c:v>4.2000000000000003E-2</c:v>
                </c:pt>
                <c:pt idx="5">
                  <c:v>0.126</c:v>
                </c:pt>
                <c:pt idx="6">
                  <c:v>0.12300000000000001</c:v>
                </c:pt>
                <c:pt idx="7">
                  <c:v>0.20600000000000002</c:v>
                </c:pt>
                <c:pt idx="8">
                  <c:v>0.23600000000000002</c:v>
                </c:pt>
                <c:pt idx="9">
                  <c:v>9.6999999999999989E-2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FB-4403-8A2E-64F2AF5094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0127032"/>
        <c:axId val="240126248"/>
      </c:barChart>
      <c:catAx>
        <c:axId val="24012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126248"/>
        <c:crosses val="autoZero"/>
        <c:auto val="1"/>
        <c:lblAlgn val="ctr"/>
        <c:lblOffset val="100"/>
        <c:noMultiLvlLbl val="0"/>
      </c:catAx>
      <c:valAx>
        <c:axId val="240126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012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5288594421227E-2"/>
          <c:y val="2.0964611167130293E-2"/>
          <c:w val="0.97642471140557874"/>
          <c:h val="0.88041237869447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Nota média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33A5A"/>
              </a:solidFill>
            </c:spPr>
            <c:extLst>
              <c:ext xmlns:c16="http://schemas.microsoft.com/office/drawing/2014/chart" uri="{C3380CC4-5D6E-409C-BE32-E72D297353CC}">
                <c16:uniqueId val="{00000001-6E79-439E-800D-97D7A748E45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79-439E-800D-97D7A748E45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6E79-439E-800D-97D7A748E45E}"/>
              </c:ext>
            </c:extLst>
          </c:dPt>
          <c:dPt>
            <c:idx val="3"/>
            <c:invertIfNegative val="0"/>
            <c:bubble3D val="0"/>
            <c:spPr>
              <a:solidFill>
                <a:srgbClr val="42B978"/>
              </a:solidFill>
            </c:spPr>
            <c:extLst>
              <c:ext xmlns:c16="http://schemas.microsoft.com/office/drawing/2014/chart" uri="{C3380CC4-5D6E-409C-BE32-E72D297353CC}">
                <c16:uniqueId val="{00000007-6E79-439E-800D-97D7A748E45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6E79-439E-800D-97D7A748E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Sul</c:v>
                </c:pt>
                <c:pt idx="1">
                  <c:v>Nordeste</c:v>
                </c:pt>
                <c:pt idx="2">
                  <c:v>Sudeste</c:v>
                </c:pt>
                <c:pt idx="3">
                  <c:v>Centro-Oeste</c:v>
                </c:pt>
                <c:pt idx="4">
                  <c:v>Norte</c:v>
                </c:pt>
              </c:strCache>
            </c:strRef>
          </c:cat>
          <c:val>
            <c:numRef>
              <c:f>Plan1!$B$2:$B$6</c:f>
              <c:numCache>
                <c:formatCode>0.0</c:formatCode>
                <c:ptCount val="5"/>
                <c:pt idx="0">
                  <c:v>6.91</c:v>
                </c:pt>
                <c:pt idx="1">
                  <c:v>6.83</c:v>
                </c:pt>
                <c:pt idx="2">
                  <c:v>6.72</c:v>
                </c:pt>
                <c:pt idx="3">
                  <c:v>6.61</c:v>
                </c:pt>
                <c:pt idx="4">
                  <c:v>6.42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79-439E-800D-97D7A748E4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43532848"/>
        <c:axId val="243533632"/>
      </c:barChart>
      <c:catAx>
        <c:axId val="2435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43533632"/>
        <c:crosses val="autoZero"/>
        <c:auto val="1"/>
        <c:lblAlgn val="ctr"/>
        <c:lblOffset val="100"/>
        <c:noMultiLvlLbl val="0"/>
      </c:catAx>
      <c:valAx>
        <c:axId val="243533632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35328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C98-4D04-B4DF-ED1805EBCD74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CC98-4D04-B4DF-ED1805EBCD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C98-4D04-B4DF-ED1805EBCD74}"/>
              </c:ext>
            </c:extLst>
          </c:dPt>
          <c:dPt>
            <c:idx val="3"/>
            <c:invertIfNegative val="0"/>
            <c:bubble3D val="0"/>
            <c:spPr>
              <a:solidFill>
                <a:srgbClr val="F45F7A"/>
              </a:solidFill>
            </c:spPr>
            <c:extLst>
              <c:ext xmlns:c16="http://schemas.microsoft.com/office/drawing/2014/chart" uri="{C3380CC4-5D6E-409C-BE32-E72D297353CC}">
                <c16:uniqueId val="{00000007-CC98-4D04-B4DF-ED1805EBCD74}"/>
              </c:ext>
            </c:extLst>
          </c:dPt>
          <c:dPt>
            <c:idx val="4"/>
            <c:invertIfNegative val="0"/>
            <c:bubble3D val="0"/>
            <c:spPr>
              <a:solidFill>
                <a:srgbClr val="D959A2"/>
              </a:solidFill>
            </c:spPr>
            <c:extLst>
              <c:ext xmlns:c16="http://schemas.microsoft.com/office/drawing/2014/chart" uri="{C3380CC4-5D6E-409C-BE32-E72D297353CC}">
                <c16:uniqueId val="{00000009-CC98-4D04-B4DF-ED1805EBCD7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CC98-4D04-B4DF-ED1805EBCD74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CC98-4D04-B4DF-ED1805EBCD74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F-CC98-4D04-B4DF-ED1805EBCD7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CC98-4D04-B4DF-ED1805EBCD74}"/>
              </c:ext>
            </c:extLst>
          </c:dPt>
          <c:dPt>
            <c:idx val="9"/>
            <c:invertIfNegative val="0"/>
            <c:bubble3D val="0"/>
            <c:spPr>
              <a:solidFill>
                <a:srgbClr val="637CCD"/>
              </a:solidFill>
            </c:spPr>
            <c:extLst>
              <c:ext xmlns:c16="http://schemas.microsoft.com/office/drawing/2014/chart" uri="{C3380CC4-5D6E-409C-BE32-E72D297353CC}">
                <c16:uniqueId val="{00000013-CC98-4D04-B4DF-ED1805EBC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Plan1!$A$4:$A$13</c:f>
              <c:strCache>
                <c:ptCount val="10"/>
                <c:pt idx="0">
                  <c:v>Não Sabe</c:v>
                </c:pt>
                <c:pt idx="1">
                  <c:v>Outras finalidades</c:v>
                </c:pt>
                <c:pt idx="2">
                  <c:v>Exposição de produtos da empresa</c:v>
                </c:pt>
                <c:pt idx="3">
                  <c:v>Divulgação da empresa via site</c:v>
                </c:pt>
                <c:pt idx="4">
                  <c:v>Fórum/comunidade virtual/ web conferência</c:v>
                </c:pt>
                <c:pt idx="5">
                  <c:v>Acesso a serviços do governo</c:v>
                </c:pt>
                <c:pt idx="6">
                  <c:v>Compra de insumos ou mercadorias</c:v>
                </c:pt>
                <c:pt idx="7">
                  <c:v>Acesso a serviços financeiros</c:v>
                </c:pt>
                <c:pt idx="8">
                  <c:v>Pesquisas de preços/fornecedores</c:v>
                </c:pt>
                <c:pt idx="9">
                  <c:v>Uso do e-mail</c:v>
                </c:pt>
              </c:strCache>
            </c:strRef>
          </c:cat>
          <c:val>
            <c:numRef>
              <c:f>Plan1!$B$4:$B$13</c:f>
              <c:numCache>
                <c:formatCode>0.0%</c:formatCode>
                <c:ptCount val="10"/>
                <c:pt idx="0">
                  <c:v>2.4E-2</c:v>
                </c:pt>
                <c:pt idx="1">
                  <c:v>0.108</c:v>
                </c:pt>
                <c:pt idx="2">
                  <c:v>0.316</c:v>
                </c:pt>
                <c:pt idx="3">
                  <c:v>0.32500000000000001</c:v>
                </c:pt>
                <c:pt idx="4">
                  <c:v>0.36599999999999999</c:v>
                </c:pt>
                <c:pt idx="5">
                  <c:v>0.51500000000000001</c:v>
                </c:pt>
                <c:pt idx="6">
                  <c:v>0.57199999999999995</c:v>
                </c:pt>
                <c:pt idx="7">
                  <c:v>0.57999999999999996</c:v>
                </c:pt>
                <c:pt idx="8">
                  <c:v>0.80800000000000005</c:v>
                </c:pt>
                <c:pt idx="9">
                  <c:v>0.84599999999999997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98-4D04-B4DF-ED1805EBC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43536376"/>
        <c:axId val="243536768"/>
      </c:barChart>
      <c:catAx>
        <c:axId val="24353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pt-BR"/>
          </a:p>
        </c:txPr>
        <c:crossAx val="243536768"/>
        <c:crosses val="autoZero"/>
        <c:auto val="1"/>
        <c:lblAlgn val="ctr"/>
        <c:lblOffset val="100"/>
        <c:noMultiLvlLbl val="0"/>
      </c:catAx>
      <c:valAx>
        <c:axId val="2435367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+mn-lt"/>
              </a:defRPr>
            </a:pPr>
            <a:endParaRPr lang="pt-BR"/>
          </a:p>
        </c:txPr>
        <c:crossAx val="243536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42B978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FB-4920-A20A-C8E4B0DC659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FB-4920-A20A-C8E4B0DC659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FB-4920-A20A-C8E4B0DC659E}"/>
              </c:ext>
            </c:extLst>
          </c:dPt>
          <c:dLbls>
            <c:delete val="1"/>
          </c:dLbls>
          <c:cat>
            <c:strRef>
              <c:f>Planilha2!$G$7:$G$9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Planilha2!$K$7:$K$9</c:f>
              <c:numCache>
                <c:formatCode>0.0%</c:formatCode>
                <c:ptCount val="3"/>
                <c:pt idx="0">
                  <c:v>0.28699999999999998</c:v>
                </c:pt>
                <c:pt idx="1">
                  <c:v>0.71300000000000008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FB-4920-A20A-C8E4B0DC65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EC4-41F7-B080-E861F728F5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EC4-41F7-B080-E861F728F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0.2785515320334262</c:v>
                </c:pt>
                <c:pt idx="1">
                  <c:v>0.27500000000000002</c:v>
                </c:pt>
                <c:pt idx="2" formatCode="0.0%">
                  <c:v>0.17799999999999999</c:v>
                </c:pt>
                <c:pt idx="3" formatCode="0.0%">
                  <c:v>0.33</c:v>
                </c:pt>
                <c:pt idx="4" formatCode="0.0%">
                  <c:v>0.27700000000000002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C4-41F7-B080-E861F728F55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0.69699999999999995</c:v>
                </c:pt>
                <c:pt idx="1">
                  <c:v>0.71399999999999997</c:v>
                </c:pt>
                <c:pt idx="2" formatCode="0.0%">
                  <c:v>0.80800000000000005</c:v>
                </c:pt>
                <c:pt idx="3" formatCode="0.0%">
                  <c:v>0.67</c:v>
                </c:pt>
                <c:pt idx="4" formatCode="0.0%">
                  <c:v>0.71599999999999997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C4-41F7-B080-E861F728F55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7.0000000000000001E-3</c:v>
                </c:pt>
                <c:pt idx="1">
                  <c:v>0</c:v>
                </c:pt>
                <c:pt idx="2">
                  <c:v>8.0000000000000002E-3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C4-41F7-B080-E861F728F5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6947880"/>
        <c:axId val="246948272"/>
      </c:barChart>
      <c:catAx>
        <c:axId val="246947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46948272"/>
        <c:crosses val="autoZero"/>
        <c:auto val="1"/>
        <c:lblAlgn val="ctr"/>
        <c:lblOffset val="100"/>
        <c:noMultiLvlLbl val="0"/>
      </c:catAx>
      <c:valAx>
        <c:axId val="24694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69478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295167728072743E-2"/>
          <c:y val="1.9622900388286211E-2"/>
          <c:w val="0.94569342887273633"/>
          <c:h val="0.554097658179375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Planilha1!$M$11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2B97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1B5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6AA-4BB1-89F0-272E5E2B0C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Planilha1!$M$12</c:f>
              <c:numCache>
                <c:formatCode>0.0%</c:formatCode>
                <c:ptCount val="1"/>
                <c:pt idx="0">
                  <c:v>0.77300000000000002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AA-4BB1-89F0-272E5E2B0CF2}"/>
            </c:ext>
          </c:extLst>
        </c:ser>
        <c:ser>
          <c:idx val="1"/>
          <c:order val="1"/>
          <c:tx>
            <c:strRef>
              <c:f>Planilha1!$N$11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Planilha1!$N$12</c:f>
              <c:numCache>
                <c:formatCode>0.0%</c:formatCode>
                <c:ptCount val="1"/>
                <c:pt idx="0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AA-4BB1-89F0-272E5E2B0CF2}"/>
            </c:ext>
          </c:extLst>
        </c:ser>
        <c:ser>
          <c:idx val="2"/>
          <c:order val="2"/>
          <c:tx>
            <c:strRef>
              <c:f>Planilha1!$O$11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Planilha1!$O$12</c:f>
              <c:numCache>
                <c:formatCode>0.0%</c:formatCode>
                <c:ptCount val="1"/>
                <c:pt idx="0">
                  <c:v>4.0999999999999995E-2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AA-4BB1-89F0-272E5E2B0CF2}"/>
            </c:ext>
          </c:extLst>
        </c:ser>
        <c:ser>
          <c:idx val="3"/>
          <c:order val="3"/>
          <c:tx>
            <c:strRef>
              <c:f>Planilha1!$P$11</c:f>
              <c:strCache>
                <c:ptCount val="1"/>
                <c:pt idx="0">
                  <c:v>Não respondeu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Planilha1!$P$12</c:f>
              <c:numCache>
                <c:formatCode>0.0%</c:formatCode>
                <c:ptCount val="1"/>
                <c:pt idx="0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A-4BB1-89F0-272E5E2B0C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3537944"/>
        <c:axId val="243538728"/>
      </c:barChart>
      <c:catAx>
        <c:axId val="243537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3538728"/>
        <c:crosses val="autoZero"/>
        <c:auto val="1"/>
        <c:lblAlgn val="ctr"/>
        <c:lblOffset val="100"/>
        <c:noMultiLvlLbl val="0"/>
      </c:catAx>
      <c:valAx>
        <c:axId val="243538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3537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75316829676253"/>
          <c:y val="0.82690026673753569"/>
          <c:w val="0.47789949756698707"/>
          <c:h val="0.13385393248589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42B978">
                <a:alpha val="85098"/>
              </a:srgb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67-4CEC-9A81-2106EDF70CF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67-4CEC-9A81-2106EDF70C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0.83</c:v>
                </c:pt>
                <c:pt idx="1">
                  <c:v>0.81499999999999995</c:v>
                </c:pt>
                <c:pt idx="2">
                  <c:v>0.89400000000000002</c:v>
                </c:pt>
                <c:pt idx="3">
                  <c:v>0.72599999999999998</c:v>
                </c:pt>
                <c:pt idx="4">
                  <c:v>0.75800000000000001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7-4CEC-9A81-2106EDF70CF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33A5A">
                <a:alpha val="85098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8.8999999999999996E-2</c:v>
                </c:pt>
                <c:pt idx="1">
                  <c:v>0.16700000000000001</c:v>
                </c:pt>
                <c:pt idx="2">
                  <c:v>8.5999999999999993E-2</c:v>
                </c:pt>
                <c:pt idx="3">
                  <c:v>0.23400000000000001</c:v>
                </c:pt>
                <c:pt idx="4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67-4CEC-9A81-2106EDF70CF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rgbClr val="A6A6A6">
                <a:alpha val="85098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 formatCode="###0.0%">
                  <c:v>8.1000000000000003E-2</c:v>
                </c:pt>
                <c:pt idx="1">
                  <c:v>4.0000000000000001E-3</c:v>
                </c:pt>
                <c:pt idx="2" formatCode="###0.0%">
                  <c:v>0.02</c:v>
                </c:pt>
                <c:pt idx="3" formatCode="###0.0%">
                  <c:v>0.04</c:v>
                </c:pt>
                <c:pt idx="4" formatCode="###0.0%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7-4CEC-9A81-2106EDF70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6"/>
        <c:axId val="251685080"/>
        <c:axId val="251685472"/>
      </c:barChart>
      <c:catAx>
        <c:axId val="25168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51685472"/>
        <c:crosses val="autoZero"/>
        <c:auto val="1"/>
        <c:lblAlgn val="ctr"/>
        <c:lblOffset val="100"/>
        <c:noMultiLvlLbl val="0"/>
      </c:catAx>
      <c:valAx>
        <c:axId val="2516854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51685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09C-41CC-9A75-F823C117082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509C-41CC-9A75-F823C117082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509C-41CC-9A75-F823C117082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509C-41CC-9A75-F823C117082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09C-41CC-9A75-F823C117082E}"/>
              </c:ext>
            </c:extLst>
          </c:dPt>
          <c:dPt>
            <c:idx val="5"/>
            <c:invertIfNegative val="0"/>
            <c:bubble3D val="0"/>
            <c:spPr>
              <a:solidFill>
                <a:srgbClr val="F2395A"/>
              </a:solidFill>
            </c:spPr>
            <c:extLst>
              <c:ext xmlns:c16="http://schemas.microsoft.com/office/drawing/2014/chart" uri="{C3380CC4-5D6E-409C-BE32-E72D297353CC}">
                <c16:uniqueId val="{0000000B-509C-41CC-9A75-F823C11708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Plan1!$A$9:$A$14</c:f>
              <c:strCache>
                <c:ptCount val="6"/>
                <c:pt idx="0">
                  <c:v>Até 5h</c:v>
                </c:pt>
                <c:pt idx="1">
                  <c:v>De 6h até 10h</c:v>
                </c:pt>
                <c:pt idx="2">
                  <c:v>De 10h até 15h</c:v>
                </c:pt>
                <c:pt idx="3">
                  <c:v>Mais de 15h</c:v>
                </c:pt>
                <c:pt idx="4">
                  <c:v>Não soube especificar</c:v>
                </c:pt>
                <c:pt idx="5">
                  <c:v>Sem disponibilidade no momento</c:v>
                </c:pt>
              </c:strCache>
            </c:strRef>
          </c:cat>
          <c:val>
            <c:numRef>
              <c:f>Plan1!$B$9:$B$14</c:f>
              <c:numCache>
                <c:formatCode>0.0%</c:formatCode>
                <c:ptCount val="6"/>
                <c:pt idx="0">
                  <c:v>0.67364113510585122</c:v>
                </c:pt>
                <c:pt idx="1">
                  <c:v>6.0538125121562397E-2</c:v>
                </c:pt>
                <c:pt idx="2">
                  <c:v>0.17203170144330401</c:v>
                </c:pt>
                <c:pt idx="3">
                  <c:v>3.0190744935014675E-2</c:v>
                </c:pt>
                <c:pt idx="4">
                  <c:v>2.1265862049447987E-2</c:v>
                </c:pt>
                <c:pt idx="5">
                  <c:v>4.2332431344819822E-2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9C-41CC-9A75-F823C11708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51684296"/>
        <c:axId val="251687040"/>
      </c:barChart>
      <c:catAx>
        <c:axId val="251684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1687040"/>
        <c:crosses val="autoZero"/>
        <c:auto val="1"/>
        <c:lblAlgn val="ctr"/>
        <c:lblOffset val="100"/>
        <c:noMultiLvlLbl val="0"/>
      </c:catAx>
      <c:valAx>
        <c:axId val="25168704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251684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0854595225712E-2"/>
          <c:y val="3.8941262328400325E-2"/>
          <c:w val="0.91577277866425988"/>
          <c:h val="0.752442811365185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E33A5A"/>
              </a:solidFill>
            </c:spPr>
            <c:extLst>
              <c:ext xmlns:c16="http://schemas.microsoft.com/office/drawing/2014/chart" uri="{C3380CC4-5D6E-409C-BE32-E72D297353CC}">
                <c16:uniqueId val="{00000001-7C41-4BFB-BED5-39D8F48C3400}"/>
              </c:ext>
            </c:extLst>
          </c:dPt>
          <c:dPt>
            <c:idx val="1"/>
            <c:invertIfNegative val="0"/>
            <c:bubble3D val="0"/>
            <c:spPr>
              <a:solidFill>
                <a:srgbClr val="42B978"/>
              </a:solidFill>
            </c:spPr>
            <c:extLst>
              <c:ext xmlns:c16="http://schemas.microsoft.com/office/drawing/2014/chart" uri="{C3380CC4-5D6E-409C-BE32-E72D297353CC}">
                <c16:uniqueId val="{00000003-7C41-4BFB-BED5-39D8F48C3400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/>
              </a:solidFill>
            </c:spPr>
            <c:extLst>
              <c:ext xmlns:c16="http://schemas.microsoft.com/office/drawing/2014/chart" uri="{C3380CC4-5D6E-409C-BE32-E72D297353CC}">
                <c16:uniqueId val="{00000005-7C41-4BFB-BED5-39D8F48C3400}"/>
              </c:ext>
            </c:extLst>
          </c:dPt>
          <c:dPt>
            <c:idx val="3"/>
            <c:invertIfNegative val="0"/>
            <c:bubble3D val="0"/>
            <c:spPr>
              <a:solidFill>
                <a:srgbClr val="5B9BD5"/>
              </a:solidFill>
            </c:spPr>
            <c:extLst>
              <c:ext xmlns:c16="http://schemas.microsoft.com/office/drawing/2014/chart" uri="{C3380CC4-5D6E-409C-BE32-E72D297353CC}">
                <c16:uniqueId val="{00000007-7C41-4BFB-BED5-39D8F48C3400}"/>
              </c:ext>
            </c:extLst>
          </c:dPt>
          <c:dPt>
            <c:idx val="4"/>
            <c:invertIfNegative val="0"/>
            <c:bubble3D val="0"/>
            <c:spPr>
              <a:solidFill>
                <a:srgbClr val="5B9BD5"/>
              </a:solidFill>
            </c:spPr>
            <c:extLst>
              <c:ext xmlns:c16="http://schemas.microsoft.com/office/drawing/2014/chart" uri="{C3380CC4-5D6E-409C-BE32-E72D297353CC}">
                <c16:uniqueId val="{00000009-7C41-4BFB-BED5-39D8F48C3400}"/>
              </c:ext>
            </c:extLst>
          </c:dPt>
          <c:dPt>
            <c:idx val="5"/>
            <c:invertIfNegative val="0"/>
            <c:bubble3D val="0"/>
            <c:spPr>
              <a:solidFill>
                <a:srgbClr val="42B978"/>
              </a:solidFill>
            </c:spPr>
            <c:extLst>
              <c:ext xmlns:c16="http://schemas.microsoft.com/office/drawing/2014/chart" uri="{C3380CC4-5D6E-409C-BE32-E72D297353CC}">
                <c16:uniqueId val="{0000000B-7C41-4BFB-BED5-39D8F48C3400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Planilha2!$Q$4:$Q$9</c:f>
              <c:strCache>
                <c:ptCount val="6"/>
                <c:pt idx="0">
                  <c:v>Não</c:v>
                </c:pt>
                <c:pt idx="1">
                  <c:v>Sim, no papel</c:v>
                </c:pt>
                <c:pt idx="2">
                  <c:v>Sim, no computador com planilhas</c:v>
                </c:pt>
                <c:pt idx="3">
                  <c:v>Sim, no computador com um programa de controle financeiro</c:v>
                </c:pt>
                <c:pt idx="4">
                  <c:v>Sim, no celular</c:v>
                </c:pt>
                <c:pt idx="5">
                  <c:v>Sim, o contador e/ou empresa de contabilidade</c:v>
                </c:pt>
              </c:strCache>
            </c:strRef>
          </c:cat>
          <c:val>
            <c:numRef>
              <c:f>Planilha2!$U$4:$U$9</c:f>
              <c:numCache>
                <c:formatCode>0.0%</c:formatCode>
                <c:ptCount val="6"/>
                <c:pt idx="0">
                  <c:v>0.314</c:v>
                </c:pt>
                <c:pt idx="1">
                  <c:v>0.42799999999999999</c:v>
                </c:pt>
                <c:pt idx="2">
                  <c:v>0.20499999999999999</c:v>
                </c:pt>
                <c:pt idx="3">
                  <c:v>4.0999999999999995E-2</c:v>
                </c:pt>
                <c:pt idx="4">
                  <c:v>6.0000000000000001E-3</c:v>
                </c:pt>
                <c:pt idx="5">
                  <c:v>6.9999999999999993E-3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41-4BFB-BED5-39D8F48C34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46947096"/>
        <c:axId val="246944352"/>
      </c:barChart>
      <c:catAx>
        <c:axId val="246947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pt-BR"/>
          </a:p>
        </c:txPr>
        <c:crossAx val="246944352"/>
        <c:crosses val="autoZero"/>
        <c:auto val="1"/>
        <c:lblAlgn val="ctr"/>
        <c:lblOffset val="100"/>
        <c:noMultiLvlLbl val="0"/>
      </c:catAx>
      <c:valAx>
        <c:axId val="24694435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246947096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3455647785167"/>
          <c:y val="2.7654556426807628E-2"/>
          <c:w val="0.66228196867014777"/>
          <c:h val="0.9296547107068392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42A895"/>
              </a:solidFill>
            </c:spPr>
            <c:extLst>
              <c:ext xmlns:c16="http://schemas.microsoft.com/office/drawing/2014/chart" uri="{C3380CC4-5D6E-409C-BE32-E72D297353CC}">
                <c16:uniqueId val="{00000001-EE02-498C-BFD2-224CFBBE5520}"/>
              </c:ext>
            </c:extLst>
          </c:dPt>
          <c:dPt>
            <c:idx val="1"/>
            <c:bubble3D val="0"/>
            <c:spPr>
              <a:solidFill>
                <a:srgbClr val="F24062"/>
              </a:solidFill>
            </c:spPr>
            <c:extLst>
              <c:ext xmlns:c16="http://schemas.microsoft.com/office/drawing/2014/chart" uri="{C3380CC4-5D6E-409C-BE32-E72D297353CC}">
                <c16:uniqueId val="{00000003-EE02-498C-BFD2-224CFBBE5520}"/>
              </c:ext>
            </c:extLst>
          </c:dPt>
          <c:dLbls>
            <c:delete val="1"/>
          </c:dLbls>
          <c:cat>
            <c:strRef>
              <c:f>Plan1!$C$11:$C$13</c:f>
              <c:strCache>
                <c:ptCount val="3"/>
                <c:pt idx="0">
                  <c:v>Possui filhos</c:v>
                </c:pt>
                <c:pt idx="1">
                  <c:v>Não possui filhos </c:v>
                </c:pt>
                <c:pt idx="2">
                  <c:v>Não quis responder</c:v>
                </c:pt>
              </c:strCache>
            </c:strRef>
          </c:cat>
          <c:val>
            <c:numRef>
              <c:f>Plan1!$D$11:$D$13</c:f>
              <c:numCache>
                <c:formatCode>0.0%</c:formatCode>
                <c:ptCount val="3"/>
                <c:pt idx="0">
                  <c:v>0.83099999999999996</c:v>
                </c:pt>
                <c:pt idx="1">
                  <c:v>0.16900000000000004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02-498C-BFD2-224CFBBE552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59716032085938E-2"/>
          <c:y val="4.0333297622873743E-2"/>
          <c:w val="0.92847729147252256"/>
          <c:h val="0.67917584461384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1B-4286-A456-DF3BCA3BE1A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1B-4286-A456-DF3BCA3BE1A0}"/>
              </c:ext>
            </c:extLst>
          </c:dPt>
          <c:dLbls>
            <c:dLbl>
              <c:idx val="1"/>
              <c:layout>
                <c:manualLayout>
                  <c:x val="2.9569077264348133E-3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1B-4286-A456-DF3BCA3BE1A0}"/>
                </c:ext>
              </c:extLst>
            </c:dLbl>
            <c:dLbl>
              <c:idx val="2"/>
              <c:layout>
                <c:manualLayout>
                  <c:x val="1.4784538632174609E-3"/>
                  <c:y val="-1.8140913473556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1B-4286-A456-DF3BCA3BE1A0}"/>
                </c:ext>
              </c:extLst>
            </c:dLbl>
            <c:dLbl>
              <c:idx val="3"/>
              <c:layout>
                <c:manualLayout>
                  <c:x val="0"/>
                  <c:y val="-9.0704567367782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1B-4286-A456-DF3BCA3BE1A0}"/>
                </c:ext>
              </c:extLst>
            </c:dLbl>
            <c:dLbl>
              <c:idx val="4"/>
              <c:layout>
                <c:manualLayout>
                  <c:x val="-1.0841869750723115E-16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1B-4286-A456-DF3BCA3BE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0.28100000000000003</c:v>
                </c:pt>
                <c:pt idx="1">
                  <c:v>0.38400000000000001</c:v>
                </c:pt>
                <c:pt idx="2">
                  <c:v>0.442</c:v>
                </c:pt>
                <c:pt idx="3">
                  <c:v>0.25700000000000001</c:v>
                </c:pt>
                <c:pt idx="4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B-4286-A456-DF3BCA3BE1A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Sim, no papel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0.443</c:v>
                </c:pt>
                <c:pt idx="1">
                  <c:v>0.45200000000000001</c:v>
                </c:pt>
                <c:pt idx="2">
                  <c:v>0.41099999999999998</c:v>
                </c:pt>
                <c:pt idx="3">
                  <c:v>0.35299999999999998</c:v>
                </c:pt>
                <c:pt idx="4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1B-4286-A456-DF3BCA3BE1A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Sim, no computador com planilhas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0.20899999999999999</c:v>
                </c:pt>
                <c:pt idx="1">
                  <c:v>0.122</c:v>
                </c:pt>
                <c:pt idx="2">
                  <c:v>0.121</c:v>
                </c:pt>
                <c:pt idx="3">
                  <c:v>0.31900000000000001</c:v>
                </c:pt>
                <c:pt idx="4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1B-4286-A456-DF3BCA3BE1A0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Sim, no computador com um programa de controle financeiro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Plan1!$E$2:$E$6</c:f>
              <c:numCache>
                <c:formatCode>###0.0%</c:formatCode>
                <c:ptCount val="5"/>
                <c:pt idx="0">
                  <c:v>5.0999999999999997E-2</c:v>
                </c:pt>
                <c:pt idx="1">
                  <c:v>2.3E-2</c:v>
                </c:pt>
                <c:pt idx="2">
                  <c:v>1.4E-2</c:v>
                </c:pt>
                <c:pt idx="3">
                  <c:v>6.3E-2</c:v>
                </c:pt>
                <c:pt idx="4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1B-4286-A456-DF3BCA3BE1A0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Sim, no celular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E11B-4286-A456-DF3BCA3BE1A0}"/>
              </c:ext>
            </c:extLst>
          </c:dPt>
          <c:dLbls>
            <c:dLbl>
              <c:idx val="1"/>
              <c:layout>
                <c:manualLayout>
                  <c:x val="0"/>
                  <c:y val="4.96483858312880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1B-4286-A456-DF3BCA3BE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Plan1!$F$2:$F$6</c:f>
              <c:numCache>
                <c:formatCode>0.0%</c:formatCode>
                <c:ptCount val="5"/>
                <c:pt idx="0">
                  <c:v>4.0000000000000001E-3</c:v>
                </c:pt>
                <c:pt idx="1">
                  <c:v>1.4E-2</c:v>
                </c:pt>
                <c:pt idx="2">
                  <c:v>6.0000000000000001E-3</c:v>
                </c:pt>
                <c:pt idx="3">
                  <c:v>1E-3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11B-4286-A456-DF3BCA3BE1A0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Sim, o contador e/ou empresa de contabilidade</c:v>
                </c:pt>
              </c:strCache>
            </c:strRef>
          </c:tx>
          <c:spPr>
            <a:solidFill>
              <a:srgbClr val="4DB66E"/>
            </a:solidFill>
          </c:spPr>
          <c:invertIfNegative val="0"/>
          <c:dLbls>
            <c:dLbl>
              <c:idx val="1"/>
              <c:layout>
                <c:manualLayout>
                  <c:x val="7.392269316087087E-3"/>
                  <c:y val="-6.0469711578521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1B-4286-A456-DF3BCA3BE1A0}"/>
                </c:ext>
              </c:extLst>
            </c:dLbl>
            <c:dLbl>
              <c:idx val="2"/>
              <c:layout>
                <c:manualLayout>
                  <c:x val="4.4353615896522199E-3"/>
                  <c:y val="-2.48241929156444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1B-4286-A456-DF3BCA3BE1A0}"/>
                </c:ext>
              </c:extLst>
            </c:dLbl>
            <c:dLbl>
              <c:idx val="3"/>
              <c:layout>
                <c:manualLayout>
                  <c:x val="4.43536158965232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1B-4286-A456-DF3BCA3BE1A0}"/>
                </c:ext>
              </c:extLst>
            </c:dLbl>
            <c:dLbl>
              <c:idx val="4"/>
              <c:layout>
                <c:manualLayout>
                  <c:x val="1.034917704252184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1B-4286-A456-DF3BCA3BE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Plan1!$G$2:$G$6</c:f>
              <c:numCache>
                <c:formatCode>0.0%</c:formatCode>
                <c:ptCount val="5"/>
                <c:pt idx="0">
                  <c:v>1.2E-2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7.0000000000000001E-3</c:v>
                </c:pt>
                <c:pt idx="4">
                  <c:v>7.0000000000000001E-3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11B-4286-A456-DF3BCA3BE1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246946312"/>
        <c:axId val="246941216"/>
      </c:barChart>
      <c:catAx>
        <c:axId val="24694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46941216"/>
        <c:crosses val="autoZero"/>
        <c:auto val="1"/>
        <c:lblAlgn val="ctr"/>
        <c:lblOffset val="100"/>
        <c:noMultiLvlLbl val="0"/>
      </c:catAx>
      <c:valAx>
        <c:axId val="246941216"/>
        <c:scaling>
          <c:orientation val="minMax"/>
          <c:max val="0.60000000000000009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pPr>
            <a:endParaRPr lang="pt-BR"/>
          </a:p>
        </c:txPr>
        <c:crossAx val="246946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141883841255962E-4"/>
          <c:y val="0.81675855853143986"/>
          <c:w val="0.99977858116158747"/>
          <c:h val="0.18324144146856017"/>
        </c:manualLayout>
      </c:layout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43336225781949E-2"/>
          <c:y val="2.5759940790449305E-2"/>
          <c:w val="0.92451679574202283"/>
          <c:h val="0.797844218962663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2B978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C9-4064-BB40-F6DEBACD344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C9-4064-BB40-F6DEBACD344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C9-4064-BB40-F6DEBACD344A}"/>
              </c:ext>
            </c:extLst>
          </c:dPt>
          <c:dPt>
            <c:idx val="3"/>
            <c:invertIfNegative val="0"/>
            <c:bubble3D val="0"/>
            <c:spPr>
              <a:solidFill>
                <a:srgbClr val="F45F7A"/>
              </a:solidFill>
            </c:spPr>
            <c:extLst>
              <c:ext xmlns:c16="http://schemas.microsoft.com/office/drawing/2014/chart" uri="{C3380CC4-5D6E-409C-BE32-E72D297353CC}">
                <c16:uniqueId val="{00000007-53C9-4064-BB40-F6DEBACD344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3C9-4064-BB40-F6DEBACD3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Plan1!$D$2:$D$6</c:f>
              <c:strCache>
                <c:ptCount val="5"/>
                <c:pt idx="0">
                  <c:v>Sim, no computador</c:v>
                </c:pt>
                <c:pt idx="1">
                  <c:v>Sim, no computador e no celular</c:v>
                </c:pt>
                <c:pt idx="2">
                  <c:v>Sim, no celular</c:v>
                </c:pt>
                <c:pt idx="3">
                  <c:v>Não usaria ferramentas de gestão digitais</c:v>
                </c:pt>
                <c:pt idx="4">
                  <c:v>Não sabe avaliar</c:v>
                </c:pt>
              </c:strCache>
            </c:strRef>
          </c:cat>
          <c:val>
            <c:numRef>
              <c:f>Plan1!$E$2:$E$6</c:f>
              <c:numCache>
                <c:formatCode>0.0%</c:formatCode>
                <c:ptCount val="5"/>
                <c:pt idx="0">
                  <c:v>0.33300000000000002</c:v>
                </c:pt>
                <c:pt idx="1">
                  <c:v>0.17399999999999999</c:v>
                </c:pt>
                <c:pt idx="2">
                  <c:v>0.13800000000000001</c:v>
                </c:pt>
                <c:pt idx="3">
                  <c:v>0.23</c:v>
                </c:pt>
                <c:pt idx="4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C9-4064-BB40-F6DEBACD34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688216"/>
        <c:axId val="251688608"/>
      </c:barChart>
      <c:catAx>
        <c:axId val="25168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crossAx val="251688608"/>
        <c:crosses val="autoZero"/>
        <c:auto val="1"/>
        <c:lblAlgn val="ctr"/>
        <c:lblOffset val="100"/>
        <c:noMultiLvlLbl val="0"/>
      </c:catAx>
      <c:valAx>
        <c:axId val="2516886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latin typeface="+mn-lt"/>
              </a:defRPr>
            </a:pPr>
            <a:endParaRPr lang="pt-BR"/>
          </a:p>
        </c:txPr>
        <c:crossAx val="251688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B5998"/>
              </a:solidFill>
            </c:spPr>
            <c:extLst>
              <c:ext xmlns:c16="http://schemas.microsoft.com/office/drawing/2014/chart" uri="{C3380CC4-5D6E-409C-BE32-E72D297353CC}">
                <c16:uniqueId val="{00000001-4B25-431B-9417-74E4D12338F7}"/>
              </c:ext>
            </c:extLst>
          </c:dPt>
          <c:dPt>
            <c:idx val="1"/>
            <c:invertIfNegative val="0"/>
            <c:bubble3D val="0"/>
            <c:spPr>
              <a:solidFill>
                <a:srgbClr val="76D2FE"/>
              </a:solidFill>
            </c:spPr>
            <c:extLst>
              <c:ext xmlns:c16="http://schemas.microsoft.com/office/drawing/2014/chart" uri="{C3380CC4-5D6E-409C-BE32-E72D297353CC}">
                <c16:uniqueId val="{00000003-4B25-431B-9417-74E4D12338F7}"/>
              </c:ext>
            </c:extLst>
          </c:dPt>
          <c:dPt>
            <c:idx val="2"/>
            <c:invertIfNegative val="0"/>
            <c:bubble3D val="0"/>
            <c:spPr>
              <a:solidFill>
                <a:srgbClr val="9C47BB"/>
              </a:solidFill>
            </c:spPr>
            <c:extLst>
              <c:ext xmlns:c16="http://schemas.microsoft.com/office/drawing/2014/chart" uri="{C3380CC4-5D6E-409C-BE32-E72D297353CC}">
                <c16:uniqueId val="{00000005-4B25-431B-9417-74E4D12338F7}"/>
              </c:ext>
            </c:extLst>
          </c:dPt>
          <c:dPt>
            <c:idx val="3"/>
            <c:invertIfNegative val="0"/>
            <c:bubble3D val="0"/>
            <c:spPr>
              <a:solidFill>
                <a:srgbClr val="42A895"/>
              </a:solidFill>
            </c:spPr>
            <c:extLst>
              <c:ext xmlns:c16="http://schemas.microsoft.com/office/drawing/2014/chart" uri="{C3380CC4-5D6E-409C-BE32-E72D297353CC}">
                <c16:uniqueId val="{00000007-4B25-431B-9417-74E4D12338F7}"/>
              </c:ext>
            </c:extLst>
          </c:dPt>
          <c:dPt>
            <c:idx val="4"/>
            <c:invertIfNegative val="0"/>
            <c:bubble3D val="0"/>
            <c:spPr>
              <a:solidFill>
                <a:srgbClr val="E33A5A"/>
              </a:solidFill>
            </c:spPr>
            <c:extLst>
              <c:ext xmlns:c16="http://schemas.microsoft.com/office/drawing/2014/chart" uri="{C3380CC4-5D6E-409C-BE32-E72D297353CC}">
                <c16:uniqueId val="{00000009-4B25-431B-9417-74E4D12338F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Plan1!$A$2:$A$6</c:f>
              <c:strCache>
                <c:ptCount val="5"/>
                <c:pt idx="0">
                  <c:v>No facebook</c:v>
                </c:pt>
                <c:pt idx="1">
                  <c:v>No twitter</c:v>
                </c:pt>
                <c:pt idx="2">
                  <c:v>No instagram</c:v>
                </c:pt>
                <c:pt idx="3">
                  <c:v>Home Page/Web Site</c:v>
                </c:pt>
                <c:pt idx="4">
                  <c:v>Não possui perfil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0.16500000000000001</c:v>
                </c:pt>
                <c:pt idx="1">
                  <c:v>0.02</c:v>
                </c:pt>
                <c:pt idx="2">
                  <c:v>3.9E-2</c:v>
                </c:pt>
                <c:pt idx="3">
                  <c:v>7.5999999999999998E-2</c:v>
                </c:pt>
                <c:pt idx="4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B25-431B-9417-74E4D12338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270433088"/>
        <c:axId val="270432304"/>
      </c:barChart>
      <c:catAx>
        <c:axId val="270433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0432304"/>
        <c:crosses val="autoZero"/>
        <c:auto val="1"/>
        <c:lblAlgn val="ctr"/>
        <c:lblOffset val="100"/>
        <c:noMultiLvlLbl val="0"/>
      </c:catAx>
      <c:valAx>
        <c:axId val="270432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crossAx val="270433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bg2">
              <a:lumMod val="50000"/>
            </a:schemeClr>
          </a:solidFill>
          <a:latin typeface="Century Gothic" pitchFamily="34" charset="0"/>
        </a:defRPr>
      </a:pPr>
      <a:endParaRPr lang="pt-BR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rgbClr val="3B599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2C-4DED-AD86-EACE07FD8B0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2C-4DED-AD86-EACE07FD8B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0.13500000000000001</c:v>
                </c:pt>
                <c:pt idx="1">
                  <c:v>0.106</c:v>
                </c:pt>
                <c:pt idx="2">
                  <c:v>0.11600000000000001</c:v>
                </c:pt>
                <c:pt idx="3">
                  <c:v>0.214</c:v>
                </c:pt>
                <c:pt idx="4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2C-4DED-AD86-EACE07FD8B0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rgbClr val="76D2F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####.0%</c:formatCode>
                <c:ptCount val="5"/>
                <c:pt idx="0" formatCode="###0.0%">
                  <c:v>1.6E-2</c:v>
                </c:pt>
                <c:pt idx="1">
                  <c:v>6.0000000000000001E-3</c:v>
                </c:pt>
                <c:pt idx="2">
                  <c:v>6.0000000000000001E-3</c:v>
                </c:pt>
                <c:pt idx="3" formatCode="###0.0%">
                  <c:v>2.1000000000000001E-2</c:v>
                </c:pt>
                <c:pt idx="4" formatCode="###0.0%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2C-4DED-AD86-EACE07FD8B0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Instagram </c:v>
                </c:pt>
              </c:strCache>
            </c:strRef>
          </c:tx>
          <c:spPr>
            <a:solidFill>
              <a:srgbClr val="9C47B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0.04</c:v>
                </c:pt>
                <c:pt idx="1">
                  <c:v>2.5000000000000001E-2</c:v>
                </c:pt>
                <c:pt idx="2">
                  <c:v>2.4E-2</c:v>
                </c:pt>
                <c:pt idx="3">
                  <c:v>6.2E-2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2C-4DED-AD86-EACE07FD8B0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WEBSITE</c:v>
                </c:pt>
              </c:strCache>
            </c:strRef>
          </c:tx>
          <c:spPr>
            <a:solidFill>
              <a:srgbClr val="42A89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Plan1!$E$2:$E$6</c:f>
              <c:numCache>
                <c:formatCode>###0.0%</c:formatCode>
                <c:ptCount val="5"/>
                <c:pt idx="0">
                  <c:v>4.8000000000000001E-2</c:v>
                </c:pt>
                <c:pt idx="1">
                  <c:v>3.2000000000000001E-2</c:v>
                </c:pt>
                <c:pt idx="2">
                  <c:v>4.7E-2</c:v>
                </c:pt>
                <c:pt idx="3">
                  <c:v>0.11899999999999999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2C-4DED-AD86-EACE07FD8B0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Não possui perfil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Plan1!$F$2:$F$6</c:f>
              <c:numCache>
                <c:formatCode>###0.0%</c:formatCode>
                <c:ptCount val="5"/>
                <c:pt idx="0">
                  <c:v>0.84399999999999997</c:v>
                </c:pt>
                <c:pt idx="1">
                  <c:v>0.875</c:v>
                </c:pt>
                <c:pt idx="2">
                  <c:v>0.85</c:v>
                </c:pt>
                <c:pt idx="3">
                  <c:v>0.73099999999999998</c:v>
                </c:pt>
                <c:pt idx="4">
                  <c:v>0.745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2C-4DED-AD86-EACE07FD8B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392632"/>
        <c:axId val="189392240"/>
      </c:barChart>
      <c:catAx>
        <c:axId val="18939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89392240"/>
        <c:crosses val="autoZero"/>
        <c:auto val="1"/>
        <c:lblAlgn val="ctr"/>
        <c:lblOffset val="100"/>
        <c:noMultiLvlLbl val="0"/>
      </c:catAx>
      <c:valAx>
        <c:axId val="1893922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18939263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B9BD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C8D-4668-B146-671AEC2D100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C8D-4668-B146-671AEC2D100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C8D-4668-B146-671AEC2D100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C8D-4668-B146-671AEC2D100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C8D-4668-B146-671AEC2D100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AC8D-4668-B146-671AEC2D100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C8D-4668-B146-671AEC2D100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C8D-4668-B146-671AEC2D100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C8D-4668-B146-671AEC2D1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Não sabe</c:v>
                </c:pt>
                <c:pt idx="1">
                  <c:v>Outros</c:v>
                </c:pt>
                <c:pt idx="2">
                  <c:v>Anúncio de vaga de emprego</c:v>
                </c:pt>
                <c:pt idx="3">
                  <c:v>Reservas e/ou vends online</c:v>
                </c:pt>
                <c:pt idx="4">
                  <c:v>Personalização de produtos/ serviços</c:v>
                </c:pt>
                <c:pt idx="5">
                  <c:v>Preço dos produtos/ serviços</c:v>
                </c:pt>
                <c:pt idx="6">
                  <c:v>Espaço para reclamação / sugestão</c:v>
                </c:pt>
                <c:pt idx="7">
                  <c:v>Fale conosco</c:v>
                </c:pt>
                <c:pt idx="8">
                  <c:v>Cátologo de produtos/ serviços</c:v>
                </c:pt>
              </c:strCache>
            </c:strRef>
          </c:cat>
          <c:val>
            <c:numRef>
              <c:f>Plan1!$B$2:$B$10</c:f>
              <c:numCache>
                <c:formatCode>0.0%</c:formatCode>
                <c:ptCount val="9"/>
                <c:pt idx="0">
                  <c:v>0.155</c:v>
                </c:pt>
                <c:pt idx="1">
                  <c:v>6.3E-2</c:v>
                </c:pt>
                <c:pt idx="2">
                  <c:v>0.14599999999999999</c:v>
                </c:pt>
                <c:pt idx="3">
                  <c:v>0.248</c:v>
                </c:pt>
                <c:pt idx="4">
                  <c:v>0.29099999999999998</c:v>
                </c:pt>
                <c:pt idx="5">
                  <c:v>0.30199999999999999</c:v>
                </c:pt>
                <c:pt idx="6">
                  <c:v>0.42799999999999999</c:v>
                </c:pt>
                <c:pt idx="7">
                  <c:v>0.47299999999999998</c:v>
                </c:pt>
                <c:pt idx="8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C8D-4668-B146-671AEC2D1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2822912"/>
        <c:axId val="272823696"/>
      </c:barChart>
      <c:catAx>
        <c:axId val="2728229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72823696"/>
        <c:crosses val="autoZero"/>
        <c:auto val="1"/>
        <c:lblAlgn val="ctr"/>
        <c:lblOffset val="100"/>
        <c:noMultiLvlLbl val="0"/>
      </c:catAx>
      <c:valAx>
        <c:axId val="272823696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75000"/>
                  </a:schemeClr>
                </a:solidFill>
              </a:defRPr>
            </a:pPr>
            <a:endParaRPr lang="pt-BR"/>
          </a:p>
        </c:txPr>
        <c:crossAx val="27282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Catálogo de produtos/serviços:</c:v>
                </c:pt>
              </c:strCache>
            </c:strRef>
          </c:tx>
          <c:spPr>
            <a:solidFill>
              <a:srgbClr val="637CC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0E-4ED7-9970-19DC20E8238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0E-4ED7-9970-19DC20E823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0.53213541616929705</c:v>
                </c:pt>
                <c:pt idx="1">
                  <c:v>0.49779973037424013</c:v>
                </c:pt>
                <c:pt idx="2">
                  <c:v>0.22896489871004264</c:v>
                </c:pt>
                <c:pt idx="3">
                  <c:v>0.48945549888755141</c:v>
                </c:pt>
                <c:pt idx="4">
                  <c:v>0.50196771331621148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0E-4ED7-9970-19DC20E8238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Preços dos produtos/serviços: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0.28231180939429856</c:v>
                </c:pt>
                <c:pt idx="1">
                  <c:v>0.31283828304065942</c:v>
                </c:pt>
                <c:pt idx="2">
                  <c:v>0.17739566175221722</c:v>
                </c:pt>
                <c:pt idx="3">
                  <c:v>0.26513545660716487</c:v>
                </c:pt>
                <c:pt idx="4">
                  <c:v>0.28632010289702836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0E-4ED7-9970-19DC20E8238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Reservas e/ou vendas on line:</c:v>
                </c:pt>
              </c:strCache>
            </c:strRef>
          </c:tx>
          <c:spPr>
            <a:solidFill>
              <a:srgbClr val="F45F7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0.18484325823795239</c:v>
                </c:pt>
                <c:pt idx="1">
                  <c:v>0.2541372474648137</c:v>
                </c:pt>
                <c:pt idx="2">
                  <c:v>6.1757444372331785E-2</c:v>
                </c:pt>
                <c:pt idx="3">
                  <c:v>0.24043083904928625</c:v>
                </c:pt>
                <c:pt idx="4">
                  <c:v>0.25145911429355794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0E-4ED7-9970-19DC20E82382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Espaço para reclamação/sugestão: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Plan1!$E$2:$E$6</c:f>
              <c:numCache>
                <c:formatCode>###0.0%</c:formatCode>
                <c:ptCount val="5"/>
                <c:pt idx="0">
                  <c:v>0.38460168590057242</c:v>
                </c:pt>
                <c:pt idx="1">
                  <c:v>0.45279386733185378</c:v>
                </c:pt>
                <c:pt idx="2">
                  <c:v>0.28583021901035044</c:v>
                </c:pt>
                <c:pt idx="3">
                  <c:v>0.40288052649680706</c:v>
                </c:pt>
                <c:pt idx="4">
                  <c:v>0.42735979420594189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0E-4ED7-9970-19DC20E82382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Personalização de produtos/serviços: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9.2658737595835896E-3"/>
                  <c:y val="5.5115403844017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0E-4ED7-9970-19DC20E82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Plan1!$F$2:$F$6</c:f>
              <c:numCache>
                <c:formatCode>###0.0%</c:formatCode>
                <c:ptCount val="5"/>
                <c:pt idx="0">
                  <c:v>0.34690146646429787</c:v>
                </c:pt>
                <c:pt idx="1">
                  <c:v>0.35533773231427462</c:v>
                </c:pt>
                <c:pt idx="2">
                  <c:v>0.21839849156955496</c:v>
                </c:pt>
                <c:pt idx="3">
                  <c:v>0.18036557200795753</c:v>
                </c:pt>
                <c:pt idx="4">
                  <c:v>0.27819387921701949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0E-4ED7-9970-19DC20E82382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Anúncio de vaga de trabalho na sua empresa: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Plan1!$G$2:$G$6</c:f>
              <c:numCache>
                <c:formatCode>###0.0%</c:formatCode>
                <c:ptCount val="5"/>
                <c:pt idx="0">
                  <c:v>0.15976653650061101</c:v>
                </c:pt>
                <c:pt idx="1">
                  <c:v>0.10547229636432434</c:v>
                </c:pt>
                <c:pt idx="2">
                  <c:v>0.11859601566260565</c:v>
                </c:pt>
                <c:pt idx="3">
                  <c:v>0.16599288011957161</c:v>
                </c:pt>
                <c:pt idx="4">
                  <c:v>0.15005304416565968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0E-4ED7-9970-19DC20E82382}"/>
            </c:ext>
          </c:extLst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Fale conosco (canal para contato com a empresa)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Plan1!$H$2:$H$6</c:f>
              <c:numCache>
                <c:formatCode>###0.0%</c:formatCode>
                <c:ptCount val="5"/>
                <c:pt idx="0">
                  <c:v>0.46868292051582805</c:v>
                </c:pt>
                <c:pt idx="1">
                  <c:v>0.41364532636383122</c:v>
                </c:pt>
                <c:pt idx="2">
                  <c:v>0.19094661618545911</c:v>
                </c:pt>
                <c:pt idx="3">
                  <c:v>0.53304971708942939</c:v>
                </c:pt>
                <c:pt idx="4">
                  <c:v>0.43482550736078129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B0E-4ED7-9970-19DC20E82382}"/>
            </c:ext>
          </c:extLst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Outros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4747026598438463E-3"/>
                  <c:y val="1.653462115320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0E-4ED7-9970-19DC20E82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Plan1!$I$2:$I$6</c:f>
              <c:numCache>
                <c:formatCode>###0.0%</c:formatCode>
                <c:ptCount val="5"/>
                <c:pt idx="0">
                  <c:v>2.2621926881225361E-2</c:v>
                </c:pt>
                <c:pt idx="1">
                  <c:v>0.1101768741395517</c:v>
                </c:pt>
                <c:pt idx="2">
                  <c:v>0.15599577442978796</c:v>
                </c:pt>
                <c:pt idx="3">
                  <c:v>1.6784776410139847E-2</c:v>
                </c:pt>
                <c:pt idx="4">
                  <c:v>7.6300561185043442E-2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B0E-4ED7-9970-19DC20E82382}"/>
            </c:ext>
          </c:extLst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Não sabe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929039134540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0E-4ED7-9970-19DC20E82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Plan1!$J$2:$J$6</c:f>
              <c:numCache>
                <c:formatCode>###0.0%</c:formatCode>
                <c:ptCount val="5"/>
                <c:pt idx="0">
                  <c:v>3.8019044167678769E-2</c:v>
                </c:pt>
                <c:pt idx="1">
                  <c:v>8.4597277356720818E-2</c:v>
                </c:pt>
                <c:pt idx="2">
                  <c:v>0.12460189474492531</c:v>
                </c:pt>
                <c:pt idx="3">
                  <c:v>4.2802819747155905E-2</c:v>
                </c:pt>
                <c:pt idx="4">
                  <c:v>2.3299557542297275E-2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0E-4ED7-9970-19DC20E82382}"/>
            </c:ext>
          </c:extLst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Sem resposta</c:v>
                </c:pt>
              </c:strCache>
            </c:strRef>
          </c:tx>
          <c:spPr>
            <a:solidFill>
              <a:srgbClr val="9751C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Plan1!$K$2:$K$6</c:f>
              <c:numCache>
                <c:formatCode>###0.0%</c:formatCode>
                <c:ptCount val="5"/>
                <c:pt idx="0">
                  <c:v>0.13403460120852467</c:v>
                </c:pt>
                <c:pt idx="1">
                  <c:v>7.1064083930107214E-2</c:v>
                </c:pt>
                <c:pt idx="2">
                  <c:v>0.19737630924032853</c:v>
                </c:pt>
                <c:pt idx="3">
                  <c:v>0.17067734463150599</c:v>
                </c:pt>
                <c:pt idx="4">
                  <c:v>8.1460103688065028E-2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0E-4ED7-9970-19DC20E823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827616"/>
        <c:axId val="272828008"/>
      </c:barChart>
      <c:catAx>
        <c:axId val="27282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72828008"/>
        <c:crosses val="autoZero"/>
        <c:auto val="1"/>
        <c:lblAlgn val="ctr"/>
        <c:lblOffset val="100"/>
        <c:noMultiLvlLbl val="0"/>
      </c:catAx>
      <c:valAx>
        <c:axId val="2728280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72827616"/>
        <c:crosses val="autoZero"/>
        <c:crossBetween val="between"/>
      </c:valAx>
      <c:spPr>
        <a:ln>
          <a:solidFill>
            <a:schemeClr val="bg1">
              <a:lumMod val="9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7.0873902310877911E-3"/>
          <c:y val="0.79069631606304291"/>
          <c:w val="0.9929126213320294"/>
          <c:h val="0.20930369818299441"/>
        </c:manualLayout>
      </c:layout>
      <c:overlay val="0"/>
      <c:txPr>
        <a:bodyPr/>
        <a:lstStyle/>
        <a:p>
          <a:pPr marL="0" algn="ctr" defTabSz="914400" rtl="0" eaLnBrk="1" fontAlgn="b" latinLnBrk="0" hangingPunct="1">
            <a:defRPr lang="pt-BR" sz="1200" b="0" i="0" u="none" strike="noStrike" kern="120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40B374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55-4E9F-9EFC-B83D295089B9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55-4E9F-9EFC-B83D295089B9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0.41099999999999998</c:v>
                </c:pt>
                <c:pt idx="1">
                  <c:v>0.58899999999999997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55-4E9F-9EFC-B83D295089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75130652916171E-2"/>
          <c:y val="3.0313472114209532E-2"/>
          <c:w val="0.95114551831463545"/>
          <c:h val="0.79142747160037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EA3-4C3E-BBB0-19C5508728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A3-4C3E-BBB0-19C5508728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 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0.46799580272822666</c:v>
                </c:pt>
                <c:pt idx="1">
                  <c:v>0.35394809497515184</c:v>
                </c:pt>
                <c:pt idx="2">
                  <c:v>0.22756410256410256</c:v>
                </c:pt>
                <c:pt idx="3">
                  <c:v>0.44523580365736287</c:v>
                </c:pt>
                <c:pt idx="4">
                  <c:v>0.36832946635730857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3-4C3E-BBB0-19C55087286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 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0.52465897166841546</c:v>
                </c:pt>
                <c:pt idx="1">
                  <c:v>0.6234124792932082</c:v>
                </c:pt>
                <c:pt idx="2">
                  <c:v>0.77243589743589736</c:v>
                </c:pt>
                <c:pt idx="3">
                  <c:v>0.54456207892204045</c:v>
                </c:pt>
                <c:pt idx="4">
                  <c:v>0.62558004640371234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3-4C3E-BBB0-19C55087286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 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7.3452256033578181E-3</c:v>
                </c:pt>
                <c:pt idx="1">
                  <c:v>2.2639425731639976E-2</c:v>
                </c:pt>
                <c:pt idx="2">
                  <c:v>0</c:v>
                </c:pt>
                <c:pt idx="3">
                  <c:v>1.0202117420596728E-2</c:v>
                </c:pt>
                <c:pt idx="4">
                  <c:v>6.0904872389791198E-3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A3-4C3E-BBB0-19C5508728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825264"/>
        <c:axId val="272824872"/>
      </c:barChart>
      <c:catAx>
        <c:axId val="27282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72824872"/>
        <c:crosses val="autoZero"/>
        <c:auto val="1"/>
        <c:lblAlgn val="ctr"/>
        <c:lblOffset val="100"/>
        <c:noMultiLvlLbl val="0"/>
      </c:catAx>
      <c:valAx>
        <c:axId val="2728248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72825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047571911687757"/>
          <c:y val="0.92030594690867684"/>
          <c:w val="0.30639101746628944"/>
          <c:h val="6.3159431938117988E-2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bg1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1E-411D-A846-0D8591329BD5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1E-411D-A846-0D8591329BD5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0.58599999999999997</c:v>
                </c:pt>
                <c:pt idx="1">
                  <c:v>0.41400000000000003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1E-411D-A846-0D8591329B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21865739403523E-2"/>
          <c:y val="4.450568860404399E-2"/>
          <c:w val="0.95853740341100191"/>
          <c:h val="0.79796797751638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26A-4698-96F5-AF5751177E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26A-4698-96F5-AF5751177E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 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0.57817418677859389</c:v>
                </c:pt>
                <c:pt idx="1">
                  <c:v>0.60485651214128033</c:v>
                </c:pt>
                <c:pt idx="2">
                  <c:v>0.38400000000000001</c:v>
                </c:pt>
                <c:pt idx="3">
                  <c:v>0.6743022136669875</c:v>
                </c:pt>
                <c:pt idx="4">
                  <c:v>0.50623369092490578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A-4698-96F5-AF5751177EC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 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 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0.41448058761804829</c:v>
                </c:pt>
                <c:pt idx="1">
                  <c:v>0.37251655629139074</c:v>
                </c:pt>
                <c:pt idx="2">
                  <c:v>0.59840000000000004</c:v>
                </c:pt>
                <c:pt idx="3">
                  <c:v>0.30510105871029836</c:v>
                </c:pt>
                <c:pt idx="4">
                  <c:v>0.49376630907509422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A-4698-96F5-AF5751177EC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 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7.3452256033578181E-3</c:v>
                </c:pt>
                <c:pt idx="1">
                  <c:v>2.2626931567328916E-2</c:v>
                </c:pt>
                <c:pt idx="2">
                  <c:v>1.7600000000000001E-2</c:v>
                </c:pt>
                <c:pt idx="3">
                  <c:v>2.059672762271415E-2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6A-4698-96F5-AF5751177E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823304"/>
        <c:axId val="272824088"/>
      </c:barChart>
      <c:catAx>
        <c:axId val="27282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72824088"/>
        <c:crosses val="autoZero"/>
        <c:auto val="1"/>
        <c:lblAlgn val="ctr"/>
        <c:lblOffset val="100"/>
        <c:noMultiLvlLbl val="0"/>
      </c:catAx>
      <c:valAx>
        <c:axId val="27282408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+mn-lt"/>
              </a:defRPr>
            </a:pPr>
            <a:endParaRPr lang="pt-BR"/>
          </a:p>
        </c:txPr>
        <c:crossAx val="27282330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3455647785167"/>
          <c:y val="2.7654556426807628E-2"/>
          <c:w val="0.66228196867014777"/>
          <c:h val="0.9296547107068392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42A895"/>
              </a:solidFill>
            </c:spPr>
            <c:extLst>
              <c:ext xmlns:c16="http://schemas.microsoft.com/office/drawing/2014/chart" uri="{C3380CC4-5D6E-409C-BE32-E72D297353CC}">
                <c16:uniqueId val="{00000001-7D7F-4F89-B091-2BDBDA5C79AF}"/>
              </c:ext>
            </c:extLst>
          </c:dPt>
          <c:dPt>
            <c:idx val="1"/>
            <c:bubble3D val="0"/>
            <c:spPr>
              <a:solidFill>
                <a:srgbClr val="F24062"/>
              </a:solidFill>
            </c:spPr>
            <c:extLst>
              <c:ext xmlns:c16="http://schemas.microsoft.com/office/drawing/2014/chart" uri="{C3380CC4-5D6E-409C-BE32-E72D297353CC}">
                <c16:uniqueId val="{00000003-7D7F-4F89-B091-2BDBDA5C79AF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D7F-4F89-B091-2BDBDA5C79AF}"/>
              </c:ext>
            </c:extLst>
          </c:dPt>
          <c:dLbls>
            <c:delete val="1"/>
          </c:dLbls>
          <c:cat>
            <c:strRef>
              <c:f>Plan1!$C$20:$C$22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quis responder</c:v>
                </c:pt>
              </c:strCache>
            </c:strRef>
          </c:cat>
          <c:val>
            <c:numRef>
              <c:f>Plan1!$D$20:$D$22</c:f>
              <c:numCache>
                <c:formatCode>0.0%</c:formatCode>
                <c:ptCount val="3"/>
                <c:pt idx="0">
                  <c:v>0.26900000000000002</c:v>
                </c:pt>
                <c:pt idx="1">
                  <c:v>0.68600000000000005</c:v>
                </c:pt>
                <c:pt idx="2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7F-4F89-B091-2BDBDA5C79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2286777877039"/>
          <c:y val="0.10991472115431829"/>
          <c:w val="0.71981985445325791"/>
          <c:h val="0.7999760494356603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Planilha1!$B$8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6"/>
                <c:pt idx="0">
                  <c:v>Serviços do governo</c:v>
                </c:pt>
                <c:pt idx="1">
                  <c:v>Compra de insumos/mercadorias</c:v>
                </c:pt>
                <c:pt idx="2">
                  <c:v>Divulgação de sua empresa/produtos</c:v>
                </c:pt>
                <c:pt idx="3">
                  <c:v>Pesquisa de preço/fornecedores</c:v>
                </c:pt>
                <c:pt idx="4">
                  <c:v>Serviços bancários</c:v>
                </c:pt>
                <c:pt idx="5">
                  <c:v>E-mail</c:v>
                </c:pt>
              </c:strCache>
            </c:strRef>
          </c:cat>
          <c:val>
            <c:numRef>
              <c:f>Planilha1!$B$9:$B$14</c:f>
              <c:numCache>
                <c:formatCode>0.0%</c:formatCode>
                <c:ptCount val="6"/>
                <c:pt idx="0">
                  <c:v>0.221</c:v>
                </c:pt>
                <c:pt idx="1">
                  <c:v>0.26700000000000002</c:v>
                </c:pt>
                <c:pt idx="2">
                  <c:v>0.38100000000000001</c:v>
                </c:pt>
                <c:pt idx="3">
                  <c:v>0.48599999999999999</c:v>
                </c:pt>
                <c:pt idx="4">
                  <c:v>0.55299999999999994</c:v>
                </c:pt>
                <c:pt idx="5">
                  <c:v>0.754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C0-4CDB-ADEC-2466954ED026}"/>
            </c:ext>
          </c:extLst>
        </c:ser>
        <c:ser>
          <c:idx val="1"/>
          <c:order val="1"/>
          <c:tx>
            <c:strRef>
              <c:f>Planilha1!$C$8</c:f>
              <c:strCache>
                <c:ptCount val="1"/>
                <c:pt idx="0">
                  <c:v>Às vezes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6"/>
                <c:pt idx="0">
                  <c:v>Serviços do governo</c:v>
                </c:pt>
                <c:pt idx="1">
                  <c:v>Compra de insumos/mercadorias</c:v>
                </c:pt>
                <c:pt idx="2">
                  <c:v>Divulgação de sua empresa/produtos</c:v>
                </c:pt>
                <c:pt idx="3">
                  <c:v>Pesquisa de preço/fornecedores</c:v>
                </c:pt>
                <c:pt idx="4">
                  <c:v>Serviços bancários</c:v>
                </c:pt>
                <c:pt idx="5">
                  <c:v>E-mail</c:v>
                </c:pt>
              </c:strCache>
            </c:strRef>
          </c:cat>
          <c:val>
            <c:numRef>
              <c:f>Planilha1!$C$9:$C$14</c:f>
              <c:numCache>
                <c:formatCode>0.0%</c:formatCode>
                <c:ptCount val="6"/>
                <c:pt idx="0">
                  <c:v>0.36200000000000004</c:v>
                </c:pt>
                <c:pt idx="1">
                  <c:v>0.43099999999999999</c:v>
                </c:pt>
                <c:pt idx="2">
                  <c:v>0.34700000000000003</c:v>
                </c:pt>
                <c:pt idx="3">
                  <c:v>0.34600000000000003</c:v>
                </c:pt>
                <c:pt idx="4">
                  <c:v>0.17</c:v>
                </c:pt>
                <c:pt idx="5">
                  <c:v>0.16899999999999998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C0-4CDB-ADEC-2466954ED026}"/>
            </c:ext>
          </c:extLst>
        </c:ser>
        <c:ser>
          <c:idx val="2"/>
          <c:order val="2"/>
          <c:tx>
            <c:strRef>
              <c:f>Planilha1!$D$8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Planilha1!$A$9:$A$14</c:f>
              <c:strCache>
                <c:ptCount val="6"/>
                <c:pt idx="0">
                  <c:v>Serviços do governo</c:v>
                </c:pt>
                <c:pt idx="1">
                  <c:v>Compra de insumos/mercadorias</c:v>
                </c:pt>
                <c:pt idx="2">
                  <c:v>Divulgação de sua empresa/produtos</c:v>
                </c:pt>
                <c:pt idx="3">
                  <c:v>Pesquisa de preço/fornecedores</c:v>
                </c:pt>
                <c:pt idx="4">
                  <c:v>Serviços bancários</c:v>
                </c:pt>
                <c:pt idx="5">
                  <c:v>E-mail</c:v>
                </c:pt>
              </c:strCache>
            </c:strRef>
          </c:cat>
          <c:val>
            <c:numRef>
              <c:f>Planilha1!$D$9:$D$14</c:f>
              <c:numCache>
                <c:formatCode>0.0%</c:formatCode>
                <c:ptCount val="6"/>
                <c:pt idx="0">
                  <c:v>0.38600000000000001</c:v>
                </c:pt>
                <c:pt idx="1">
                  <c:v>0.27699999999999997</c:v>
                </c:pt>
                <c:pt idx="2">
                  <c:v>0.24399999999999999</c:v>
                </c:pt>
                <c:pt idx="3">
                  <c:v>0.14699999999999999</c:v>
                </c:pt>
                <c:pt idx="4">
                  <c:v>0.254</c:v>
                </c:pt>
                <c:pt idx="5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C0-4CDB-ADEC-2466954ED026}"/>
            </c:ext>
          </c:extLst>
        </c:ser>
        <c:ser>
          <c:idx val="3"/>
          <c:order val="3"/>
          <c:tx>
            <c:strRef>
              <c:f>Planilha1!$E$8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Planilha1!$A$9:$A$14</c:f>
              <c:strCache>
                <c:ptCount val="6"/>
                <c:pt idx="0">
                  <c:v>Serviços do governo</c:v>
                </c:pt>
                <c:pt idx="1">
                  <c:v>Compra de insumos/mercadorias</c:v>
                </c:pt>
                <c:pt idx="2">
                  <c:v>Divulgação de sua empresa/produtos</c:v>
                </c:pt>
                <c:pt idx="3">
                  <c:v>Pesquisa de preço/fornecedores</c:v>
                </c:pt>
                <c:pt idx="4">
                  <c:v>Serviços bancários</c:v>
                </c:pt>
                <c:pt idx="5">
                  <c:v>E-mail</c:v>
                </c:pt>
              </c:strCache>
            </c:strRef>
          </c:cat>
          <c:val>
            <c:numRef>
              <c:f>Planilha1!$E$9:$E$14</c:f>
              <c:numCache>
                <c:formatCode>0.0%</c:formatCode>
                <c:ptCount val="6"/>
                <c:pt idx="0">
                  <c:v>3.1E-2</c:v>
                </c:pt>
                <c:pt idx="1">
                  <c:v>2.5000000000000001E-2</c:v>
                </c:pt>
                <c:pt idx="2">
                  <c:v>2.7999999999999997E-2</c:v>
                </c:pt>
                <c:pt idx="3">
                  <c:v>2.1000000000000001E-2</c:v>
                </c:pt>
                <c:pt idx="4">
                  <c:v>2.3E-2</c:v>
                </c:pt>
                <c:pt idx="5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C0-4CDB-ADEC-2466954ED0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8155904"/>
        <c:axId val="278156688"/>
      </c:barChart>
      <c:catAx>
        <c:axId val="27815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56688"/>
        <c:crosses val="autoZero"/>
        <c:auto val="1"/>
        <c:lblAlgn val="ctr"/>
        <c:lblOffset val="100"/>
        <c:noMultiLvlLbl val="0"/>
      </c:catAx>
      <c:valAx>
        <c:axId val="278156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5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49947037848154"/>
          <c:y val="1.0181639243034949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Planilha4!$G$2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4C-4712-9D34-675A03CC364A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4C-4712-9D34-675A03CC3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RO</c:v>
                </c:pt>
                <c:pt idx="2">
                  <c:v>CE</c:v>
                </c:pt>
                <c:pt idx="3">
                  <c:v>AM</c:v>
                </c:pt>
                <c:pt idx="4">
                  <c:v>SE</c:v>
                </c:pt>
                <c:pt idx="5">
                  <c:v>BA</c:v>
                </c:pt>
                <c:pt idx="6">
                  <c:v>MT</c:v>
                </c:pt>
                <c:pt idx="7">
                  <c:v>PA</c:v>
                </c:pt>
                <c:pt idx="8">
                  <c:v>AL</c:v>
                </c:pt>
                <c:pt idx="9">
                  <c:v>MA</c:v>
                </c:pt>
                <c:pt idx="10">
                  <c:v>RS</c:v>
                </c:pt>
                <c:pt idx="11">
                  <c:v>SC</c:v>
                </c:pt>
                <c:pt idx="12">
                  <c:v>GO</c:v>
                </c:pt>
                <c:pt idx="13">
                  <c:v>PI</c:v>
                </c:pt>
              </c:strCache>
            </c:strRef>
          </c:cat>
          <c:val>
            <c:numRef>
              <c:f>Planilha4!$G$3:$G$16</c:f>
              <c:numCache>
                <c:formatCode>0.0%</c:formatCode>
                <c:ptCount val="14"/>
                <c:pt idx="0">
                  <c:v>0</c:v>
                </c:pt>
                <c:pt idx="1">
                  <c:v>0.111</c:v>
                </c:pt>
                <c:pt idx="2">
                  <c:v>0.23100000000000001</c:v>
                </c:pt>
                <c:pt idx="3">
                  <c:v>0.26900000000000002</c:v>
                </c:pt>
                <c:pt idx="4">
                  <c:v>0.33300000000000002</c:v>
                </c:pt>
                <c:pt idx="5">
                  <c:v>0.33500000000000002</c:v>
                </c:pt>
                <c:pt idx="6">
                  <c:v>0.35699999999999998</c:v>
                </c:pt>
                <c:pt idx="7">
                  <c:v>0.36399999999999999</c:v>
                </c:pt>
                <c:pt idx="8">
                  <c:v>0.36599999999999999</c:v>
                </c:pt>
                <c:pt idx="9">
                  <c:v>0.4</c:v>
                </c:pt>
                <c:pt idx="10">
                  <c:v>0.44500000000000001</c:v>
                </c:pt>
                <c:pt idx="11">
                  <c:v>0.46899999999999997</c:v>
                </c:pt>
                <c:pt idx="12">
                  <c:v>0.5</c:v>
                </c:pt>
                <c:pt idx="13">
                  <c:v>0.504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4C-4712-9D34-675A03CC364A}"/>
            </c:ext>
          </c:extLst>
        </c:ser>
        <c:ser>
          <c:idx val="1"/>
          <c:order val="1"/>
          <c:tx>
            <c:strRef>
              <c:f>Planilha4!$H$2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4C-4712-9D34-675A03CC3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RO</c:v>
                </c:pt>
                <c:pt idx="2">
                  <c:v>CE</c:v>
                </c:pt>
                <c:pt idx="3">
                  <c:v>AM</c:v>
                </c:pt>
                <c:pt idx="4">
                  <c:v>SE</c:v>
                </c:pt>
                <c:pt idx="5">
                  <c:v>BA</c:v>
                </c:pt>
                <c:pt idx="6">
                  <c:v>MT</c:v>
                </c:pt>
                <c:pt idx="7">
                  <c:v>PA</c:v>
                </c:pt>
                <c:pt idx="8">
                  <c:v>AL</c:v>
                </c:pt>
                <c:pt idx="9">
                  <c:v>MA</c:v>
                </c:pt>
                <c:pt idx="10">
                  <c:v>RS</c:v>
                </c:pt>
                <c:pt idx="11">
                  <c:v>SC</c:v>
                </c:pt>
                <c:pt idx="12">
                  <c:v>GO</c:v>
                </c:pt>
                <c:pt idx="13">
                  <c:v>PI</c:v>
                </c:pt>
              </c:strCache>
            </c:strRef>
          </c:cat>
          <c:val>
            <c:numRef>
              <c:f>Planilha4!$H$3:$H$16</c:f>
              <c:numCache>
                <c:formatCode>0.0%</c:formatCode>
                <c:ptCount val="14"/>
                <c:pt idx="0">
                  <c:v>0</c:v>
                </c:pt>
                <c:pt idx="1">
                  <c:v>0.222</c:v>
                </c:pt>
                <c:pt idx="2">
                  <c:v>0.154</c:v>
                </c:pt>
                <c:pt idx="3">
                  <c:v>0.185</c:v>
                </c:pt>
                <c:pt idx="4">
                  <c:v>0.11700000000000001</c:v>
                </c:pt>
                <c:pt idx="5">
                  <c:v>0.33500000000000002</c:v>
                </c:pt>
                <c:pt idx="6">
                  <c:v>0.42699999999999999</c:v>
                </c:pt>
                <c:pt idx="7">
                  <c:v>0.36399999999999999</c:v>
                </c:pt>
                <c:pt idx="8">
                  <c:v>0.183</c:v>
                </c:pt>
                <c:pt idx="9">
                  <c:v>0.2</c:v>
                </c:pt>
                <c:pt idx="10">
                  <c:v>0.185</c:v>
                </c:pt>
                <c:pt idx="11">
                  <c:v>0.312</c:v>
                </c:pt>
                <c:pt idx="12">
                  <c:v>0.5</c:v>
                </c:pt>
                <c:pt idx="13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4C-4712-9D34-675A03CC364A}"/>
            </c:ext>
          </c:extLst>
        </c:ser>
        <c:ser>
          <c:idx val="2"/>
          <c:order val="2"/>
          <c:tx>
            <c:strRef>
              <c:f>Planilha4!$I$2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4C-4712-9D34-675A03CC36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RO</c:v>
                </c:pt>
                <c:pt idx="2">
                  <c:v>CE</c:v>
                </c:pt>
                <c:pt idx="3">
                  <c:v>AM</c:v>
                </c:pt>
                <c:pt idx="4">
                  <c:v>SE</c:v>
                </c:pt>
                <c:pt idx="5">
                  <c:v>BA</c:v>
                </c:pt>
                <c:pt idx="6">
                  <c:v>MT</c:v>
                </c:pt>
                <c:pt idx="7">
                  <c:v>PA</c:v>
                </c:pt>
                <c:pt idx="8">
                  <c:v>AL</c:v>
                </c:pt>
                <c:pt idx="9">
                  <c:v>MA</c:v>
                </c:pt>
                <c:pt idx="10">
                  <c:v>RS</c:v>
                </c:pt>
                <c:pt idx="11">
                  <c:v>SC</c:v>
                </c:pt>
                <c:pt idx="12">
                  <c:v>GO</c:v>
                </c:pt>
                <c:pt idx="13">
                  <c:v>PI</c:v>
                </c:pt>
              </c:strCache>
            </c:strRef>
          </c:cat>
          <c:val>
            <c:numRef>
              <c:f>Planilha4!$I$3:$I$16</c:f>
              <c:numCache>
                <c:formatCode>0.0%</c:formatCode>
                <c:ptCount val="14"/>
                <c:pt idx="0">
                  <c:v>1</c:v>
                </c:pt>
                <c:pt idx="1">
                  <c:v>0.55600000000000005</c:v>
                </c:pt>
                <c:pt idx="2">
                  <c:v>0.53700000000000003</c:v>
                </c:pt>
                <c:pt idx="3">
                  <c:v>0.54600000000000004</c:v>
                </c:pt>
                <c:pt idx="4">
                  <c:v>0.433</c:v>
                </c:pt>
                <c:pt idx="5">
                  <c:v>0.16500000000000001</c:v>
                </c:pt>
                <c:pt idx="6">
                  <c:v>0.216</c:v>
                </c:pt>
                <c:pt idx="7">
                  <c:v>0.27300000000000002</c:v>
                </c:pt>
                <c:pt idx="8">
                  <c:v>0.45200000000000001</c:v>
                </c:pt>
                <c:pt idx="9">
                  <c:v>0.2</c:v>
                </c:pt>
                <c:pt idx="10">
                  <c:v>0.37</c:v>
                </c:pt>
                <c:pt idx="11">
                  <c:v>0.219</c:v>
                </c:pt>
                <c:pt idx="12">
                  <c:v>0</c:v>
                </c:pt>
                <c:pt idx="1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4C-4712-9D34-675A03CC364A}"/>
            </c:ext>
          </c:extLst>
        </c:ser>
        <c:ser>
          <c:idx val="3"/>
          <c:order val="3"/>
          <c:tx>
            <c:strRef>
              <c:f>Planilha4!$J$2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RO</c:v>
                </c:pt>
                <c:pt idx="2">
                  <c:v>CE</c:v>
                </c:pt>
                <c:pt idx="3">
                  <c:v>AM</c:v>
                </c:pt>
                <c:pt idx="4">
                  <c:v>SE</c:v>
                </c:pt>
                <c:pt idx="5">
                  <c:v>BA</c:v>
                </c:pt>
                <c:pt idx="6">
                  <c:v>MT</c:v>
                </c:pt>
                <c:pt idx="7">
                  <c:v>PA</c:v>
                </c:pt>
                <c:pt idx="8">
                  <c:v>AL</c:v>
                </c:pt>
                <c:pt idx="9">
                  <c:v>MA</c:v>
                </c:pt>
                <c:pt idx="10">
                  <c:v>RS</c:v>
                </c:pt>
                <c:pt idx="11">
                  <c:v>SC</c:v>
                </c:pt>
                <c:pt idx="12">
                  <c:v>GO</c:v>
                </c:pt>
                <c:pt idx="13">
                  <c:v>PI</c:v>
                </c:pt>
              </c:strCache>
            </c:strRef>
          </c:cat>
          <c:val>
            <c:numRef>
              <c:f>Planilha4!$J$3:$J$16</c:f>
              <c:numCache>
                <c:formatCode>0.0%</c:formatCode>
                <c:ptCount val="14"/>
                <c:pt idx="0">
                  <c:v>0</c:v>
                </c:pt>
                <c:pt idx="1">
                  <c:v>0.111</c:v>
                </c:pt>
                <c:pt idx="2">
                  <c:v>7.6999999999999999E-2</c:v>
                </c:pt>
                <c:pt idx="3">
                  <c:v>0</c:v>
                </c:pt>
                <c:pt idx="4">
                  <c:v>0.11700000000000001</c:v>
                </c:pt>
                <c:pt idx="5">
                  <c:v>0.16500000000000001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4C-4712-9D34-675A03CC364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5693952"/>
        <c:axId val="275692776"/>
      </c:barChart>
      <c:catAx>
        <c:axId val="27569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692776"/>
        <c:crosses val="autoZero"/>
        <c:auto val="1"/>
        <c:lblAlgn val="ctr"/>
        <c:lblOffset val="100"/>
        <c:noMultiLvlLbl val="0"/>
      </c:catAx>
      <c:valAx>
        <c:axId val="275692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69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Planilha4!$P$2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62-45F7-B440-F7EAE3FECD70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62-45F7-B440-F7EAE3FE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RJ</c:v>
                </c:pt>
                <c:pt idx="1">
                  <c:v>PB</c:v>
                </c:pt>
                <c:pt idx="2">
                  <c:v>ES</c:v>
                </c:pt>
                <c:pt idx="3">
                  <c:v>SP</c:v>
                </c:pt>
                <c:pt idx="4">
                  <c:v>PR</c:v>
                </c:pt>
                <c:pt idx="5">
                  <c:v>TO</c:v>
                </c:pt>
                <c:pt idx="6">
                  <c:v>PE</c:v>
                </c:pt>
                <c:pt idx="7">
                  <c:v>RN</c:v>
                </c:pt>
                <c:pt idx="8">
                  <c:v>DF</c:v>
                </c:pt>
                <c:pt idx="9">
                  <c:v>MG</c:v>
                </c:pt>
                <c:pt idx="10">
                  <c:v>MS</c:v>
                </c:pt>
                <c:pt idx="11">
                  <c:v>AC</c:v>
                </c:pt>
                <c:pt idx="12">
                  <c:v>RR</c:v>
                </c:pt>
              </c:strCache>
            </c:strRef>
          </c:cat>
          <c:val>
            <c:numRef>
              <c:f>Planilha4!$P$3:$P$15</c:f>
              <c:numCache>
                <c:formatCode>0.0%</c:formatCode>
                <c:ptCount val="13"/>
                <c:pt idx="0">
                  <c:v>0.51200000000000001</c:v>
                </c:pt>
                <c:pt idx="1">
                  <c:v>0.55800000000000005</c:v>
                </c:pt>
                <c:pt idx="2">
                  <c:v>0.56999999999999995</c:v>
                </c:pt>
                <c:pt idx="3">
                  <c:v>0.60599999999999998</c:v>
                </c:pt>
                <c:pt idx="4">
                  <c:v>0.622</c:v>
                </c:pt>
                <c:pt idx="5">
                  <c:v>0.627</c:v>
                </c:pt>
                <c:pt idx="6">
                  <c:v>0.64400000000000002</c:v>
                </c:pt>
                <c:pt idx="7">
                  <c:v>0.71399999999999997</c:v>
                </c:pt>
                <c:pt idx="8">
                  <c:v>0.73099999999999998</c:v>
                </c:pt>
                <c:pt idx="9">
                  <c:v>0.74399999999999999</c:v>
                </c:pt>
                <c:pt idx="10">
                  <c:v>0.81299999999999994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62-45F7-B440-F7EAE3FECD70}"/>
            </c:ext>
          </c:extLst>
        </c:ser>
        <c:ser>
          <c:idx val="1"/>
          <c:order val="1"/>
          <c:tx>
            <c:strRef>
              <c:f>Planilha4!$Q$2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62-45F7-B440-F7EAE3FE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RJ</c:v>
                </c:pt>
                <c:pt idx="1">
                  <c:v>PB</c:v>
                </c:pt>
                <c:pt idx="2">
                  <c:v>ES</c:v>
                </c:pt>
                <c:pt idx="3">
                  <c:v>SP</c:v>
                </c:pt>
                <c:pt idx="4">
                  <c:v>PR</c:v>
                </c:pt>
                <c:pt idx="5">
                  <c:v>TO</c:v>
                </c:pt>
                <c:pt idx="6">
                  <c:v>PE</c:v>
                </c:pt>
                <c:pt idx="7">
                  <c:v>RN</c:v>
                </c:pt>
                <c:pt idx="8">
                  <c:v>DF</c:v>
                </c:pt>
                <c:pt idx="9">
                  <c:v>MG</c:v>
                </c:pt>
                <c:pt idx="10">
                  <c:v>MS</c:v>
                </c:pt>
                <c:pt idx="11">
                  <c:v>AC</c:v>
                </c:pt>
                <c:pt idx="12">
                  <c:v>RR</c:v>
                </c:pt>
              </c:strCache>
            </c:strRef>
          </c:cat>
          <c:val>
            <c:numRef>
              <c:f>Planilha4!$Q$3:$Q$15</c:f>
              <c:numCache>
                <c:formatCode>0.0%</c:formatCode>
                <c:ptCount val="13"/>
                <c:pt idx="0">
                  <c:v>0.2</c:v>
                </c:pt>
                <c:pt idx="1">
                  <c:v>0</c:v>
                </c:pt>
                <c:pt idx="2">
                  <c:v>0.14299999999999999</c:v>
                </c:pt>
                <c:pt idx="3">
                  <c:v>0.152</c:v>
                </c:pt>
                <c:pt idx="4">
                  <c:v>8.2000000000000003E-2</c:v>
                </c:pt>
                <c:pt idx="5">
                  <c:v>0.124</c:v>
                </c:pt>
                <c:pt idx="6">
                  <c:v>0</c:v>
                </c:pt>
                <c:pt idx="7">
                  <c:v>0.14299999999999999</c:v>
                </c:pt>
                <c:pt idx="8">
                  <c:v>0.16700000000000001</c:v>
                </c:pt>
                <c:pt idx="9">
                  <c:v>5.0999999999999997E-2</c:v>
                </c:pt>
                <c:pt idx="10">
                  <c:v>6.4000000000000001E-2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62-45F7-B440-F7EAE3FECD70}"/>
            </c:ext>
          </c:extLst>
        </c:ser>
        <c:ser>
          <c:idx val="2"/>
          <c:order val="2"/>
          <c:tx>
            <c:strRef>
              <c:f>Planilha4!$R$2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62-45F7-B440-F7EAE3FE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RJ</c:v>
                </c:pt>
                <c:pt idx="1">
                  <c:v>PB</c:v>
                </c:pt>
                <c:pt idx="2">
                  <c:v>ES</c:v>
                </c:pt>
                <c:pt idx="3">
                  <c:v>SP</c:v>
                </c:pt>
                <c:pt idx="4">
                  <c:v>PR</c:v>
                </c:pt>
                <c:pt idx="5">
                  <c:v>TO</c:v>
                </c:pt>
                <c:pt idx="6">
                  <c:v>PE</c:v>
                </c:pt>
                <c:pt idx="7">
                  <c:v>RN</c:v>
                </c:pt>
                <c:pt idx="8">
                  <c:v>DF</c:v>
                </c:pt>
                <c:pt idx="9">
                  <c:v>MG</c:v>
                </c:pt>
                <c:pt idx="10">
                  <c:v>MS</c:v>
                </c:pt>
                <c:pt idx="11">
                  <c:v>AC</c:v>
                </c:pt>
                <c:pt idx="12">
                  <c:v>RR</c:v>
                </c:pt>
              </c:strCache>
            </c:strRef>
          </c:cat>
          <c:val>
            <c:numRef>
              <c:f>Planilha4!$R$3:$R$15</c:f>
              <c:numCache>
                <c:formatCode>0.0%</c:formatCode>
                <c:ptCount val="13"/>
                <c:pt idx="0">
                  <c:v>0.221</c:v>
                </c:pt>
                <c:pt idx="1">
                  <c:v>0.442</c:v>
                </c:pt>
                <c:pt idx="2">
                  <c:v>0.28599999999999998</c:v>
                </c:pt>
                <c:pt idx="3">
                  <c:v>0.24199999999999999</c:v>
                </c:pt>
                <c:pt idx="4">
                  <c:v>0.29699999999999999</c:v>
                </c:pt>
                <c:pt idx="5">
                  <c:v>0.249</c:v>
                </c:pt>
                <c:pt idx="6">
                  <c:v>0.35599999999999998</c:v>
                </c:pt>
                <c:pt idx="7">
                  <c:v>0.14299999999999999</c:v>
                </c:pt>
                <c:pt idx="8">
                  <c:v>0.10199999999999999</c:v>
                </c:pt>
                <c:pt idx="9">
                  <c:v>0.128</c:v>
                </c:pt>
                <c:pt idx="10">
                  <c:v>0.123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62-45F7-B440-F7EAE3FECD70}"/>
            </c:ext>
          </c:extLst>
        </c:ser>
        <c:ser>
          <c:idx val="3"/>
          <c:order val="3"/>
          <c:tx>
            <c:strRef>
              <c:f>Planilha4!$S$2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Planilha4!$O$3:$O$15</c:f>
              <c:strCache>
                <c:ptCount val="13"/>
                <c:pt idx="0">
                  <c:v>RJ</c:v>
                </c:pt>
                <c:pt idx="1">
                  <c:v>PB</c:v>
                </c:pt>
                <c:pt idx="2">
                  <c:v>ES</c:v>
                </c:pt>
                <c:pt idx="3">
                  <c:v>SP</c:v>
                </c:pt>
                <c:pt idx="4">
                  <c:v>PR</c:v>
                </c:pt>
                <c:pt idx="5">
                  <c:v>TO</c:v>
                </c:pt>
                <c:pt idx="6">
                  <c:v>PE</c:v>
                </c:pt>
                <c:pt idx="7">
                  <c:v>RN</c:v>
                </c:pt>
                <c:pt idx="8">
                  <c:v>DF</c:v>
                </c:pt>
                <c:pt idx="9">
                  <c:v>MG</c:v>
                </c:pt>
                <c:pt idx="10">
                  <c:v>MS</c:v>
                </c:pt>
                <c:pt idx="11">
                  <c:v>AC</c:v>
                </c:pt>
                <c:pt idx="12">
                  <c:v>RR</c:v>
                </c:pt>
              </c:strCache>
            </c:strRef>
          </c:cat>
          <c:val>
            <c:numRef>
              <c:f>Planilha4!$S$3:$S$15</c:f>
              <c:numCache>
                <c:formatCode>0.0%</c:formatCode>
                <c:ptCount val="13"/>
                <c:pt idx="0">
                  <c:v>6.7000000000000004E-2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7.6999999999999999E-2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62-45F7-B440-F7EAE3FECD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5693560"/>
        <c:axId val="57316168"/>
      </c:barChart>
      <c:catAx>
        <c:axId val="275693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316168"/>
        <c:crosses val="autoZero"/>
        <c:auto val="1"/>
        <c:lblAlgn val="ctr"/>
        <c:lblOffset val="100"/>
        <c:noMultiLvlLbl val="0"/>
      </c:catAx>
      <c:valAx>
        <c:axId val="57316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569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Planilha4!$G$2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DF-43CD-96EC-2B4FA37EDDBA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DF-43CD-96EC-2B4FA37ED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RS</c:v>
                </c:pt>
                <c:pt idx="1">
                  <c:v>SC</c:v>
                </c:pt>
                <c:pt idx="2">
                  <c:v>RO</c:v>
                </c:pt>
                <c:pt idx="3">
                  <c:v>PI</c:v>
                </c:pt>
                <c:pt idx="4">
                  <c:v>BA</c:v>
                </c:pt>
                <c:pt idx="5">
                  <c:v>ES</c:v>
                </c:pt>
                <c:pt idx="6">
                  <c:v>AM</c:v>
                </c:pt>
                <c:pt idx="7">
                  <c:v>SP</c:v>
                </c:pt>
                <c:pt idx="8">
                  <c:v>RN</c:v>
                </c:pt>
                <c:pt idx="9">
                  <c:v>SE</c:v>
                </c:pt>
                <c:pt idx="10">
                  <c:v>RJ</c:v>
                </c:pt>
                <c:pt idx="11">
                  <c:v>CE</c:v>
                </c:pt>
                <c:pt idx="12">
                  <c:v>PR</c:v>
                </c:pt>
                <c:pt idx="13">
                  <c:v>MG</c:v>
                </c:pt>
              </c:strCache>
            </c:strRef>
          </c:cat>
          <c:val>
            <c:numRef>
              <c:f>Planilha4!$G$3:$G$16</c:f>
              <c:numCache>
                <c:formatCode>0.0%</c:formatCode>
                <c:ptCount val="14"/>
                <c:pt idx="0">
                  <c:v>7.3999999999999996E-2</c:v>
                </c:pt>
                <c:pt idx="1">
                  <c:v>9.2999999999999999E-2</c:v>
                </c:pt>
                <c:pt idx="2">
                  <c:v>0.111</c:v>
                </c:pt>
                <c:pt idx="3">
                  <c:v>0.122</c:v>
                </c:pt>
                <c:pt idx="4">
                  <c:v>0.16500000000000001</c:v>
                </c:pt>
                <c:pt idx="5">
                  <c:v>0.17799999999999999</c:v>
                </c:pt>
                <c:pt idx="6">
                  <c:v>0.185</c:v>
                </c:pt>
                <c:pt idx="7">
                  <c:v>0.21199999999999999</c:v>
                </c:pt>
                <c:pt idx="8">
                  <c:v>0.21299999999999999</c:v>
                </c:pt>
                <c:pt idx="9">
                  <c:v>0.22</c:v>
                </c:pt>
                <c:pt idx="10">
                  <c:v>0.222</c:v>
                </c:pt>
                <c:pt idx="11">
                  <c:v>0.23100000000000001</c:v>
                </c:pt>
                <c:pt idx="12">
                  <c:v>0.24399999999999999</c:v>
                </c:pt>
                <c:pt idx="13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DF-43CD-96EC-2B4FA37EDDBA}"/>
            </c:ext>
          </c:extLst>
        </c:ser>
        <c:ser>
          <c:idx val="1"/>
          <c:order val="1"/>
          <c:tx>
            <c:strRef>
              <c:f>Planilha4!$H$2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DF-43CD-96EC-2B4FA37ED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RS</c:v>
                </c:pt>
                <c:pt idx="1">
                  <c:v>SC</c:v>
                </c:pt>
                <c:pt idx="2">
                  <c:v>RO</c:v>
                </c:pt>
                <c:pt idx="3">
                  <c:v>PI</c:v>
                </c:pt>
                <c:pt idx="4">
                  <c:v>BA</c:v>
                </c:pt>
                <c:pt idx="5">
                  <c:v>ES</c:v>
                </c:pt>
                <c:pt idx="6">
                  <c:v>AM</c:v>
                </c:pt>
                <c:pt idx="7">
                  <c:v>SP</c:v>
                </c:pt>
                <c:pt idx="8">
                  <c:v>RN</c:v>
                </c:pt>
                <c:pt idx="9">
                  <c:v>SE</c:v>
                </c:pt>
                <c:pt idx="10">
                  <c:v>RJ</c:v>
                </c:pt>
                <c:pt idx="11">
                  <c:v>CE</c:v>
                </c:pt>
                <c:pt idx="12">
                  <c:v>PR</c:v>
                </c:pt>
                <c:pt idx="13">
                  <c:v>MG</c:v>
                </c:pt>
              </c:strCache>
            </c:strRef>
          </c:cat>
          <c:val>
            <c:numRef>
              <c:f>Planilha4!$H$3:$H$16</c:f>
              <c:numCache>
                <c:formatCode>0.0%</c:formatCode>
                <c:ptCount val="14"/>
                <c:pt idx="0">
                  <c:v>0.51800000000000002</c:v>
                </c:pt>
                <c:pt idx="1">
                  <c:v>0.40699999999999997</c:v>
                </c:pt>
                <c:pt idx="2">
                  <c:v>0.111</c:v>
                </c:pt>
                <c:pt idx="3">
                  <c:v>0.252</c:v>
                </c:pt>
                <c:pt idx="4">
                  <c:v>0.33500000000000002</c:v>
                </c:pt>
                <c:pt idx="5">
                  <c:v>0.14299999999999999</c:v>
                </c:pt>
                <c:pt idx="6">
                  <c:v>0.63100000000000001</c:v>
                </c:pt>
                <c:pt idx="7">
                  <c:v>0.36399999999999999</c:v>
                </c:pt>
                <c:pt idx="8">
                  <c:v>0.35699999999999998</c:v>
                </c:pt>
                <c:pt idx="9">
                  <c:v>0.33900000000000002</c:v>
                </c:pt>
                <c:pt idx="10">
                  <c:v>0.33400000000000002</c:v>
                </c:pt>
                <c:pt idx="11">
                  <c:v>0.154</c:v>
                </c:pt>
                <c:pt idx="12">
                  <c:v>0.35099999999999998</c:v>
                </c:pt>
                <c:pt idx="13">
                  <c:v>0.35899999999999999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F-43CD-96EC-2B4FA37EDDBA}"/>
            </c:ext>
          </c:extLst>
        </c:ser>
        <c:ser>
          <c:idx val="2"/>
          <c:order val="2"/>
          <c:tx>
            <c:strRef>
              <c:f>Planilha4!$I$2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DF-43CD-96EC-2B4FA37ED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RS</c:v>
                </c:pt>
                <c:pt idx="1">
                  <c:v>SC</c:v>
                </c:pt>
                <c:pt idx="2">
                  <c:v>RO</c:v>
                </c:pt>
                <c:pt idx="3">
                  <c:v>PI</c:v>
                </c:pt>
                <c:pt idx="4">
                  <c:v>BA</c:v>
                </c:pt>
                <c:pt idx="5">
                  <c:v>ES</c:v>
                </c:pt>
                <c:pt idx="6">
                  <c:v>AM</c:v>
                </c:pt>
                <c:pt idx="7">
                  <c:v>SP</c:v>
                </c:pt>
                <c:pt idx="8">
                  <c:v>RN</c:v>
                </c:pt>
                <c:pt idx="9">
                  <c:v>SE</c:v>
                </c:pt>
                <c:pt idx="10">
                  <c:v>RJ</c:v>
                </c:pt>
                <c:pt idx="11">
                  <c:v>CE</c:v>
                </c:pt>
                <c:pt idx="12">
                  <c:v>PR</c:v>
                </c:pt>
                <c:pt idx="13">
                  <c:v>MG</c:v>
                </c:pt>
              </c:strCache>
            </c:strRef>
          </c:cat>
          <c:val>
            <c:numRef>
              <c:f>Planilha4!$I$3:$I$16</c:f>
              <c:numCache>
                <c:formatCode>0.0%</c:formatCode>
                <c:ptCount val="14"/>
                <c:pt idx="0">
                  <c:v>0.37</c:v>
                </c:pt>
                <c:pt idx="1">
                  <c:v>0.5</c:v>
                </c:pt>
                <c:pt idx="2">
                  <c:v>0.66700000000000004</c:v>
                </c:pt>
                <c:pt idx="3">
                  <c:v>0.626</c:v>
                </c:pt>
                <c:pt idx="4">
                  <c:v>0.33500000000000002</c:v>
                </c:pt>
                <c:pt idx="5">
                  <c:v>0.64300000000000002</c:v>
                </c:pt>
                <c:pt idx="6">
                  <c:v>0.185</c:v>
                </c:pt>
                <c:pt idx="7">
                  <c:v>0.42399999999999999</c:v>
                </c:pt>
                <c:pt idx="8">
                  <c:v>0.43</c:v>
                </c:pt>
                <c:pt idx="9">
                  <c:v>0.441</c:v>
                </c:pt>
                <c:pt idx="10">
                  <c:v>0.35599999999999998</c:v>
                </c:pt>
                <c:pt idx="11">
                  <c:v>0.61399999999999999</c:v>
                </c:pt>
                <c:pt idx="12">
                  <c:v>0.40500000000000003</c:v>
                </c:pt>
                <c:pt idx="13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DF-43CD-96EC-2B4FA37EDDBA}"/>
            </c:ext>
          </c:extLst>
        </c:ser>
        <c:ser>
          <c:idx val="3"/>
          <c:order val="3"/>
          <c:tx>
            <c:strRef>
              <c:f>Planilha4!$J$2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Planilha4!$F$3:$F$16</c:f>
              <c:strCache>
                <c:ptCount val="14"/>
                <c:pt idx="0">
                  <c:v>RS</c:v>
                </c:pt>
                <c:pt idx="1">
                  <c:v>SC</c:v>
                </c:pt>
                <c:pt idx="2">
                  <c:v>RO</c:v>
                </c:pt>
                <c:pt idx="3">
                  <c:v>PI</c:v>
                </c:pt>
                <c:pt idx="4">
                  <c:v>BA</c:v>
                </c:pt>
                <c:pt idx="5">
                  <c:v>ES</c:v>
                </c:pt>
                <c:pt idx="6">
                  <c:v>AM</c:v>
                </c:pt>
                <c:pt idx="7">
                  <c:v>SP</c:v>
                </c:pt>
                <c:pt idx="8">
                  <c:v>RN</c:v>
                </c:pt>
                <c:pt idx="9">
                  <c:v>SE</c:v>
                </c:pt>
                <c:pt idx="10">
                  <c:v>RJ</c:v>
                </c:pt>
                <c:pt idx="11">
                  <c:v>CE</c:v>
                </c:pt>
                <c:pt idx="12">
                  <c:v>PR</c:v>
                </c:pt>
                <c:pt idx="13">
                  <c:v>MG</c:v>
                </c:pt>
              </c:strCache>
            </c:strRef>
          </c:cat>
          <c:val>
            <c:numRef>
              <c:f>Planilha4!$J$3:$J$16</c:f>
              <c:numCache>
                <c:formatCode>0.0%</c:formatCode>
                <c:ptCount val="14"/>
                <c:pt idx="0">
                  <c:v>3.6999999999999998E-2</c:v>
                </c:pt>
                <c:pt idx="1">
                  <c:v>0</c:v>
                </c:pt>
                <c:pt idx="2">
                  <c:v>0.111</c:v>
                </c:pt>
                <c:pt idx="3">
                  <c:v>0</c:v>
                </c:pt>
                <c:pt idx="4">
                  <c:v>0.16500000000000001</c:v>
                </c:pt>
                <c:pt idx="5">
                  <c:v>3.5000000000000003E-2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8.7999999999999995E-2</c:v>
                </c:pt>
                <c:pt idx="11">
                  <c:v>0</c:v>
                </c:pt>
                <c:pt idx="12">
                  <c:v>0</c:v>
                </c:pt>
                <c:pt idx="13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DF-43CD-96EC-2B4FA37EDD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6081656"/>
        <c:axId val="246082048"/>
      </c:barChart>
      <c:catAx>
        <c:axId val="246081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2048"/>
        <c:crosses val="autoZero"/>
        <c:auto val="1"/>
        <c:lblAlgn val="ctr"/>
        <c:lblOffset val="100"/>
        <c:noMultiLvlLbl val="0"/>
      </c:catAx>
      <c:valAx>
        <c:axId val="24608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1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Planilha4!$M$8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Planilha4!$L$9:$L$21</c:f>
              <c:strCache>
                <c:ptCount val="13"/>
                <c:pt idx="0">
                  <c:v>MS</c:v>
                </c:pt>
                <c:pt idx="1">
                  <c:v>DF</c:v>
                </c:pt>
                <c:pt idx="2">
                  <c:v>RR</c:v>
                </c:pt>
                <c:pt idx="3">
                  <c:v>PE</c:v>
                </c:pt>
                <c:pt idx="4">
                  <c:v>PA</c:v>
                </c:pt>
                <c:pt idx="5">
                  <c:v>TO</c:v>
                </c:pt>
                <c:pt idx="6">
                  <c:v>GO</c:v>
                </c:pt>
                <c:pt idx="7">
                  <c:v>MA</c:v>
                </c:pt>
                <c:pt idx="8">
                  <c:v>MT</c:v>
                </c:pt>
                <c:pt idx="9">
                  <c:v>PB</c:v>
                </c:pt>
                <c:pt idx="10">
                  <c:v>AL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Planilha4!$M$9:$M$21</c:f>
              <c:numCache>
                <c:formatCode>0.0%</c:formatCode>
                <c:ptCount val="13"/>
                <c:pt idx="0">
                  <c:v>0.312</c:v>
                </c:pt>
                <c:pt idx="1">
                  <c:v>0.33300000000000002</c:v>
                </c:pt>
                <c:pt idx="2">
                  <c:v>0.33300000000000002</c:v>
                </c:pt>
                <c:pt idx="3">
                  <c:v>0.35599999999999998</c:v>
                </c:pt>
                <c:pt idx="4">
                  <c:v>0.36399999999999999</c:v>
                </c:pt>
                <c:pt idx="5">
                  <c:v>0.376</c:v>
                </c:pt>
                <c:pt idx="6">
                  <c:v>0.39800000000000002</c:v>
                </c:pt>
                <c:pt idx="7">
                  <c:v>0.4</c:v>
                </c:pt>
                <c:pt idx="8">
                  <c:v>0.42699999999999999</c:v>
                </c:pt>
                <c:pt idx="9">
                  <c:v>0.44500000000000001</c:v>
                </c:pt>
                <c:pt idx="10">
                  <c:v>0.45200000000000001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D-417B-B255-0D7AB5378ECC}"/>
            </c:ext>
          </c:extLst>
        </c:ser>
        <c:ser>
          <c:idx val="1"/>
          <c:order val="1"/>
          <c:tx>
            <c:strRef>
              <c:f>Planilha4!$N$8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0D-417B-B255-0D7AB5378E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0D-417B-B255-0D7AB5378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Planilha4!$L$9:$L$21</c:f>
              <c:strCache>
                <c:ptCount val="13"/>
                <c:pt idx="0">
                  <c:v>MS</c:v>
                </c:pt>
                <c:pt idx="1">
                  <c:v>DF</c:v>
                </c:pt>
                <c:pt idx="2">
                  <c:v>RR</c:v>
                </c:pt>
                <c:pt idx="3">
                  <c:v>PE</c:v>
                </c:pt>
                <c:pt idx="4">
                  <c:v>PA</c:v>
                </c:pt>
                <c:pt idx="5">
                  <c:v>TO</c:v>
                </c:pt>
                <c:pt idx="6">
                  <c:v>GO</c:v>
                </c:pt>
                <c:pt idx="7">
                  <c:v>MA</c:v>
                </c:pt>
                <c:pt idx="8">
                  <c:v>MT</c:v>
                </c:pt>
                <c:pt idx="9">
                  <c:v>PB</c:v>
                </c:pt>
                <c:pt idx="10">
                  <c:v>AL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Planilha4!$N$9:$N$21</c:f>
              <c:numCache>
                <c:formatCode>0.0%</c:formatCode>
                <c:ptCount val="13"/>
                <c:pt idx="0">
                  <c:v>0.56399999999999995</c:v>
                </c:pt>
                <c:pt idx="1">
                  <c:v>0.46800000000000003</c:v>
                </c:pt>
                <c:pt idx="2">
                  <c:v>0.33300000000000002</c:v>
                </c:pt>
                <c:pt idx="3">
                  <c:v>0.35599999999999998</c:v>
                </c:pt>
                <c:pt idx="4">
                  <c:v>9.0999999999999998E-2</c:v>
                </c:pt>
                <c:pt idx="5">
                  <c:v>0.5</c:v>
                </c:pt>
                <c:pt idx="6">
                  <c:v>0.30099999999999999</c:v>
                </c:pt>
                <c:pt idx="7">
                  <c:v>0</c:v>
                </c:pt>
                <c:pt idx="8">
                  <c:v>0.216</c:v>
                </c:pt>
                <c:pt idx="9">
                  <c:v>0.44500000000000001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0D-417B-B255-0D7AB5378ECC}"/>
            </c:ext>
          </c:extLst>
        </c:ser>
        <c:ser>
          <c:idx val="2"/>
          <c:order val="2"/>
          <c:tx>
            <c:strRef>
              <c:f>Planilha4!$O$8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0D-417B-B255-0D7AB5378E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0D-417B-B255-0D7AB5378E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Planilha4!$L$9:$L$21</c:f>
              <c:strCache>
                <c:ptCount val="13"/>
                <c:pt idx="0">
                  <c:v>MS</c:v>
                </c:pt>
                <c:pt idx="1">
                  <c:v>DF</c:v>
                </c:pt>
                <c:pt idx="2">
                  <c:v>RR</c:v>
                </c:pt>
                <c:pt idx="3">
                  <c:v>PE</c:v>
                </c:pt>
                <c:pt idx="4">
                  <c:v>PA</c:v>
                </c:pt>
                <c:pt idx="5">
                  <c:v>TO</c:v>
                </c:pt>
                <c:pt idx="6">
                  <c:v>GO</c:v>
                </c:pt>
                <c:pt idx="7">
                  <c:v>MA</c:v>
                </c:pt>
                <c:pt idx="8">
                  <c:v>MT</c:v>
                </c:pt>
                <c:pt idx="9">
                  <c:v>PB</c:v>
                </c:pt>
                <c:pt idx="10">
                  <c:v>AL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Planilha4!$O$9:$O$21</c:f>
              <c:numCache>
                <c:formatCode>0.0%</c:formatCode>
                <c:ptCount val="13"/>
                <c:pt idx="0">
                  <c:v>0.124</c:v>
                </c:pt>
                <c:pt idx="1">
                  <c:v>0.16700000000000001</c:v>
                </c:pt>
                <c:pt idx="2">
                  <c:v>0.33300000000000002</c:v>
                </c:pt>
                <c:pt idx="3">
                  <c:v>0.28699999999999998</c:v>
                </c:pt>
                <c:pt idx="4">
                  <c:v>0.54500000000000004</c:v>
                </c:pt>
                <c:pt idx="5">
                  <c:v>0.124</c:v>
                </c:pt>
                <c:pt idx="6">
                  <c:v>0.30099999999999999</c:v>
                </c:pt>
                <c:pt idx="7">
                  <c:v>0.4</c:v>
                </c:pt>
                <c:pt idx="8">
                  <c:v>0.35699999999999998</c:v>
                </c:pt>
                <c:pt idx="9">
                  <c:v>0.109</c:v>
                </c:pt>
                <c:pt idx="10">
                  <c:v>0.54800000000000004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0D-417B-B255-0D7AB5378ECC}"/>
            </c:ext>
          </c:extLst>
        </c:ser>
        <c:ser>
          <c:idx val="3"/>
          <c:order val="3"/>
          <c:tx>
            <c:strRef>
              <c:f>Planilha4!$P$8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Planilha4!$L$9:$L$21</c:f>
              <c:strCache>
                <c:ptCount val="13"/>
                <c:pt idx="0">
                  <c:v>MS</c:v>
                </c:pt>
                <c:pt idx="1">
                  <c:v>DF</c:v>
                </c:pt>
                <c:pt idx="2">
                  <c:v>RR</c:v>
                </c:pt>
                <c:pt idx="3">
                  <c:v>PE</c:v>
                </c:pt>
                <c:pt idx="4">
                  <c:v>PA</c:v>
                </c:pt>
                <c:pt idx="5">
                  <c:v>TO</c:v>
                </c:pt>
                <c:pt idx="6">
                  <c:v>GO</c:v>
                </c:pt>
                <c:pt idx="7">
                  <c:v>MA</c:v>
                </c:pt>
                <c:pt idx="8">
                  <c:v>MT</c:v>
                </c:pt>
                <c:pt idx="9">
                  <c:v>PB</c:v>
                </c:pt>
                <c:pt idx="10">
                  <c:v>AL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Planilha4!$P$9:$P$21</c:f>
              <c:numCache>
                <c:formatCode>0.0%</c:formatCode>
                <c:ptCount val="13"/>
                <c:pt idx="0">
                  <c:v>0</c:v>
                </c:pt>
                <c:pt idx="1">
                  <c:v>3.2000000000000001E-2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0D-417B-B255-0D7AB5378E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6082832"/>
        <c:axId val="246083224"/>
      </c:barChart>
      <c:catAx>
        <c:axId val="246082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3224"/>
        <c:crosses val="autoZero"/>
        <c:auto val="1"/>
        <c:lblAlgn val="ctr"/>
        <c:lblOffset val="100"/>
        <c:noMultiLvlLbl val="0"/>
      </c:catAx>
      <c:valAx>
        <c:axId val="246083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Planilha4!$G$2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72-4974-8CDF-A94EAE04207D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2-4974-8CDF-A94EAE04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MA</c:v>
                </c:pt>
                <c:pt idx="2">
                  <c:v>RO</c:v>
                </c:pt>
                <c:pt idx="3">
                  <c:v>CE</c:v>
                </c:pt>
                <c:pt idx="4">
                  <c:v>SE</c:v>
                </c:pt>
                <c:pt idx="5">
                  <c:v>RS</c:v>
                </c:pt>
                <c:pt idx="6">
                  <c:v>AM</c:v>
                </c:pt>
                <c:pt idx="7">
                  <c:v>ES</c:v>
                </c:pt>
                <c:pt idx="8">
                  <c:v>SC</c:v>
                </c:pt>
                <c:pt idx="9">
                  <c:v>BA</c:v>
                </c:pt>
                <c:pt idx="10">
                  <c:v>PR</c:v>
                </c:pt>
                <c:pt idx="11">
                  <c:v>PA</c:v>
                </c:pt>
                <c:pt idx="12">
                  <c:v>TO</c:v>
                </c:pt>
                <c:pt idx="13">
                  <c:v>PI</c:v>
                </c:pt>
              </c:strCache>
            </c:strRef>
          </c:cat>
          <c:val>
            <c:numRef>
              <c:f>Planilha4!$G$3:$G$16</c:f>
              <c:numCache>
                <c:formatCode>0.0%</c:formatCode>
                <c:ptCount val="14"/>
                <c:pt idx="0">
                  <c:v>0</c:v>
                </c:pt>
                <c:pt idx="1">
                  <c:v>0.4</c:v>
                </c:pt>
                <c:pt idx="2">
                  <c:v>0.44400000000000001</c:v>
                </c:pt>
                <c:pt idx="3">
                  <c:v>0.53700000000000003</c:v>
                </c:pt>
                <c:pt idx="4">
                  <c:v>0.55900000000000005</c:v>
                </c:pt>
                <c:pt idx="5">
                  <c:v>0.59199999999999997</c:v>
                </c:pt>
                <c:pt idx="6">
                  <c:v>0.63600000000000001</c:v>
                </c:pt>
                <c:pt idx="7">
                  <c:v>0.64300000000000002</c:v>
                </c:pt>
                <c:pt idx="8">
                  <c:v>0.65700000000000003</c:v>
                </c:pt>
                <c:pt idx="9">
                  <c:v>0.66800000000000004</c:v>
                </c:pt>
                <c:pt idx="10">
                  <c:v>0.70199999999999996</c:v>
                </c:pt>
                <c:pt idx="11">
                  <c:v>0.72799999999999998</c:v>
                </c:pt>
                <c:pt idx="12">
                  <c:v>0.751</c:v>
                </c:pt>
                <c:pt idx="13">
                  <c:v>0.75600000000000001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72-4974-8CDF-A94EAE04207D}"/>
            </c:ext>
          </c:extLst>
        </c:ser>
        <c:ser>
          <c:idx val="1"/>
          <c:order val="1"/>
          <c:tx>
            <c:strRef>
              <c:f>Planilha4!$H$2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2-4974-8CDF-A94EAE04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MA</c:v>
                </c:pt>
                <c:pt idx="2">
                  <c:v>RO</c:v>
                </c:pt>
                <c:pt idx="3">
                  <c:v>CE</c:v>
                </c:pt>
                <c:pt idx="4">
                  <c:v>SE</c:v>
                </c:pt>
                <c:pt idx="5">
                  <c:v>RS</c:v>
                </c:pt>
                <c:pt idx="6">
                  <c:v>AM</c:v>
                </c:pt>
                <c:pt idx="7">
                  <c:v>ES</c:v>
                </c:pt>
                <c:pt idx="8">
                  <c:v>SC</c:v>
                </c:pt>
                <c:pt idx="9">
                  <c:v>BA</c:v>
                </c:pt>
                <c:pt idx="10">
                  <c:v>PR</c:v>
                </c:pt>
                <c:pt idx="11">
                  <c:v>PA</c:v>
                </c:pt>
                <c:pt idx="12">
                  <c:v>TO</c:v>
                </c:pt>
                <c:pt idx="13">
                  <c:v>PI</c:v>
                </c:pt>
              </c:strCache>
            </c:strRef>
          </c:cat>
          <c:val>
            <c:numRef>
              <c:f>Planilha4!$H$3:$H$16</c:f>
              <c:numCache>
                <c:formatCode>0.0%</c:formatCode>
                <c:ptCount val="14"/>
                <c:pt idx="0">
                  <c:v>1</c:v>
                </c:pt>
                <c:pt idx="1">
                  <c:v>0.4</c:v>
                </c:pt>
                <c:pt idx="2">
                  <c:v>0.55600000000000005</c:v>
                </c:pt>
                <c:pt idx="3">
                  <c:v>0.154</c:v>
                </c:pt>
                <c:pt idx="4">
                  <c:v>0.22</c:v>
                </c:pt>
                <c:pt idx="5">
                  <c:v>0.33300000000000002</c:v>
                </c:pt>
                <c:pt idx="6">
                  <c:v>0.27100000000000002</c:v>
                </c:pt>
                <c:pt idx="7">
                  <c:v>0.32200000000000001</c:v>
                </c:pt>
                <c:pt idx="8">
                  <c:v>0.312</c:v>
                </c:pt>
                <c:pt idx="9">
                  <c:v>0</c:v>
                </c:pt>
                <c:pt idx="10">
                  <c:v>0.24399999999999999</c:v>
                </c:pt>
                <c:pt idx="11">
                  <c:v>9.0999999999999998E-2</c:v>
                </c:pt>
                <c:pt idx="12">
                  <c:v>0.124</c:v>
                </c:pt>
                <c:pt idx="1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72-4974-8CDF-A94EAE04207D}"/>
            </c:ext>
          </c:extLst>
        </c:ser>
        <c:ser>
          <c:idx val="2"/>
          <c:order val="2"/>
          <c:tx>
            <c:strRef>
              <c:f>Planilha4!$I$2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72-4974-8CDF-A94EAE0420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MA</c:v>
                </c:pt>
                <c:pt idx="2">
                  <c:v>RO</c:v>
                </c:pt>
                <c:pt idx="3">
                  <c:v>CE</c:v>
                </c:pt>
                <c:pt idx="4">
                  <c:v>SE</c:v>
                </c:pt>
                <c:pt idx="5">
                  <c:v>RS</c:v>
                </c:pt>
                <c:pt idx="6">
                  <c:v>AM</c:v>
                </c:pt>
                <c:pt idx="7">
                  <c:v>ES</c:v>
                </c:pt>
                <c:pt idx="8">
                  <c:v>SC</c:v>
                </c:pt>
                <c:pt idx="9">
                  <c:v>BA</c:v>
                </c:pt>
                <c:pt idx="10">
                  <c:v>PR</c:v>
                </c:pt>
                <c:pt idx="11">
                  <c:v>PA</c:v>
                </c:pt>
                <c:pt idx="12">
                  <c:v>TO</c:v>
                </c:pt>
                <c:pt idx="13">
                  <c:v>PI</c:v>
                </c:pt>
              </c:strCache>
            </c:strRef>
          </c:cat>
          <c:val>
            <c:numRef>
              <c:f>Planilha4!$I$3:$I$16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0.23100000000000001</c:v>
                </c:pt>
                <c:pt idx="4">
                  <c:v>0.22</c:v>
                </c:pt>
                <c:pt idx="5">
                  <c:v>7.3999999999999996E-2</c:v>
                </c:pt>
                <c:pt idx="6">
                  <c:v>9.2999999999999999E-2</c:v>
                </c:pt>
                <c:pt idx="7">
                  <c:v>3.5000000000000003E-2</c:v>
                </c:pt>
                <c:pt idx="8">
                  <c:v>3.2000000000000001E-2</c:v>
                </c:pt>
                <c:pt idx="9">
                  <c:v>0.16600000000000001</c:v>
                </c:pt>
                <c:pt idx="10">
                  <c:v>5.3999999999999999E-2</c:v>
                </c:pt>
                <c:pt idx="11">
                  <c:v>0.18099999999999999</c:v>
                </c:pt>
                <c:pt idx="12">
                  <c:v>0.124</c:v>
                </c:pt>
                <c:pt idx="13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72-4974-8CDF-A94EAE04207D}"/>
            </c:ext>
          </c:extLst>
        </c:ser>
        <c:ser>
          <c:idx val="3"/>
          <c:order val="3"/>
          <c:tx>
            <c:strRef>
              <c:f>Planilha4!$J$2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Planilha4!$F$3:$F$16</c:f>
              <c:strCache>
                <c:ptCount val="14"/>
                <c:pt idx="0">
                  <c:v>AP</c:v>
                </c:pt>
                <c:pt idx="1">
                  <c:v>MA</c:v>
                </c:pt>
                <c:pt idx="2">
                  <c:v>RO</c:v>
                </c:pt>
                <c:pt idx="3">
                  <c:v>CE</c:v>
                </c:pt>
                <c:pt idx="4">
                  <c:v>SE</c:v>
                </c:pt>
                <c:pt idx="5">
                  <c:v>RS</c:v>
                </c:pt>
                <c:pt idx="6">
                  <c:v>AM</c:v>
                </c:pt>
                <c:pt idx="7">
                  <c:v>ES</c:v>
                </c:pt>
                <c:pt idx="8">
                  <c:v>SC</c:v>
                </c:pt>
                <c:pt idx="9">
                  <c:v>BA</c:v>
                </c:pt>
                <c:pt idx="10">
                  <c:v>PR</c:v>
                </c:pt>
                <c:pt idx="11">
                  <c:v>PA</c:v>
                </c:pt>
                <c:pt idx="12">
                  <c:v>TO</c:v>
                </c:pt>
                <c:pt idx="13">
                  <c:v>PI</c:v>
                </c:pt>
              </c:strCache>
            </c:strRef>
          </c:cat>
          <c:val>
            <c:numRef>
              <c:f>Planilha4!$J$3:$J$16</c:f>
              <c:numCache>
                <c:formatCode>0.0%</c:formatCode>
                <c:ptCount val="14"/>
                <c:pt idx="0">
                  <c:v>0</c:v>
                </c:pt>
                <c:pt idx="1">
                  <c:v>0.2</c:v>
                </c:pt>
                <c:pt idx="2">
                  <c:v>0</c:v>
                </c:pt>
                <c:pt idx="3">
                  <c:v>7.6999999999999999E-2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0.16600000000000001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72-4974-8CDF-A94EAE0420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6084792"/>
        <c:axId val="246085184"/>
      </c:barChart>
      <c:catAx>
        <c:axId val="246084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5184"/>
        <c:crosses val="autoZero"/>
        <c:auto val="1"/>
        <c:lblAlgn val="ctr"/>
        <c:lblOffset val="100"/>
        <c:noMultiLvlLbl val="0"/>
      </c:catAx>
      <c:valAx>
        <c:axId val="24608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Planilha4!$P$2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94-4BAD-B622-81701F728FD0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94-4BAD-B622-81701F728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MT</c:v>
                </c:pt>
                <c:pt idx="1">
                  <c:v>RN</c:v>
                </c:pt>
                <c:pt idx="2">
                  <c:v>MS</c:v>
                </c:pt>
                <c:pt idx="3">
                  <c:v>AL</c:v>
                </c:pt>
                <c:pt idx="4">
                  <c:v>RJ</c:v>
                </c:pt>
                <c:pt idx="5">
                  <c:v>SP</c:v>
                </c:pt>
                <c:pt idx="6">
                  <c:v>PE</c:v>
                </c:pt>
                <c:pt idx="7">
                  <c:v>MG</c:v>
                </c:pt>
                <c:pt idx="8">
                  <c:v>GO</c:v>
                </c:pt>
                <c:pt idx="9">
                  <c:v>DF</c:v>
                </c:pt>
                <c:pt idx="10">
                  <c:v>AC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Planilha4!$P$3:$P$15</c:f>
              <c:numCache>
                <c:formatCode>0.0%</c:formatCode>
                <c:ptCount val="13"/>
                <c:pt idx="0">
                  <c:v>0.78400000000000003</c:v>
                </c:pt>
                <c:pt idx="1">
                  <c:v>0.78700000000000003</c:v>
                </c:pt>
                <c:pt idx="2">
                  <c:v>0.81299999999999994</c:v>
                </c:pt>
                <c:pt idx="3">
                  <c:v>0.81699999999999995</c:v>
                </c:pt>
                <c:pt idx="4">
                  <c:v>0.84299999999999997</c:v>
                </c:pt>
                <c:pt idx="5">
                  <c:v>0.84899999999999998</c:v>
                </c:pt>
                <c:pt idx="6">
                  <c:v>0.86</c:v>
                </c:pt>
                <c:pt idx="7">
                  <c:v>0.872</c:v>
                </c:pt>
                <c:pt idx="8">
                  <c:v>0.9</c:v>
                </c:pt>
                <c:pt idx="9">
                  <c:v>0.93500000000000005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94-4BAD-B622-81701F728FD0}"/>
            </c:ext>
          </c:extLst>
        </c:ser>
        <c:ser>
          <c:idx val="1"/>
          <c:order val="1"/>
          <c:tx>
            <c:strRef>
              <c:f>Planilha4!$Q$2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94-4BAD-B622-81701F728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MT</c:v>
                </c:pt>
                <c:pt idx="1">
                  <c:v>RN</c:v>
                </c:pt>
                <c:pt idx="2">
                  <c:v>MS</c:v>
                </c:pt>
                <c:pt idx="3">
                  <c:v>AL</c:v>
                </c:pt>
                <c:pt idx="4">
                  <c:v>RJ</c:v>
                </c:pt>
                <c:pt idx="5">
                  <c:v>SP</c:v>
                </c:pt>
                <c:pt idx="6">
                  <c:v>PE</c:v>
                </c:pt>
                <c:pt idx="7">
                  <c:v>MG</c:v>
                </c:pt>
                <c:pt idx="8">
                  <c:v>GO</c:v>
                </c:pt>
                <c:pt idx="9">
                  <c:v>DF</c:v>
                </c:pt>
                <c:pt idx="10">
                  <c:v>AC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Planilha4!$Q$3:$Q$15</c:f>
              <c:numCache>
                <c:formatCode>0.0%</c:formatCode>
                <c:ptCount val="13"/>
                <c:pt idx="0">
                  <c:v>0.216</c:v>
                </c:pt>
                <c:pt idx="1">
                  <c:v>0.14299999999999999</c:v>
                </c:pt>
                <c:pt idx="2">
                  <c:v>0.187</c:v>
                </c:pt>
                <c:pt idx="3">
                  <c:v>0.183</c:v>
                </c:pt>
                <c:pt idx="4">
                  <c:v>6.6000000000000003E-2</c:v>
                </c:pt>
                <c:pt idx="5">
                  <c:v>9.0999999999999998E-2</c:v>
                </c:pt>
                <c:pt idx="6">
                  <c:v>7.0000000000000007E-2</c:v>
                </c:pt>
                <c:pt idx="7">
                  <c:v>5.0999999999999997E-2</c:v>
                </c:pt>
                <c:pt idx="8">
                  <c:v>0.1</c:v>
                </c:pt>
                <c:pt idx="9">
                  <c:v>3.3000000000000002E-2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4-4BAD-B622-81701F728FD0}"/>
            </c:ext>
          </c:extLst>
        </c:ser>
        <c:ser>
          <c:idx val="2"/>
          <c:order val="2"/>
          <c:tx>
            <c:strRef>
              <c:f>Planilha4!$R$2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94-4BAD-B622-81701F728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MT</c:v>
                </c:pt>
                <c:pt idx="1">
                  <c:v>RN</c:v>
                </c:pt>
                <c:pt idx="2">
                  <c:v>MS</c:v>
                </c:pt>
                <c:pt idx="3">
                  <c:v>AL</c:v>
                </c:pt>
                <c:pt idx="4">
                  <c:v>RJ</c:v>
                </c:pt>
                <c:pt idx="5">
                  <c:v>SP</c:v>
                </c:pt>
                <c:pt idx="6">
                  <c:v>PE</c:v>
                </c:pt>
                <c:pt idx="7">
                  <c:v>MG</c:v>
                </c:pt>
                <c:pt idx="8">
                  <c:v>GO</c:v>
                </c:pt>
                <c:pt idx="9">
                  <c:v>DF</c:v>
                </c:pt>
                <c:pt idx="10">
                  <c:v>AC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Planilha4!$R$3:$R$15</c:f>
              <c:numCache>
                <c:formatCode>0.0%</c:formatCode>
                <c:ptCount val="13"/>
                <c:pt idx="0">
                  <c:v>0</c:v>
                </c:pt>
                <c:pt idx="1">
                  <c:v>7.0000000000000007E-2</c:v>
                </c:pt>
                <c:pt idx="2">
                  <c:v>0</c:v>
                </c:pt>
                <c:pt idx="3">
                  <c:v>0</c:v>
                </c:pt>
                <c:pt idx="4">
                  <c:v>4.4999999999999998E-2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2.5999999999999999E-2</c:v>
                </c:pt>
                <c:pt idx="8">
                  <c:v>0</c:v>
                </c:pt>
                <c:pt idx="9">
                  <c:v>3.3000000000000002E-2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94-4BAD-B622-81701F728FD0}"/>
            </c:ext>
          </c:extLst>
        </c:ser>
        <c:ser>
          <c:idx val="3"/>
          <c:order val="3"/>
          <c:tx>
            <c:strRef>
              <c:f>Planilha4!$S$2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Planilha4!$O$3:$O$15</c:f>
              <c:strCache>
                <c:ptCount val="13"/>
                <c:pt idx="0">
                  <c:v>MT</c:v>
                </c:pt>
                <c:pt idx="1">
                  <c:v>RN</c:v>
                </c:pt>
                <c:pt idx="2">
                  <c:v>MS</c:v>
                </c:pt>
                <c:pt idx="3">
                  <c:v>AL</c:v>
                </c:pt>
                <c:pt idx="4">
                  <c:v>RJ</c:v>
                </c:pt>
                <c:pt idx="5">
                  <c:v>SP</c:v>
                </c:pt>
                <c:pt idx="6">
                  <c:v>PE</c:v>
                </c:pt>
                <c:pt idx="7">
                  <c:v>MG</c:v>
                </c:pt>
                <c:pt idx="8">
                  <c:v>GO</c:v>
                </c:pt>
                <c:pt idx="9">
                  <c:v>DF</c:v>
                </c:pt>
                <c:pt idx="10">
                  <c:v>AC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Planilha4!$S$3:$S$15</c:f>
              <c:numCache>
                <c:formatCode>0.0%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4.4999999999999998E-2</c:v>
                </c:pt>
                <c:pt idx="5">
                  <c:v>0</c:v>
                </c:pt>
                <c:pt idx="6">
                  <c:v>0</c:v>
                </c:pt>
                <c:pt idx="7">
                  <c:v>5.0999999999999997E-2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094-4BAD-B622-81701F728F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6085968"/>
        <c:axId val="246086360"/>
      </c:barChart>
      <c:catAx>
        <c:axId val="24608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6360"/>
        <c:crosses val="autoZero"/>
        <c:auto val="1"/>
        <c:lblAlgn val="ctr"/>
        <c:lblOffset val="100"/>
        <c:noMultiLvlLbl val="0"/>
      </c:catAx>
      <c:valAx>
        <c:axId val="246086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Planilha2!$E$4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C0-4056-B30F-0324A4A0CCCA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0-4056-B30F-0324A4A0C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Planilha2!$D$5:$D$18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BA</c:v>
                </c:pt>
                <c:pt idx="3">
                  <c:v>PA</c:v>
                </c:pt>
                <c:pt idx="4">
                  <c:v>AM</c:v>
                </c:pt>
                <c:pt idx="5">
                  <c:v>ES</c:v>
                </c:pt>
                <c:pt idx="6">
                  <c:v>GO</c:v>
                </c:pt>
                <c:pt idx="7">
                  <c:v>MA</c:v>
                </c:pt>
                <c:pt idx="8">
                  <c:v>CE</c:v>
                </c:pt>
                <c:pt idx="9">
                  <c:v>AL</c:v>
                </c:pt>
                <c:pt idx="10">
                  <c:v>MG</c:v>
                </c:pt>
                <c:pt idx="11">
                  <c:v>DF</c:v>
                </c:pt>
                <c:pt idx="12">
                  <c:v>MT</c:v>
                </c:pt>
                <c:pt idx="13">
                  <c:v>MS</c:v>
                </c:pt>
              </c:strCache>
            </c:strRef>
          </c:cat>
          <c:val>
            <c:numRef>
              <c:f>Planilha2!$E$5:$E$18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0.16600000000000001</c:v>
                </c:pt>
                <c:pt idx="3">
                  <c:v>0.27300000000000002</c:v>
                </c:pt>
                <c:pt idx="4">
                  <c:v>0.36199999999999999</c:v>
                </c:pt>
                <c:pt idx="5">
                  <c:v>0.39200000000000002</c:v>
                </c:pt>
                <c:pt idx="6">
                  <c:v>0.39900000000000002</c:v>
                </c:pt>
                <c:pt idx="7">
                  <c:v>0.4</c:v>
                </c:pt>
                <c:pt idx="8">
                  <c:v>0.46</c:v>
                </c:pt>
                <c:pt idx="9">
                  <c:v>0.54800000000000004</c:v>
                </c:pt>
                <c:pt idx="10">
                  <c:v>0.61499999999999999</c:v>
                </c:pt>
                <c:pt idx="11">
                  <c:v>0.63400000000000001</c:v>
                </c:pt>
                <c:pt idx="12">
                  <c:v>0.64300000000000002</c:v>
                </c:pt>
                <c:pt idx="13">
                  <c:v>0.749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C0-4056-B30F-0324A4A0CCCA}"/>
            </c:ext>
          </c:extLst>
        </c:ser>
        <c:ser>
          <c:idx val="1"/>
          <c:order val="1"/>
          <c:tx>
            <c:strRef>
              <c:f>Planilha2!$F$4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0-4056-B30F-0324A4A0C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Planilha2!$D$5:$D$18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BA</c:v>
                </c:pt>
                <c:pt idx="3">
                  <c:v>PA</c:v>
                </c:pt>
                <c:pt idx="4">
                  <c:v>AM</c:v>
                </c:pt>
                <c:pt idx="5">
                  <c:v>ES</c:v>
                </c:pt>
                <c:pt idx="6">
                  <c:v>GO</c:v>
                </c:pt>
                <c:pt idx="7">
                  <c:v>MA</c:v>
                </c:pt>
                <c:pt idx="8">
                  <c:v>CE</c:v>
                </c:pt>
                <c:pt idx="9">
                  <c:v>AL</c:v>
                </c:pt>
                <c:pt idx="10">
                  <c:v>MG</c:v>
                </c:pt>
                <c:pt idx="11">
                  <c:v>DF</c:v>
                </c:pt>
                <c:pt idx="12">
                  <c:v>MT</c:v>
                </c:pt>
                <c:pt idx="13">
                  <c:v>MS</c:v>
                </c:pt>
              </c:strCache>
            </c:strRef>
          </c:cat>
          <c:val>
            <c:numRef>
              <c:f>Planilha2!$F$5:$F$18</c:f>
              <c:numCache>
                <c:formatCode>0.0%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0.502</c:v>
                </c:pt>
                <c:pt idx="3">
                  <c:v>0.27300000000000002</c:v>
                </c:pt>
                <c:pt idx="4">
                  <c:v>0.45400000000000001</c:v>
                </c:pt>
                <c:pt idx="5">
                  <c:v>0.46500000000000002</c:v>
                </c:pt>
                <c:pt idx="6">
                  <c:v>0.60099999999999998</c:v>
                </c:pt>
                <c:pt idx="7">
                  <c:v>0.4</c:v>
                </c:pt>
                <c:pt idx="8">
                  <c:v>0.154</c:v>
                </c:pt>
                <c:pt idx="9">
                  <c:v>0.26900000000000002</c:v>
                </c:pt>
                <c:pt idx="10">
                  <c:v>0.20499999999999999</c:v>
                </c:pt>
                <c:pt idx="11">
                  <c:v>0.26900000000000002</c:v>
                </c:pt>
                <c:pt idx="12">
                  <c:v>0.35699999999999998</c:v>
                </c:pt>
                <c:pt idx="13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C0-4056-B30F-0324A4A0CCCA}"/>
            </c:ext>
          </c:extLst>
        </c:ser>
        <c:ser>
          <c:idx val="2"/>
          <c:order val="2"/>
          <c:tx>
            <c:strRef>
              <c:f>Planilha2!$G$4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0-4056-B30F-0324A4A0C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Planilha2!$D$5:$D$18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BA</c:v>
                </c:pt>
                <c:pt idx="3">
                  <c:v>PA</c:v>
                </c:pt>
                <c:pt idx="4">
                  <c:v>AM</c:v>
                </c:pt>
                <c:pt idx="5">
                  <c:v>ES</c:v>
                </c:pt>
                <c:pt idx="6">
                  <c:v>GO</c:v>
                </c:pt>
                <c:pt idx="7">
                  <c:v>MA</c:v>
                </c:pt>
                <c:pt idx="8">
                  <c:v>CE</c:v>
                </c:pt>
                <c:pt idx="9">
                  <c:v>AL</c:v>
                </c:pt>
                <c:pt idx="10">
                  <c:v>MG</c:v>
                </c:pt>
                <c:pt idx="11">
                  <c:v>DF</c:v>
                </c:pt>
                <c:pt idx="12">
                  <c:v>MT</c:v>
                </c:pt>
                <c:pt idx="13">
                  <c:v>MS</c:v>
                </c:pt>
              </c:strCache>
            </c:strRef>
          </c:cat>
          <c:val>
            <c:numRef>
              <c:f>Planilha2!$G$5:$G$18</c:f>
              <c:numCache>
                <c:formatCode>0.0%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0.16600000000000001</c:v>
                </c:pt>
                <c:pt idx="3">
                  <c:v>0.45500000000000002</c:v>
                </c:pt>
                <c:pt idx="4">
                  <c:v>0.185</c:v>
                </c:pt>
                <c:pt idx="5">
                  <c:v>0.14299999999999999</c:v>
                </c:pt>
                <c:pt idx="6">
                  <c:v>0</c:v>
                </c:pt>
                <c:pt idx="7">
                  <c:v>0.2</c:v>
                </c:pt>
                <c:pt idx="8">
                  <c:v>0.308</c:v>
                </c:pt>
                <c:pt idx="9">
                  <c:v>0.183</c:v>
                </c:pt>
                <c:pt idx="10">
                  <c:v>0.10199999999999999</c:v>
                </c:pt>
                <c:pt idx="11">
                  <c:v>6.5000000000000002E-2</c:v>
                </c:pt>
                <c:pt idx="12">
                  <c:v>0</c:v>
                </c:pt>
                <c:pt idx="1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C0-4056-B30F-0324A4A0CCCA}"/>
            </c:ext>
          </c:extLst>
        </c:ser>
        <c:ser>
          <c:idx val="3"/>
          <c:order val="3"/>
          <c:tx>
            <c:strRef>
              <c:f>Planilha2!$H$4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Planilha2!$D$5:$D$18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BA</c:v>
                </c:pt>
                <c:pt idx="3">
                  <c:v>PA</c:v>
                </c:pt>
                <c:pt idx="4">
                  <c:v>AM</c:v>
                </c:pt>
                <c:pt idx="5">
                  <c:v>ES</c:v>
                </c:pt>
                <c:pt idx="6">
                  <c:v>GO</c:v>
                </c:pt>
                <c:pt idx="7">
                  <c:v>MA</c:v>
                </c:pt>
                <c:pt idx="8">
                  <c:v>CE</c:v>
                </c:pt>
                <c:pt idx="9">
                  <c:v>AL</c:v>
                </c:pt>
                <c:pt idx="10">
                  <c:v>MG</c:v>
                </c:pt>
                <c:pt idx="11">
                  <c:v>DF</c:v>
                </c:pt>
                <c:pt idx="12">
                  <c:v>MT</c:v>
                </c:pt>
                <c:pt idx="13">
                  <c:v>MS</c:v>
                </c:pt>
              </c:strCache>
            </c:strRef>
          </c:cat>
          <c:val>
            <c:numRef>
              <c:f>Planilha2!$H$5:$H$18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0.16600000000000001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7.6999999999999999E-2</c:v>
                </c:pt>
                <c:pt idx="9">
                  <c:v>0</c:v>
                </c:pt>
                <c:pt idx="10">
                  <c:v>7.6999999999999999E-2</c:v>
                </c:pt>
                <c:pt idx="11">
                  <c:v>3.2000000000000001E-2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C0-4056-B30F-0324A4A0CC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6087928"/>
        <c:axId val="246088320"/>
      </c:barChart>
      <c:catAx>
        <c:axId val="246087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8320"/>
        <c:crosses val="autoZero"/>
        <c:auto val="1"/>
        <c:lblAlgn val="ctr"/>
        <c:lblOffset val="100"/>
        <c:noMultiLvlLbl val="0"/>
      </c:catAx>
      <c:valAx>
        <c:axId val="24608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608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Planilha2!$N$12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Planilha2!$M$13:$M$25</c:f>
              <c:strCache>
                <c:ptCount val="13"/>
                <c:pt idx="0">
                  <c:v>RS</c:v>
                </c:pt>
                <c:pt idx="1">
                  <c:v>RO</c:v>
                </c:pt>
                <c:pt idx="2">
                  <c:v>TO</c:v>
                </c:pt>
                <c:pt idx="3">
                  <c:v>SC</c:v>
                </c:pt>
                <c:pt idx="4">
                  <c:v>PE</c:v>
                </c:pt>
                <c:pt idx="5">
                  <c:v>RN</c:v>
                </c:pt>
                <c:pt idx="6">
                  <c:v>SE</c:v>
                </c:pt>
                <c:pt idx="7">
                  <c:v>SP</c:v>
                </c:pt>
                <c:pt idx="8">
                  <c:v>PR</c:v>
                </c:pt>
                <c:pt idx="9">
                  <c:v>PI</c:v>
                </c:pt>
                <c:pt idx="10">
                  <c:v>RR</c:v>
                </c:pt>
                <c:pt idx="11">
                  <c:v>RJ</c:v>
                </c:pt>
                <c:pt idx="12">
                  <c:v>PB</c:v>
                </c:pt>
              </c:strCache>
            </c:strRef>
          </c:cat>
          <c:val>
            <c:numRef>
              <c:f>Planilha2!$N$13:$N$25</c:f>
              <c:numCache>
                <c:formatCode>0.0%</c:formatCode>
                <c:ptCount val="13"/>
                <c:pt idx="0">
                  <c:v>0.29599999999999999</c:v>
                </c:pt>
                <c:pt idx="1">
                  <c:v>0.33300000000000002</c:v>
                </c:pt>
                <c:pt idx="2">
                  <c:v>0.376</c:v>
                </c:pt>
                <c:pt idx="3">
                  <c:v>0.40699999999999997</c:v>
                </c:pt>
                <c:pt idx="4">
                  <c:v>0.42899999999999999</c:v>
                </c:pt>
                <c:pt idx="5">
                  <c:v>0.42899999999999999</c:v>
                </c:pt>
                <c:pt idx="6">
                  <c:v>0.441</c:v>
                </c:pt>
                <c:pt idx="7">
                  <c:v>0.54500000000000004</c:v>
                </c:pt>
                <c:pt idx="8">
                  <c:v>0.56799999999999995</c:v>
                </c:pt>
                <c:pt idx="9">
                  <c:v>0.626</c:v>
                </c:pt>
                <c:pt idx="10">
                  <c:v>0.66700000000000004</c:v>
                </c:pt>
                <c:pt idx="11">
                  <c:v>0.68799999999999994</c:v>
                </c:pt>
                <c:pt idx="12">
                  <c:v>0.89100000000000001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C-4C45-98C4-9018A958F624}"/>
            </c:ext>
          </c:extLst>
        </c:ser>
        <c:ser>
          <c:idx val="1"/>
          <c:order val="1"/>
          <c:tx>
            <c:strRef>
              <c:f>Planilha2!$O$12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Planilha2!$M$13:$M$25</c:f>
              <c:strCache>
                <c:ptCount val="13"/>
                <c:pt idx="0">
                  <c:v>RS</c:v>
                </c:pt>
                <c:pt idx="1">
                  <c:v>RO</c:v>
                </c:pt>
                <c:pt idx="2">
                  <c:v>TO</c:v>
                </c:pt>
                <c:pt idx="3">
                  <c:v>SC</c:v>
                </c:pt>
                <c:pt idx="4">
                  <c:v>PE</c:v>
                </c:pt>
                <c:pt idx="5">
                  <c:v>RN</c:v>
                </c:pt>
                <c:pt idx="6">
                  <c:v>SE</c:v>
                </c:pt>
                <c:pt idx="7">
                  <c:v>SP</c:v>
                </c:pt>
                <c:pt idx="8">
                  <c:v>PR</c:v>
                </c:pt>
                <c:pt idx="9">
                  <c:v>PI</c:v>
                </c:pt>
                <c:pt idx="10">
                  <c:v>RR</c:v>
                </c:pt>
                <c:pt idx="11">
                  <c:v>RJ</c:v>
                </c:pt>
                <c:pt idx="12">
                  <c:v>PB</c:v>
                </c:pt>
              </c:strCache>
            </c:strRef>
          </c:cat>
          <c:val>
            <c:numRef>
              <c:f>Planilha2!$O$13:$O$25</c:f>
              <c:numCache>
                <c:formatCode>0.0%</c:formatCode>
                <c:ptCount val="13"/>
                <c:pt idx="0">
                  <c:v>0.48099999999999998</c:v>
                </c:pt>
                <c:pt idx="1">
                  <c:v>0.222</c:v>
                </c:pt>
                <c:pt idx="2">
                  <c:v>0.5</c:v>
                </c:pt>
                <c:pt idx="3">
                  <c:v>0.437</c:v>
                </c:pt>
                <c:pt idx="4">
                  <c:v>0.28599999999999998</c:v>
                </c:pt>
                <c:pt idx="5">
                  <c:v>0.42899999999999999</c:v>
                </c:pt>
                <c:pt idx="6">
                  <c:v>0.33900000000000002</c:v>
                </c:pt>
                <c:pt idx="7">
                  <c:v>0.36399999999999999</c:v>
                </c:pt>
                <c:pt idx="8">
                  <c:v>0.29699999999999999</c:v>
                </c:pt>
                <c:pt idx="9">
                  <c:v>0.252</c:v>
                </c:pt>
                <c:pt idx="10">
                  <c:v>0</c:v>
                </c:pt>
                <c:pt idx="11">
                  <c:v>0.155</c:v>
                </c:pt>
                <c:pt idx="12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C-4C45-98C4-9018A958F624}"/>
            </c:ext>
          </c:extLst>
        </c:ser>
        <c:ser>
          <c:idx val="2"/>
          <c:order val="2"/>
          <c:tx>
            <c:strRef>
              <c:f>Planilha2!$P$12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Planilha2!$M$13:$M$25</c:f>
              <c:strCache>
                <c:ptCount val="13"/>
                <c:pt idx="0">
                  <c:v>RS</c:v>
                </c:pt>
                <c:pt idx="1">
                  <c:v>RO</c:v>
                </c:pt>
                <c:pt idx="2">
                  <c:v>TO</c:v>
                </c:pt>
                <c:pt idx="3">
                  <c:v>SC</c:v>
                </c:pt>
                <c:pt idx="4">
                  <c:v>PE</c:v>
                </c:pt>
                <c:pt idx="5">
                  <c:v>RN</c:v>
                </c:pt>
                <c:pt idx="6">
                  <c:v>SE</c:v>
                </c:pt>
                <c:pt idx="7">
                  <c:v>SP</c:v>
                </c:pt>
                <c:pt idx="8">
                  <c:v>PR</c:v>
                </c:pt>
                <c:pt idx="9">
                  <c:v>PI</c:v>
                </c:pt>
                <c:pt idx="10">
                  <c:v>RR</c:v>
                </c:pt>
                <c:pt idx="11">
                  <c:v>RJ</c:v>
                </c:pt>
                <c:pt idx="12">
                  <c:v>PB</c:v>
                </c:pt>
              </c:strCache>
            </c:strRef>
          </c:cat>
          <c:val>
            <c:numRef>
              <c:f>Planilha2!$P$13:$P$25</c:f>
              <c:numCache>
                <c:formatCode>0.0%</c:formatCode>
                <c:ptCount val="13"/>
                <c:pt idx="0">
                  <c:v>0.222</c:v>
                </c:pt>
                <c:pt idx="1">
                  <c:v>0.33300000000000002</c:v>
                </c:pt>
                <c:pt idx="2">
                  <c:v>0.124</c:v>
                </c:pt>
                <c:pt idx="3">
                  <c:v>0.157</c:v>
                </c:pt>
                <c:pt idx="4">
                  <c:v>0.28599999999999998</c:v>
                </c:pt>
                <c:pt idx="5">
                  <c:v>0.14299999999999999</c:v>
                </c:pt>
                <c:pt idx="6">
                  <c:v>0.22</c:v>
                </c:pt>
                <c:pt idx="7">
                  <c:v>9.0999999999999998E-2</c:v>
                </c:pt>
                <c:pt idx="8">
                  <c:v>0.13500000000000001</c:v>
                </c:pt>
                <c:pt idx="9">
                  <c:v>0.122</c:v>
                </c:pt>
                <c:pt idx="10">
                  <c:v>0.33300000000000002</c:v>
                </c:pt>
                <c:pt idx="11">
                  <c:v>0.112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C-4C45-98C4-9018A958F624}"/>
            </c:ext>
          </c:extLst>
        </c:ser>
        <c:ser>
          <c:idx val="3"/>
          <c:order val="3"/>
          <c:tx>
            <c:strRef>
              <c:f>Planilha2!$Q$12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Planilha2!$M$13:$M$25</c:f>
              <c:strCache>
                <c:ptCount val="13"/>
                <c:pt idx="0">
                  <c:v>RS</c:v>
                </c:pt>
                <c:pt idx="1">
                  <c:v>RO</c:v>
                </c:pt>
                <c:pt idx="2">
                  <c:v>TO</c:v>
                </c:pt>
                <c:pt idx="3">
                  <c:v>SC</c:v>
                </c:pt>
                <c:pt idx="4">
                  <c:v>PE</c:v>
                </c:pt>
                <c:pt idx="5">
                  <c:v>RN</c:v>
                </c:pt>
                <c:pt idx="6">
                  <c:v>SE</c:v>
                </c:pt>
                <c:pt idx="7">
                  <c:v>SP</c:v>
                </c:pt>
                <c:pt idx="8">
                  <c:v>PR</c:v>
                </c:pt>
                <c:pt idx="9">
                  <c:v>PI</c:v>
                </c:pt>
                <c:pt idx="10">
                  <c:v>RR</c:v>
                </c:pt>
                <c:pt idx="11">
                  <c:v>RJ</c:v>
                </c:pt>
                <c:pt idx="12">
                  <c:v>PB</c:v>
                </c:pt>
              </c:strCache>
            </c:strRef>
          </c:cat>
          <c:val>
            <c:numRef>
              <c:f>Planilha2!$Q$13:$Q$25</c:f>
              <c:numCache>
                <c:formatCode>0.0%</c:formatCode>
                <c:ptCount val="13"/>
                <c:pt idx="0">
                  <c:v>0</c:v>
                </c:pt>
                <c:pt idx="1">
                  <c:v>0.111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4.4999999999999998E-2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C-4C45-98C4-9018A958F6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8157864"/>
        <c:axId val="278157472"/>
      </c:barChart>
      <c:catAx>
        <c:axId val="278157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57472"/>
        <c:crosses val="autoZero"/>
        <c:auto val="1"/>
        <c:lblAlgn val="ctr"/>
        <c:lblOffset val="100"/>
        <c:noMultiLvlLbl val="0"/>
      </c:catAx>
      <c:valAx>
        <c:axId val="27815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57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Planilha3!$F$6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D0-42FE-B45B-91667ED8ECF8}"/>
                </c:ext>
              </c:extLst>
            </c:dLbl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D0-42FE-B45B-91667ED8E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Planilha3!$E$7:$E$20</c:f>
              <c:strCache>
                <c:ptCount val="14"/>
                <c:pt idx="0">
                  <c:v>AL</c:v>
                </c:pt>
                <c:pt idx="1">
                  <c:v>MA</c:v>
                </c:pt>
                <c:pt idx="2">
                  <c:v>RO</c:v>
                </c:pt>
                <c:pt idx="3">
                  <c:v>PI</c:v>
                </c:pt>
                <c:pt idx="4">
                  <c:v>PA</c:v>
                </c:pt>
                <c:pt idx="5">
                  <c:v>SC</c:v>
                </c:pt>
                <c:pt idx="6">
                  <c:v>RS</c:v>
                </c:pt>
                <c:pt idx="7">
                  <c:v>RR</c:v>
                </c:pt>
                <c:pt idx="8">
                  <c:v>SE</c:v>
                </c:pt>
                <c:pt idx="9">
                  <c:v>BA</c:v>
                </c:pt>
                <c:pt idx="10">
                  <c:v>AM</c:v>
                </c:pt>
                <c:pt idx="11">
                  <c:v>SP</c:v>
                </c:pt>
                <c:pt idx="12">
                  <c:v>DF</c:v>
                </c:pt>
                <c:pt idx="13">
                  <c:v>TO</c:v>
                </c:pt>
              </c:strCache>
            </c:strRef>
          </c:cat>
          <c:val>
            <c:numRef>
              <c:f>Planilha3!$F$7:$F$20</c:f>
              <c:numCache>
                <c:formatCode>0.0%</c:formatCode>
                <c:ptCount val="14"/>
                <c:pt idx="0">
                  <c:v>8.6999999999999994E-2</c:v>
                </c:pt>
                <c:pt idx="1">
                  <c:v>0.2</c:v>
                </c:pt>
                <c:pt idx="2">
                  <c:v>0.222</c:v>
                </c:pt>
                <c:pt idx="3">
                  <c:v>0.252</c:v>
                </c:pt>
                <c:pt idx="4">
                  <c:v>0.27300000000000002</c:v>
                </c:pt>
                <c:pt idx="5">
                  <c:v>0.28199999999999997</c:v>
                </c:pt>
                <c:pt idx="6">
                  <c:v>0.29599999999999999</c:v>
                </c:pt>
                <c:pt idx="7">
                  <c:v>0.33300000000000002</c:v>
                </c:pt>
                <c:pt idx="8">
                  <c:v>0.33300000000000002</c:v>
                </c:pt>
                <c:pt idx="9">
                  <c:v>0.33500000000000002</c:v>
                </c:pt>
                <c:pt idx="10">
                  <c:v>0.36399999999999999</c:v>
                </c:pt>
                <c:pt idx="11">
                  <c:v>0.36399999999999999</c:v>
                </c:pt>
                <c:pt idx="12">
                  <c:v>0.36699999999999999</c:v>
                </c:pt>
                <c:pt idx="13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D0-42FE-B45B-91667ED8ECF8}"/>
            </c:ext>
          </c:extLst>
        </c:ser>
        <c:ser>
          <c:idx val="1"/>
          <c:order val="1"/>
          <c:tx>
            <c:strRef>
              <c:f>Planilha3!$G$6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D0-42FE-B45B-91667ED8E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Planilha3!$E$7:$E$20</c:f>
              <c:strCache>
                <c:ptCount val="14"/>
                <c:pt idx="0">
                  <c:v>AL</c:v>
                </c:pt>
                <c:pt idx="1">
                  <c:v>MA</c:v>
                </c:pt>
                <c:pt idx="2">
                  <c:v>RO</c:v>
                </c:pt>
                <c:pt idx="3">
                  <c:v>PI</c:v>
                </c:pt>
                <c:pt idx="4">
                  <c:v>PA</c:v>
                </c:pt>
                <c:pt idx="5">
                  <c:v>SC</c:v>
                </c:pt>
                <c:pt idx="6">
                  <c:v>RS</c:v>
                </c:pt>
                <c:pt idx="7">
                  <c:v>RR</c:v>
                </c:pt>
                <c:pt idx="8">
                  <c:v>SE</c:v>
                </c:pt>
                <c:pt idx="9">
                  <c:v>BA</c:v>
                </c:pt>
                <c:pt idx="10">
                  <c:v>AM</c:v>
                </c:pt>
                <c:pt idx="11">
                  <c:v>SP</c:v>
                </c:pt>
                <c:pt idx="12">
                  <c:v>DF</c:v>
                </c:pt>
                <c:pt idx="13">
                  <c:v>TO</c:v>
                </c:pt>
              </c:strCache>
            </c:strRef>
          </c:cat>
          <c:val>
            <c:numRef>
              <c:f>Planilha3!$G$7:$G$20</c:f>
              <c:numCache>
                <c:formatCode>0.0%</c:formatCode>
                <c:ptCount val="14"/>
                <c:pt idx="0">
                  <c:v>0.45700000000000002</c:v>
                </c:pt>
                <c:pt idx="1">
                  <c:v>0.4</c:v>
                </c:pt>
                <c:pt idx="2">
                  <c:v>0.33300000000000002</c:v>
                </c:pt>
                <c:pt idx="3">
                  <c:v>0.374</c:v>
                </c:pt>
                <c:pt idx="4">
                  <c:v>0.27300000000000002</c:v>
                </c:pt>
                <c:pt idx="5">
                  <c:v>0.437</c:v>
                </c:pt>
                <c:pt idx="6">
                  <c:v>0.40799999999999997</c:v>
                </c:pt>
                <c:pt idx="7">
                  <c:v>0.66700000000000004</c:v>
                </c:pt>
                <c:pt idx="8">
                  <c:v>0.55000000000000004</c:v>
                </c:pt>
                <c:pt idx="9">
                  <c:v>0.33500000000000002</c:v>
                </c:pt>
                <c:pt idx="10">
                  <c:v>0.27100000000000002</c:v>
                </c:pt>
                <c:pt idx="11">
                  <c:v>0.39400000000000002</c:v>
                </c:pt>
                <c:pt idx="12">
                  <c:v>0.433</c:v>
                </c:pt>
                <c:pt idx="13">
                  <c:v>0.624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D0-42FE-B45B-91667ED8ECF8}"/>
            </c:ext>
          </c:extLst>
        </c:ser>
        <c:ser>
          <c:idx val="2"/>
          <c:order val="2"/>
          <c:tx>
            <c:strRef>
              <c:f>Planilha3!$H$6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D0-42FE-B45B-91667ED8EC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Planilha3!$E$7:$E$20</c:f>
              <c:strCache>
                <c:ptCount val="14"/>
                <c:pt idx="0">
                  <c:v>AL</c:v>
                </c:pt>
                <c:pt idx="1">
                  <c:v>MA</c:v>
                </c:pt>
                <c:pt idx="2">
                  <c:v>RO</c:v>
                </c:pt>
                <c:pt idx="3">
                  <c:v>PI</c:v>
                </c:pt>
                <c:pt idx="4">
                  <c:v>PA</c:v>
                </c:pt>
                <c:pt idx="5">
                  <c:v>SC</c:v>
                </c:pt>
                <c:pt idx="6">
                  <c:v>RS</c:v>
                </c:pt>
                <c:pt idx="7">
                  <c:v>RR</c:v>
                </c:pt>
                <c:pt idx="8">
                  <c:v>SE</c:v>
                </c:pt>
                <c:pt idx="9">
                  <c:v>BA</c:v>
                </c:pt>
                <c:pt idx="10">
                  <c:v>AM</c:v>
                </c:pt>
                <c:pt idx="11">
                  <c:v>SP</c:v>
                </c:pt>
                <c:pt idx="12">
                  <c:v>DF</c:v>
                </c:pt>
                <c:pt idx="13">
                  <c:v>TO</c:v>
                </c:pt>
              </c:strCache>
            </c:strRef>
          </c:cat>
          <c:val>
            <c:numRef>
              <c:f>Planilha3!$H$7:$H$20</c:f>
              <c:numCache>
                <c:formatCode>0.0%</c:formatCode>
                <c:ptCount val="14"/>
                <c:pt idx="0">
                  <c:v>0.45700000000000002</c:v>
                </c:pt>
                <c:pt idx="1">
                  <c:v>0.2</c:v>
                </c:pt>
                <c:pt idx="2">
                  <c:v>0.33300000000000002</c:v>
                </c:pt>
                <c:pt idx="3">
                  <c:v>0.374</c:v>
                </c:pt>
                <c:pt idx="4">
                  <c:v>0.45500000000000002</c:v>
                </c:pt>
                <c:pt idx="5">
                  <c:v>0.28199999999999997</c:v>
                </c:pt>
                <c:pt idx="6">
                  <c:v>0.29599999999999999</c:v>
                </c:pt>
                <c:pt idx="7">
                  <c:v>0</c:v>
                </c:pt>
                <c:pt idx="8">
                  <c:v>0.11700000000000001</c:v>
                </c:pt>
                <c:pt idx="9">
                  <c:v>0.16500000000000001</c:v>
                </c:pt>
                <c:pt idx="10">
                  <c:v>0.36399999999999999</c:v>
                </c:pt>
                <c:pt idx="11">
                  <c:v>0.24199999999999999</c:v>
                </c:pt>
                <c:pt idx="12">
                  <c:v>0.16700000000000001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D0-42FE-B45B-91667ED8ECF8}"/>
            </c:ext>
          </c:extLst>
        </c:ser>
        <c:ser>
          <c:idx val="3"/>
          <c:order val="3"/>
          <c:tx>
            <c:strRef>
              <c:f>Planilha3!$I$6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Planilha3!$E$7:$E$20</c:f>
              <c:strCache>
                <c:ptCount val="14"/>
                <c:pt idx="0">
                  <c:v>AL</c:v>
                </c:pt>
                <c:pt idx="1">
                  <c:v>MA</c:v>
                </c:pt>
                <c:pt idx="2">
                  <c:v>RO</c:v>
                </c:pt>
                <c:pt idx="3">
                  <c:v>PI</c:v>
                </c:pt>
                <c:pt idx="4">
                  <c:v>PA</c:v>
                </c:pt>
                <c:pt idx="5">
                  <c:v>SC</c:v>
                </c:pt>
                <c:pt idx="6">
                  <c:v>RS</c:v>
                </c:pt>
                <c:pt idx="7">
                  <c:v>RR</c:v>
                </c:pt>
                <c:pt idx="8">
                  <c:v>SE</c:v>
                </c:pt>
                <c:pt idx="9">
                  <c:v>BA</c:v>
                </c:pt>
                <c:pt idx="10">
                  <c:v>AM</c:v>
                </c:pt>
                <c:pt idx="11">
                  <c:v>SP</c:v>
                </c:pt>
                <c:pt idx="12">
                  <c:v>DF</c:v>
                </c:pt>
                <c:pt idx="13">
                  <c:v>TO</c:v>
                </c:pt>
              </c:strCache>
            </c:strRef>
          </c:cat>
          <c:val>
            <c:numRef>
              <c:f>Planilha3!$I$7:$I$20</c:f>
              <c:numCache>
                <c:formatCode>0.0%</c:formatCode>
                <c:ptCount val="14"/>
                <c:pt idx="0">
                  <c:v>0</c:v>
                </c:pt>
                <c:pt idx="1">
                  <c:v>0.2</c:v>
                </c:pt>
                <c:pt idx="2">
                  <c:v>0.111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0.16500000000000001</c:v>
                </c:pt>
                <c:pt idx="10">
                  <c:v>0</c:v>
                </c:pt>
                <c:pt idx="11">
                  <c:v>0</c:v>
                </c:pt>
                <c:pt idx="12">
                  <c:v>3.3000000000000002E-2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3D0-42FE-B45B-91667ED8EC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8148848"/>
        <c:axId val="278148456"/>
      </c:barChart>
      <c:catAx>
        <c:axId val="278148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8456"/>
        <c:crosses val="autoZero"/>
        <c:auto val="1"/>
        <c:lblAlgn val="ctr"/>
        <c:lblOffset val="100"/>
        <c:noMultiLvlLbl val="0"/>
      </c:catAx>
      <c:valAx>
        <c:axId val="27814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3455647785167"/>
          <c:y val="2.7654556426807628E-2"/>
          <c:w val="0.66228196867014777"/>
          <c:h val="0.92965471070683925"/>
        </c:manualLayout>
      </c:layout>
      <c:doughnutChart>
        <c:varyColors val="1"/>
        <c:ser>
          <c:idx val="0"/>
          <c:order val="0"/>
          <c:spPr>
            <a:solidFill>
              <a:srgbClr val="E33A5A"/>
            </a:solidFill>
            <a:ln>
              <a:noFill/>
            </a:ln>
          </c:spPr>
          <c:dPt>
            <c:idx val="0"/>
            <c:bubble3D val="0"/>
            <c:spPr>
              <a:solidFill>
                <a:srgbClr val="42A895"/>
              </a:solidFill>
              <a:ln w="9525">
                <a:noFill/>
              </a:ln>
            </c:spPr>
            <c:extLst>
              <c:ext xmlns:c16="http://schemas.microsoft.com/office/drawing/2014/chart" uri="{C3380CC4-5D6E-409C-BE32-E72D297353CC}">
                <c16:uniqueId val="{00000001-21C9-4758-8EA7-D38BBFDF841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21C9-4758-8EA7-D38BBFDF8410}"/>
              </c:ext>
            </c:extLst>
          </c:dPt>
          <c:dLbls>
            <c:delete val="1"/>
          </c:dLbls>
          <c:cat>
            <c:strRef>
              <c:f>Plan1!$H$13:$H$15</c:f>
              <c:strCache>
                <c:ptCount val="3"/>
                <c:pt idx="0">
                  <c:v>Possui filhos</c:v>
                </c:pt>
                <c:pt idx="1">
                  <c:v>Não possui filhos </c:v>
                </c:pt>
                <c:pt idx="2">
                  <c:v>Não quis responder</c:v>
                </c:pt>
              </c:strCache>
            </c:strRef>
          </c:cat>
          <c:val>
            <c:numRef>
              <c:f>Plan1!$I$13:$I$15</c:f>
              <c:numCache>
                <c:formatCode>0.0%</c:formatCode>
                <c:ptCount val="3"/>
                <c:pt idx="0">
                  <c:v>0.435</c:v>
                </c:pt>
                <c:pt idx="1">
                  <c:v>0.56499999999999995</c:v>
                </c:pt>
                <c:pt idx="2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C9-4758-8EA7-D38BBFDF841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Planilha3!$J$35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Planilha3!$I$36:$I$48</c:f>
              <c:strCache>
                <c:ptCount val="13"/>
                <c:pt idx="0">
                  <c:v>MG</c:v>
                </c:pt>
                <c:pt idx="1">
                  <c:v>ES</c:v>
                </c:pt>
                <c:pt idx="2">
                  <c:v>RN</c:v>
                </c:pt>
                <c:pt idx="3">
                  <c:v>PR</c:v>
                </c:pt>
                <c:pt idx="4">
                  <c:v>CE</c:v>
                </c:pt>
                <c:pt idx="5">
                  <c:v>RJ</c:v>
                </c:pt>
                <c:pt idx="6">
                  <c:v>GO</c:v>
                </c:pt>
                <c:pt idx="7">
                  <c:v>MT</c:v>
                </c:pt>
                <c:pt idx="8">
                  <c:v>MS</c:v>
                </c:pt>
                <c:pt idx="9">
                  <c:v>PE</c:v>
                </c:pt>
                <c:pt idx="10">
                  <c:v>PB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Planilha3!$J$36:$J$48</c:f>
              <c:numCache>
                <c:formatCode>0.0%</c:formatCode>
                <c:ptCount val="13"/>
                <c:pt idx="0">
                  <c:v>0.41</c:v>
                </c:pt>
                <c:pt idx="1">
                  <c:v>0.43</c:v>
                </c:pt>
                <c:pt idx="2">
                  <c:v>0.43</c:v>
                </c:pt>
                <c:pt idx="3">
                  <c:v>0.433</c:v>
                </c:pt>
                <c:pt idx="4">
                  <c:v>0.46</c:v>
                </c:pt>
                <c:pt idx="5">
                  <c:v>0.46500000000000002</c:v>
                </c:pt>
                <c:pt idx="6">
                  <c:v>0.498</c:v>
                </c:pt>
                <c:pt idx="7">
                  <c:v>0.57099999999999995</c:v>
                </c:pt>
                <c:pt idx="8">
                  <c:v>0.626</c:v>
                </c:pt>
                <c:pt idx="9">
                  <c:v>0.64400000000000002</c:v>
                </c:pt>
                <c:pt idx="10">
                  <c:v>0.66700000000000004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4C-40DF-A08D-FF7966FC43C2}"/>
            </c:ext>
          </c:extLst>
        </c:ser>
        <c:ser>
          <c:idx val="1"/>
          <c:order val="1"/>
          <c:tx>
            <c:strRef>
              <c:f>Planilha3!$K$35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C-40DF-A08D-FF7966FC43C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C-40DF-A08D-FF7966FC4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Planilha3!$I$36:$I$48</c:f>
              <c:strCache>
                <c:ptCount val="13"/>
                <c:pt idx="0">
                  <c:v>MG</c:v>
                </c:pt>
                <c:pt idx="1">
                  <c:v>ES</c:v>
                </c:pt>
                <c:pt idx="2">
                  <c:v>RN</c:v>
                </c:pt>
                <c:pt idx="3">
                  <c:v>PR</c:v>
                </c:pt>
                <c:pt idx="4">
                  <c:v>CE</c:v>
                </c:pt>
                <c:pt idx="5">
                  <c:v>RJ</c:v>
                </c:pt>
                <c:pt idx="6">
                  <c:v>GO</c:v>
                </c:pt>
                <c:pt idx="7">
                  <c:v>MT</c:v>
                </c:pt>
                <c:pt idx="8">
                  <c:v>MS</c:v>
                </c:pt>
                <c:pt idx="9">
                  <c:v>PE</c:v>
                </c:pt>
                <c:pt idx="10">
                  <c:v>PB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Planilha3!$K$36:$K$48</c:f>
              <c:numCache>
                <c:formatCode>0.0%</c:formatCode>
                <c:ptCount val="13"/>
                <c:pt idx="0">
                  <c:v>0.23100000000000001</c:v>
                </c:pt>
                <c:pt idx="1">
                  <c:v>0.39200000000000002</c:v>
                </c:pt>
                <c:pt idx="2">
                  <c:v>0.21299999999999999</c:v>
                </c:pt>
                <c:pt idx="3">
                  <c:v>0.32400000000000001</c:v>
                </c:pt>
                <c:pt idx="4">
                  <c:v>0.308</c:v>
                </c:pt>
                <c:pt idx="5">
                  <c:v>0.311</c:v>
                </c:pt>
                <c:pt idx="6">
                  <c:v>0.30099999999999999</c:v>
                </c:pt>
                <c:pt idx="7">
                  <c:v>0.35899999999999999</c:v>
                </c:pt>
                <c:pt idx="8">
                  <c:v>0.187</c:v>
                </c:pt>
                <c:pt idx="9">
                  <c:v>0.14399999999999999</c:v>
                </c:pt>
                <c:pt idx="10">
                  <c:v>0.22500000000000001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4C-40DF-A08D-FF7966FC43C2}"/>
            </c:ext>
          </c:extLst>
        </c:ser>
        <c:ser>
          <c:idx val="2"/>
          <c:order val="2"/>
          <c:tx>
            <c:strRef>
              <c:f>Planilha3!$L$35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4C-40DF-A08D-FF7966FC43C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4C-40DF-A08D-FF7966FC4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Planilha3!$I$36:$I$48</c:f>
              <c:strCache>
                <c:ptCount val="13"/>
                <c:pt idx="0">
                  <c:v>MG</c:v>
                </c:pt>
                <c:pt idx="1">
                  <c:v>ES</c:v>
                </c:pt>
                <c:pt idx="2">
                  <c:v>RN</c:v>
                </c:pt>
                <c:pt idx="3">
                  <c:v>PR</c:v>
                </c:pt>
                <c:pt idx="4">
                  <c:v>CE</c:v>
                </c:pt>
                <c:pt idx="5">
                  <c:v>RJ</c:v>
                </c:pt>
                <c:pt idx="6">
                  <c:v>GO</c:v>
                </c:pt>
                <c:pt idx="7">
                  <c:v>MT</c:v>
                </c:pt>
                <c:pt idx="8">
                  <c:v>MS</c:v>
                </c:pt>
                <c:pt idx="9">
                  <c:v>PE</c:v>
                </c:pt>
                <c:pt idx="10">
                  <c:v>PB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Planilha3!$L$36:$L$48</c:f>
              <c:numCache>
                <c:formatCode>0.0%</c:formatCode>
                <c:ptCount val="13"/>
                <c:pt idx="0">
                  <c:v>0.25600000000000001</c:v>
                </c:pt>
                <c:pt idx="1">
                  <c:v>0.14299999999999999</c:v>
                </c:pt>
                <c:pt idx="2">
                  <c:v>0.35699999999999998</c:v>
                </c:pt>
                <c:pt idx="3">
                  <c:v>0.24399999999999999</c:v>
                </c:pt>
                <c:pt idx="4">
                  <c:v>0.154</c:v>
                </c:pt>
                <c:pt idx="5">
                  <c:v>0.17799999999999999</c:v>
                </c:pt>
                <c:pt idx="6">
                  <c:v>0.20100000000000001</c:v>
                </c:pt>
                <c:pt idx="7">
                  <c:v>7.0999999999999994E-2</c:v>
                </c:pt>
                <c:pt idx="8">
                  <c:v>0.123</c:v>
                </c:pt>
                <c:pt idx="9">
                  <c:v>0.21299999999999999</c:v>
                </c:pt>
                <c:pt idx="10">
                  <c:v>0.109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4C-40DF-A08D-FF7966FC43C2}"/>
            </c:ext>
          </c:extLst>
        </c:ser>
        <c:ser>
          <c:idx val="3"/>
          <c:order val="3"/>
          <c:tx>
            <c:strRef>
              <c:f>Planilha3!$M$35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Planilha3!$I$36:$I$48</c:f>
              <c:strCache>
                <c:ptCount val="13"/>
                <c:pt idx="0">
                  <c:v>MG</c:v>
                </c:pt>
                <c:pt idx="1">
                  <c:v>ES</c:v>
                </c:pt>
                <c:pt idx="2">
                  <c:v>RN</c:v>
                </c:pt>
                <c:pt idx="3">
                  <c:v>PR</c:v>
                </c:pt>
                <c:pt idx="4">
                  <c:v>CE</c:v>
                </c:pt>
                <c:pt idx="5">
                  <c:v>RJ</c:v>
                </c:pt>
                <c:pt idx="6">
                  <c:v>GO</c:v>
                </c:pt>
                <c:pt idx="7">
                  <c:v>MT</c:v>
                </c:pt>
                <c:pt idx="8">
                  <c:v>MS</c:v>
                </c:pt>
                <c:pt idx="9">
                  <c:v>PE</c:v>
                </c:pt>
                <c:pt idx="10">
                  <c:v>PB</c:v>
                </c:pt>
                <c:pt idx="11">
                  <c:v>AC</c:v>
                </c:pt>
                <c:pt idx="12">
                  <c:v>AP</c:v>
                </c:pt>
              </c:strCache>
            </c:strRef>
          </c:cat>
          <c:val>
            <c:numRef>
              <c:f>Planilha3!$M$36:$M$48</c:f>
              <c:numCache>
                <c:formatCode>0.0%</c:formatCode>
                <c:ptCount val="13"/>
                <c:pt idx="0">
                  <c:v>0.10199999999999999</c:v>
                </c:pt>
                <c:pt idx="1">
                  <c:v>3.5000000000000003E-2</c:v>
                </c:pt>
                <c:pt idx="2">
                  <c:v>0</c:v>
                </c:pt>
                <c:pt idx="3">
                  <c:v>0</c:v>
                </c:pt>
                <c:pt idx="4">
                  <c:v>7.6999999999999999E-2</c:v>
                </c:pt>
                <c:pt idx="5">
                  <c:v>4.4999999999999998E-2</c:v>
                </c:pt>
                <c:pt idx="6">
                  <c:v>0</c:v>
                </c:pt>
                <c:pt idx="7">
                  <c:v>0</c:v>
                </c:pt>
                <c:pt idx="8">
                  <c:v>6.4000000000000001E-2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94C-40DF-A08D-FF7966FC43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8147672"/>
        <c:axId val="278147280"/>
      </c:barChart>
      <c:catAx>
        <c:axId val="278147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7280"/>
        <c:crosses val="autoZero"/>
        <c:auto val="1"/>
        <c:lblAlgn val="ctr"/>
        <c:lblOffset val="100"/>
        <c:noMultiLvlLbl val="0"/>
      </c:catAx>
      <c:valAx>
        <c:axId val="27814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7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Planilha4!$G$2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8F-4D3F-A068-8FFDA13520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F-4D3F-A068-8FFDA13520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8F-4D3F-A068-8FFDA13520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8F-4D3F-A068-8FFDA1352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RO</c:v>
                </c:pt>
                <c:pt idx="3">
                  <c:v>SE</c:v>
                </c:pt>
                <c:pt idx="4">
                  <c:v>RS</c:v>
                </c:pt>
                <c:pt idx="5">
                  <c:v>PI</c:v>
                </c:pt>
                <c:pt idx="6">
                  <c:v>TO</c:v>
                </c:pt>
                <c:pt idx="7">
                  <c:v>PA</c:v>
                </c:pt>
                <c:pt idx="8">
                  <c:v>SC</c:v>
                </c:pt>
                <c:pt idx="9">
                  <c:v>MA</c:v>
                </c:pt>
                <c:pt idx="10">
                  <c:v>CE</c:v>
                </c:pt>
                <c:pt idx="11">
                  <c:v>DF</c:v>
                </c:pt>
                <c:pt idx="12">
                  <c:v>AM</c:v>
                </c:pt>
                <c:pt idx="13">
                  <c:v>AL</c:v>
                </c:pt>
              </c:strCache>
            </c:strRef>
          </c:cat>
          <c:val>
            <c:numRef>
              <c:f>Planilha4!$G$3:$G$16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0.111</c:v>
                </c:pt>
                <c:pt idx="5">
                  <c:v>0.122</c:v>
                </c:pt>
                <c:pt idx="6">
                  <c:v>0.124</c:v>
                </c:pt>
                <c:pt idx="7">
                  <c:v>0.182</c:v>
                </c:pt>
                <c:pt idx="8">
                  <c:v>0.187</c:v>
                </c:pt>
                <c:pt idx="9">
                  <c:v>0.2</c:v>
                </c:pt>
                <c:pt idx="10">
                  <c:v>0.23100000000000001</c:v>
                </c:pt>
                <c:pt idx="11">
                  <c:v>0.26900000000000002</c:v>
                </c:pt>
                <c:pt idx="12">
                  <c:v>0.27100000000000002</c:v>
                </c:pt>
                <c:pt idx="13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8F-4D3F-A068-8FFDA1352047}"/>
            </c:ext>
          </c:extLst>
        </c:ser>
        <c:ser>
          <c:idx val="1"/>
          <c:order val="1"/>
          <c:tx>
            <c:strRef>
              <c:f>Planilha4!$H$2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8F-4D3F-A068-8FFDA13520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8F-4D3F-A068-8FFDA135204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8F-4D3F-A068-8FFDA1352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RO</c:v>
                </c:pt>
                <c:pt idx="3">
                  <c:v>SE</c:v>
                </c:pt>
                <c:pt idx="4">
                  <c:v>RS</c:v>
                </c:pt>
                <c:pt idx="5">
                  <c:v>PI</c:v>
                </c:pt>
                <c:pt idx="6">
                  <c:v>TO</c:v>
                </c:pt>
                <c:pt idx="7">
                  <c:v>PA</c:v>
                </c:pt>
                <c:pt idx="8">
                  <c:v>SC</c:v>
                </c:pt>
                <c:pt idx="9">
                  <c:v>MA</c:v>
                </c:pt>
                <c:pt idx="10">
                  <c:v>CE</c:v>
                </c:pt>
                <c:pt idx="11">
                  <c:v>DF</c:v>
                </c:pt>
                <c:pt idx="12">
                  <c:v>AM</c:v>
                </c:pt>
                <c:pt idx="13">
                  <c:v>AL</c:v>
                </c:pt>
              </c:strCache>
            </c:strRef>
          </c:cat>
          <c:val>
            <c:numRef>
              <c:f>Planilha4!$H$3:$H$16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0.55600000000000005</c:v>
                </c:pt>
                <c:pt idx="3">
                  <c:v>0.55000000000000004</c:v>
                </c:pt>
                <c:pt idx="4">
                  <c:v>0.51800000000000002</c:v>
                </c:pt>
                <c:pt idx="5">
                  <c:v>0.626</c:v>
                </c:pt>
                <c:pt idx="6">
                  <c:v>0.627</c:v>
                </c:pt>
                <c:pt idx="7">
                  <c:v>0.36399999999999999</c:v>
                </c:pt>
                <c:pt idx="8">
                  <c:v>0.501</c:v>
                </c:pt>
                <c:pt idx="9">
                  <c:v>0</c:v>
                </c:pt>
                <c:pt idx="10">
                  <c:v>0.38300000000000001</c:v>
                </c:pt>
                <c:pt idx="11">
                  <c:v>0.39800000000000002</c:v>
                </c:pt>
                <c:pt idx="12">
                  <c:v>0.27100000000000002</c:v>
                </c:pt>
                <c:pt idx="13">
                  <c:v>0.45700000000000002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8F-4D3F-A068-8FFDA1352047}"/>
            </c:ext>
          </c:extLst>
        </c:ser>
        <c:ser>
          <c:idx val="2"/>
          <c:order val="2"/>
          <c:tx>
            <c:strRef>
              <c:f>Planilha4!$I$2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8F-4D3F-A068-8FFDA1352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Planilha4!$F$3:$F$16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RO</c:v>
                </c:pt>
                <c:pt idx="3">
                  <c:v>SE</c:v>
                </c:pt>
                <c:pt idx="4">
                  <c:v>RS</c:v>
                </c:pt>
                <c:pt idx="5">
                  <c:v>PI</c:v>
                </c:pt>
                <c:pt idx="6">
                  <c:v>TO</c:v>
                </c:pt>
                <c:pt idx="7">
                  <c:v>PA</c:v>
                </c:pt>
                <c:pt idx="8">
                  <c:v>SC</c:v>
                </c:pt>
                <c:pt idx="9">
                  <c:v>MA</c:v>
                </c:pt>
                <c:pt idx="10">
                  <c:v>CE</c:v>
                </c:pt>
                <c:pt idx="11">
                  <c:v>DF</c:v>
                </c:pt>
                <c:pt idx="12">
                  <c:v>AM</c:v>
                </c:pt>
                <c:pt idx="13">
                  <c:v>AL</c:v>
                </c:pt>
              </c:strCache>
            </c:strRef>
          </c:cat>
          <c:val>
            <c:numRef>
              <c:f>Planilha4!$I$3:$I$16</c:f>
              <c:numCache>
                <c:formatCode>0.0%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0.222</c:v>
                </c:pt>
                <c:pt idx="3">
                  <c:v>0.33300000000000002</c:v>
                </c:pt>
                <c:pt idx="4">
                  <c:v>0.37</c:v>
                </c:pt>
                <c:pt idx="5">
                  <c:v>0.252</c:v>
                </c:pt>
                <c:pt idx="6">
                  <c:v>0.249</c:v>
                </c:pt>
                <c:pt idx="7">
                  <c:v>0.45500000000000002</c:v>
                </c:pt>
                <c:pt idx="8">
                  <c:v>0.312</c:v>
                </c:pt>
                <c:pt idx="9">
                  <c:v>0.6</c:v>
                </c:pt>
                <c:pt idx="10">
                  <c:v>0.308</c:v>
                </c:pt>
                <c:pt idx="11">
                  <c:v>0.26900000000000002</c:v>
                </c:pt>
                <c:pt idx="12">
                  <c:v>0.36399999999999999</c:v>
                </c:pt>
                <c:pt idx="13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8F-4D3F-A068-8FFDA1352047}"/>
            </c:ext>
          </c:extLst>
        </c:ser>
        <c:ser>
          <c:idx val="3"/>
          <c:order val="3"/>
          <c:tx>
            <c:strRef>
              <c:f>Planilha4!$J$2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Planilha4!$F$3:$F$16</c:f>
              <c:strCache>
                <c:ptCount val="14"/>
                <c:pt idx="0">
                  <c:v>AC</c:v>
                </c:pt>
                <c:pt idx="1">
                  <c:v>AP</c:v>
                </c:pt>
                <c:pt idx="2">
                  <c:v>RO</c:v>
                </c:pt>
                <c:pt idx="3">
                  <c:v>SE</c:v>
                </c:pt>
                <c:pt idx="4">
                  <c:v>RS</c:v>
                </c:pt>
                <c:pt idx="5">
                  <c:v>PI</c:v>
                </c:pt>
                <c:pt idx="6">
                  <c:v>TO</c:v>
                </c:pt>
                <c:pt idx="7">
                  <c:v>PA</c:v>
                </c:pt>
                <c:pt idx="8">
                  <c:v>SC</c:v>
                </c:pt>
                <c:pt idx="9">
                  <c:v>MA</c:v>
                </c:pt>
                <c:pt idx="10">
                  <c:v>CE</c:v>
                </c:pt>
                <c:pt idx="11">
                  <c:v>DF</c:v>
                </c:pt>
                <c:pt idx="12">
                  <c:v>AM</c:v>
                </c:pt>
                <c:pt idx="13">
                  <c:v>AL</c:v>
                </c:pt>
              </c:strCache>
            </c:strRef>
          </c:cat>
          <c:val>
            <c:numRef>
              <c:f>Planilha4!$J$3:$J$16</c:f>
              <c:numCache>
                <c:formatCode>0.0%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0.222</c:v>
                </c:pt>
                <c:pt idx="3">
                  <c:v>0.11700000000000001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0.2</c:v>
                </c:pt>
                <c:pt idx="10">
                  <c:v>7.6999999999999999E-2</c:v>
                </c:pt>
                <c:pt idx="11">
                  <c:v>6.5000000000000002E-2</c:v>
                </c:pt>
                <c:pt idx="12">
                  <c:v>9.2999999999999999E-2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8F-4D3F-A068-8FFDA13520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8146104"/>
        <c:axId val="278145712"/>
      </c:barChart>
      <c:catAx>
        <c:axId val="278146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5712"/>
        <c:crosses val="autoZero"/>
        <c:auto val="1"/>
        <c:lblAlgn val="ctr"/>
        <c:lblOffset val="100"/>
        <c:noMultiLvlLbl val="0"/>
      </c:catAx>
      <c:valAx>
        <c:axId val="27814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6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8909195274601"/>
          <c:y val="8.4719158188772681E-2"/>
          <c:w val="0.80945843980298482"/>
          <c:h val="0.8555501769644642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Planilha4!$P$2</c:f>
              <c:strCache>
                <c:ptCount val="1"/>
                <c:pt idx="0">
                  <c:v>Sempre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4.8991470083570958E-2"/>
                  <c:y val="-1.8476569560038537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7E-45AE-BE92-DA4687FC9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PE</c:v>
                </c:pt>
                <c:pt idx="1">
                  <c:v>SP</c:v>
                </c:pt>
                <c:pt idx="2">
                  <c:v>MG</c:v>
                </c:pt>
                <c:pt idx="3">
                  <c:v>PR</c:v>
                </c:pt>
                <c:pt idx="4">
                  <c:v>BA</c:v>
                </c:pt>
                <c:pt idx="5">
                  <c:v>RJ</c:v>
                </c:pt>
                <c:pt idx="6">
                  <c:v>MS</c:v>
                </c:pt>
                <c:pt idx="7">
                  <c:v>ES</c:v>
                </c:pt>
                <c:pt idx="8">
                  <c:v>GO</c:v>
                </c:pt>
                <c:pt idx="9">
                  <c:v>MT</c:v>
                </c:pt>
                <c:pt idx="10">
                  <c:v>RN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Planilha4!$P$3:$P$15</c:f>
              <c:numCache>
                <c:formatCode>0.0%</c:formatCode>
                <c:ptCount val="13"/>
                <c:pt idx="0">
                  <c:v>0.28699999999999998</c:v>
                </c:pt>
                <c:pt idx="1">
                  <c:v>0.30299999999999999</c:v>
                </c:pt>
                <c:pt idx="2">
                  <c:v>0.308</c:v>
                </c:pt>
                <c:pt idx="3">
                  <c:v>0.32400000000000001</c:v>
                </c:pt>
                <c:pt idx="4">
                  <c:v>0.33300000000000002</c:v>
                </c:pt>
                <c:pt idx="5">
                  <c:v>0.35499999999999998</c:v>
                </c:pt>
                <c:pt idx="6">
                  <c:v>0.374</c:v>
                </c:pt>
                <c:pt idx="7">
                  <c:v>0.39300000000000002</c:v>
                </c:pt>
                <c:pt idx="8">
                  <c:v>0.39900000000000002</c:v>
                </c:pt>
                <c:pt idx="9">
                  <c:v>0.42699999999999999</c:v>
                </c:pt>
                <c:pt idx="10">
                  <c:v>0.42899999999999999</c:v>
                </c:pt>
                <c:pt idx="11">
                  <c:v>0.442</c:v>
                </c:pt>
                <c:pt idx="12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7E-45AE-BE92-DA4687FC90D5}"/>
            </c:ext>
          </c:extLst>
        </c:ser>
        <c:ser>
          <c:idx val="1"/>
          <c:order val="1"/>
          <c:tx>
            <c:strRef>
              <c:f>Planilha4!$Q$2</c:f>
              <c:strCache>
                <c:ptCount val="1"/>
                <c:pt idx="0">
                  <c:v>As vezes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PE</c:v>
                </c:pt>
                <c:pt idx="1">
                  <c:v>SP</c:v>
                </c:pt>
                <c:pt idx="2">
                  <c:v>MG</c:v>
                </c:pt>
                <c:pt idx="3">
                  <c:v>PR</c:v>
                </c:pt>
                <c:pt idx="4">
                  <c:v>BA</c:v>
                </c:pt>
                <c:pt idx="5">
                  <c:v>RJ</c:v>
                </c:pt>
                <c:pt idx="6">
                  <c:v>MS</c:v>
                </c:pt>
                <c:pt idx="7">
                  <c:v>ES</c:v>
                </c:pt>
                <c:pt idx="8">
                  <c:v>GO</c:v>
                </c:pt>
                <c:pt idx="9">
                  <c:v>MT</c:v>
                </c:pt>
                <c:pt idx="10">
                  <c:v>RN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Planilha4!$Q$3:$Q$15</c:f>
              <c:numCache>
                <c:formatCode>0.0%</c:formatCode>
                <c:ptCount val="13"/>
                <c:pt idx="0">
                  <c:v>0.5</c:v>
                </c:pt>
                <c:pt idx="1">
                  <c:v>0.39400000000000002</c:v>
                </c:pt>
                <c:pt idx="2">
                  <c:v>0.436</c:v>
                </c:pt>
                <c:pt idx="3">
                  <c:v>0.379</c:v>
                </c:pt>
                <c:pt idx="4">
                  <c:v>0.33300000000000002</c:v>
                </c:pt>
                <c:pt idx="5">
                  <c:v>0.46700000000000003</c:v>
                </c:pt>
                <c:pt idx="6">
                  <c:v>0.374</c:v>
                </c:pt>
                <c:pt idx="7">
                  <c:v>0.35799999999999998</c:v>
                </c:pt>
                <c:pt idx="8">
                  <c:v>0.5</c:v>
                </c:pt>
                <c:pt idx="9">
                  <c:v>0.35699999999999998</c:v>
                </c:pt>
                <c:pt idx="10">
                  <c:v>0.42899999999999999</c:v>
                </c:pt>
                <c:pt idx="11">
                  <c:v>0.33300000000000002</c:v>
                </c:pt>
                <c:pt idx="1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7E-45AE-BE92-DA4687FC90D5}"/>
            </c:ext>
          </c:extLst>
        </c:ser>
        <c:ser>
          <c:idx val="2"/>
          <c:order val="2"/>
          <c:tx>
            <c:strRef>
              <c:f>Planilha4!$R$2</c:f>
              <c:strCache>
                <c:ptCount val="1"/>
                <c:pt idx="0">
                  <c:v>Nunca</c:v>
                </c:pt>
              </c:strCache>
            </c:strRef>
          </c:tx>
          <c:spPr>
            <a:solidFill>
              <a:srgbClr val="E33A5A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7E-45AE-BE92-DA4687FC90D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7E-45AE-BE92-DA4687FC90D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7E-45AE-BE92-DA4687FC9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Planilha4!$O$3:$O$15</c:f>
              <c:strCache>
                <c:ptCount val="13"/>
                <c:pt idx="0">
                  <c:v>PE</c:v>
                </c:pt>
                <c:pt idx="1">
                  <c:v>SP</c:v>
                </c:pt>
                <c:pt idx="2">
                  <c:v>MG</c:v>
                </c:pt>
                <c:pt idx="3">
                  <c:v>PR</c:v>
                </c:pt>
                <c:pt idx="4">
                  <c:v>BA</c:v>
                </c:pt>
                <c:pt idx="5">
                  <c:v>RJ</c:v>
                </c:pt>
                <c:pt idx="6">
                  <c:v>MS</c:v>
                </c:pt>
                <c:pt idx="7">
                  <c:v>ES</c:v>
                </c:pt>
                <c:pt idx="8">
                  <c:v>GO</c:v>
                </c:pt>
                <c:pt idx="9">
                  <c:v>MT</c:v>
                </c:pt>
                <c:pt idx="10">
                  <c:v>RN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Planilha4!$R$3:$R$15</c:f>
              <c:numCache>
                <c:formatCode>0.0%</c:formatCode>
                <c:ptCount val="13"/>
                <c:pt idx="0">
                  <c:v>0.21299999999999999</c:v>
                </c:pt>
                <c:pt idx="1">
                  <c:v>0.30299999999999999</c:v>
                </c:pt>
                <c:pt idx="2">
                  <c:v>0.20499999999999999</c:v>
                </c:pt>
                <c:pt idx="3">
                  <c:v>0.29699999999999999</c:v>
                </c:pt>
                <c:pt idx="4">
                  <c:v>0</c:v>
                </c:pt>
                <c:pt idx="5">
                  <c:v>0.13300000000000001</c:v>
                </c:pt>
                <c:pt idx="6">
                  <c:v>0.251</c:v>
                </c:pt>
                <c:pt idx="7">
                  <c:v>0.249</c:v>
                </c:pt>
                <c:pt idx="8">
                  <c:v>0.10100000000000001</c:v>
                </c:pt>
                <c:pt idx="9">
                  <c:v>0.216</c:v>
                </c:pt>
                <c:pt idx="10">
                  <c:v>0.14299999999999999</c:v>
                </c:pt>
                <c:pt idx="11">
                  <c:v>0.22500000000000001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7E-45AE-BE92-DA4687FC90D5}"/>
            </c:ext>
          </c:extLst>
        </c:ser>
        <c:ser>
          <c:idx val="3"/>
          <c:order val="3"/>
          <c:tx>
            <c:strRef>
              <c:f>Planilha4!$S$2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Planilha4!$O$3:$O$15</c:f>
              <c:strCache>
                <c:ptCount val="13"/>
                <c:pt idx="0">
                  <c:v>PE</c:v>
                </c:pt>
                <c:pt idx="1">
                  <c:v>SP</c:v>
                </c:pt>
                <c:pt idx="2">
                  <c:v>MG</c:v>
                </c:pt>
                <c:pt idx="3">
                  <c:v>PR</c:v>
                </c:pt>
                <c:pt idx="4">
                  <c:v>BA</c:v>
                </c:pt>
                <c:pt idx="5">
                  <c:v>RJ</c:v>
                </c:pt>
                <c:pt idx="6">
                  <c:v>MS</c:v>
                </c:pt>
                <c:pt idx="7">
                  <c:v>ES</c:v>
                </c:pt>
                <c:pt idx="8">
                  <c:v>GO</c:v>
                </c:pt>
                <c:pt idx="9">
                  <c:v>MT</c:v>
                </c:pt>
                <c:pt idx="10">
                  <c:v>RN</c:v>
                </c:pt>
                <c:pt idx="11">
                  <c:v>PB</c:v>
                </c:pt>
                <c:pt idx="12">
                  <c:v>RR</c:v>
                </c:pt>
              </c:strCache>
            </c:strRef>
          </c:cat>
          <c:val>
            <c:numRef>
              <c:f>Planilha4!$S$3:$S$15</c:f>
              <c:numCache>
                <c:formatCode>0.0%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5.0999999999999997E-2</c:v>
                </c:pt>
                <c:pt idx="3">
                  <c:v>0</c:v>
                </c:pt>
                <c:pt idx="4">
                  <c:v>0.33300000000000002</c:v>
                </c:pt>
                <c:pt idx="5">
                  <c:v>4.4999999999999998E-2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7E-45AE-BE92-DA4687FC90D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8144928"/>
        <c:axId val="278144536"/>
      </c:barChart>
      <c:catAx>
        <c:axId val="27814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4536"/>
        <c:crosses val="autoZero"/>
        <c:auto val="1"/>
        <c:lblAlgn val="ctr"/>
        <c:lblOffset val="100"/>
        <c:noMultiLvlLbl val="0"/>
      </c:catAx>
      <c:valAx>
        <c:axId val="278144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814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50123365922305"/>
          <c:y val="1.2701168124176678E-2"/>
          <c:w val="0.73280898773804437"/>
          <c:h val="4.9021233317130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0936515989285"/>
          <c:y val="0.14524529954188098"/>
          <c:w val="0.88009063484010708"/>
          <c:h val="0.60995551147911675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BA2-4FF1-AF89-AD27B8B5E74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9BA2-4FF1-AF89-AD27B8B5E74C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BA2-4FF1-AF89-AD27B8B5E7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BA2-4FF1-AF89-AD27B8B5E74C}"/>
              </c:ext>
            </c:extLst>
          </c:dPt>
          <c:dPt>
            <c:idx val="4"/>
            <c:invertIfNegative val="0"/>
            <c:bubble3D val="0"/>
            <c:spPr>
              <a:solidFill>
                <a:srgbClr val="42A89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BA2-4FF1-AF89-AD27B8B5E7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9BA2-4FF1-AF89-AD27B8B5E74C}"/>
              </c:ext>
            </c:extLst>
          </c:dPt>
          <c:dPt>
            <c:idx val="6"/>
            <c:invertIfNegative val="0"/>
            <c:bubble3D val="0"/>
            <c:spPr>
              <a:solidFill>
                <a:srgbClr val="76D2FE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9BA2-4FF1-AF89-AD27B8B5E74C}"/>
              </c:ext>
            </c:extLst>
          </c:dPt>
          <c:dPt>
            <c:idx val="7"/>
            <c:invertIfNegative val="0"/>
            <c:bubble3D val="0"/>
            <c:spPr>
              <a:solidFill>
                <a:srgbClr val="F0A2C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BA2-4FF1-AF89-AD27B8B5E74C}"/>
              </c:ext>
            </c:extLst>
          </c:dPt>
          <c:dPt>
            <c:idx val="8"/>
            <c:invertIfNegative val="0"/>
            <c:bubble3D val="0"/>
            <c:spPr>
              <a:solidFill>
                <a:srgbClr val="FFBA0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BA2-4FF1-AF89-AD27B8B5E74C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A2-4FF1-AF89-AD27B8B5E74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A2-4FF1-AF89-AD27B8B5E74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Plan1!$D$2:$D$4</c:f>
              <c:strCache>
                <c:ptCount val="3"/>
                <c:pt idx="0">
                  <c:v>Computador na residência</c:v>
                </c:pt>
                <c:pt idx="1">
                  <c:v>Computador no negócio rural</c:v>
                </c:pt>
                <c:pt idx="2">
                  <c:v>Celular</c:v>
                </c:pt>
              </c:strCache>
            </c:strRef>
          </c:cat>
          <c:val>
            <c:numRef>
              <c:f>Plan1!$E$2:$E$4</c:f>
              <c:numCache>
                <c:formatCode>General</c:formatCode>
                <c:ptCount val="3"/>
                <c:pt idx="0">
                  <c:v>6.8</c:v>
                </c:pt>
                <c:pt idx="1">
                  <c:v>6.4</c:v>
                </c:pt>
                <c:pt idx="2">
                  <c:v>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BA2-4FF1-AF89-AD27B8B5E7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8143360"/>
        <c:axId val="278142968"/>
      </c:barChart>
      <c:catAx>
        <c:axId val="278143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78142968"/>
        <c:crosses val="autoZero"/>
        <c:auto val="1"/>
        <c:lblAlgn val="ctr"/>
        <c:lblOffset val="100"/>
        <c:noMultiLvlLbl val="0"/>
      </c:catAx>
      <c:valAx>
        <c:axId val="278142968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27814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E-423E-B691-37B52E331C1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E-423E-B691-37B52E331C1A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0.496</c:v>
                </c:pt>
                <c:pt idx="1">
                  <c:v>0.504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E-423E-B691-37B52E331C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42A89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12-421A-A4C8-E022E0BB324E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12-421A-A4C8-E022E0BB324E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0.51900000000000002</c:v>
                </c:pt>
                <c:pt idx="1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12-421A-A4C8-E022E0BB324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0936515989285"/>
          <c:y val="0.14524529954188098"/>
          <c:w val="0.88009063484010708"/>
          <c:h val="0.60995551147911675"/>
        </c:manualLayout>
      </c:layout>
      <c:barChart>
        <c:barDir val="bar"/>
        <c:grouping val="clustered"/>
        <c:varyColors val="0"/>
        <c:ser>
          <c:idx val="0"/>
          <c:order val="0"/>
          <c:spPr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9C68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AF-4659-A864-EDE7A00D0C60}"/>
              </c:ext>
            </c:extLst>
          </c:dPt>
          <c:dPt>
            <c:idx val="1"/>
            <c:invertIfNegative val="0"/>
            <c:bubble3D val="0"/>
            <c:spPr>
              <a:solidFill>
                <a:srgbClr val="5D98FF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AAF-4659-A864-EDE7A00D0C60}"/>
              </c:ext>
            </c:extLst>
          </c:dPt>
          <c:dPt>
            <c:idx val="2"/>
            <c:invertIfNegative val="0"/>
            <c:bubble3D val="0"/>
            <c:spPr>
              <a:solidFill>
                <a:srgbClr val="5B9BD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AAF-4659-A864-EDE7A00D0C6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AAF-4659-A864-EDE7A00D0C60}"/>
              </c:ext>
            </c:extLst>
          </c:dPt>
          <c:dPt>
            <c:idx val="4"/>
            <c:invertIfNegative val="0"/>
            <c:bubble3D val="0"/>
            <c:spPr>
              <a:solidFill>
                <a:srgbClr val="42A895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CAAF-4659-A864-EDE7A00D0C6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CAAF-4659-A864-EDE7A00D0C60}"/>
              </c:ext>
            </c:extLst>
          </c:dPt>
          <c:dPt>
            <c:idx val="6"/>
            <c:invertIfNegative val="0"/>
            <c:bubble3D val="0"/>
            <c:spPr>
              <a:solidFill>
                <a:srgbClr val="76D2FE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CAAF-4659-A864-EDE7A00D0C60}"/>
              </c:ext>
            </c:extLst>
          </c:dPt>
          <c:dPt>
            <c:idx val="7"/>
            <c:invertIfNegative val="0"/>
            <c:bubble3D val="0"/>
            <c:spPr>
              <a:solidFill>
                <a:srgbClr val="F0A2C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CAAF-4659-A864-EDE7A00D0C60}"/>
              </c:ext>
            </c:extLst>
          </c:dPt>
          <c:dPt>
            <c:idx val="8"/>
            <c:invertIfNegative val="0"/>
            <c:bubble3D val="0"/>
            <c:spPr>
              <a:solidFill>
                <a:srgbClr val="FFBA00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CAAF-4659-A864-EDE7A00D0C60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AF-4659-A864-EDE7A00D0C60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F-4659-A864-EDE7A00D0C6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Plan1!$D$2:$D$3</c:f>
              <c:strCache>
                <c:ptCount val="2"/>
                <c:pt idx="0">
                  <c:v>Negócio rural</c:v>
                </c:pt>
                <c:pt idx="1">
                  <c:v>Residência</c:v>
                </c:pt>
              </c:strCache>
            </c:strRef>
          </c:cat>
          <c:val>
            <c:numRef>
              <c:f>Plan1!$E$2:$E$3</c:f>
              <c:numCache>
                <c:formatCode>0.00%</c:formatCode>
                <c:ptCount val="2"/>
                <c:pt idx="0">
                  <c:v>0.44700000000000001</c:v>
                </c:pt>
                <c:pt idx="1">
                  <c:v>0.75700000000000001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AAF-4659-A864-EDE7A00D0C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7853584"/>
        <c:axId val="277853192"/>
      </c:barChart>
      <c:catAx>
        <c:axId val="277853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277853192"/>
        <c:crosses val="autoZero"/>
        <c:auto val="1"/>
        <c:lblAlgn val="ctr"/>
        <c:lblOffset val="100"/>
        <c:noMultiLvlLbl val="0"/>
      </c:catAx>
      <c:valAx>
        <c:axId val="277853192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%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/>
          </a:p>
        </c:txPr>
        <c:crossAx val="27785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E-423E-B691-37B52E331C1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E-423E-B691-37B52E331C1A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E-423E-B691-37B52E331C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E-423E-B691-37B52E331C1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E-423E-B691-37B52E331C1A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E-423E-B691-37B52E331C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rgbClr val="3BAB8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88-4B0D-AFDD-80330FB74714}"/>
              </c:ext>
            </c:extLst>
          </c:dPt>
          <c:dPt>
            <c:idx val="1"/>
            <c:bubble3D val="0"/>
            <c:spPr>
              <a:solidFill>
                <a:srgbClr val="F2395A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88-4B0D-AFDD-80330FB74714}"/>
              </c:ext>
            </c:extLst>
          </c:dPt>
          <c:dLbls>
            <c:delete val="1"/>
          </c:dLbls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0.95699999999999996</c:v>
                </c:pt>
                <c:pt idx="1">
                  <c:v>4.3000000000000038E-2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88-4B0D-AFDD-80330FB747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E-423E-B691-37B52E331C1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E-423E-B691-37B52E331C1A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E-423E-B691-37B52E331C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E-423E-B691-37B52E331C1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E-423E-B691-37B52E331C1A}"/>
              </c:ext>
            </c:extLst>
          </c:dPt>
          <c:dLbls>
            <c:delete val="1"/>
          </c:dLbls>
          <c:cat>
            <c:strRef>
              <c:f>Planilha2!$N$7:$N$8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Planilha2!$O$7:$O$8</c:f>
              <c:numCache>
                <c:formatCode>0.00%</c:formatCode>
                <c:ptCount val="2"/>
                <c:pt idx="0">
                  <c:v>0.04</c:v>
                </c:pt>
                <c:pt idx="1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E-423E-B691-37B52E331C1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3BAB8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D7-4B79-AE35-BC455630BB8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D7-4B79-AE35-BC455630BB81}"/>
              </c:ext>
            </c:extLst>
          </c:dPt>
          <c:dLbls>
            <c:dLbl>
              <c:idx val="1"/>
              <c:layout>
                <c:manualLayout>
                  <c:x val="2.9569077264348133E-3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D7-4B79-AE35-BC455630BB81}"/>
                </c:ext>
              </c:extLst>
            </c:dLbl>
            <c:dLbl>
              <c:idx val="2"/>
              <c:layout>
                <c:manualLayout>
                  <c:x val="1.4784538632174609E-3"/>
                  <c:y val="-1.8140913473556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D7-4B79-AE35-BC455630BB81}"/>
                </c:ext>
              </c:extLst>
            </c:dLbl>
            <c:dLbl>
              <c:idx val="3"/>
              <c:layout>
                <c:manualLayout>
                  <c:x val="0"/>
                  <c:y val="-9.0704567367782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D7-4B79-AE35-BC455630BB81}"/>
                </c:ext>
              </c:extLst>
            </c:dLbl>
            <c:dLbl>
              <c:idx val="4"/>
              <c:layout>
                <c:manualLayout>
                  <c:x val="-1.0841869750723115E-16"/>
                  <c:y val="-1.209394231570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D7-4B79-AE35-BC455630BB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0.97599999999999998</c:v>
                </c:pt>
                <c:pt idx="1">
                  <c:v>0.94799999999999995</c:v>
                </c:pt>
                <c:pt idx="2">
                  <c:v>0.94299999999999995</c:v>
                </c:pt>
                <c:pt idx="3">
                  <c:v>0.96299999999999997</c:v>
                </c:pt>
                <c:pt idx="4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D7-4B79-AE35-BC455630BB8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E33A5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latin typeface="Century Gothic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Centro-Oeste</c:v>
                </c:pt>
                <c:pt idx="1">
                  <c:v>Nordeste</c:v>
                </c:pt>
                <c:pt idx="2">
                  <c:v>Norte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2.4E-2</c:v>
                </c:pt>
                <c:pt idx="1">
                  <c:v>5.0999999999999997E-2</c:v>
                </c:pt>
                <c:pt idx="2">
                  <c:v>5.7000000000000002E-2</c:v>
                </c:pt>
                <c:pt idx="3">
                  <c:v>3.5000000000000003E-2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D7-4B79-AE35-BC455630BB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8199840"/>
        <c:axId val="188200624"/>
      </c:barChart>
      <c:catAx>
        <c:axId val="1881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88200624"/>
        <c:crosses val="autoZero"/>
        <c:auto val="1"/>
        <c:lblAlgn val="ctr"/>
        <c:lblOffset val="100"/>
        <c:noMultiLvlLbl val="0"/>
      </c:catAx>
      <c:valAx>
        <c:axId val="188200624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6350">
            <a:solidFill>
              <a:schemeClr val="bg1">
                <a:lumMod val="95000"/>
              </a:schemeClr>
            </a:solidFill>
          </a:ln>
        </c:spPr>
        <c:txPr>
          <a:bodyPr/>
          <a:lstStyle/>
          <a:p>
            <a:pPr>
              <a:defRPr sz="90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defRPr>
            </a:pPr>
            <a:endParaRPr lang="pt-BR"/>
          </a:p>
        </c:txPr>
        <c:crossAx val="188199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843218132804231"/>
          <c:y val="0.91256389196395626"/>
          <c:w val="0.47796450276594538"/>
          <c:h val="6.9295194562487353E-2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bg1"/>
    </cs:fontRef>
    <cs:defRPr sz="1197" kern="120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0.16019</cdr:x>
      <cdr:y>0.78857</cdr:y>
    </cdr:from>
    <cdr:to>
      <cdr:x>0.21887</cdr:x>
      <cdr:y>0.86286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76071" y="3312368"/>
          <a:ext cx="504056" cy="312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24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7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95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75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0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0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8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04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92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0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8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D11AF-3061-43C5-91F3-FCE7A4FBD859}" type="datetimeFigureOut">
              <a:rPr lang="pt-BR" smtClean="0"/>
              <a:t>23/11/2017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CC741-C695-44A1-AEEA-5FD0072A9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0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8.xml"/><Relationship Id="rId7" Type="http://schemas.openxmlformats.org/officeDocument/2006/relationships/slide" Target="slide9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97.xml"/><Relationship Id="rId4" Type="http://schemas.openxmlformats.org/officeDocument/2006/relationships/image" Target="../media/image21.png"/><Relationship Id="rId9" Type="http://schemas.openxmlformats.org/officeDocument/2006/relationships/image" Target="../media/image44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image" Target="../media/image49.png"/><Relationship Id="rId7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1.xml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chart" Target="../charts/chart56.xml"/><Relationship Id="rId4" Type="http://schemas.openxmlformats.org/officeDocument/2006/relationships/slide" Target="slide102.xml"/><Relationship Id="rId9" Type="http://schemas.openxmlformats.org/officeDocument/2006/relationships/image" Target="../media/image23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3.xml"/><Relationship Id="rId3" Type="http://schemas.openxmlformats.org/officeDocument/2006/relationships/chart" Target="../charts/chart57.xml"/><Relationship Id="rId7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1.xml"/><Relationship Id="rId5" Type="http://schemas.openxmlformats.org/officeDocument/2006/relationships/image" Target="../media/image21.png"/><Relationship Id="rId4" Type="http://schemas.openxmlformats.org/officeDocument/2006/relationships/slide" Target="slide102.xml"/><Relationship Id="rId9" Type="http://schemas.openxmlformats.org/officeDocument/2006/relationships/image" Target="../media/image23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2.xml"/><Relationship Id="rId7" Type="http://schemas.openxmlformats.org/officeDocument/2006/relationships/slide" Target="slide10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01.xml"/><Relationship Id="rId4" Type="http://schemas.openxmlformats.org/officeDocument/2006/relationships/image" Target="../media/image21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5.xml"/><Relationship Id="rId7" Type="http://schemas.openxmlformats.org/officeDocument/2006/relationships/slide" Target="slide10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54.png"/><Relationship Id="rId5" Type="http://schemas.openxmlformats.org/officeDocument/2006/relationships/slide" Target="slide104.xml"/><Relationship Id="rId10" Type="http://schemas.openxmlformats.org/officeDocument/2006/relationships/image" Target="../media/image40.png"/><Relationship Id="rId4" Type="http://schemas.openxmlformats.org/officeDocument/2006/relationships/image" Target="../media/image21.png"/><Relationship Id="rId9" Type="http://schemas.openxmlformats.org/officeDocument/2006/relationships/chart" Target="../charts/chart58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5.xml"/><Relationship Id="rId7" Type="http://schemas.openxmlformats.org/officeDocument/2006/relationships/slide" Target="slide10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04.xml"/><Relationship Id="rId4" Type="http://schemas.openxmlformats.org/officeDocument/2006/relationships/image" Target="../media/image21.png"/><Relationship Id="rId9" Type="http://schemas.openxmlformats.org/officeDocument/2006/relationships/chart" Target="../charts/chart59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5.xml"/><Relationship Id="rId7" Type="http://schemas.openxmlformats.org/officeDocument/2006/relationships/slide" Target="slide10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04.xml"/><Relationship Id="rId4" Type="http://schemas.openxmlformats.org/officeDocument/2006/relationships/image" Target="../media/image21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08.xml"/><Relationship Id="rId7" Type="http://schemas.openxmlformats.org/officeDocument/2006/relationships/slide" Target="slide11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07.xml"/><Relationship Id="rId4" Type="http://schemas.openxmlformats.org/officeDocument/2006/relationships/image" Target="../media/image21.png"/><Relationship Id="rId9" Type="http://schemas.openxmlformats.org/officeDocument/2006/relationships/chart" Target="../charts/chart60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09.xml"/><Relationship Id="rId7" Type="http://schemas.openxmlformats.org/officeDocument/2006/relationships/slide" Target="slide107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08.xml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slide" Target="slide110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10.xml"/><Relationship Id="rId3" Type="http://schemas.openxmlformats.org/officeDocument/2006/relationships/slide" Target="slide108.xml"/><Relationship Id="rId7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7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slide" Target="slide12.xml"/><Relationship Id="rId9" Type="http://schemas.openxmlformats.org/officeDocument/2006/relationships/image" Target="../media/image23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13" Type="http://schemas.openxmlformats.org/officeDocument/2006/relationships/chart" Target="../charts/chart61.xml"/><Relationship Id="rId3" Type="http://schemas.openxmlformats.org/officeDocument/2006/relationships/slide" Target="slide108.xml"/><Relationship Id="rId7" Type="http://schemas.openxmlformats.org/officeDocument/2006/relationships/slide" Target="slide110.xml"/><Relationship Id="rId12" Type="http://schemas.openxmlformats.org/officeDocument/2006/relationships/slide" Target="slide1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114.xml"/><Relationship Id="rId5" Type="http://schemas.openxmlformats.org/officeDocument/2006/relationships/slide" Target="slide107.xml"/><Relationship Id="rId15" Type="http://schemas.openxmlformats.org/officeDocument/2006/relationships/image" Target="../media/image23.png"/><Relationship Id="rId10" Type="http://schemas.openxmlformats.org/officeDocument/2006/relationships/slide" Target="slide113.xml"/><Relationship Id="rId4" Type="http://schemas.openxmlformats.org/officeDocument/2006/relationships/image" Target="../media/image21.png"/><Relationship Id="rId9" Type="http://schemas.openxmlformats.org/officeDocument/2006/relationships/slide" Target="slide112.xml"/><Relationship Id="rId14" Type="http://schemas.openxmlformats.org/officeDocument/2006/relationships/chart" Target="../charts/chart6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13" Type="http://schemas.openxmlformats.org/officeDocument/2006/relationships/chart" Target="../charts/chart63.xml"/><Relationship Id="rId3" Type="http://schemas.openxmlformats.org/officeDocument/2006/relationships/slide" Target="slide108.xml"/><Relationship Id="rId7" Type="http://schemas.openxmlformats.org/officeDocument/2006/relationships/slide" Target="slide110.xml"/><Relationship Id="rId12" Type="http://schemas.openxmlformats.org/officeDocument/2006/relationships/slide" Target="slide1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114.xml"/><Relationship Id="rId5" Type="http://schemas.openxmlformats.org/officeDocument/2006/relationships/slide" Target="slide107.xml"/><Relationship Id="rId15" Type="http://schemas.openxmlformats.org/officeDocument/2006/relationships/image" Target="../media/image23.png"/><Relationship Id="rId10" Type="http://schemas.openxmlformats.org/officeDocument/2006/relationships/slide" Target="slide113.xml"/><Relationship Id="rId4" Type="http://schemas.openxmlformats.org/officeDocument/2006/relationships/image" Target="../media/image21.png"/><Relationship Id="rId9" Type="http://schemas.openxmlformats.org/officeDocument/2006/relationships/slide" Target="slide112.xml"/><Relationship Id="rId14" Type="http://schemas.openxmlformats.org/officeDocument/2006/relationships/chart" Target="../charts/chart64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13" Type="http://schemas.openxmlformats.org/officeDocument/2006/relationships/chart" Target="../charts/chart65.xml"/><Relationship Id="rId3" Type="http://schemas.openxmlformats.org/officeDocument/2006/relationships/slide" Target="slide108.xml"/><Relationship Id="rId7" Type="http://schemas.openxmlformats.org/officeDocument/2006/relationships/slide" Target="slide110.xml"/><Relationship Id="rId12" Type="http://schemas.openxmlformats.org/officeDocument/2006/relationships/slide" Target="slide1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114.xml"/><Relationship Id="rId5" Type="http://schemas.openxmlformats.org/officeDocument/2006/relationships/slide" Target="slide107.xml"/><Relationship Id="rId15" Type="http://schemas.openxmlformats.org/officeDocument/2006/relationships/image" Target="../media/image23.png"/><Relationship Id="rId10" Type="http://schemas.openxmlformats.org/officeDocument/2006/relationships/slide" Target="slide113.xml"/><Relationship Id="rId4" Type="http://schemas.openxmlformats.org/officeDocument/2006/relationships/image" Target="../media/image21.png"/><Relationship Id="rId9" Type="http://schemas.openxmlformats.org/officeDocument/2006/relationships/slide" Target="slide112.xml"/><Relationship Id="rId14" Type="http://schemas.openxmlformats.org/officeDocument/2006/relationships/chart" Target="../charts/chart66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8.xml"/><Relationship Id="rId13" Type="http://schemas.openxmlformats.org/officeDocument/2006/relationships/slide" Target="slide114.xml"/><Relationship Id="rId3" Type="http://schemas.openxmlformats.org/officeDocument/2006/relationships/slide" Target="slide108.xml"/><Relationship Id="rId7" Type="http://schemas.openxmlformats.org/officeDocument/2006/relationships/chart" Target="../charts/chart67.xml"/><Relationship Id="rId12" Type="http://schemas.openxmlformats.org/officeDocument/2006/relationships/slide" Target="slide11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112.xml"/><Relationship Id="rId5" Type="http://schemas.openxmlformats.org/officeDocument/2006/relationships/slide" Target="slide107.xml"/><Relationship Id="rId15" Type="http://schemas.openxmlformats.org/officeDocument/2006/relationships/image" Target="../media/image23.png"/><Relationship Id="rId10" Type="http://schemas.openxmlformats.org/officeDocument/2006/relationships/slide" Target="slide111.xml"/><Relationship Id="rId4" Type="http://schemas.openxmlformats.org/officeDocument/2006/relationships/image" Target="../media/image21.png"/><Relationship Id="rId9" Type="http://schemas.openxmlformats.org/officeDocument/2006/relationships/slide" Target="slide110.xml"/><Relationship Id="rId14" Type="http://schemas.openxmlformats.org/officeDocument/2006/relationships/slide" Target="slide115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13" Type="http://schemas.openxmlformats.org/officeDocument/2006/relationships/chart" Target="../charts/chart69.xml"/><Relationship Id="rId3" Type="http://schemas.openxmlformats.org/officeDocument/2006/relationships/slide" Target="slide108.xml"/><Relationship Id="rId7" Type="http://schemas.openxmlformats.org/officeDocument/2006/relationships/slide" Target="slide110.xml"/><Relationship Id="rId12" Type="http://schemas.openxmlformats.org/officeDocument/2006/relationships/slide" Target="slide1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114.xml"/><Relationship Id="rId5" Type="http://schemas.openxmlformats.org/officeDocument/2006/relationships/slide" Target="slide107.xml"/><Relationship Id="rId15" Type="http://schemas.openxmlformats.org/officeDocument/2006/relationships/image" Target="../media/image23.png"/><Relationship Id="rId10" Type="http://schemas.openxmlformats.org/officeDocument/2006/relationships/slide" Target="slide113.xml"/><Relationship Id="rId4" Type="http://schemas.openxmlformats.org/officeDocument/2006/relationships/image" Target="../media/image21.png"/><Relationship Id="rId9" Type="http://schemas.openxmlformats.org/officeDocument/2006/relationships/slide" Target="slide112.xml"/><Relationship Id="rId14" Type="http://schemas.openxmlformats.org/officeDocument/2006/relationships/chart" Target="../charts/chart70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111.xml"/><Relationship Id="rId13" Type="http://schemas.openxmlformats.org/officeDocument/2006/relationships/chart" Target="../charts/chart71.xml"/><Relationship Id="rId3" Type="http://schemas.openxmlformats.org/officeDocument/2006/relationships/slide" Target="slide108.xml"/><Relationship Id="rId7" Type="http://schemas.openxmlformats.org/officeDocument/2006/relationships/slide" Target="slide110.xml"/><Relationship Id="rId12" Type="http://schemas.openxmlformats.org/officeDocument/2006/relationships/slide" Target="slide1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114.xml"/><Relationship Id="rId5" Type="http://schemas.openxmlformats.org/officeDocument/2006/relationships/slide" Target="slide107.xml"/><Relationship Id="rId15" Type="http://schemas.openxmlformats.org/officeDocument/2006/relationships/image" Target="../media/image23.png"/><Relationship Id="rId10" Type="http://schemas.openxmlformats.org/officeDocument/2006/relationships/slide" Target="slide113.xml"/><Relationship Id="rId4" Type="http://schemas.openxmlformats.org/officeDocument/2006/relationships/image" Target="../media/image21.png"/><Relationship Id="rId9" Type="http://schemas.openxmlformats.org/officeDocument/2006/relationships/slide" Target="slide112.xml"/><Relationship Id="rId14" Type="http://schemas.openxmlformats.org/officeDocument/2006/relationships/chart" Target="../charts/chart7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chart" Target="../charts/chart74.xml"/><Relationship Id="rId7" Type="http://schemas.openxmlformats.org/officeDocument/2006/relationships/image" Target="../media/image27.png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chart" Target="../charts/chart76.xml"/><Relationship Id="rId4" Type="http://schemas.openxmlformats.org/officeDocument/2006/relationships/chart" Target="../charts/chart75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chart" Target="../charts/chart81.xml"/><Relationship Id="rId3" Type="http://schemas.openxmlformats.org/officeDocument/2006/relationships/image" Target="../media/image59.png"/><Relationship Id="rId7" Type="http://schemas.openxmlformats.org/officeDocument/2006/relationships/chart" Target="../charts/chart78.xml"/><Relationship Id="rId12" Type="http://schemas.openxmlformats.org/officeDocument/2006/relationships/chart" Target="../charts/chart80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chart" Target="../charts/chart79.xml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chart" Target="../charts/chart9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slide" Target="slide12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chart" Target="../charts/chart10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21.png"/><Relationship Id="rId4" Type="http://schemas.openxmlformats.org/officeDocument/2006/relationships/slide" Target="slide15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5.xml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5.xml"/><Relationship Id="rId7" Type="http://schemas.openxmlformats.org/officeDocument/2006/relationships/slide" Target="slide1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24.png"/><Relationship Id="rId3" Type="http://schemas.openxmlformats.org/officeDocument/2006/relationships/chart" Target="../charts/chart11.xml"/><Relationship Id="rId7" Type="http://schemas.openxmlformats.org/officeDocument/2006/relationships/image" Target="../media/image22.png"/><Relationship Id="rId12" Type="http://schemas.openxmlformats.org/officeDocument/2006/relationships/chart" Target="../charts/chart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chart" Target="../charts/chart13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35.xml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18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chart" Target="../charts/chart14.xml"/><Relationship Id="rId7" Type="http://schemas.openxmlformats.org/officeDocument/2006/relationships/image" Target="../media/image21.png"/><Relationship Id="rId12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chart" Target="../charts/chart15.xml"/><Relationship Id="rId7" Type="http://schemas.openxmlformats.org/officeDocument/2006/relationships/image" Target="../media/image21.png"/><Relationship Id="rId12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chart" Target="../charts/chart16.xml"/><Relationship Id="rId7" Type="http://schemas.openxmlformats.org/officeDocument/2006/relationships/image" Target="../media/image21.png"/><Relationship Id="rId12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slide" Target="slide20.xml"/><Relationship Id="rId4" Type="http://schemas.openxmlformats.org/officeDocument/2006/relationships/slide" Target="slide21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21.png"/><Relationship Id="rId4" Type="http://schemas.openxmlformats.org/officeDocument/2006/relationships/slide" Target="slide25.xml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image" Target="../media/image21.png"/><Relationship Id="rId4" Type="http://schemas.openxmlformats.org/officeDocument/2006/relationships/slide" Target="slide25.xml"/><Relationship Id="rId9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5.xml"/><Relationship Id="rId7" Type="http://schemas.openxmlformats.org/officeDocument/2006/relationships/slide" Target="slide2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chart" Target="../charts/chart19.xml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5" Type="http://schemas.openxmlformats.org/officeDocument/2006/relationships/image" Target="../media/image21.png"/><Relationship Id="rId4" Type="http://schemas.openxmlformats.org/officeDocument/2006/relationships/slide" Target="slide28.xml"/><Relationship Id="rId9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7.xml"/><Relationship Id="rId4" Type="http://schemas.openxmlformats.org/officeDocument/2006/relationships/image" Target="../media/image21.png"/><Relationship Id="rId9" Type="http://schemas.openxmlformats.org/officeDocument/2006/relationships/chart" Target="../charts/char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28.xml"/><Relationship Id="rId7" Type="http://schemas.openxmlformats.org/officeDocument/2006/relationships/slide" Target="slide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2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3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microsoft.com/office/2007/relationships/hdphoto" Target="../media/hdphoto2.wdp"/><Relationship Id="rId3" Type="http://schemas.openxmlformats.org/officeDocument/2006/relationships/chart" Target="../charts/chart21.xml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slide" Target="slide34.xml"/><Relationship Id="rId4" Type="http://schemas.openxmlformats.org/officeDocument/2006/relationships/slide" Target="slide32.xml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slide" Target="slide34.xml"/><Relationship Id="rId4" Type="http://schemas.openxmlformats.org/officeDocument/2006/relationships/slide" Target="slide32.xml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2.xml"/><Relationship Id="rId7" Type="http://schemas.openxmlformats.org/officeDocument/2006/relationships/slide" Target="slide3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31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chart" Target="../charts/chart23.xml"/><Relationship Id="rId7" Type="http://schemas.openxmlformats.org/officeDocument/2006/relationships/slide" Target="slide32.xml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slide" Target="slide33.xml"/><Relationship Id="rId5" Type="http://schemas.openxmlformats.org/officeDocument/2006/relationships/slide" Target="slide34.xml"/><Relationship Id="rId10" Type="http://schemas.openxmlformats.org/officeDocument/2006/relationships/image" Target="../media/image22.png"/><Relationship Id="rId4" Type="http://schemas.openxmlformats.org/officeDocument/2006/relationships/slide" Target="slide35.xml"/><Relationship Id="rId9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chart" Target="../charts/chart24.xml"/><Relationship Id="rId7" Type="http://schemas.openxmlformats.org/officeDocument/2006/relationships/slide" Target="slide32.xml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slide" Target="slide33.xml"/><Relationship Id="rId5" Type="http://schemas.openxmlformats.org/officeDocument/2006/relationships/slide" Target="slide34.xml"/><Relationship Id="rId10" Type="http://schemas.openxmlformats.org/officeDocument/2006/relationships/image" Target="../media/image22.png"/><Relationship Id="rId4" Type="http://schemas.openxmlformats.org/officeDocument/2006/relationships/slide" Target="slide35.xml"/><Relationship Id="rId9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chart" Target="../charts/chart25.xml"/><Relationship Id="rId7" Type="http://schemas.openxmlformats.org/officeDocument/2006/relationships/slide" Target="slide32.xml"/><Relationship Id="rId12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slide" Target="slide33.xml"/><Relationship Id="rId5" Type="http://schemas.openxmlformats.org/officeDocument/2006/relationships/slide" Target="slide34.xml"/><Relationship Id="rId10" Type="http://schemas.openxmlformats.org/officeDocument/2006/relationships/image" Target="../media/image22.png"/><Relationship Id="rId4" Type="http://schemas.openxmlformats.org/officeDocument/2006/relationships/slide" Target="slide35.xml"/><Relationship Id="rId9" Type="http://schemas.openxmlformats.org/officeDocument/2006/relationships/slide" Target="slide3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chart" Target="../charts/chart26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slide" Target="slide40.xml"/><Relationship Id="rId4" Type="http://schemas.openxmlformats.org/officeDocument/2006/relationships/slide" Target="slide38.xml"/><Relationship Id="rId9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chart" Target="../charts/chart27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slide" Target="slide40.xml"/><Relationship Id="rId4" Type="http://schemas.openxmlformats.org/officeDocument/2006/relationships/slide" Target="slide38.xml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8.xml"/><Relationship Id="rId7" Type="http://schemas.openxmlformats.org/officeDocument/2006/relationships/slide" Target="slide3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37.xml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slide" Target="slide38.xml"/><Relationship Id="rId7" Type="http://schemas.openxmlformats.org/officeDocument/2006/relationships/slide" Target="slide39.xml"/><Relationship Id="rId12" Type="http://schemas.openxmlformats.org/officeDocument/2006/relationships/slide" Target="slide4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slide" Target="slide41.xml"/><Relationship Id="rId5" Type="http://schemas.openxmlformats.org/officeDocument/2006/relationships/slide" Target="slide37.xml"/><Relationship Id="rId10" Type="http://schemas.openxmlformats.org/officeDocument/2006/relationships/slide" Target="slide40.xml"/><Relationship Id="rId4" Type="http://schemas.openxmlformats.org/officeDocument/2006/relationships/image" Target="../media/image21.png"/><Relationship Id="rId9" Type="http://schemas.openxmlformats.org/officeDocument/2006/relationships/chart" Target="../charts/chart2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42.xml"/><Relationship Id="rId3" Type="http://schemas.openxmlformats.org/officeDocument/2006/relationships/slide" Target="slide38.xml"/><Relationship Id="rId7" Type="http://schemas.openxmlformats.org/officeDocument/2006/relationships/slide" Target="slide39.xml"/><Relationship Id="rId12" Type="http://schemas.openxmlformats.org/officeDocument/2006/relationships/slide" Target="slide4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slide" Target="slide37.xml"/><Relationship Id="rId10" Type="http://schemas.openxmlformats.org/officeDocument/2006/relationships/slide" Target="slide40.xml"/><Relationship Id="rId4" Type="http://schemas.openxmlformats.org/officeDocument/2006/relationships/image" Target="../media/image21.png"/><Relationship Id="rId9" Type="http://schemas.openxmlformats.org/officeDocument/2006/relationships/chart" Target="../charts/chart2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42.xml"/><Relationship Id="rId3" Type="http://schemas.openxmlformats.org/officeDocument/2006/relationships/slide" Target="slide38.xml"/><Relationship Id="rId7" Type="http://schemas.openxmlformats.org/officeDocument/2006/relationships/slide" Target="slide39.xml"/><Relationship Id="rId12" Type="http://schemas.openxmlformats.org/officeDocument/2006/relationships/slide" Target="slide4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slide" Target="slide37.xml"/><Relationship Id="rId10" Type="http://schemas.openxmlformats.org/officeDocument/2006/relationships/slide" Target="slide40.xml"/><Relationship Id="rId4" Type="http://schemas.openxmlformats.org/officeDocument/2006/relationships/image" Target="../media/image21.png"/><Relationship Id="rId9" Type="http://schemas.openxmlformats.org/officeDocument/2006/relationships/chart" Target="../charts/chart3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image" Target="../media/image21.png"/><Relationship Id="rId4" Type="http://schemas.openxmlformats.org/officeDocument/2006/relationships/slide" Target="slide44.xml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chart" Target="../charts/chart32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5" Type="http://schemas.openxmlformats.org/officeDocument/2006/relationships/image" Target="../media/image21.png"/><Relationship Id="rId4" Type="http://schemas.openxmlformats.org/officeDocument/2006/relationships/slide" Target="slide44.xml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4.xml"/><Relationship Id="rId7" Type="http://schemas.openxmlformats.org/officeDocument/2006/relationships/slide" Target="slide4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43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4.xml"/><Relationship Id="rId7" Type="http://schemas.openxmlformats.org/officeDocument/2006/relationships/slide" Target="slide4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43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chart" Target="../charts/chart33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5" Type="http://schemas.openxmlformats.org/officeDocument/2006/relationships/image" Target="../media/image21.png"/><Relationship Id="rId4" Type="http://schemas.openxmlformats.org/officeDocument/2006/relationships/slide" Target="slide48.xml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48.xml"/><Relationship Id="rId7" Type="http://schemas.openxmlformats.org/officeDocument/2006/relationships/slide" Target="slide4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47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50.xml"/><Relationship Id="rId7" Type="http://schemas.openxmlformats.org/officeDocument/2006/relationships/slide" Target="slide4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8.xml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49.xml"/><Relationship Id="rId7" Type="http://schemas.openxmlformats.org/officeDocument/2006/relationships/slide" Target="slide4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48.xml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chart" Target="../charts/chart34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image" Target="../media/image21.png"/><Relationship Id="rId4" Type="http://schemas.openxmlformats.org/officeDocument/2006/relationships/slide" Target="slide52.xml"/><Relationship Id="rId9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3" Type="http://schemas.openxmlformats.org/officeDocument/2006/relationships/chart" Target="../charts/chart35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5" Type="http://schemas.openxmlformats.org/officeDocument/2006/relationships/image" Target="../media/image21.png"/><Relationship Id="rId4" Type="http://schemas.openxmlformats.org/officeDocument/2006/relationships/slide" Target="slide52.xml"/><Relationship Id="rId9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2.xml"/><Relationship Id="rId7" Type="http://schemas.openxmlformats.org/officeDocument/2006/relationships/slide" Target="slide5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1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2.xml"/><Relationship Id="rId7" Type="http://schemas.openxmlformats.org/officeDocument/2006/relationships/slide" Target="slide5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1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5" Type="http://schemas.openxmlformats.org/officeDocument/2006/relationships/image" Target="../media/image21.png"/><Relationship Id="rId4" Type="http://schemas.openxmlformats.org/officeDocument/2006/relationships/slide" Target="slide56.xml"/><Relationship Id="rId9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5.xml"/><Relationship Id="rId5" Type="http://schemas.openxmlformats.org/officeDocument/2006/relationships/image" Target="../media/image21.png"/><Relationship Id="rId4" Type="http://schemas.openxmlformats.org/officeDocument/2006/relationships/slide" Target="slide56.xml"/><Relationship Id="rId9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6.xml"/><Relationship Id="rId7" Type="http://schemas.openxmlformats.org/officeDocument/2006/relationships/slide" Target="slide5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5.xml"/><Relationship Id="rId4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9.xml"/><Relationship Id="rId7" Type="http://schemas.openxmlformats.org/officeDocument/2006/relationships/slide" Target="slide6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8.xml"/><Relationship Id="rId4" Type="http://schemas.openxmlformats.org/officeDocument/2006/relationships/image" Target="../media/image21.png"/><Relationship Id="rId9" Type="http://schemas.openxmlformats.org/officeDocument/2006/relationships/chart" Target="../charts/chart3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9.xml"/><Relationship Id="rId7" Type="http://schemas.openxmlformats.org/officeDocument/2006/relationships/slide" Target="slide6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8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9.xml"/><Relationship Id="rId7" Type="http://schemas.openxmlformats.org/officeDocument/2006/relationships/slide" Target="slide6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8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59.xml"/><Relationship Id="rId7" Type="http://schemas.openxmlformats.org/officeDocument/2006/relationships/slide" Target="slide6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58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chart" Target="../charts/chart39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image" Target="../media/image21.png"/><Relationship Id="rId4" Type="http://schemas.openxmlformats.org/officeDocument/2006/relationships/slide" Target="slide63.xml"/><Relationship Id="rId9" Type="http://schemas.openxmlformats.org/officeDocument/2006/relationships/image" Target="../media/image2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3" Type="http://schemas.openxmlformats.org/officeDocument/2006/relationships/chart" Target="../charts/chart40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2.xml"/><Relationship Id="rId5" Type="http://schemas.openxmlformats.org/officeDocument/2006/relationships/image" Target="../media/image21.png"/><Relationship Id="rId4" Type="http://schemas.openxmlformats.org/officeDocument/2006/relationships/slide" Target="slide63.xml"/><Relationship Id="rId9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65.xml"/><Relationship Id="rId7" Type="http://schemas.openxmlformats.org/officeDocument/2006/relationships/slide" Target="slide6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63.xml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64.xml"/><Relationship Id="rId7" Type="http://schemas.openxmlformats.org/officeDocument/2006/relationships/slide" Target="slide6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63.xml"/><Relationship Id="rId4" Type="http://schemas.openxmlformats.org/officeDocument/2006/relationships/image" Target="../media/image25.png"/><Relationship Id="rId9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chart" Target="../charts/chart41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image" Target="../media/image21.png"/><Relationship Id="rId4" Type="http://schemas.openxmlformats.org/officeDocument/2006/relationships/slide" Target="slide67.xml"/><Relationship Id="rId9" Type="http://schemas.openxmlformats.org/officeDocument/2006/relationships/image" Target="../media/image2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chart" Target="../charts/chart42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6.xml"/><Relationship Id="rId5" Type="http://schemas.openxmlformats.org/officeDocument/2006/relationships/image" Target="../media/image21.png"/><Relationship Id="rId4" Type="http://schemas.openxmlformats.org/officeDocument/2006/relationships/slide" Target="slide67.xml"/><Relationship Id="rId9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67.xml"/><Relationship Id="rId7" Type="http://schemas.openxmlformats.org/officeDocument/2006/relationships/slide" Target="slide6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6.xml"/><Relationship Id="rId4" Type="http://schemas.openxmlformats.org/officeDocument/2006/relationships/image" Target="../media/image2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1.xml"/><Relationship Id="rId3" Type="http://schemas.openxmlformats.org/officeDocument/2006/relationships/chart" Target="../charts/chart43.xml"/><Relationship Id="rId7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9.xml"/><Relationship Id="rId5" Type="http://schemas.openxmlformats.org/officeDocument/2006/relationships/image" Target="../media/image21.png"/><Relationship Id="rId4" Type="http://schemas.openxmlformats.org/officeDocument/2006/relationships/slide" Target="slide70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70.xml"/><Relationship Id="rId7" Type="http://schemas.openxmlformats.org/officeDocument/2006/relationships/slide" Target="slide7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9.xml"/><Relationship Id="rId4" Type="http://schemas.openxmlformats.org/officeDocument/2006/relationships/image" Target="../media/image2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70.xml"/><Relationship Id="rId7" Type="http://schemas.openxmlformats.org/officeDocument/2006/relationships/slide" Target="slide7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69.xml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1.xml"/><Relationship Id="rId7" Type="http://schemas.openxmlformats.org/officeDocument/2006/relationships/slide" Target="slide6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70.xml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3" Type="http://schemas.openxmlformats.org/officeDocument/2006/relationships/image" Target="../media/image39.png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5.xml"/><Relationship Id="rId11" Type="http://schemas.openxmlformats.org/officeDocument/2006/relationships/image" Target="../media/image23.png"/><Relationship Id="rId5" Type="http://schemas.openxmlformats.org/officeDocument/2006/relationships/image" Target="../media/image40.png"/><Relationship Id="rId10" Type="http://schemas.openxmlformats.org/officeDocument/2006/relationships/slide" Target="slide76.xml"/><Relationship Id="rId4" Type="http://schemas.openxmlformats.org/officeDocument/2006/relationships/chart" Target="../charts/chart44.xml"/><Relationship Id="rId9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chart" Target="../charts/chart45.xml"/><Relationship Id="rId7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4.xml"/><Relationship Id="rId5" Type="http://schemas.openxmlformats.org/officeDocument/2006/relationships/image" Target="../media/image21.png"/><Relationship Id="rId4" Type="http://schemas.openxmlformats.org/officeDocument/2006/relationships/slide" Target="slide75.xml"/><Relationship Id="rId9" Type="http://schemas.openxmlformats.org/officeDocument/2006/relationships/image" Target="../media/image23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75.xml"/><Relationship Id="rId7" Type="http://schemas.openxmlformats.org/officeDocument/2006/relationships/slide" Target="slide7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74.xml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chart" Target="../charts/chart46.xml"/><Relationship Id="rId7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11" Type="http://schemas.openxmlformats.org/officeDocument/2006/relationships/image" Target="../media/image40.png"/><Relationship Id="rId5" Type="http://schemas.openxmlformats.org/officeDocument/2006/relationships/image" Target="../media/image21.png"/><Relationship Id="rId10" Type="http://schemas.openxmlformats.org/officeDocument/2006/relationships/image" Target="../media/image38.png"/><Relationship Id="rId4" Type="http://schemas.openxmlformats.org/officeDocument/2006/relationships/slide" Target="slide78.xml"/><Relationship Id="rId9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chart" Target="../charts/chart47.xml"/><Relationship Id="rId7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7.xml"/><Relationship Id="rId5" Type="http://schemas.openxmlformats.org/officeDocument/2006/relationships/image" Target="../media/image21.png"/><Relationship Id="rId4" Type="http://schemas.openxmlformats.org/officeDocument/2006/relationships/slide" Target="slide78.xml"/><Relationship Id="rId9" Type="http://schemas.openxmlformats.org/officeDocument/2006/relationships/image" Target="../media/image2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78.xml"/><Relationship Id="rId7" Type="http://schemas.openxmlformats.org/officeDocument/2006/relationships/slide" Target="slide79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7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chart" Target="../charts/chart48.xml"/><Relationship Id="rId7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0.xml"/><Relationship Id="rId5" Type="http://schemas.openxmlformats.org/officeDocument/2006/relationships/image" Target="../media/image21.png"/><Relationship Id="rId4" Type="http://schemas.openxmlformats.org/officeDocument/2006/relationships/slide" Target="slide81.xml"/><Relationship Id="rId9" Type="http://schemas.openxmlformats.org/officeDocument/2006/relationships/image" Target="../media/image2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81.xml"/><Relationship Id="rId7" Type="http://schemas.openxmlformats.org/officeDocument/2006/relationships/slide" Target="slide8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0.xml"/><Relationship Id="rId4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83.xml"/><Relationship Id="rId7" Type="http://schemas.openxmlformats.org/officeDocument/2006/relationships/slide" Target="slide8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81.xml"/><Relationship Id="rId10" Type="http://schemas.openxmlformats.org/officeDocument/2006/relationships/image" Target="../media/image23.png"/><Relationship Id="rId4" Type="http://schemas.openxmlformats.org/officeDocument/2006/relationships/image" Target="../media/image25.png"/><Relationship Id="rId9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81.xml"/><Relationship Id="rId7" Type="http://schemas.openxmlformats.org/officeDocument/2006/relationships/slide" Target="slide8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0.xml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openxmlformats.org/officeDocument/2006/relationships/image" Target="../media/image43.png"/><Relationship Id="rId7" Type="http://schemas.openxmlformats.org/officeDocument/2006/relationships/image" Target="../media/image22.png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5.xml"/><Relationship Id="rId5" Type="http://schemas.openxmlformats.org/officeDocument/2006/relationships/image" Target="../media/image21.png"/><Relationship Id="rId4" Type="http://schemas.openxmlformats.org/officeDocument/2006/relationships/slide" Target="slide86.xml"/><Relationship Id="rId9" Type="http://schemas.openxmlformats.org/officeDocument/2006/relationships/image" Target="../media/image2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7.xml"/><Relationship Id="rId3" Type="http://schemas.openxmlformats.org/officeDocument/2006/relationships/image" Target="../media/image43.png"/><Relationship Id="rId7" Type="http://schemas.openxmlformats.org/officeDocument/2006/relationships/image" Target="../media/image22.png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5.xml"/><Relationship Id="rId5" Type="http://schemas.openxmlformats.org/officeDocument/2006/relationships/image" Target="../media/image21.png"/><Relationship Id="rId4" Type="http://schemas.openxmlformats.org/officeDocument/2006/relationships/slide" Target="slide86.xml"/><Relationship Id="rId9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86.xml"/><Relationship Id="rId7" Type="http://schemas.openxmlformats.org/officeDocument/2006/relationships/slide" Target="slide8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5.xml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slide" Target="slide8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86.xml"/><Relationship Id="rId7" Type="http://schemas.openxmlformats.org/officeDocument/2006/relationships/slide" Target="slide8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5.xml"/><Relationship Id="rId4" Type="http://schemas.openxmlformats.org/officeDocument/2006/relationships/image" Target="../media/image21.png"/><Relationship Id="rId9" Type="http://schemas.openxmlformats.org/officeDocument/2006/relationships/image" Target="../media/image4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91.xml"/><Relationship Id="rId3" Type="http://schemas.openxmlformats.org/officeDocument/2006/relationships/image" Target="../media/image43.png"/><Relationship Id="rId7" Type="http://schemas.openxmlformats.org/officeDocument/2006/relationships/image" Target="../media/image22.png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9.xml"/><Relationship Id="rId5" Type="http://schemas.openxmlformats.org/officeDocument/2006/relationships/image" Target="../media/image21.png"/><Relationship Id="rId4" Type="http://schemas.openxmlformats.org/officeDocument/2006/relationships/slide" Target="slide90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" Target="slide6.xml"/><Relationship Id="rId7" Type="http://schemas.openxmlformats.org/officeDocument/2006/relationships/chart" Target="../charts/chart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Relationship Id="rId9" Type="http://schemas.openxmlformats.org/officeDocument/2006/relationships/chart" Target="../charts/chart7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0.xml"/><Relationship Id="rId7" Type="http://schemas.openxmlformats.org/officeDocument/2006/relationships/slide" Target="slide9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9.xml"/><Relationship Id="rId4" Type="http://schemas.openxmlformats.org/officeDocument/2006/relationships/image" Target="../media/image2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0.xml"/><Relationship Id="rId7" Type="http://schemas.openxmlformats.org/officeDocument/2006/relationships/slide" Target="slide9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9.xml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slide" Target="slide9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0.xml"/><Relationship Id="rId7" Type="http://schemas.openxmlformats.org/officeDocument/2006/relationships/slide" Target="slide9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89.xml"/><Relationship Id="rId4" Type="http://schemas.openxmlformats.org/officeDocument/2006/relationships/image" Target="../media/image21.png"/><Relationship Id="rId9" Type="http://schemas.openxmlformats.org/officeDocument/2006/relationships/image" Target="../media/image4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95.xml"/><Relationship Id="rId13" Type="http://schemas.openxmlformats.org/officeDocument/2006/relationships/image" Target="../media/image23.png"/><Relationship Id="rId3" Type="http://schemas.openxmlformats.org/officeDocument/2006/relationships/chart" Target="../charts/chart52.xml"/><Relationship Id="rId7" Type="http://schemas.openxmlformats.org/officeDocument/2006/relationships/image" Target="../media/image53.png"/><Relationship Id="rId12" Type="http://schemas.openxmlformats.org/officeDocument/2006/relationships/slide" Target="slide9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22.png"/><Relationship Id="rId5" Type="http://schemas.openxmlformats.org/officeDocument/2006/relationships/image" Target="../media/image51.png"/><Relationship Id="rId10" Type="http://schemas.openxmlformats.org/officeDocument/2006/relationships/slide" Target="slide94.xml"/><Relationship Id="rId4" Type="http://schemas.openxmlformats.org/officeDocument/2006/relationships/image" Target="../media/image50.png"/><Relationship Id="rId9" Type="http://schemas.openxmlformats.org/officeDocument/2006/relationships/image" Target="../media/image21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5.xml"/><Relationship Id="rId7" Type="http://schemas.openxmlformats.org/officeDocument/2006/relationships/slide" Target="slide9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94.xml"/><Relationship Id="rId4" Type="http://schemas.openxmlformats.org/officeDocument/2006/relationships/image" Target="../media/image21.png"/><Relationship Id="rId9" Type="http://schemas.openxmlformats.org/officeDocument/2006/relationships/chart" Target="../charts/chart5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5.xml"/><Relationship Id="rId7" Type="http://schemas.openxmlformats.org/officeDocument/2006/relationships/slide" Target="slide9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94.xm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chart" Target="../charts/chart54.xml"/><Relationship Id="rId7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7.xml"/><Relationship Id="rId5" Type="http://schemas.openxmlformats.org/officeDocument/2006/relationships/image" Target="../media/image21.png"/><Relationship Id="rId4" Type="http://schemas.openxmlformats.org/officeDocument/2006/relationships/slide" Target="slide98.xml"/><Relationship Id="rId9" Type="http://schemas.openxmlformats.org/officeDocument/2006/relationships/image" Target="../media/image23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8.xml"/><Relationship Id="rId7" Type="http://schemas.openxmlformats.org/officeDocument/2006/relationships/slide" Target="slide9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97.xml"/><Relationship Id="rId4" Type="http://schemas.openxmlformats.org/officeDocument/2006/relationships/image" Target="../media/image21.png"/><Relationship Id="rId9" Type="http://schemas.openxmlformats.org/officeDocument/2006/relationships/chart" Target="../charts/chart55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8.xml"/><Relationship Id="rId7" Type="http://schemas.openxmlformats.org/officeDocument/2006/relationships/slide" Target="slide99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slide" Target="slide97.xml"/><Relationship Id="rId10" Type="http://schemas.openxmlformats.org/officeDocument/2006/relationships/image" Target="../media/image44.png"/><Relationship Id="rId4" Type="http://schemas.openxmlformats.org/officeDocument/2006/relationships/image" Target="../media/image21.png"/><Relationship Id="rId9" Type="http://schemas.openxmlformats.org/officeDocument/2006/relationships/slide" Target="slide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80" b="13552"/>
          <a:stretch/>
        </p:blipFill>
        <p:spPr>
          <a:xfrm flipH="1">
            <a:off x="-85049" y="-38101"/>
            <a:ext cx="12287250" cy="689610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85049" y="-38101"/>
            <a:ext cx="5705475" cy="6896101"/>
          </a:xfrm>
          <a:prstGeom prst="rect">
            <a:avLst/>
          </a:prstGeom>
          <a:solidFill>
            <a:srgbClr val="2E75B6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-74848" y="2104205"/>
            <a:ext cx="5688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Cambria" panose="02040503050406030204" pitchFamily="18" charset="0"/>
                <a:cs typeface="BrowalliaUPC" panose="020B0604020202020204" pitchFamily="34" charset="-34"/>
              </a:rPr>
              <a:t>TECNOLOGIA DA INFORMAÇÃO NO AGRONEGÓCIO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5613622" y="0"/>
            <a:ext cx="0" cy="685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-71443" y="6233696"/>
            <a:ext cx="56918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Cambria" panose="02040503050406030204" pitchFamily="18" charset="0"/>
                <a:cs typeface="BrowalliaUPC" panose="020B0604020202020204" pitchFamily="34" charset="-34"/>
              </a:rPr>
              <a:t>Maio de 2017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7AC3"/>
              </a:clrFrom>
              <a:clrTo>
                <a:srgbClr val="007A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71" y="627959"/>
            <a:ext cx="1858429" cy="131367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585" y="0"/>
            <a:ext cx="692176" cy="4731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960" y="4474130"/>
            <a:ext cx="3529057" cy="5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4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9" name="Conector reto 28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22864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cs typeface="Aparajita" panose="020B0604020202020204" pitchFamily="34" charset="0"/>
              </a:rPr>
              <a:t>Produtores Rurais x Utilização de Celulares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07820" y="1517265"/>
            <a:ext cx="907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Neste bloco analisamos o comportamento dos produtores rurais em relação à utilização de aparelho celular.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752071" y="2223975"/>
            <a:ext cx="1411447" cy="88297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8"/>
          <a:stretch/>
        </p:blipFill>
        <p:spPr>
          <a:xfrm>
            <a:off x="2193260" y="2444144"/>
            <a:ext cx="529068" cy="442632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752071" y="3231832"/>
            <a:ext cx="141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00B050"/>
                </a:solidFill>
                <a:cs typeface="Aparajita" panose="020B0604020202020204" pitchFamily="34" charset="0"/>
              </a:rPr>
              <a:t>Utiliza celular?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4180946" y="2223975"/>
            <a:ext cx="1411447" cy="882971"/>
          </a:xfrm>
          <a:prstGeom prst="rect">
            <a:avLst/>
          </a:prstGeom>
          <a:solidFill>
            <a:srgbClr val="F2395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4146889" y="3231832"/>
            <a:ext cx="147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2395A"/>
                </a:solidFill>
                <a:cs typeface="Aparajita" panose="020B0604020202020204" pitchFamily="34" charset="0"/>
              </a:rPr>
              <a:t>Há quanto tempo utiliza celular?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457421" y="2223975"/>
            <a:ext cx="1411447" cy="8829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6263032" y="3231832"/>
            <a:ext cx="183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parajita" panose="020B0604020202020204" pitchFamily="34" charset="0"/>
              </a:rPr>
              <a:t>Acessa à internet pelo celular?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6485011" y="4601111"/>
            <a:ext cx="1411447" cy="8829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6345032" y="5608967"/>
            <a:ext cx="169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ED7D31"/>
                </a:solidFill>
                <a:cs typeface="Aparajita" panose="020B0604020202020204" pitchFamily="34" charset="0"/>
              </a:rPr>
              <a:t>Avaliação da qualidade da conexão à internet pelo celular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01" y="2476106"/>
            <a:ext cx="422735" cy="422735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3434107" y="2587821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0" y="2465098"/>
            <a:ext cx="444747" cy="444747"/>
          </a:xfrm>
          <a:prstGeom prst="rect">
            <a:avLst/>
          </a:prstGeom>
        </p:spPr>
      </p:pic>
      <p:sp>
        <p:nvSpPr>
          <p:cNvPr id="43" name="Seta para a Direita 42"/>
          <p:cNvSpPr/>
          <p:nvPr/>
        </p:nvSpPr>
        <p:spPr>
          <a:xfrm>
            <a:off x="5786782" y="2587821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Seta para a Direita 43"/>
          <p:cNvSpPr/>
          <p:nvPr/>
        </p:nvSpPr>
        <p:spPr>
          <a:xfrm>
            <a:off x="8139457" y="2587821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02" y="4773664"/>
            <a:ext cx="537864" cy="537864"/>
          </a:xfrm>
          <a:prstGeom prst="rect">
            <a:avLst/>
          </a:prstGeom>
        </p:spPr>
      </p:pic>
      <p:sp>
        <p:nvSpPr>
          <p:cNvPr id="45" name="Seta para a Direita 44"/>
          <p:cNvSpPr/>
          <p:nvPr/>
        </p:nvSpPr>
        <p:spPr>
          <a:xfrm rot="5400000">
            <a:off x="6915959" y="4038554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8886296" y="2219745"/>
            <a:ext cx="1411447" cy="882971"/>
          </a:xfrm>
          <a:prstGeom prst="rect">
            <a:avLst/>
          </a:prstGeom>
          <a:solidFill>
            <a:srgbClr val="3F6C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8622282" y="3231832"/>
            <a:ext cx="191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3F6CC5"/>
                </a:solidFill>
                <a:cs typeface="Aparajita" panose="020B0604020202020204" pitchFamily="34" charset="0"/>
              </a:rPr>
              <a:t>Qual o foco da utilização da internet através do celular?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1607820" y="1297901"/>
            <a:ext cx="8973185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93" y="2401657"/>
            <a:ext cx="536053" cy="53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3069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446942"/>
              </p:ext>
            </p:extLst>
          </p:nvPr>
        </p:nvGraphicFramePr>
        <p:xfrm>
          <a:off x="1069868" y="1187127"/>
          <a:ext cx="11036401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988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Catálogo de produtos/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Preços dos produtos/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Reservas e/ou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vendas online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Espaço para reclamação/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sugestão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Personalização de produtos/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Anúncio de vaga de trabalho na sua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Fale conosco (canal para contato com a empresa)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22849" y="5874771"/>
            <a:ext cx="380227" cy="380227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-8090" y="6405163"/>
            <a:ext cx="12200090" cy="459705"/>
            <a:chOff x="-8090" y="6563150"/>
            <a:chExt cx="12200090" cy="301718"/>
          </a:xfrm>
        </p:grpSpPr>
        <p:sp>
          <p:nvSpPr>
            <p:cNvPr id="17" name="Retângulo 1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Q20. Dos serviços que eu vou citar, quais estão disponíveis na página ou perfil da sua empresa na internet? (RM) – Base 444 respondentes – Respostas 1.153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08191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76" y="3152632"/>
            <a:ext cx="673200" cy="6732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337010"/>
            <a:ext cx="12200090" cy="527857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Q21. Nos últimos 12 meses, seu negócio rural vendeu produtos ou serviços por meio da internet? - Base 444 respondentes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1" name="Imagem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212538691"/>
              </p:ext>
            </p:extLst>
          </p:nvPr>
        </p:nvGraphicFramePr>
        <p:xfrm>
          <a:off x="1761169" y="2122953"/>
          <a:ext cx="3734755" cy="306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Retângulo 16"/>
          <p:cNvSpPr/>
          <p:nvPr/>
        </p:nvSpPr>
        <p:spPr>
          <a:xfrm>
            <a:off x="5010150" y="3988308"/>
            <a:ext cx="6591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rgbClr val="40B374"/>
                </a:solidFill>
              </a:rPr>
              <a:t>Aproximadamente 4 a cada 10 entrevistados fez alguma venda através da internet nos últimos 12 meses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40B374"/>
              </a:solidFill>
              <a:effectLst/>
              <a:uLnTx/>
              <a:uFillTx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649112" y="3202484"/>
            <a:ext cx="1981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solidFill>
                  <a:srgbClr val="40B374"/>
                </a:solidFill>
              </a:rPr>
              <a:t>40,0%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40B374"/>
              </a:solidFill>
              <a:effectLst/>
              <a:uLnTx/>
              <a:uFillTx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943225" y="3971925"/>
            <a:ext cx="8658225" cy="0"/>
          </a:xfrm>
          <a:prstGeom prst="line">
            <a:avLst/>
          </a:prstGeom>
          <a:ln>
            <a:solidFill>
              <a:srgbClr val="40B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43" y="3152632"/>
            <a:ext cx="673200" cy="6732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903" y="3156982"/>
            <a:ext cx="671943" cy="67194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47" y="3156982"/>
            <a:ext cx="671943" cy="67194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91" y="3156981"/>
            <a:ext cx="671943" cy="671943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35" y="3156981"/>
            <a:ext cx="671943" cy="671943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79" y="3152632"/>
            <a:ext cx="671943" cy="671943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20" y="3152632"/>
            <a:ext cx="671943" cy="671943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43" y="3152632"/>
            <a:ext cx="673200" cy="673200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"/>
          <a:stretch/>
        </p:blipFill>
        <p:spPr>
          <a:xfrm>
            <a:off x="6513476" y="3152632"/>
            <a:ext cx="649324" cy="673200"/>
          </a:xfrm>
          <a:prstGeom prst="rect">
            <a:avLst/>
          </a:prstGeom>
        </p:spPr>
      </p:pic>
      <p:sp>
        <p:nvSpPr>
          <p:cNvPr id="38" name="Retângulo 37"/>
          <p:cNvSpPr/>
          <p:nvPr/>
        </p:nvSpPr>
        <p:spPr>
          <a:xfrm>
            <a:off x="1022241" y="1268285"/>
            <a:ext cx="11169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Menos da metade dos produtores rurais que possuem pagina ou rede social do negocio rural na </a:t>
            </a:r>
            <a:r>
              <a:rPr lang="pt-BR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intenet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, fez alguma venda pela internet no último ano.</a:t>
            </a:r>
          </a:p>
        </p:txBody>
      </p:sp>
    </p:spTree>
    <p:extLst>
      <p:ext uri="{BB962C8B-B14F-4D97-AF65-F5344CB8AC3E}">
        <p14:creationId xmlns:p14="http://schemas.microsoft.com/office/powerpoint/2010/main" val="406338269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292165601"/>
              </p:ext>
            </p:extLst>
          </p:nvPr>
        </p:nvGraphicFramePr>
        <p:xfrm>
          <a:off x="1181100" y="1772816"/>
          <a:ext cx="1076325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Conector reto 23"/>
          <p:cNvCxnSpPr/>
          <p:nvPr/>
        </p:nvCxnSpPr>
        <p:spPr>
          <a:xfrm>
            <a:off x="1552575" y="3933825"/>
            <a:ext cx="1025525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5259705" y="3857625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40,0%</a:t>
            </a:r>
          </a:p>
        </p:txBody>
      </p:sp>
      <p:pic>
        <p:nvPicPr>
          <p:cNvPr id="28" name="Imagem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9" name="Imagem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0" name="Imagem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31" name="Agrupar 30"/>
          <p:cNvGrpSpPr/>
          <p:nvPr/>
        </p:nvGrpSpPr>
        <p:grpSpPr>
          <a:xfrm>
            <a:off x="-8090" y="6337010"/>
            <a:ext cx="12200090" cy="527857"/>
            <a:chOff x="-8090" y="6563150"/>
            <a:chExt cx="12200090" cy="301718"/>
          </a:xfrm>
        </p:grpSpPr>
        <p:sp>
          <p:nvSpPr>
            <p:cNvPr id="32" name="Retângulo 31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Q21. Nos últimos 12 meses, seu negócio rural vendeu produtos ou serviços por meio da internet? - Base 444 respondentes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34" name="Conector reto 3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09193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88740"/>
              </p:ext>
            </p:extLst>
          </p:nvPr>
        </p:nvGraphicFramePr>
        <p:xfrm>
          <a:off x="2314575" y="1206177"/>
          <a:ext cx="335280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10947"/>
              </p:ext>
            </p:extLst>
          </p:nvPr>
        </p:nvGraphicFramePr>
        <p:xfrm>
          <a:off x="6133514" y="1215702"/>
          <a:ext cx="3248380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09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337010"/>
            <a:ext cx="12200090" cy="527857"/>
            <a:chOff x="-8090" y="6563150"/>
            <a:chExt cx="12200090" cy="301718"/>
          </a:xfrm>
        </p:grpSpPr>
        <p:sp>
          <p:nvSpPr>
            <p:cNvPr id="28" name="Retângulo 2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Q21. Nos últimos 12 meses, seu negócio rural vendeu produtos ou serviços por meio da internet? - Base 444 respondentes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2725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397890"/>
            <a:ext cx="12200090" cy="46697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 Base 444 respondentes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20" name="Imagem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3" name="Imagem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4" name="Imagem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1741851862"/>
              </p:ext>
            </p:extLst>
          </p:nvPr>
        </p:nvGraphicFramePr>
        <p:xfrm>
          <a:off x="1825318" y="2269280"/>
          <a:ext cx="3528392" cy="3063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8" name="Retângulo 27"/>
          <p:cNvSpPr/>
          <p:nvPr/>
        </p:nvSpPr>
        <p:spPr>
          <a:xfrm>
            <a:off x="2649926" y="3416422"/>
            <a:ext cx="1872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ea typeface="+mn-ea"/>
                <a:cs typeface="+mn-cs"/>
              </a:rPr>
              <a:t>58,6%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4926176" y="4161235"/>
            <a:ext cx="6591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solidFill>
                  <a:schemeClr val="accent4">
                    <a:lumMod val="75000"/>
                  </a:schemeClr>
                </a:solidFill>
              </a:rPr>
              <a:t>Aproximadamente 6 a cada 10 entrevistados fez alguma compra através da internet nos últimos 12 meses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2859250" y="4128182"/>
            <a:ext cx="86582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1022241" y="1268285"/>
            <a:ext cx="11169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Embora a proporção de produtores rurais que vendeu algum produto ou serviço no último ano não tenha sido alta, a maior parte destes comprou algum produto ou serviço por meio da internet no mesmo período.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614" y="3334164"/>
            <a:ext cx="671943" cy="671943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75" y="3334164"/>
            <a:ext cx="671943" cy="671943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6" y="3334164"/>
            <a:ext cx="671943" cy="671943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95" y="3334164"/>
            <a:ext cx="671943" cy="67194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60" y="3334164"/>
            <a:ext cx="673200" cy="673200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42" y="3334164"/>
            <a:ext cx="673200" cy="67320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524" y="3334164"/>
            <a:ext cx="673200" cy="673200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06" y="3334164"/>
            <a:ext cx="673200" cy="673200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378" y="3334164"/>
            <a:ext cx="673200" cy="67320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96" y="3334164"/>
            <a:ext cx="673200" cy="673200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6"/>
          <a:stretch/>
        </p:blipFill>
        <p:spPr>
          <a:xfrm>
            <a:off x="8591550" y="3333040"/>
            <a:ext cx="265646" cy="6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561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to 17"/>
          <p:cNvCxnSpPr/>
          <p:nvPr/>
        </p:nvCxnSpPr>
        <p:spPr>
          <a:xfrm>
            <a:off x="1647825" y="3533775"/>
            <a:ext cx="10160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629630998"/>
              </p:ext>
            </p:extLst>
          </p:nvPr>
        </p:nvGraphicFramePr>
        <p:xfrm>
          <a:off x="1272301" y="1810651"/>
          <a:ext cx="1065299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Retângulo 24"/>
          <p:cNvSpPr/>
          <p:nvPr/>
        </p:nvSpPr>
        <p:spPr>
          <a:xfrm>
            <a:off x="5259705" y="3457575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58,6%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272300" y="1015210"/>
            <a:ext cx="1065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 região Norte apresentou a menor proporção de produtores rurais que compraram algum produto ou serviço pela internet nos últimos 12 meses </a:t>
            </a:r>
          </a:p>
        </p:txBody>
      </p:sp>
      <p:grpSp>
        <p:nvGrpSpPr>
          <p:cNvPr id="29" name="Agrupar 28"/>
          <p:cNvGrpSpPr/>
          <p:nvPr/>
        </p:nvGrpSpPr>
        <p:grpSpPr>
          <a:xfrm>
            <a:off x="-8090" y="6397890"/>
            <a:ext cx="12200090" cy="466978"/>
            <a:chOff x="-8090" y="6563150"/>
            <a:chExt cx="12200090" cy="301718"/>
          </a:xfrm>
        </p:grpSpPr>
        <p:sp>
          <p:nvSpPr>
            <p:cNvPr id="30" name="Retângulo 2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 Base 444 respondentes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7472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20310"/>
              </p:ext>
            </p:extLst>
          </p:nvPr>
        </p:nvGraphicFramePr>
        <p:xfrm>
          <a:off x="2314575" y="1206177"/>
          <a:ext cx="335280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24109"/>
              </p:ext>
            </p:extLst>
          </p:nvPr>
        </p:nvGraphicFramePr>
        <p:xfrm>
          <a:off x="6133514" y="1215702"/>
          <a:ext cx="3248380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09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grpSp>
        <p:nvGrpSpPr>
          <p:cNvPr id="25" name="Agrupar 24"/>
          <p:cNvGrpSpPr/>
          <p:nvPr/>
        </p:nvGrpSpPr>
        <p:grpSpPr>
          <a:xfrm>
            <a:off x="-8090" y="6397890"/>
            <a:ext cx="12200090" cy="466978"/>
            <a:chOff x="-8090" y="6563150"/>
            <a:chExt cx="12200090" cy="301718"/>
          </a:xfrm>
        </p:grpSpPr>
        <p:sp>
          <p:nvSpPr>
            <p:cNvPr id="28" name="Retângulo 2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 Base 444 respondentes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45470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399629"/>
            <a:ext cx="12208180" cy="462815"/>
            <a:chOff x="-8090" y="6538585"/>
            <a:chExt cx="12208180" cy="324592"/>
          </a:xfrm>
        </p:grpSpPr>
        <p:sp>
          <p:nvSpPr>
            <p:cNvPr id="27" name="Retângulo 26"/>
            <p:cNvSpPr/>
            <p:nvPr/>
          </p:nvSpPr>
          <p:spPr>
            <a:xfrm>
              <a:off x="-8090" y="6561459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 Base 444 respondentes –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 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0" y="6538585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4261423765"/>
              </p:ext>
            </p:extLst>
          </p:nvPr>
        </p:nvGraphicFramePr>
        <p:xfrm>
          <a:off x="1343024" y="1095374"/>
          <a:ext cx="10601326" cy="528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69716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08687"/>
            <a:ext cx="12200090" cy="456181"/>
            <a:chOff x="-8090" y="6408687"/>
            <a:chExt cx="12200090" cy="456181"/>
          </a:xfrm>
        </p:grpSpPr>
        <p:sp>
          <p:nvSpPr>
            <p:cNvPr id="27" name="Retângulo 26"/>
            <p:cNvSpPr/>
            <p:nvPr/>
          </p:nvSpPr>
          <p:spPr>
            <a:xfrm>
              <a:off x="-8090" y="6434667"/>
              <a:ext cx="12200090" cy="43020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 flipV="1">
              <a:off x="110067" y="6408687"/>
              <a:ext cx="12073843" cy="2150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42936"/>
              </p:ext>
            </p:extLst>
          </p:nvPr>
        </p:nvGraphicFramePr>
        <p:xfrm>
          <a:off x="1189557" y="2132855"/>
          <a:ext cx="3384378" cy="2524540"/>
        </p:xfrm>
        <a:graphic>
          <a:graphicData uri="http://schemas.openxmlformats.org/drawingml/2006/table">
            <a:tbl>
              <a:tblPr/>
              <a:tblGrid>
                <a:gridCol w="56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</a:t>
                      </a:r>
                      <a:endParaRPr kumimoji="0" lang="pt-B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189558" y="1554216"/>
            <a:ext cx="3384376" cy="5068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Serviços bancários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96226" y="1558692"/>
            <a:ext cx="3475840" cy="5068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Serviços do governo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85486"/>
              </p:ext>
            </p:extLst>
          </p:nvPr>
        </p:nvGraphicFramePr>
        <p:xfrm>
          <a:off x="4796226" y="2134407"/>
          <a:ext cx="3475836" cy="2524540"/>
        </p:xfrm>
        <a:graphic>
          <a:graphicData uri="http://schemas.openxmlformats.org/drawingml/2006/table">
            <a:tbl>
              <a:tblPr/>
              <a:tblGrid>
                <a:gridCol w="57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</a:t>
                      </a:r>
                      <a:endParaRPr kumimoji="0" lang="pt-B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tângulo 24"/>
          <p:cNvSpPr/>
          <p:nvPr/>
        </p:nvSpPr>
        <p:spPr>
          <a:xfrm>
            <a:off x="8522943" y="1554216"/>
            <a:ext cx="3384371" cy="5068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Uso do E-mail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00594"/>
              </p:ext>
            </p:extLst>
          </p:nvPr>
        </p:nvGraphicFramePr>
        <p:xfrm>
          <a:off x="8522938" y="2132855"/>
          <a:ext cx="3384378" cy="2524540"/>
        </p:xfrm>
        <a:graphic>
          <a:graphicData uri="http://schemas.openxmlformats.org/drawingml/2006/table">
            <a:tbl>
              <a:tblPr/>
              <a:tblGrid>
                <a:gridCol w="56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</a:t>
                      </a:r>
                      <a:endParaRPr kumimoji="0" lang="pt-B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Imagem 2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5456" y="4895149"/>
            <a:ext cx="557375" cy="557375"/>
          </a:xfrm>
          <a:prstGeom prst="rect">
            <a:avLst/>
          </a:prstGeom>
        </p:spPr>
      </p:pic>
      <p:pic>
        <p:nvPicPr>
          <p:cNvPr id="30" name="Imagem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1" name="Imagem 3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4" name="Imagem 3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1238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51601"/>
            <a:ext cx="12200090" cy="413268"/>
            <a:chOff x="-8090" y="6451601"/>
            <a:chExt cx="12200090" cy="413268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0" y="6451601"/>
              <a:ext cx="12192000" cy="4132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902463"/>
              </p:ext>
            </p:extLst>
          </p:nvPr>
        </p:nvGraphicFramePr>
        <p:xfrm>
          <a:off x="1189557" y="2132855"/>
          <a:ext cx="3384378" cy="2524540"/>
        </p:xfrm>
        <a:graphic>
          <a:graphicData uri="http://schemas.openxmlformats.org/drawingml/2006/table">
            <a:tbl>
              <a:tblPr/>
              <a:tblGrid>
                <a:gridCol w="56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</a:t>
                      </a:r>
                      <a:endParaRPr kumimoji="0" lang="pt-B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189562" y="1554216"/>
            <a:ext cx="3384371" cy="5068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Pesquisa de preços/fornecedores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796226" y="1558692"/>
            <a:ext cx="3475840" cy="5068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Divulgação da sua empresa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674000"/>
              </p:ext>
            </p:extLst>
          </p:nvPr>
        </p:nvGraphicFramePr>
        <p:xfrm>
          <a:off x="4796226" y="2134407"/>
          <a:ext cx="3475836" cy="2524540"/>
        </p:xfrm>
        <a:graphic>
          <a:graphicData uri="http://schemas.openxmlformats.org/drawingml/2006/table">
            <a:tbl>
              <a:tblPr/>
              <a:tblGrid>
                <a:gridCol w="57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9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</a:t>
                      </a:r>
                      <a:endParaRPr kumimoji="0" lang="pt-B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" name="Retângulo 24"/>
          <p:cNvSpPr/>
          <p:nvPr/>
        </p:nvSpPr>
        <p:spPr>
          <a:xfrm>
            <a:off x="8522943" y="1554216"/>
            <a:ext cx="3384371" cy="5068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Compra de insumos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670541"/>
              </p:ext>
            </p:extLst>
          </p:nvPr>
        </p:nvGraphicFramePr>
        <p:xfrm>
          <a:off x="8522938" y="2132855"/>
          <a:ext cx="3384378" cy="2524540"/>
        </p:xfrm>
        <a:graphic>
          <a:graphicData uri="http://schemas.openxmlformats.org/drawingml/2006/table">
            <a:tbl>
              <a:tblPr/>
              <a:tblGrid>
                <a:gridCol w="56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9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9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</a:t>
                      </a:r>
                      <a:endParaRPr kumimoji="0" lang="pt-BR" sz="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</a:t>
                      </a:r>
                    </a:p>
                  </a:txBody>
                  <a:tcPr marL="51435" marR="514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" name="Imagem 3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55456" y="4895149"/>
            <a:ext cx="557375" cy="557375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0" name="Imagem 3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H="1">
            <a:off x="5355244" y="3473628"/>
            <a:ext cx="4951850" cy="0"/>
          </a:xfrm>
          <a:prstGeom prst="line">
            <a:avLst/>
          </a:prstGeom>
          <a:ln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744450780"/>
              </p:ext>
            </p:extLst>
          </p:nvPr>
        </p:nvGraphicFramePr>
        <p:xfrm>
          <a:off x="2136689" y="1961322"/>
          <a:ext cx="3692379" cy="314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Q1. O(A) Sr.(a) utiliza celular? – Base: 4.647 – Respondida por todos os entrevistados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pic>
        <p:nvPicPr>
          <p:cNvPr id="36" name="Imagem 3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46" name="Imagem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47" name="Imagem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Os produtores rurais utilizam celular?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251370" y="2577562"/>
            <a:ext cx="5159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3BAB80"/>
                </a:solidFill>
                <a:cs typeface="Aparajita" panose="020B0604020202020204" pitchFamily="34" charset="0"/>
              </a:rPr>
              <a:t>QUASE A TOTALIDADE DOS ENTREVISTADOS UTILIZA CELULAR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771296" y="3538698"/>
            <a:ext cx="2119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3BAB80"/>
                </a:solidFill>
                <a:cs typeface="Aparajita" panose="020B0604020202020204" pitchFamily="34" charset="0"/>
              </a:rPr>
              <a:t>95,7%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27" y="2801377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5688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77000"/>
            <a:ext cx="12200090" cy="387868"/>
            <a:chOff x="-8090" y="6477000"/>
            <a:chExt cx="12200090" cy="387868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-8090" y="6477000"/>
              <a:ext cx="12200090" cy="3878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1187352" y="843783"/>
            <a:ext cx="1472585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Serviços bancários</a:t>
            </a:r>
          </a:p>
        </p:txBody>
      </p:sp>
      <p:sp>
        <p:nvSpPr>
          <p:cNvPr id="32" name="Retângulo 31">
            <a:hlinkClick r:id="rId8" action="ppaction://hlinksldjump"/>
          </p:cNvPr>
          <p:cNvSpPr/>
          <p:nvPr/>
        </p:nvSpPr>
        <p:spPr>
          <a:xfrm>
            <a:off x="2751984" y="843783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do governo</a:t>
            </a:r>
          </a:p>
        </p:txBody>
      </p:sp>
      <p:sp>
        <p:nvSpPr>
          <p:cNvPr id="34" name="Retângulo 33">
            <a:hlinkClick r:id="rId9" action="ppaction://hlinksldjump"/>
          </p:cNvPr>
          <p:cNvSpPr/>
          <p:nvPr/>
        </p:nvSpPr>
        <p:spPr>
          <a:xfrm>
            <a:off x="4356413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do E-mail</a:t>
            </a:r>
          </a:p>
        </p:txBody>
      </p:sp>
      <p:sp>
        <p:nvSpPr>
          <p:cNvPr id="42" name="Retângulo 41">
            <a:hlinkClick r:id="rId10" action="ppaction://hlinksldjump"/>
          </p:cNvPr>
          <p:cNvSpPr/>
          <p:nvPr/>
        </p:nvSpPr>
        <p:spPr>
          <a:xfrm>
            <a:off x="5921043" y="843783"/>
            <a:ext cx="244792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preços/fornecedores</a:t>
            </a:r>
          </a:p>
        </p:txBody>
      </p:sp>
      <p:sp>
        <p:nvSpPr>
          <p:cNvPr id="43" name="Retângulo 42">
            <a:hlinkClick r:id="rId11" action="ppaction://hlinksldjump"/>
          </p:cNvPr>
          <p:cNvSpPr/>
          <p:nvPr/>
        </p:nvSpPr>
        <p:spPr>
          <a:xfrm>
            <a:off x="8461015" y="843783"/>
            <a:ext cx="191245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Divulgação da sua empresa</a:t>
            </a:r>
          </a:p>
        </p:txBody>
      </p:sp>
      <p:sp>
        <p:nvSpPr>
          <p:cNvPr id="44" name="Retângulo 43">
            <a:hlinkClick r:id="rId12" action="ppaction://hlinksldjump"/>
          </p:cNvPr>
          <p:cNvSpPr/>
          <p:nvPr/>
        </p:nvSpPr>
        <p:spPr>
          <a:xfrm>
            <a:off x="10465516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 de insumos</a:t>
            </a:r>
          </a:p>
        </p:txBody>
      </p:sp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1303644170"/>
              </p:ext>
            </p:extLst>
          </p:nvPr>
        </p:nvGraphicFramePr>
        <p:xfrm>
          <a:off x="1422544" y="1396354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118999116"/>
              </p:ext>
            </p:extLst>
          </p:nvPr>
        </p:nvGraphicFramePr>
        <p:xfrm>
          <a:off x="6607120" y="1396354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25" name="Imagem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713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43133"/>
            <a:ext cx="12200090" cy="421735"/>
            <a:chOff x="-8090" y="6443133"/>
            <a:chExt cx="12200090" cy="421735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-8090" y="6443133"/>
              <a:ext cx="12200090" cy="42173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sp>
        <p:nvSpPr>
          <p:cNvPr id="20" name="Retângulo 19">
            <a:hlinkClick r:id="rId7" action="ppaction://hlinksldjump"/>
          </p:cNvPr>
          <p:cNvSpPr/>
          <p:nvPr/>
        </p:nvSpPr>
        <p:spPr>
          <a:xfrm>
            <a:off x="1187352" y="843783"/>
            <a:ext cx="147258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bancários</a:t>
            </a:r>
          </a:p>
        </p:txBody>
      </p:sp>
      <p:sp>
        <p:nvSpPr>
          <p:cNvPr id="23" name="Retângulo 22">
            <a:hlinkClick r:id="rId8" action="ppaction://hlinksldjump"/>
          </p:cNvPr>
          <p:cNvSpPr/>
          <p:nvPr/>
        </p:nvSpPr>
        <p:spPr>
          <a:xfrm>
            <a:off x="2751984" y="843783"/>
            <a:ext cx="1512382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Serviços do governo</a:t>
            </a:r>
          </a:p>
        </p:txBody>
      </p:sp>
      <p:sp>
        <p:nvSpPr>
          <p:cNvPr id="24" name="Retângulo 23">
            <a:hlinkClick r:id="rId9" action="ppaction://hlinksldjump"/>
          </p:cNvPr>
          <p:cNvSpPr/>
          <p:nvPr/>
        </p:nvSpPr>
        <p:spPr>
          <a:xfrm>
            <a:off x="4356413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do E-mail</a:t>
            </a:r>
          </a:p>
        </p:txBody>
      </p:sp>
      <p:sp>
        <p:nvSpPr>
          <p:cNvPr id="25" name="Retângulo 24">
            <a:hlinkClick r:id="rId10" action="ppaction://hlinksldjump"/>
          </p:cNvPr>
          <p:cNvSpPr/>
          <p:nvPr/>
        </p:nvSpPr>
        <p:spPr>
          <a:xfrm>
            <a:off x="5921043" y="843783"/>
            <a:ext cx="244792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preços/fornecedores</a:t>
            </a:r>
          </a:p>
        </p:txBody>
      </p:sp>
      <p:sp>
        <p:nvSpPr>
          <p:cNvPr id="28" name="Retângulo 27">
            <a:hlinkClick r:id="rId11" action="ppaction://hlinksldjump"/>
          </p:cNvPr>
          <p:cNvSpPr/>
          <p:nvPr/>
        </p:nvSpPr>
        <p:spPr>
          <a:xfrm>
            <a:off x="8461015" y="843783"/>
            <a:ext cx="191245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Divulgação da sua empresa</a:t>
            </a:r>
          </a:p>
        </p:txBody>
      </p:sp>
      <p:sp>
        <p:nvSpPr>
          <p:cNvPr id="29" name="Retângulo 28">
            <a:hlinkClick r:id="rId12" action="ppaction://hlinksldjump"/>
          </p:cNvPr>
          <p:cNvSpPr/>
          <p:nvPr/>
        </p:nvSpPr>
        <p:spPr>
          <a:xfrm>
            <a:off x="10465516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 de insumos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382249025"/>
              </p:ext>
            </p:extLst>
          </p:nvPr>
        </p:nvGraphicFramePr>
        <p:xfrm>
          <a:off x="1481130" y="1352549"/>
          <a:ext cx="5184576" cy="490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194955434"/>
              </p:ext>
            </p:extLst>
          </p:nvPr>
        </p:nvGraphicFramePr>
        <p:xfrm>
          <a:off x="6797808" y="1352549"/>
          <a:ext cx="5184576" cy="490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6" name="Imagem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4927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sp>
        <p:nvSpPr>
          <p:cNvPr id="20" name="Retângulo 19">
            <a:hlinkClick r:id="rId7" action="ppaction://hlinksldjump"/>
          </p:cNvPr>
          <p:cNvSpPr/>
          <p:nvPr/>
        </p:nvSpPr>
        <p:spPr>
          <a:xfrm>
            <a:off x="1187352" y="843783"/>
            <a:ext cx="147258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bancários</a:t>
            </a:r>
          </a:p>
        </p:txBody>
      </p:sp>
      <p:sp>
        <p:nvSpPr>
          <p:cNvPr id="23" name="Retângulo 22">
            <a:hlinkClick r:id="rId8" action="ppaction://hlinksldjump"/>
          </p:cNvPr>
          <p:cNvSpPr/>
          <p:nvPr/>
        </p:nvSpPr>
        <p:spPr>
          <a:xfrm>
            <a:off x="2751984" y="843783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do governo</a:t>
            </a:r>
          </a:p>
        </p:txBody>
      </p:sp>
      <p:sp>
        <p:nvSpPr>
          <p:cNvPr id="24" name="Retângulo 23">
            <a:hlinkClick r:id="rId9" action="ppaction://hlinksldjump"/>
          </p:cNvPr>
          <p:cNvSpPr/>
          <p:nvPr/>
        </p:nvSpPr>
        <p:spPr>
          <a:xfrm>
            <a:off x="4356413" y="843783"/>
            <a:ext cx="1472583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Uso do E-mail</a:t>
            </a:r>
          </a:p>
        </p:txBody>
      </p:sp>
      <p:sp>
        <p:nvSpPr>
          <p:cNvPr id="25" name="Retângulo 24">
            <a:hlinkClick r:id="rId10" action="ppaction://hlinksldjump"/>
          </p:cNvPr>
          <p:cNvSpPr/>
          <p:nvPr/>
        </p:nvSpPr>
        <p:spPr>
          <a:xfrm>
            <a:off x="5921043" y="843783"/>
            <a:ext cx="244792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preços/fornecedores</a:t>
            </a:r>
          </a:p>
        </p:txBody>
      </p:sp>
      <p:sp>
        <p:nvSpPr>
          <p:cNvPr id="28" name="Retângulo 27">
            <a:hlinkClick r:id="rId11" action="ppaction://hlinksldjump"/>
          </p:cNvPr>
          <p:cNvSpPr/>
          <p:nvPr/>
        </p:nvSpPr>
        <p:spPr>
          <a:xfrm>
            <a:off x="8461015" y="843783"/>
            <a:ext cx="191245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Divulgação da sua empresa</a:t>
            </a:r>
          </a:p>
        </p:txBody>
      </p:sp>
      <p:sp>
        <p:nvSpPr>
          <p:cNvPr id="29" name="Retângulo 28">
            <a:hlinkClick r:id="rId12" action="ppaction://hlinksldjump"/>
          </p:cNvPr>
          <p:cNvSpPr/>
          <p:nvPr/>
        </p:nvSpPr>
        <p:spPr>
          <a:xfrm>
            <a:off x="10465516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 de insumos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4200034708"/>
              </p:ext>
            </p:extLst>
          </p:nvPr>
        </p:nvGraphicFramePr>
        <p:xfrm>
          <a:off x="1314117" y="1455161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1777297652"/>
              </p:ext>
            </p:extLst>
          </p:nvPr>
        </p:nvGraphicFramePr>
        <p:xfrm>
          <a:off x="6498693" y="1455161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6" name="Imagem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-8090" y="6460067"/>
            <a:ext cx="12200090" cy="404801"/>
            <a:chOff x="-8090" y="6460067"/>
            <a:chExt cx="12200090" cy="404801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-8090" y="6460067"/>
              <a:ext cx="12200090" cy="40480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04499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60067"/>
            <a:ext cx="12200090" cy="404801"/>
            <a:chOff x="-8090" y="6460067"/>
            <a:chExt cx="12200090" cy="404801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-8090" y="6460067"/>
              <a:ext cx="12200090" cy="40480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1323584604"/>
              </p:ext>
            </p:extLst>
          </p:nvPr>
        </p:nvGraphicFramePr>
        <p:xfrm>
          <a:off x="1332434" y="1378748"/>
          <a:ext cx="5184576" cy="500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599921936"/>
              </p:ext>
            </p:extLst>
          </p:nvPr>
        </p:nvGraphicFramePr>
        <p:xfrm>
          <a:off x="6558534" y="1378748"/>
          <a:ext cx="5184576" cy="500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1" name="Retângulo 50">
            <a:hlinkClick r:id="rId9" action="ppaction://hlinksldjump"/>
          </p:cNvPr>
          <p:cNvSpPr/>
          <p:nvPr/>
        </p:nvSpPr>
        <p:spPr>
          <a:xfrm>
            <a:off x="1187352" y="843783"/>
            <a:ext cx="147258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bancários</a:t>
            </a:r>
          </a:p>
        </p:txBody>
      </p:sp>
      <p:sp>
        <p:nvSpPr>
          <p:cNvPr id="52" name="Retângulo 51">
            <a:hlinkClick r:id="rId10" action="ppaction://hlinksldjump"/>
          </p:cNvPr>
          <p:cNvSpPr/>
          <p:nvPr/>
        </p:nvSpPr>
        <p:spPr>
          <a:xfrm>
            <a:off x="2751984" y="843783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do governo</a:t>
            </a:r>
          </a:p>
        </p:txBody>
      </p:sp>
      <p:sp>
        <p:nvSpPr>
          <p:cNvPr id="53" name="Retângulo 52">
            <a:hlinkClick r:id="rId11" action="ppaction://hlinksldjump"/>
          </p:cNvPr>
          <p:cNvSpPr/>
          <p:nvPr/>
        </p:nvSpPr>
        <p:spPr>
          <a:xfrm>
            <a:off x="4356413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do E-mail</a:t>
            </a:r>
          </a:p>
        </p:txBody>
      </p:sp>
      <p:sp>
        <p:nvSpPr>
          <p:cNvPr id="54" name="Retângulo 53">
            <a:hlinkClick r:id="rId12" action="ppaction://hlinksldjump"/>
          </p:cNvPr>
          <p:cNvSpPr/>
          <p:nvPr/>
        </p:nvSpPr>
        <p:spPr>
          <a:xfrm>
            <a:off x="5921043" y="843783"/>
            <a:ext cx="2447925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Pesquisa de preços/fornecedores</a:t>
            </a:r>
          </a:p>
        </p:txBody>
      </p:sp>
      <p:sp>
        <p:nvSpPr>
          <p:cNvPr id="55" name="Retângulo 54">
            <a:hlinkClick r:id="rId13" action="ppaction://hlinksldjump"/>
          </p:cNvPr>
          <p:cNvSpPr/>
          <p:nvPr/>
        </p:nvSpPr>
        <p:spPr>
          <a:xfrm>
            <a:off x="8461015" y="843783"/>
            <a:ext cx="191245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Divulgação da sua empresa</a:t>
            </a:r>
          </a:p>
        </p:txBody>
      </p:sp>
      <p:sp>
        <p:nvSpPr>
          <p:cNvPr id="56" name="Retângulo 55">
            <a:hlinkClick r:id="rId14" action="ppaction://hlinksldjump"/>
          </p:cNvPr>
          <p:cNvSpPr/>
          <p:nvPr/>
        </p:nvSpPr>
        <p:spPr>
          <a:xfrm>
            <a:off x="10465516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 de insumos</a:t>
            </a:r>
          </a:p>
        </p:txBody>
      </p:sp>
      <p:pic>
        <p:nvPicPr>
          <p:cNvPr id="57" name="Imagem 5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272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51600"/>
            <a:ext cx="12200090" cy="413268"/>
            <a:chOff x="-8090" y="6451600"/>
            <a:chExt cx="12200090" cy="413268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-8090" y="6451600"/>
              <a:ext cx="12200090" cy="41326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sp>
        <p:nvSpPr>
          <p:cNvPr id="20" name="Retângulo 19">
            <a:hlinkClick r:id="rId7" action="ppaction://hlinksldjump"/>
          </p:cNvPr>
          <p:cNvSpPr/>
          <p:nvPr/>
        </p:nvSpPr>
        <p:spPr>
          <a:xfrm>
            <a:off x="1187352" y="843783"/>
            <a:ext cx="147258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bancários</a:t>
            </a:r>
          </a:p>
        </p:txBody>
      </p:sp>
      <p:sp>
        <p:nvSpPr>
          <p:cNvPr id="23" name="Retângulo 22">
            <a:hlinkClick r:id="rId8" action="ppaction://hlinksldjump"/>
          </p:cNvPr>
          <p:cNvSpPr/>
          <p:nvPr/>
        </p:nvSpPr>
        <p:spPr>
          <a:xfrm>
            <a:off x="2751984" y="843783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do governo</a:t>
            </a:r>
          </a:p>
        </p:txBody>
      </p:sp>
      <p:sp>
        <p:nvSpPr>
          <p:cNvPr id="24" name="Retângulo 23">
            <a:hlinkClick r:id="rId9" action="ppaction://hlinksldjump"/>
          </p:cNvPr>
          <p:cNvSpPr/>
          <p:nvPr/>
        </p:nvSpPr>
        <p:spPr>
          <a:xfrm>
            <a:off x="4356413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do E-mail</a:t>
            </a:r>
          </a:p>
        </p:txBody>
      </p:sp>
      <p:sp>
        <p:nvSpPr>
          <p:cNvPr id="25" name="Retângulo 24">
            <a:hlinkClick r:id="rId10" action="ppaction://hlinksldjump"/>
          </p:cNvPr>
          <p:cNvSpPr/>
          <p:nvPr/>
        </p:nvSpPr>
        <p:spPr>
          <a:xfrm>
            <a:off x="5921043" y="843783"/>
            <a:ext cx="244792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preços/fornecedores</a:t>
            </a:r>
          </a:p>
        </p:txBody>
      </p:sp>
      <p:sp>
        <p:nvSpPr>
          <p:cNvPr id="28" name="Retângulo 27">
            <a:hlinkClick r:id="rId11" action="ppaction://hlinksldjump"/>
          </p:cNvPr>
          <p:cNvSpPr/>
          <p:nvPr/>
        </p:nvSpPr>
        <p:spPr>
          <a:xfrm>
            <a:off x="8461015" y="843783"/>
            <a:ext cx="1912452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Divulgação da sua empresa</a:t>
            </a:r>
          </a:p>
        </p:txBody>
      </p:sp>
      <p:sp>
        <p:nvSpPr>
          <p:cNvPr id="29" name="Retângulo 28">
            <a:hlinkClick r:id="rId12" action="ppaction://hlinksldjump"/>
          </p:cNvPr>
          <p:cNvSpPr/>
          <p:nvPr/>
        </p:nvSpPr>
        <p:spPr>
          <a:xfrm>
            <a:off x="10465516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Compra de insumos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670400553"/>
              </p:ext>
            </p:extLst>
          </p:nvPr>
        </p:nvGraphicFramePr>
        <p:xfrm>
          <a:off x="1135829" y="1360037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293104914"/>
              </p:ext>
            </p:extLst>
          </p:nvPr>
        </p:nvGraphicFramePr>
        <p:xfrm>
          <a:off x="6495279" y="1360037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6" name="Imagem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4898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60067"/>
            <a:ext cx="12200090" cy="404801"/>
            <a:chOff x="-8090" y="6460067"/>
            <a:chExt cx="12200090" cy="404801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tângulo 26"/>
            <p:cNvSpPr/>
            <p:nvPr/>
          </p:nvSpPr>
          <p:spPr>
            <a:xfrm>
              <a:off x="-8090" y="6460067"/>
              <a:ext cx="12200090" cy="404801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Q22. Nos últimos 12 meses, seu negócio rural comprou produtos ou serviços por meio da internet?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37" name="Imagem 3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sp>
        <p:nvSpPr>
          <p:cNvPr id="20" name="Retângulo 19">
            <a:hlinkClick r:id="rId7" action="ppaction://hlinksldjump"/>
          </p:cNvPr>
          <p:cNvSpPr/>
          <p:nvPr/>
        </p:nvSpPr>
        <p:spPr>
          <a:xfrm>
            <a:off x="1187352" y="843783"/>
            <a:ext cx="147258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bancários</a:t>
            </a:r>
          </a:p>
        </p:txBody>
      </p:sp>
      <p:sp>
        <p:nvSpPr>
          <p:cNvPr id="23" name="Retângulo 22">
            <a:hlinkClick r:id="rId8" action="ppaction://hlinksldjump"/>
          </p:cNvPr>
          <p:cNvSpPr/>
          <p:nvPr/>
        </p:nvSpPr>
        <p:spPr>
          <a:xfrm>
            <a:off x="2751984" y="843783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Serviços do governo</a:t>
            </a:r>
          </a:p>
        </p:txBody>
      </p:sp>
      <p:sp>
        <p:nvSpPr>
          <p:cNvPr id="24" name="Retângulo 23">
            <a:hlinkClick r:id="rId9" action="ppaction://hlinksldjump"/>
          </p:cNvPr>
          <p:cNvSpPr/>
          <p:nvPr/>
        </p:nvSpPr>
        <p:spPr>
          <a:xfrm>
            <a:off x="4356413" y="843783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Uso do E-mail</a:t>
            </a:r>
          </a:p>
        </p:txBody>
      </p:sp>
      <p:sp>
        <p:nvSpPr>
          <p:cNvPr id="25" name="Retângulo 24">
            <a:hlinkClick r:id="rId10" action="ppaction://hlinksldjump"/>
          </p:cNvPr>
          <p:cNvSpPr/>
          <p:nvPr/>
        </p:nvSpPr>
        <p:spPr>
          <a:xfrm>
            <a:off x="5921043" y="843783"/>
            <a:ext cx="2447925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Pesquisa de preços/fornecedores</a:t>
            </a:r>
          </a:p>
        </p:txBody>
      </p:sp>
      <p:sp>
        <p:nvSpPr>
          <p:cNvPr id="28" name="Retângulo 27">
            <a:hlinkClick r:id="rId11" action="ppaction://hlinksldjump"/>
          </p:cNvPr>
          <p:cNvSpPr/>
          <p:nvPr/>
        </p:nvSpPr>
        <p:spPr>
          <a:xfrm>
            <a:off x="8461015" y="843783"/>
            <a:ext cx="191245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Divulgação da sua empresa</a:t>
            </a:r>
          </a:p>
        </p:txBody>
      </p:sp>
      <p:sp>
        <p:nvSpPr>
          <p:cNvPr id="29" name="Retângulo 28">
            <a:hlinkClick r:id="rId12" action="ppaction://hlinksldjump"/>
          </p:cNvPr>
          <p:cNvSpPr/>
          <p:nvPr/>
        </p:nvSpPr>
        <p:spPr>
          <a:xfrm>
            <a:off x="10465516" y="843783"/>
            <a:ext cx="1472583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Compra de insumos</a:t>
            </a: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92383112"/>
              </p:ext>
            </p:extLst>
          </p:nvPr>
        </p:nvGraphicFramePr>
        <p:xfrm>
          <a:off x="1414455" y="1328731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2280977918"/>
              </p:ext>
            </p:extLst>
          </p:nvPr>
        </p:nvGraphicFramePr>
        <p:xfrm>
          <a:off x="6599031" y="1328731"/>
          <a:ext cx="51845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pic>
        <p:nvPicPr>
          <p:cNvPr id="36" name="Imagem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0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armer inter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r="20071"/>
          <a:stretch/>
        </p:blipFill>
        <p:spPr bwMode="auto">
          <a:xfrm>
            <a:off x="0" y="0"/>
            <a:ext cx="64298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429829" y="1"/>
            <a:ext cx="5762171" cy="6858000"/>
          </a:xfrm>
          <a:prstGeom prst="rect">
            <a:avLst/>
          </a:prstGeom>
          <a:solidFill>
            <a:srgbClr val="4F5A45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>
            <a:off x="6429829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6429828" y="2641235"/>
            <a:ext cx="5762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Cambria" panose="02040503050406030204" pitchFamily="18" charset="0"/>
                <a:cs typeface="BrowalliaUPC" panose="020B0604020202020204" pitchFamily="34" charset="-34"/>
              </a:rPr>
              <a:t>Considerações Finais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54" y="4155174"/>
            <a:ext cx="764919" cy="7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5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1"/>
            <a:ext cx="12192000" cy="609599"/>
          </a:xfrm>
          <a:prstGeom prst="rect">
            <a:avLst/>
          </a:prstGeom>
          <a:solidFill>
            <a:srgbClr val="44546A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63352" y="1087331"/>
            <a:ext cx="5976664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84032" y="1107852"/>
            <a:ext cx="5544616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21131423"/>
              </p:ext>
            </p:extLst>
          </p:nvPr>
        </p:nvGraphicFramePr>
        <p:xfrm>
          <a:off x="6401544" y="1476524"/>
          <a:ext cx="514857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tângulo 10"/>
          <p:cNvSpPr/>
          <p:nvPr/>
        </p:nvSpPr>
        <p:spPr>
          <a:xfrm>
            <a:off x="6896574" y="1291858"/>
            <a:ext cx="41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Qualidade da conexão</a:t>
            </a:r>
            <a:r>
              <a:rPr kumimoji="0" lang="pt-BR" sz="18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de internet (média)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25855348"/>
              </p:ext>
            </p:extLst>
          </p:nvPr>
        </p:nvGraphicFramePr>
        <p:xfrm>
          <a:off x="678878" y="1744903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4888124" y="1534591"/>
            <a:ext cx="135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42A895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51,9%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42A8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07206455"/>
              </p:ext>
            </p:extLst>
          </p:nvPr>
        </p:nvGraphicFramePr>
        <p:xfrm>
          <a:off x="3621106" y="1787419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tângulo 17"/>
          <p:cNvSpPr/>
          <p:nvPr/>
        </p:nvSpPr>
        <p:spPr>
          <a:xfrm>
            <a:off x="2147378" y="1563530"/>
            <a:ext cx="1264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49,6%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63352" y="117473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Acesso à internet via: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3348278" y="3704003"/>
            <a:ext cx="2459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42A895"/>
                </a:solidFill>
                <a:effectLst/>
                <a:uLnTx/>
                <a:uFillTx/>
              </a:rPr>
              <a:t>Computador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536459" y="3704003"/>
            <a:ext cx="24596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</a:rPr>
              <a:t>Celular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263352" y="4405037"/>
            <a:ext cx="5976664" cy="210341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401544" y="3956154"/>
            <a:ext cx="5527104" cy="25522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564052" y="4050888"/>
            <a:ext cx="514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Principais tipo de conexão à internet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9421017" y="4549098"/>
            <a:ext cx="162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679A67"/>
                </a:solidFill>
                <a:effectLst/>
                <a:uLnTx/>
                <a:uFillTx/>
              </a:rPr>
              <a:t>Negócio rural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7154312" y="4549098"/>
            <a:ext cx="162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solidFill>
                  <a:schemeClr val="accent5"/>
                </a:solidFill>
              </a:rPr>
              <a:t>Residências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154312" y="5945611"/>
            <a:ext cx="162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solidFill>
                  <a:schemeClr val="accent5"/>
                </a:solidFill>
              </a:rPr>
              <a:t>Banda Larga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9421018" y="5931728"/>
            <a:ext cx="162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solidFill>
                  <a:srgbClr val="679A67"/>
                </a:solidFill>
              </a:rPr>
              <a:t>Rádio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679A67"/>
              </a:solidFill>
              <a:effectLst/>
              <a:uLnTx/>
              <a:uFillTx/>
            </a:endParaRP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2091822590"/>
              </p:ext>
            </p:extLst>
          </p:nvPr>
        </p:nvGraphicFramePr>
        <p:xfrm>
          <a:off x="407368" y="4900878"/>
          <a:ext cx="5649877" cy="146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Retângulo 29"/>
          <p:cNvSpPr/>
          <p:nvPr/>
        </p:nvSpPr>
        <p:spPr>
          <a:xfrm>
            <a:off x="773992" y="4530523"/>
            <a:ext cx="514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Qual local utilizam para se conectar à</a:t>
            </a:r>
            <a:r>
              <a:rPr kumimoji="0" lang="pt-BR" sz="18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internet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66" y="4964165"/>
            <a:ext cx="3187944" cy="938706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1" y="8738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60" y="2212691"/>
            <a:ext cx="958715" cy="95871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571" y="2356876"/>
            <a:ext cx="773545" cy="77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307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" y="1"/>
            <a:ext cx="12192000" cy="609599"/>
          </a:xfrm>
          <a:prstGeom prst="rect">
            <a:avLst/>
          </a:prstGeom>
          <a:solidFill>
            <a:srgbClr val="44546A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25855348"/>
              </p:ext>
            </p:extLst>
          </p:nvPr>
        </p:nvGraphicFramePr>
        <p:xfrm>
          <a:off x="678878" y="1744903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/>
          <p:cNvSpPr/>
          <p:nvPr/>
        </p:nvSpPr>
        <p:spPr>
          <a:xfrm>
            <a:off x="268247" y="1107852"/>
            <a:ext cx="2757014" cy="2547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6401544" y="1107853"/>
            <a:ext cx="5527104" cy="51877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590810" y="1227983"/>
            <a:ext cx="5148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que acessam à internet no seu negócio rural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9651051" y="1684644"/>
            <a:ext cx="2088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679A67"/>
                </a:solidFill>
                <a:effectLst/>
                <a:uLnTx/>
                <a:uFillTx/>
              </a:rPr>
              <a:t>Pesquisa</a:t>
            </a:r>
            <a:r>
              <a:rPr kumimoji="0" lang="pt-BR" sz="1800" b="1" i="0" u="none" strike="noStrike" kern="0" cap="none" spc="0" normalizeH="0" noProof="0" dirty="0">
                <a:ln>
                  <a:noFill/>
                </a:ln>
                <a:solidFill>
                  <a:srgbClr val="679A67"/>
                </a:solidFill>
                <a:effectLst/>
                <a:uLnTx/>
                <a:uFillTx/>
              </a:rPr>
              <a:t> de preço/fornecedores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679A67"/>
              </a:solidFill>
              <a:effectLst/>
              <a:uLnTx/>
              <a:uFillTx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6739462" y="1766888"/>
            <a:ext cx="1627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solidFill>
                  <a:srgbClr val="0070C0"/>
                </a:solidFill>
              </a:rPr>
              <a:t>E-mail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714811" y="3888669"/>
            <a:ext cx="1955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dirty="0">
                <a:solidFill>
                  <a:schemeClr val="accent2">
                    <a:lumMod val="75000"/>
                  </a:schemeClr>
                </a:solidFill>
              </a:rPr>
              <a:t>Acesso a serviços financeiros 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" y="87382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parajita" panose="020B0604020202020204" pitchFamily="34" charset="0"/>
              </a:rPr>
              <a:t>Considerações Finais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9737410" y="3958048"/>
            <a:ext cx="2124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kern="0" noProof="0" dirty="0">
                <a:solidFill>
                  <a:srgbClr val="FFC000"/>
                </a:solidFill>
              </a:rPr>
              <a:t>Compra de Insumos ou mercadorias</a:t>
            </a:r>
            <a:endParaRPr kumimoji="0" lang="pt-BR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09966" y="1061010"/>
            <a:ext cx="247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Fez algum curso pela internet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79807" y="3748179"/>
            <a:ext cx="2745454" cy="2547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521381" y="3747748"/>
            <a:ext cx="2260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Possui pagina na Web ou em Rede Social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62" y="2305794"/>
            <a:ext cx="1300593" cy="13005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69" y="2295527"/>
            <a:ext cx="1300593" cy="13005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62" y="4604379"/>
            <a:ext cx="1649303" cy="16493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36" y="4746968"/>
            <a:ext cx="1300593" cy="1300593"/>
          </a:xfrm>
          <a:prstGeom prst="rect">
            <a:avLst/>
          </a:prstGeom>
        </p:spPr>
      </p:pic>
      <p:graphicFrame>
        <p:nvGraphicFramePr>
          <p:cNvPr id="37" name="Gráfico 36"/>
          <p:cNvGraphicFramePr/>
          <p:nvPr>
            <p:extLst>
              <p:ext uri="{D42A27DB-BD31-4B8C-83A1-F6EECF244321}">
                <p14:modId xmlns:p14="http://schemas.microsoft.com/office/powerpoint/2010/main" val="3908665505"/>
              </p:ext>
            </p:extLst>
          </p:nvPr>
        </p:nvGraphicFramePr>
        <p:xfrm>
          <a:off x="386391" y="4438972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8" name="Retângulo 37"/>
          <p:cNvSpPr/>
          <p:nvPr/>
        </p:nvSpPr>
        <p:spPr>
          <a:xfrm>
            <a:off x="1673369" y="4430236"/>
            <a:ext cx="135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16%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81" y="4891901"/>
            <a:ext cx="537129" cy="537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3" y="5397264"/>
            <a:ext cx="455474" cy="455474"/>
          </a:xfrm>
          <a:prstGeom prst="rect">
            <a:avLst/>
          </a:prstGeom>
        </p:spPr>
      </p:pic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1199816622"/>
              </p:ext>
            </p:extLst>
          </p:nvPr>
        </p:nvGraphicFramePr>
        <p:xfrm>
          <a:off x="362325" y="1738681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0" name="Retângulo 39"/>
          <p:cNvSpPr/>
          <p:nvPr/>
        </p:nvSpPr>
        <p:spPr>
          <a:xfrm>
            <a:off x="1503767" y="1580913"/>
            <a:ext cx="135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15%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19" y="2198416"/>
            <a:ext cx="921172" cy="921172"/>
          </a:xfrm>
          <a:prstGeom prst="rect">
            <a:avLst/>
          </a:prstGeom>
        </p:spPr>
      </p:pic>
      <p:sp>
        <p:nvSpPr>
          <p:cNvPr id="41" name="Retângulo 40"/>
          <p:cNvSpPr/>
          <p:nvPr/>
        </p:nvSpPr>
        <p:spPr>
          <a:xfrm>
            <a:off x="3119124" y="1098109"/>
            <a:ext cx="3060240" cy="2547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3086398" y="1145952"/>
            <a:ext cx="278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Fez compra na internet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927440091"/>
              </p:ext>
            </p:extLst>
          </p:nvPr>
        </p:nvGraphicFramePr>
        <p:xfrm>
          <a:off x="3537334" y="1670945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4" name="Retângulo 43"/>
          <p:cNvSpPr/>
          <p:nvPr/>
        </p:nvSpPr>
        <p:spPr>
          <a:xfrm>
            <a:off x="4678776" y="1513177"/>
            <a:ext cx="135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6%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127589" y="3748179"/>
            <a:ext cx="3060240" cy="2547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6" name="Gráfico 45"/>
          <p:cNvGraphicFramePr/>
          <p:nvPr>
            <p:extLst>
              <p:ext uri="{D42A27DB-BD31-4B8C-83A1-F6EECF244321}">
                <p14:modId xmlns:p14="http://schemas.microsoft.com/office/powerpoint/2010/main" val="2976799008"/>
              </p:ext>
            </p:extLst>
          </p:nvPr>
        </p:nvGraphicFramePr>
        <p:xfrm>
          <a:off x="3545799" y="4321015"/>
          <a:ext cx="2104492" cy="191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7" name="Retângulo 46"/>
          <p:cNvSpPr/>
          <p:nvPr/>
        </p:nvSpPr>
        <p:spPr>
          <a:xfrm>
            <a:off x="4687241" y="4163247"/>
            <a:ext cx="135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C00000"/>
                </a:solidFill>
                <a:latin typeface="Berlin Sans FB Demi" panose="020E0802020502020306" pitchFamily="34" charset="0"/>
              </a:rPr>
              <a:t>4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%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3086398" y="3748179"/>
            <a:ext cx="278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Fez venda na internet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95" y="2149576"/>
            <a:ext cx="914306" cy="91430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241158" y="4924222"/>
            <a:ext cx="700779" cy="7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7474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34814" y="2375922"/>
            <a:ext cx="38576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A</a:t>
            </a:r>
            <a:r>
              <a:rPr lang="pt-BR" sz="1700" b="1" dirty="0">
                <a:solidFill>
                  <a:schemeClr val="bg1"/>
                </a:solidFill>
              </a:rPr>
              <a:t> pesquisa Tecnologia da informação no agronegócio </a:t>
            </a:r>
            <a:r>
              <a:rPr lang="pt-BR" sz="1700" dirty="0">
                <a:solidFill>
                  <a:schemeClr val="bg1"/>
                </a:solidFill>
              </a:rPr>
              <a:t>é um produto da </a:t>
            </a:r>
            <a:r>
              <a:rPr lang="pt-BR" sz="1700" b="1" dirty="0">
                <a:solidFill>
                  <a:schemeClr val="bg1"/>
                </a:solidFill>
              </a:rPr>
              <a:t>Unidade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com apoio da </a:t>
            </a:r>
            <a:r>
              <a:rPr lang="pt-BR" sz="1700" b="1" dirty="0">
                <a:solidFill>
                  <a:schemeClr val="bg1"/>
                </a:solidFill>
              </a:rPr>
              <a:t>Unidade de Atendimento Setorial - Agronegócios </a:t>
            </a:r>
            <a:r>
              <a:rPr lang="pt-BR" sz="1700" dirty="0">
                <a:solidFill>
                  <a:schemeClr val="bg1"/>
                </a:solidFill>
              </a:rPr>
              <a:t>do Sebrae Nacional.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88001" y="1875797"/>
            <a:ext cx="30471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Kennyston Lago </a:t>
            </a:r>
            <a:r>
              <a:rPr lang="pt-BR" sz="1400" dirty="0">
                <a:solidFill>
                  <a:srgbClr val="FFC000"/>
                </a:solidFill>
              </a:rPr>
              <a:t>kennyston.lago@sebrae.com.br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Nunes</a:t>
            </a:r>
          </a:p>
          <a:p>
            <a:r>
              <a:rPr lang="pt-BR" sz="1400" dirty="0">
                <a:solidFill>
                  <a:srgbClr val="FFC000"/>
                </a:solidFill>
              </a:rPr>
              <a:t>denis.pedro@sebrae.com.br</a:t>
            </a:r>
            <a:endParaRPr lang="pt-BR" sz="1600" b="1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UAGRO</a:t>
            </a:r>
          </a:p>
          <a:p>
            <a:r>
              <a:rPr lang="pt-BR" sz="1600" dirty="0">
                <a:solidFill>
                  <a:schemeClr val="bg1"/>
                </a:solidFill>
              </a:rPr>
              <a:t>Andrea Restrepo Ramírez</a:t>
            </a:r>
          </a:p>
          <a:p>
            <a:r>
              <a:rPr lang="pt-BR" sz="1400" dirty="0">
                <a:solidFill>
                  <a:srgbClr val="FFC000"/>
                </a:solidFill>
              </a:rPr>
              <a:t>andrea.ramirez@sebrae.com.br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398919" y="2029841"/>
            <a:ext cx="384819" cy="25668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389474" y="5741084"/>
            <a:ext cx="499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FFFF"/>
                </a:solidFill>
              </a:rPr>
              <a:t>Mais informações:</a:t>
            </a:r>
          </a:p>
          <a:p>
            <a:r>
              <a:rPr lang="pt-BR" sz="1200" dirty="0">
                <a:solidFill>
                  <a:srgbClr val="FFFFFF"/>
                </a:solidFill>
              </a:rPr>
              <a:t>Kennyston Lago – kennyston.lago@sebrae.com.br</a:t>
            </a:r>
          </a:p>
          <a:p>
            <a:endParaRPr lang="pt-BR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Q1. O(A) Sr.(a) utiliza celular? – Base: 4.647 – Respondida por todos os entrevistados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410200016"/>
              </p:ext>
            </p:extLst>
          </p:nvPr>
        </p:nvGraphicFramePr>
        <p:xfrm>
          <a:off x="1430867" y="2065867"/>
          <a:ext cx="10346266" cy="410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Imagem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24" name="Imagem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5" name="Imagem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699260" y="1272622"/>
            <a:ext cx="907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O celular é uma tecnologia amplamente disseminada entre os produtores rurais de todas as regiões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Os produtores rurais utilizam celular?</a:t>
            </a:r>
          </a:p>
        </p:txBody>
      </p:sp>
    </p:spTree>
    <p:extLst>
      <p:ext uri="{BB962C8B-B14F-4D97-AF65-F5344CB8AC3E}">
        <p14:creationId xmlns:p14="http://schemas.microsoft.com/office/powerpoint/2010/main" val="227662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Q1. O(A) Sr.(a) utiliza celular? – Base: 4.647 – Respondida por todos os entrevistados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42528"/>
              </p:ext>
            </p:extLst>
          </p:nvPr>
        </p:nvGraphicFramePr>
        <p:xfrm>
          <a:off x="1651625" y="1352547"/>
          <a:ext cx="4318186" cy="4528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ENTREVISTADOS QUE UTILIZAM</a:t>
                      </a:r>
                      <a:r>
                        <a:rPr lang="pt-BR" sz="1400" baseline="0" dirty="0"/>
                        <a:t> CELULAR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RS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98,5%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98,4%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SP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98,0%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PE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97,6%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GO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97,5%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97,2%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MT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97,2%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RJ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96,8%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RO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96,1%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MA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96,0%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Nacional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95,7%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PB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95,4%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PA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95,3%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AL</a:t>
                      </a:r>
                      <a:endParaRPr lang="pt-BR" sz="1200" b="1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95,0%</a:t>
                      </a:r>
                      <a:endParaRPr lang="pt-BR" sz="1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2174174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703931"/>
              </p:ext>
            </p:extLst>
          </p:nvPr>
        </p:nvGraphicFramePr>
        <p:xfrm>
          <a:off x="6942832" y="1352547"/>
          <a:ext cx="4318186" cy="4528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ENTREVISTADOS QUE UTILIZAM</a:t>
                      </a:r>
                      <a:r>
                        <a:rPr lang="pt-BR" sz="1400" baseline="0" dirty="0"/>
                        <a:t> CELULAR</a:t>
                      </a:r>
                      <a:endParaRPr lang="pt-B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BA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95,0%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SE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94,7%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CE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94,3%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ES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94,2%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RN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94,2%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TO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94,2%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MG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94,0%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AP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93,6%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PI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93,1%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PR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93,1%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AM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92,9%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SC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92,6%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effectLst/>
                        </a:rPr>
                        <a:t>AC</a:t>
                      </a:r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91,1%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RR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effectLst/>
                        </a:rPr>
                        <a:t>91,1%</a:t>
                      </a:r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2174174"/>
                  </a:ext>
                </a:extLst>
              </a:tr>
            </a:tbl>
          </a:graphicData>
        </a:graphic>
      </p:graphicFrame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23" name="Imagem 2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4" name="Imagem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Os produtores rurais utilizam celular?</a:t>
            </a:r>
          </a:p>
        </p:txBody>
      </p:sp>
    </p:spTree>
    <p:extLst>
      <p:ext uri="{BB962C8B-B14F-4D97-AF65-F5344CB8AC3E}">
        <p14:creationId xmlns:p14="http://schemas.microsoft.com/office/powerpoint/2010/main" val="326965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Q2. Há quantos anos o Sr.(a) utiliza celular? – Base: 4.257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014152" y="160572"/>
            <a:ext cx="59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52A3DA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Há quanto tempo os produtores rurais utilizam</a:t>
            </a:r>
            <a:r>
              <a:rPr kumimoji="0" lang="pt-BR" sz="1800" b="0" i="0" u="none" strike="noStrike" kern="1200" cap="none" spc="0" normalizeH="0" noProof="0" dirty="0">
                <a:ln>
                  <a:noFill/>
                </a:ln>
                <a:solidFill>
                  <a:srgbClr val="52A3DA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celular?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2A3DA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2991623161"/>
              </p:ext>
            </p:extLst>
          </p:nvPr>
        </p:nvGraphicFramePr>
        <p:xfrm>
          <a:off x="1584094" y="2338995"/>
          <a:ext cx="9576262" cy="3585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5152564" y="2969385"/>
            <a:ext cx="259645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5152564" y="2969384"/>
            <a:ext cx="5541" cy="2715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7749021" y="2969384"/>
            <a:ext cx="0" cy="7884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6433359" y="2969384"/>
            <a:ext cx="0" cy="11621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4941859" y="2477163"/>
            <a:ext cx="298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54,0%</a:t>
            </a:r>
            <a:endParaRPr lang="pt-B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5" name="Imagem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36" name="Imagem 3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38" name="Imagem 3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584094" y="1391113"/>
            <a:ext cx="907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 maior parte dos produtores rurais entrevistados utilizam celular há mais de 6 anos.</a:t>
            </a:r>
          </a:p>
        </p:txBody>
      </p:sp>
    </p:spTree>
    <p:extLst>
      <p:ext uri="{BB962C8B-B14F-4D97-AF65-F5344CB8AC3E}">
        <p14:creationId xmlns:p14="http://schemas.microsoft.com/office/powerpoint/2010/main" val="283975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Há quanto tempo os produtores rurais utilizam celular?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79579"/>
              </p:ext>
            </p:extLst>
          </p:nvPr>
        </p:nvGraphicFramePr>
        <p:xfrm>
          <a:off x="1617455" y="1633748"/>
          <a:ext cx="9963151" cy="31120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  <a:gridCol w="1019176">
                  <a:extLst>
                    <a:ext uri="{9D8B030D-6E8A-4147-A177-3AD203B41FA5}">
                      <a16:colId xmlns:a16="http://schemas.microsoft.com/office/drawing/2014/main" val="3830816465"/>
                    </a:ext>
                  </a:extLst>
                </a:gridCol>
              </a:tblGrid>
              <a:tr h="71892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chemeClr val="bg1"/>
                          </a:solidFill>
                        </a:rPr>
                        <a:t>Região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Menos de 3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3 a 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6 a 10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 11 a 15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Mais de 15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Sem resposta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47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47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Nordeste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47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47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Sudeste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4786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pic>
        <p:nvPicPr>
          <p:cNvPr id="23" name="Imagem 2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24" name="Imagem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5" name="Imagem 2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Q2. Há quantos anos o Sr.(a) utiliza celular? – Base: 4.257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61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767812"/>
              </p:ext>
            </p:extLst>
          </p:nvPr>
        </p:nvGraphicFramePr>
        <p:xfrm>
          <a:off x="1468436" y="1104902"/>
          <a:ext cx="972848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06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830816465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Menos de 3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3 a 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6 a 10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11 a 15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de 15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pic>
        <p:nvPicPr>
          <p:cNvPr id="4" name="Imagem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233" y="5941003"/>
            <a:ext cx="481443" cy="481443"/>
          </a:xfrm>
          <a:prstGeom prst="rect">
            <a:avLst/>
          </a:prstGeom>
        </p:spPr>
      </p:pic>
      <p:pic>
        <p:nvPicPr>
          <p:cNvPr id="29" name="Imagem 2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30" name="Imagem 2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32" name="Imagem 3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Há quanto tempo os produtores rurais utilizam celular?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7" name="Retângulo 1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Q2. Há quantos anos o Sr.(a) utiliza celular? – Base: 4.257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813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288768"/>
              </p:ext>
            </p:extLst>
          </p:nvPr>
        </p:nvGraphicFramePr>
        <p:xfrm>
          <a:off x="1468436" y="1104902"/>
          <a:ext cx="972848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06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830816465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Menos de 3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3 a 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6 a 10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11 a 15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de 15 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Há quanto tempo os produtores rurais utilizam celular?</a:t>
            </a:r>
          </a:p>
        </p:txBody>
      </p:sp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51233" y="5941003"/>
            <a:ext cx="481443" cy="481443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Q2. Há quantos anos o Sr.(a) utiliza celular? – Base: 4.257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53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Q3. O(A) Sr.(a) utiliza celular com acesso à internet? – Base: 4.257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014152" y="160572"/>
            <a:ext cx="599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2A3DA"/>
                </a:solidFill>
                <a:latin typeface="Calibri" panose="020F0502020204030204"/>
                <a:cs typeface="Aparajita" panose="020B0604020202020204" pitchFamily="34" charset="0"/>
              </a:rPr>
              <a:t>Acesso à internet do celular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52A3DA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cxnSp>
        <p:nvCxnSpPr>
          <p:cNvPr id="23" name="Conector reto 22"/>
          <p:cNvCxnSpPr/>
          <p:nvPr/>
        </p:nvCxnSpPr>
        <p:spPr>
          <a:xfrm flipH="1">
            <a:off x="6893524" y="3417084"/>
            <a:ext cx="527942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8594662" y="2819910"/>
            <a:ext cx="3578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ea typeface="+mn-ea"/>
                <a:cs typeface="+mn-cs"/>
              </a:rPr>
              <a:t>Utilizam internet no celular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7162803" y="2697514"/>
            <a:ext cx="1628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59,1%</a:t>
            </a: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1542052866"/>
              </p:ext>
            </p:extLst>
          </p:nvPr>
        </p:nvGraphicFramePr>
        <p:xfrm>
          <a:off x="4029078" y="1920269"/>
          <a:ext cx="3531861" cy="2970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Imagem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pic>
        <p:nvPicPr>
          <p:cNvPr id="25" name="Imagem 2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sp>
        <p:nvSpPr>
          <p:cNvPr id="32" name="CaixaDeTexto 31"/>
          <p:cNvSpPr txBox="1"/>
          <p:nvPr/>
        </p:nvSpPr>
        <p:spPr>
          <a:xfrm>
            <a:off x="1311942" y="955484"/>
            <a:ext cx="1042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Dos 95,7% dos produtores rurais entrevistados que utilizam celular, aproximadamente 6 a cada 10 também acessam à internet através do aparelho</a:t>
            </a: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571497419"/>
              </p:ext>
            </p:extLst>
          </p:nvPr>
        </p:nvGraphicFramePr>
        <p:xfrm>
          <a:off x="1484757" y="1734966"/>
          <a:ext cx="1402378" cy="189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34" name="Retângulo 33"/>
          <p:cNvSpPr/>
          <p:nvPr/>
        </p:nvSpPr>
        <p:spPr>
          <a:xfrm>
            <a:off x="2666705" y="2666264"/>
            <a:ext cx="85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>
                <a:solidFill>
                  <a:srgbClr val="3BAB80"/>
                </a:solidFill>
                <a:cs typeface="Aparajita" panose="020B0604020202020204" pitchFamily="34" charset="0"/>
              </a:rPr>
              <a:t>95,7%</a:t>
            </a:r>
          </a:p>
        </p:txBody>
      </p:sp>
      <p:sp>
        <p:nvSpPr>
          <p:cNvPr id="2" name="Retângulo 1"/>
          <p:cNvSpPr/>
          <p:nvPr/>
        </p:nvSpPr>
        <p:spPr>
          <a:xfrm>
            <a:off x="1311942" y="1753815"/>
            <a:ext cx="178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 CELULAR</a:t>
            </a:r>
          </a:p>
        </p:txBody>
      </p:sp>
      <p:cxnSp>
        <p:nvCxnSpPr>
          <p:cNvPr id="6" name="Conector angulado 5"/>
          <p:cNvCxnSpPr/>
          <p:nvPr/>
        </p:nvCxnSpPr>
        <p:spPr>
          <a:xfrm>
            <a:off x="2629449" y="3056942"/>
            <a:ext cx="1578484" cy="619027"/>
          </a:xfrm>
          <a:prstGeom prst="bentConnector3">
            <a:avLst/>
          </a:prstGeom>
          <a:ln w="38100">
            <a:solidFill>
              <a:srgbClr val="42A8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1" y="2404793"/>
            <a:ext cx="510752" cy="51075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984" y="2758262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2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Q3. O(A) Sr.(a) utiliza celular com acesso à internet? – Base: 4.257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Acesso à internet do celular</a:t>
            </a: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92137974"/>
              </p:ext>
            </p:extLst>
          </p:nvPr>
        </p:nvGraphicFramePr>
        <p:xfrm>
          <a:off x="1438275" y="1765301"/>
          <a:ext cx="10274349" cy="440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1882775" y="3314700"/>
            <a:ext cx="965199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5248275" y="3238500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59,1%</a:t>
            </a:r>
          </a:p>
        </p:txBody>
      </p:sp>
      <p:pic>
        <p:nvPicPr>
          <p:cNvPr id="14" name="Imagem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16" name="Imagem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438275" y="1036900"/>
            <a:ext cx="1042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Na região Sudeste encontra-se a maior proporção de produtores rurais que utilizam internet através do celular.</a:t>
            </a:r>
          </a:p>
        </p:txBody>
      </p:sp>
      <p:pic>
        <p:nvPicPr>
          <p:cNvPr id="23" name="Imagem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3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 preferRelativeResize="0">
            <a:picLocks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08" y="159316"/>
            <a:ext cx="464400" cy="464400"/>
          </a:xfrm>
          <a:prstGeom prst="rect">
            <a:avLst/>
          </a:prstGeom>
        </p:spPr>
      </p:pic>
      <p:pic>
        <p:nvPicPr>
          <p:cNvPr id="32" name="Imagem 31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3" y="159316"/>
            <a:ext cx="464400" cy="464400"/>
          </a:xfrm>
          <a:prstGeom prst="rect">
            <a:avLst/>
          </a:prstGeom>
        </p:spPr>
      </p:pic>
      <p:pic>
        <p:nvPicPr>
          <p:cNvPr id="34" name="Imagem 33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33" y="159316"/>
            <a:ext cx="464400" cy="464400"/>
          </a:xfrm>
          <a:prstGeom prst="rect">
            <a:avLst/>
          </a:prstGeom>
        </p:spPr>
      </p:pic>
      <p:pic>
        <p:nvPicPr>
          <p:cNvPr id="35" name="Imagem 34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58" y="159316"/>
            <a:ext cx="464400" cy="464400"/>
          </a:xfrm>
          <a:prstGeom prst="rect">
            <a:avLst/>
          </a:prstGeom>
        </p:spPr>
      </p:pic>
      <p:pic>
        <p:nvPicPr>
          <p:cNvPr id="36" name="Imagem 35"/>
          <p:cNvPicPr preferRelativeResize="0">
            <a:picLocks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83" y="214566"/>
            <a:ext cx="464400" cy="464400"/>
          </a:xfrm>
          <a:prstGeom prst="rect">
            <a:avLst/>
          </a:prstGeom>
        </p:spPr>
      </p:pic>
      <p:pic>
        <p:nvPicPr>
          <p:cNvPr id="37" name="Imagem 36"/>
          <p:cNvPicPr preferRelativeResize="0">
            <a:picLocks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32" y="159316"/>
            <a:ext cx="464400" cy="464400"/>
          </a:xfrm>
          <a:prstGeom prst="rect">
            <a:avLst/>
          </a:prstGeom>
        </p:spPr>
      </p:pic>
      <p:pic>
        <p:nvPicPr>
          <p:cNvPr id="38" name="Imagem 37"/>
          <p:cNvPicPr preferRelativeResize="0">
            <a:picLocks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8" y="171998"/>
            <a:ext cx="464400" cy="464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96883" y="1415197"/>
            <a:ext cx="9163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OBJETIVO DA PESQUISA FOI IDENTIFICAR O GRAU DE ACESSO À TECNOLOGIA DA INFORMAÇÃO E COMUNICAÇÃO (TIC) POR PARTE DOS AGRONEGÓCIOS.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796883" y="2081657"/>
            <a:ext cx="916304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MAPA BRASIL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71740"/>
            <a:ext cx="3196081" cy="33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tângulo 49"/>
          <p:cNvSpPr/>
          <p:nvPr/>
        </p:nvSpPr>
        <p:spPr>
          <a:xfrm>
            <a:off x="4363193" y="2348630"/>
            <a:ext cx="7169760" cy="32932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43956A"/>
                </a:solidFill>
              </a:rPr>
              <a:t>4.467 produtores rurais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foram entrevistados;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Os dados foram coletados através de entrevistas por telefone (C.A.T.I.);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período de campo da pesquisa aconteceu entre os </a:t>
            </a:r>
            <a:r>
              <a:rPr lang="pt-BR" sz="1600">
                <a:solidFill>
                  <a:schemeClr val="tx1">
                    <a:lumMod val="50000"/>
                    <a:lumOff val="50000"/>
                  </a:schemeClr>
                </a:solidFill>
              </a:rPr>
              <a:t>dias 29/03 e 12/04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2017;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amostra foi distribuída entre as 27 Unidades Federativas;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erro amostral máximo é de 1,5% para resultados nacionais; e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Intervalo de Confiança é de 95,0%.</a:t>
            </a:r>
          </a:p>
        </p:txBody>
      </p:sp>
      <p:sp>
        <p:nvSpPr>
          <p:cNvPr id="15" name="Retângulo 14">
            <a:hlinkClick r:id="rId10" action="ppaction://hlinksldjump"/>
          </p:cNvPr>
          <p:cNvSpPr/>
          <p:nvPr/>
        </p:nvSpPr>
        <p:spPr>
          <a:xfrm>
            <a:off x="4476642" y="5730244"/>
            <a:ext cx="1927165" cy="331734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+ Informações técnicas</a:t>
            </a:r>
          </a:p>
        </p:txBody>
      </p:sp>
    </p:spTree>
    <p:extLst>
      <p:ext uri="{BB962C8B-B14F-4D97-AF65-F5344CB8AC3E}">
        <p14:creationId xmlns:p14="http://schemas.microsoft.com/office/powerpoint/2010/main" val="348947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Q3. O(A) Sr.(a) utiliza celular com acesso à internet? – Base: 4.257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Acesso à internet do celular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73830"/>
              </p:ext>
            </p:extLst>
          </p:nvPr>
        </p:nvGraphicFramePr>
        <p:xfrm>
          <a:off x="1552574" y="1248794"/>
          <a:ext cx="4483996" cy="45284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1998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24199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Entrevistados que utilizam</a:t>
                      </a:r>
                      <a:r>
                        <a:rPr lang="pt-BR" sz="1400" baseline="0" dirty="0"/>
                        <a:t>  internet no celular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4174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196646"/>
              </p:ext>
            </p:extLst>
          </p:nvPr>
        </p:nvGraphicFramePr>
        <p:xfrm>
          <a:off x="7038974" y="1248794"/>
          <a:ext cx="4483996" cy="42420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1998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24199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% Entrevistados que utilizam</a:t>
                      </a:r>
                      <a:r>
                        <a:rPr lang="pt-BR" sz="1400" baseline="0" dirty="0"/>
                        <a:t>  internet no celular</a:t>
                      </a:r>
                      <a:endParaRPr lang="pt-BR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395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</a:tbl>
          </a:graphicData>
        </a:graphic>
      </p:graphicFrame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pic>
        <p:nvPicPr>
          <p:cNvPr id="17" name="Imagem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6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1688418" y="3620822"/>
            <a:ext cx="9862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Q3. O(A) Sr.(a) utiliza celular com acesso à internet? – Base: 4.257 -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Acesso à internet do celular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336045364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pic>
        <p:nvPicPr>
          <p:cNvPr id="17" name="Imagem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18" name="Imagem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5812743" y="3544622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59,1%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254070" y="1519341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 proporção de produtores rurais que acessam à internet por meio do celular é significativamente maior entre os mais jovens.</a:t>
            </a:r>
          </a:p>
        </p:txBody>
      </p:sp>
      <p:sp>
        <p:nvSpPr>
          <p:cNvPr id="30" name="Retângulo 29">
            <a:hlinkClick r:id="rId4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1" name="Retângulo 30">
            <a:hlinkClick r:id="rId12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32" name="Retângulo 31">
            <a:hlinkClick r:id="rId13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</p:spTree>
    <p:extLst>
      <p:ext uri="{BB962C8B-B14F-4D97-AF65-F5344CB8AC3E}">
        <p14:creationId xmlns:p14="http://schemas.microsoft.com/office/powerpoint/2010/main" val="381248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1688418" y="3620822"/>
            <a:ext cx="9862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Q3. O(A) Sr.(a) utiliza celular com acesso à internet? – Base: 4.257 -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Acesso à internet do celular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767809419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pic>
        <p:nvPicPr>
          <p:cNvPr id="17" name="Imagem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18" name="Imagem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11373784" y="3544622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59,1%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254070" y="1519341"/>
            <a:ext cx="1070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Do mesmo modo que a idade, a escolaridade parece influenciar significativamente na proporção de entrevistados que acessa à internet por meio do celular.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35" name="Retângulo 34">
            <a:hlinkClick r:id="rId12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6" name="Retângulo 35">
            <a:hlinkClick r:id="rId13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</p:spTree>
    <p:extLst>
      <p:ext uri="{BB962C8B-B14F-4D97-AF65-F5344CB8AC3E}">
        <p14:creationId xmlns:p14="http://schemas.microsoft.com/office/powerpoint/2010/main" val="294740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1688418" y="3620822"/>
            <a:ext cx="9862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pt-BR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entury Gothic" pitchFamily="34" charset="0"/>
                </a:rPr>
                <a:t>Q3. O(A) Sr.(a) utiliza celular com acesso à internet? – Base: 4.257 -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celular (95,7%)</a:t>
              </a:r>
              <a:endParaRPr lang="pt-B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621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Acesso à internet do celular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879415611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pic>
        <p:nvPicPr>
          <p:cNvPr id="17" name="Imagem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177373"/>
            <a:ext cx="462372" cy="462372"/>
          </a:xfrm>
          <a:prstGeom prst="rect">
            <a:avLst/>
          </a:prstGeom>
        </p:spPr>
      </p:pic>
      <p:pic>
        <p:nvPicPr>
          <p:cNvPr id="18" name="Imagem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464433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855617"/>
            <a:ext cx="492707" cy="492707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5812743" y="3544622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59,1%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254070" y="1519341"/>
            <a:ext cx="1070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 proporção de produtores rurais que acessam à internet por meio do celular cresce a medida que aumenta o faturamento do negócio rural.</a:t>
            </a:r>
          </a:p>
        </p:txBody>
      </p:sp>
      <p:sp>
        <p:nvSpPr>
          <p:cNvPr id="24" name="Retângulo 23">
            <a:hlinkClick r:id="rId4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35" name="Retângulo 34">
            <a:hlinkClick r:id="rId12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36" name="Retângulo 35">
            <a:hlinkClick r:id="rId13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Faturamento</a:t>
            </a:r>
          </a:p>
        </p:txBody>
      </p:sp>
    </p:spTree>
    <p:extLst>
      <p:ext uri="{BB962C8B-B14F-4D97-AF65-F5344CB8AC3E}">
        <p14:creationId xmlns:p14="http://schemas.microsoft.com/office/powerpoint/2010/main" val="294494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002816446"/>
              </p:ext>
            </p:extLst>
          </p:nvPr>
        </p:nvGraphicFramePr>
        <p:xfrm>
          <a:off x="3121270" y="1915725"/>
          <a:ext cx="8290338" cy="426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Retângulo 42"/>
          <p:cNvSpPr/>
          <p:nvPr/>
        </p:nvSpPr>
        <p:spPr>
          <a:xfrm>
            <a:off x="3676650" y="3708400"/>
            <a:ext cx="4784666" cy="2101850"/>
          </a:xfrm>
          <a:prstGeom prst="rect">
            <a:avLst/>
          </a:prstGeom>
          <a:solidFill>
            <a:srgbClr val="F7537A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8461317" y="4503025"/>
            <a:ext cx="1404760" cy="1304049"/>
          </a:xfrm>
          <a:prstGeom prst="rect">
            <a:avLst/>
          </a:prstGeom>
          <a:solidFill>
            <a:srgbClr val="3BAB8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9866077" y="5333530"/>
            <a:ext cx="1362652" cy="476719"/>
          </a:xfrm>
          <a:prstGeom prst="rect">
            <a:avLst/>
          </a:prstGeom>
          <a:solidFill>
            <a:srgbClr val="637CC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pic>
        <p:nvPicPr>
          <p:cNvPr id="36" name="Imagem 3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46" name="Imagem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7" name="Imagem 4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Avaliação da conexão de internet do celular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518381" y="1933813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MÉDIA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536954" y="2177664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5,9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518382" y="289036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NS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3010662" y="1915724"/>
            <a:ext cx="0" cy="42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1536954" y="31356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44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3942491" y="3187514"/>
            <a:ext cx="4177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55,3%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8461317" y="3982795"/>
            <a:ext cx="1404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35,6%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9866077" y="4811805"/>
            <a:ext cx="136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9,1%</a:t>
            </a:r>
            <a:endParaRPr lang="pt-BR" sz="1000" dirty="0">
              <a:solidFill>
                <a:srgbClr val="637CCD"/>
              </a:solidFill>
            </a:endParaRPr>
          </a:p>
        </p:txBody>
      </p:sp>
      <p:grpSp>
        <p:nvGrpSpPr>
          <p:cNvPr id="53" name="Agrupar 5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54" name="Retângulo 5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Q3.1. Como o(a) Sr.(a) avalia a qualidade da internet no celular? Dê uma nota de 0 a 10, sendo que a nota 0 significa “péssimo” e a nota 10 “excelente”. – Base: 2.062 – </a:t>
              </a:r>
            </a:p>
            <a:p>
              <a:pPr>
                <a:defRPr/>
              </a:pPr>
              <a:r>
                <a:rPr lang="pt-BR" sz="9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celular</a:t>
              </a:r>
            </a:p>
          </p:txBody>
        </p:sp>
        <p:cxnSp>
          <p:nvCxnSpPr>
            <p:cNvPr id="55" name="Conector reto 5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0647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ector reto 31"/>
          <p:cNvCxnSpPr/>
          <p:nvPr/>
        </p:nvCxnSpPr>
        <p:spPr>
          <a:xfrm>
            <a:off x="1628775" y="3552825"/>
            <a:ext cx="990599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684001690"/>
              </p:ext>
            </p:extLst>
          </p:nvPr>
        </p:nvGraphicFramePr>
        <p:xfrm>
          <a:off x="1373259" y="2009775"/>
          <a:ext cx="10218666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Avaliação da conexão de internet do celular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23" name="Retângulo 22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Q3.1. Como o(a) Sr.(a) avalia a qualidade da internet no celular? Dê uma nota de 0 a 10, sendo que a nota 0 significa “péssimo” e a nota 10 “excelente”. – Base: 2.062 – </a:t>
              </a:r>
            </a:p>
            <a:p>
              <a:pPr>
                <a:defRPr/>
              </a:pPr>
              <a:r>
                <a:rPr lang="pt-BR" sz="9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celular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m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7" name="Imagem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8" name="Imagem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1254070" y="1321384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Não houve diferença significativa na avaliação da conexão da internet por celular entre as regiões.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5248275" y="3476625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5,9</a:t>
            </a:r>
          </a:p>
        </p:txBody>
      </p:sp>
    </p:spTree>
    <p:extLst>
      <p:ext uri="{BB962C8B-B14F-4D97-AF65-F5344CB8AC3E}">
        <p14:creationId xmlns:p14="http://schemas.microsoft.com/office/powerpoint/2010/main" val="213122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77019"/>
              </p:ext>
            </p:extLst>
          </p:nvPr>
        </p:nvGraphicFramePr>
        <p:xfrm>
          <a:off x="1542767" y="1411651"/>
          <a:ext cx="4318186" cy="4416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Média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4174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Avaliação da conexão de internet do celular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26343"/>
              </p:ext>
            </p:extLst>
          </p:nvPr>
        </p:nvGraphicFramePr>
        <p:xfrm>
          <a:off x="6705317" y="1411651"/>
          <a:ext cx="4318186" cy="41296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Média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</a:tbl>
          </a:graphicData>
        </a:graphic>
      </p:graphicFrame>
      <p:grpSp>
        <p:nvGrpSpPr>
          <p:cNvPr id="18" name="Agrupar 17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23" name="Retângulo 22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Q3.1. Como o(a) Sr.(a) avalia a qualidade da internet no celular? Dê uma nota de 0 a 10, sendo que a nota 0 significa “péssimo” e a nota 10 “excelente”. – Base: 2.062 – </a:t>
              </a:r>
            </a:p>
            <a:p>
              <a:pPr>
                <a:defRPr/>
              </a:pPr>
              <a:r>
                <a:rPr lang="pt-BR" sz="9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celular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Imagem 2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7" name="Imagem 2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8" name="Imagem 2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24407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59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004130209"/>
              </p:ext>
            </p:extLst>
          </p:nvPr>
        </p:nvGraphicFramePr>
        <p:xfrm>
          <a:off x="1543050" y="2076450"/>
          <a:ext cx="9925050" cy="404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Agrupar 31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34" name="Retângulo 3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Q4. O(A) Sr.(a) utiliza a internet do celular prioritariamente ... – Base: 2.106 –</a:t>
              </a:r>
            </a:p>
            <a:p>
              <a:pPr>
                <a:defRPr/>
              </a:pPr>
              <a:r>
                <a:rPr lang="pt-BR" sz="9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celular </a:t>
              </a:r>
            </a:p>
          </p:txBody>
        </p:sp>
        <p:cxnSp>
          <p:nvCxnSpPr>
            <p:cNvPr id="35" name="Conector reto 3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aixaDeTexto 37"/>
          <p:cNvSpPr txBox="1"/>
          <p:nvPr/>
        </p:nvSpPr>
        <p:spPr>
          <a:xfrm>
            <a:off x="1254070" y="1272045"/>
            <a:ext cx="1070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Aproximadamente 7 a cada 10 entrevistados utiliza a internet no celular tanto para assuntos pessoais quanto para questões relacionadas ao negócio rural.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Qual o foco da utilização da internet pelo celular?</a:t>
            </a:r>
          </a:p>
        </p:txBody>
      </p:sp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Qual o foco da utilização da internet pelo celular?</a:t>
            </a:r>
          </a:p>
        </p:txBody>
      </p:sp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24" name="Retângulo 23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Q4. O(A) Sr.(a) utiliza a internet do celular prioritariamente ... – Base: 2.106 –</a:t>
              </a:r>
            </a:p>
            <a:p>
              <a:pPr>
                <a:defRPr/>
              </a:pPr>
              <a:r>
                <a:rPr lang="pt-BR" sz="9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celular </a:t>
              </a: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to 26"/>
          <p:cNvCxnSpPr/>
          <p:nvPr/>
        </p:nvCxnSpPr>
        <p:spPr>
          <a:xfrm>
            <a:off x="1587500" y="2800350"/>
            <a:ext cx="9794875" cy="0"/>
          </a:xfrm>
          <a:prstGeom prst="line">
            <a:avLst/>
          </a:prstGeom>
          <a:ln>
            <a:solidFill>
              <a:srgbClr val="7395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1315700" y="2709862"/>
            <a:ext cx="714376" cy="180974"/>
          </a:xfrm>
          <a:prstGeom prst="rect">
            <a:avLst/>
          </a:prstGeom>
          <a:solidFill>
            <a:srgbClr val="7395D3"/>
          </a:solidFill>
          <a:ln>
            <a:solidFill>
              <a:srgbClr val="739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74,1%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1587500" y="4772024"/>
            <a:ext cx="9794875" cy="0"/>
          </a:xfrm>
          <a:prstGeom prst="line">
            <a:avLst/>
          </a:prstGeom>
          <a:ln>
            <a:solidFill>
              <a:srgbClr val="F29E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11315700" y="4686299"/>
            <a:ext cx="714376" cy="180974"/>
          </a:xfrm>
          <a:prstGeom prst="rect">
            <a:avLst/>
          </a:prstGeom>
          <a:solidFill>
            <a:srgbClr val="F29E65"/>
          </a:solidFill>
          <a:ln>
            <a:solidFill>
              <a:srgbClr val="F29E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18,3%</a:t>
            </a:r>
          </a:p>
        </p:txBody>
      </p:sp>
      <p:cxnSp>
        <p:nvCxnSpPr>
          <p:cNvPr id="31" name="Conector reto 30"/>
          <p:cNvCxnSpPr/>
          <p:nvPr/>
        </p:nvCxnSpPr>
        <p:spPr>
          <a:xfrm>
            <a:off x="1587500" y="5048249"/>
            <a:ext cx="9794875" cy="0"/>
          </a:xfrm>
          <a:prstGeom prst="line">
            <a:avLst/>
          </a:prstGeom>
          <a:ln>
            <a:solidFill>
              <a:srgbClr val="40D9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11315700" y="4962524"/>
            <a:ext cx="714376" cy="180974"/>
          </a:xfrm>
          <a:prstGeom prst="rect">
            <a:avLst/>
          </a:prstGeom>
          <a:solidFill>
            <a:srgbClr val="40D9B3"/>
          </a:solidFill>
          <a:ln>
            <a:solidFill>
              <a:srgbClr val="40D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7,6%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707256335"/>
              </p:ext>
            </p:extLst>
          </p:nvPr>
        </p:nvGraphicFramePr>
        <p:xfrm>
          <a:off x="1114425" y="1772815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1254070" y="959434"/>
            <a:ext cx="1070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Em todas as regiões, a maior parte dos entrevistados utiliza a internet no celular tanto para assuntos pessoais quanto para questões relacionadas ao negócio rural</a:t>
            </a:r>
          </a:p>
        </p:txBody>
      </p:sp>
    </p:spTree>
    <p:extLst>
      <p:ext uri="{BB962C8B-B14F-4D97-AF65-F5344CB8AC3E}">
        <p14:creationId xmlns:p14="http://schemas.microsoft.com/office/powerpoint/2010/main" val="1774225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52A3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52A3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9" y="115764"/>
            <a:ext cx="444747" cy="444747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52A3DA"/>
                </a:solidFill>
                <a:cs typeface="Aparajita" panose="020B0604020202020204" pitchFamily="34" charset="0"/>
              </a:rPr>
              <a:t>Qual o foco da utilização da internet pelo celular?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765818"/>
              </p:ext>
            </p:extLst>
          </p:nvPr>
        </p:nvGraphicFramePr>
        <p:xfrm>
          <a:off x="1419225" y="1206177"/>
          <a:ext cx="4872572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814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questões pessoais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questões relacionadas ao negócio 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ambos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894575"/>
              </p:ext>
            </p:extLst>
          </p:nvPr>
        </p:nvGraphicFramePr>
        <p:xfrm>
          <a:off x="6819314" y="1206177"/>
          <a:ext cx="4872572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814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8143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questões pessoais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questões relacionadas ao negócio 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 ambos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456810"/>
            <a:ext cx="12200090" cy="408058"/>
            <a:chOff x="-8090" y="6456810"/>
            <a:chExt cx="12200090" cy="408058"/>
          </a:xfrm>
        </p:grpSpPr>
        <p:sp>
          <p:nvSpPr>
            <p:cNvPr id="25" name="Retângulo 24"/>
            <p:cNvSpPr/>
            <p:nvPr/>
          </p:nvSpPr>
          <p:spPr>
            <a:xfrm>
              <a:off x="-8090" y="6465910"/>
              <a:ext cx="12200090" cy="39895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Q4. O(A) Sr.(a) utiliza a internet do celular prioritariamente ... – Base: 2.106 –</a:t>
              </a:r>
            </a:p>
            <a:p>
              <a:pPr>
                <a:defRPr/>
              </a:pPr>
              <a:r>
                <a:rPr lang="pt-BR" sz="9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celular </a:t>
              </a: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-8090" y="645681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64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-8089" y="-6867"/>
            <a:ext cx="12200089" cy="950296"/>
          </a:xfrm>
          <a:prstGeom prst="rect">
            <a:avLst/>
          </a:prstGeom>
          <a:solidFill>
            <a:srgbClr val="5B6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 sz="4800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0" y="793765"/>
            <a:ext cx="121920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08" y="159316"/>
            <a:ext cx="464400" cy="464400"/>
          </a:xfrm>
          <a:prstGeom prst="rect">
            <a:avLst/>
          </a:prstGeom>
        </p:spPr>
      </p:pic>
      <p:pic>
        <p:nvPicPr>
          <p:cNvPr id="32" name="Imagem 31"/>
          <p:cNvPicPr preferRelativeResize="0">
            <a:picLocks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3" y="159316"/>
            <a:ext cx="464400" cy="464400"/>
          </a:xfrm>
          <a:prstGeom prst="rect">
            <a:avLst/>
          </a:prstGeom>
        </p:spPr>
      </p:pic>
      <p:pic>
        <p:nvPicPr>
          <p:cNvPr id="34" name="Imagem 33"/>
          <p:cNvPicPr preferRelativeResize="0">
            <a:picLocks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33" y="159316"/>
            <a:ext cx="464400" cy="464400"/>
          </a:xfrm>
          <a:prstGeom prst="rect">
            <a:avLst/>
          </a:prstGeom>
        </p:spPr>
      </p:pic>
      <p:pic>
        <p:nvPicPr>
          <p:cNvPr id="35" name="Imagem 34"/>
          <p:cNvPicPr preferRelativeResize="0">
            <a:picLocks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58" y="159316"/>
            <a:ext cx="464400" cy="464400"/>
          </a:xfrm>
          <a:prstGeom prst="rect">
            <a:avLst/>
          </a:prstGeom>
        </p:spPr>
      </p:pic>
      <p:pic>
        <p:nvPicPr>
          <p:cNvPr id="36" name="Imagem 35"/>
          <p:cNvPicPr preferRelativeResize="0">
            <a:picLocks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83" y="214566"/>
            <a:ext cx="464400" cy="464400"/>
          </a:xfrm>
          <a:prstGeom prst="rect">
            <a:avLst/>
          </a:prstGeom>
        </p:spPr>
      </p:pic>
      <p:pic>
        <p:nvPicPr>
          <p:cNvPr id="37" name="Imagem 36"/>
          <p:cNvPicPr preferRelativeResize="0">
            <a:picLocks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932" y="159316"/>
            <a:ext cx="464400" cy="464400"/>
          </a:xfrm>
          <a:prstGeom prst="rect">
            <a:avLst/>
          </a:prstGeom>
        </p:spPr>
      </p:pic>
      <p:pic>
        <p:nvPicPr>
          <p:cNvPr id="38" name="Imagem 37"/>
          <p:cNvPicPr preferRelativeResize="0">
            <a:picLocks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8" y="171998"/>
            <a:ext cx="464400" cy="4644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96883" y="1647917"/>
            <a:ext cx="9163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INFORMAÇÕES TÉCNICAS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1796883" y="2081657"/>
            <a:ext cx="916304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15"/>
          <p:cNvSpPr/>
          <p:nvPr/>
        </p:nvSpPr>
        <p:spPr>
          <a:xfrm>
            <a:off x="1695283" y="2421767"/>
            <a:ext cx="3150328" cy="68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Cálculo da ponderação:</a:t>
            </a:r>
          </a:p>
        </p:txBody>
      </p:sp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390638"/>
              </p:ext>
            </p:extLst>
          </p:nvPr>
        </p:nvGraphicFramePr>
        <p:xfrm>
          <a:off x="4076533" y="2434467"/>
          <a:ext cx="391041" cy="738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0" imgW="228600" imgH="431640" progId="Equation.DSMT4">
                  <p:embed/>
                </p:oleObj>
              </mc:Choice>
              <mc:Fallback>
                <p:oleObj name="Equation" r:id="rId10" imgW="228600" imgH="431640" progId="Equation.DSMT4">
                  <p:embed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76533" y="2434467"/>
                        <a:ext cx="391041" cy="738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m 1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83" y="5397499"/>
            <a:ext cx="3608908" cy="765991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695283" y="3204974"/>
            <a:ext cx="9264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Wingdings" pitchFamily="2" charset="2"/>
              <a:buChar char="§"/>
            </a:pPr>
            <a:r>
              <a:rPr lang="pt-BR" b="1" dirty="0"/>
              <a:t>Público alvo: </a:t>
            </a:r>
            <a:r>
              <a:rPr lang="pt-BR" dirty="0"/>
              <a:t>Produtores rurais que tiveram atendimento em 2016 que constam na base de dados do </a:t>
            </a:r>
            <a:r>
              <a:rPr lang="pt-BR" dirty="0" err="1"/>
              <a:t>Siacweb</a:t>
            </a:r>
            <a:r>
              <a:rPr lang="pt-BR" dirty="0"/>
              <a:t> e/ou empresa com CNAE do setor de agropecuária.</a:t>
            </a:r>
          </a:p>
          <a:p>
            <a:pPr marL="171450" lvl="0" indent="-171450" algn="just">
              <a:buFont typeface="Wingdings" pitchFamily="2" charset="2"/>
              <a:buChar char="§"/>
            </a:pPr>
            <a:endParaRPr lang="pt-BR" dirty="0"/>
          </a:p>
          <a:p>
            <a:pPr marL="171450" lvl="0" indent="-171450" algn="just">
              <a:buFont typeface="Wingdings" pitchFamily="2" charset="2"/>
              <a:buChar char="§"/>
            </a:pPr>
            <a:r>
              <a:rPr lang="pt-BR" b="1" dirty="0"/>
              <a:t>Tamanho da amostra: </a:t>
            </a:r>
            <a:r>
              <a:rPr lang="pt-BR" dirty="0"/>
              <a:t>Universo da pesquisa é de 110.988 clientes conforme base de dados fornecida pelo SEBRAE. A amostra será de 4.467 entrevistas distribuídas pelas 27 </a:t>
            </a:r>
            <a:r>
              <a:rPr lang="pt-BR" dirty="0" err="1"/>
              <a:t>UF’s</a:t>
            </a:r>
            <a:r>
              <a:rPr lang="pt-BR" dirty="0"/>
              <a:t>.</a:t>
            </a:r>
          </a:p>
        </p:txBody>
      </p:sp>
      <p:pic>
        <p:nvPicPr>
          <p:cNvPr id="3" name="Imagem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9" y="1109612"/>
            <a:ext cx="610384" cy="6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06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8089" y="-6868"/>
            <a:ext cx="2275039" cy="6864868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4800" dirty="0"/>
              <a:t>Computadores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705101" y="311667"/>
            <a:ext cx="89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PRODUTORES RURAIS X UTILIZAÇÃO DE COMPUTADORES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266950" y="0"/>
            <a:ext cx="0" cy="685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705100" y="1143188"/>
            <a:ext cx="907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Neste bloco analisamos o comportamento dos produtores rurais em relação à utilização de computadores notebooks, laptops e/ou desktop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2890915" y="2054364"/>
            <a:ext cx="1411447" cy="882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2890915" y="3062221"/>
            <a:ext cx="141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1"/>
                </a:solidFill>
                <a:cs typeface="Aparajita" panose="020B0604020202020204" pitchFamily="34" charset="0"/>
              </a:rPr>
              <a:t>Utiliza computador no negócio rural?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5319790" y="2054364"/>
            <a:ext cx="1411447" cy="882971"/>
          </a:xfrm>
          <a:prstGeom prst="rect">
            <a:avLst/>
          </a:prstGeom>
          <a:solidFill>
            <a:srgbClr val="F2395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5285733" y="3062221"/>
            <a:ext cx="147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2395A"/>
                </a:solidFill>
                <a:cs typeface="Aparajita" panose="020B0604020202020204" pitchFamily="34" charset="0"/>
              </a:rPr>
              <a:t>Acessa à internet pelo computador?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5348356" y="4471619"/>
            <a:ext cx="1411447" cy="88297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5153967" y="5479476"/>
            <a:ext cx="183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FFC000"/>
                </a:solidFill>
                <a:cs typeface="Aparajita" panose="020B0604020202020204" pitchFamily="34" charset="0"/>
              </a:rPr>
              <a:t>Em quais locais utiliza computador?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652647" y="4471620"/>
            <a:ext cx="1411447" cy="8829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7512668" y="5479476"/>
            <a:ext cx="1691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ED7D31"/>
                </a:solidFill>
                <a:cs typeface="Aparajita" panose="020B0604020202020204" pitchFamily="34" charset="0"/>
              </a:rPr>
              <a:t>Qual o tipo de internet no negócio rural? Qual o tipo de internet na residência?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4572951" y="2418210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Seta para a Direita 44"/>
          <p:cNvSpPr/>
          <p:nvPr/>
        </p:nvSpPr>
        <p:spPr>
          <a:xfrm rot="5400000">
            <a:off x="5815952" y="3898101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/>
          <p:cNvSpPr/>
          <p:nvPr/>
        </p:nvSpPr>
        <p:spPr>
          <a:xfrm>
            <a:off x="10159782" y="4471619"/>
            <a:ext cx="1411447" cy="882971"/>
          </a:xfrm>
          <a:prstGeom prst="rect">
            <a:avLst/>
          </a:prstGeom>
          <a:solidFill>
            <a:srgbClr val="3F6C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9738669" y="5479476"/>
            <a:ext cx="23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3F6CC5"/>
                </a:solidFill>
                <a:cs typeface="Aparajita" panose="020B0604020202020204" pitchFamily="34" charset="0"/>
              </a:rPr>
              <a:t>foco da utilização da internet através do computador no negócio rural</a:t>
            </a:r>
          </a:p>
        </p:txBody>
      </p:sp>
      <p:cxnSp>
        <p:nvCxnSpPr>
          <p:cNvPr id="48" name="Conector reto 47"/>
          <p:cNvCxnSpPr/>
          <p:nvPr/>
        </p:nvCxnSpPr>
        <p:spPr>
          <a:xfrm>
            <a:off x="2705100" y="923824"/>
            <a:ext cx="8973185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79" y="4653531"/>
            <a:ext cx="536053" cy="53605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76" y="2226917"/>
            <a:ext cx="567649" cy="56764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26" y="2179470"/>
            <a:ext cx="634994" cy="63499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53" y="4560245"/>
            <a:ext cx="640251" cy="64025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62" y="4640432"/>
            <a:ext cx="582815" cy="582815"/>
          </a:xfrm>
          <a:prstGeom prst="rect">
            <a:avLst/>
          </a:prstGeom>
        </p:spPr>
      </p:pic>
      <p:sp>
        <p:nvSpPr>
          <p:cNvPr id="33" name="Seta para a Direita 32"/>
          <p:cNvSpPr/>
          <p:nvPr/>
        </p:nvSpPr>
        <p:spPr>
          <a:xfrm>
            <a:off x="6925626" y="4856321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7596265" y="2071263"/>
            <a:ext cx="1411447" cy="88297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7143750" y="3079119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6"/>
                </a:solidFill>
                <a:cs typeface="Aparajita" panose="020B0604020202020204" pitchFamily="34" charset="0"/>
              </a:rPr>
              <a:t>Avaliação da qualidade da conexão à internet pelo computador na residência e no negócio rural</a:t>
            </a:r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56" y="2243816"/>
            <a:ext cx="537864" cy="537864"/>
          </a:xfrm>
          <a:prstGeom prst="rect">
            <a:avLst/>
          </a:prstGeom>
        </p:spPr>
      </p:pic>
      <p:sp>
        <p:nvSpPr>
          <p:cNvPr id="49" name="Seta para a Direita 48"/>
          <p:cNvSpPr/>
          <p:nvPr/>
        </p:nvSpPr>
        <p:spPr>
          <a:xfrm rot="16200000" flipV="1">
            <a:off x="8121680" y="3898100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Seta para a Direita 49"/>
          <p:cNvSpPr/>
          <p:nvPr/>
        </p:nvSpPr>
        <p:spPr>
          <a:xfrm>
            <a:off x="9373813" y="4832187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431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ector reto 28"/>
          <p:cNvCxnSpPr/>
          <p:nvPr/>
        </p:nvCxnSpPr>
        <p:spPr>
          <a:xfrm flipH="1">
            <a:off x="2930470" y="4058529"/>
            <a:ext cx="6623105" cy="12488"/>
          </a:xfrm>
          <a:prstGeom prst="line">
            <a:avLst/>
          </a:prstGeom>
          <a:ln>
            <a:solidFill>
              <a:srgbClr val="F23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Utilização de computador pelos produtores rurais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Q5. O(A) Sr.(a) utiliza computadores (notebook, laptop, desktop) no seu negócio rural? – Base: 4.467 – respondida por todos os entrevistados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200525" y="1840299"/>
            <a:ext cx="799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Aproximadamente 4 a cada 10 entrevistados utiliza a computador no seu negócio rural.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35211333"/>
              </p:ext>
            </p:extLst>
          </p:nvPr>
        </p:nvGraphicFramePr>
        <p:xfrm>
          <a:off x="1597425" y="2325224"/>
          <a:ext cx="3910647" cy="3037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tângulo 19"/>
          <p:cNvSpPr/>
          <p:nvPr/>
        </p:nvSpPr>
        <p:spPr>
          <a:xfrm>
            <a:off x="746661" y="2393077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2395A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60,5%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F2395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5124450" y="3093219"/>
            <a:ext cx="4429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Os computadores não são utilizados em grande parte dos negócios rurais</a:t>
            </a:r>
            <a:endParaRPr kumimoji="0" lang="pt-BR" sz="2800" i="0" u="none" strike="noStrike" kern="1200" cap="none" spc="0" normalizeH="0" baseline="0" noProof="0" dirty="0">
              <a:ln>
                <a:noFill/>
              </a:ln>
              <a:solidFill>
                <a:srgbClr val="F2395A"/>
              </a:solidFill>
              <a:effectLst/>
              <a:uLnTx/>
              <a:uFillTx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876675" y="2233667"/>
            <a:ext cx="323850" cy="323850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H="1" flipV="1">
            <a:off x="4200525" y="2233667"/>
            <a:ext cx="7353300" cy="14233"/>
          </a:xfrm>
          <a:prstGeom prst="line">
            <a:avLst/>
          </a:prstGeom>
          <a:ln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5" name="Imagem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0" name="Imagem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31" name="Imagem 3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97" y="3168407"/>
            <a:ext cx="1300593" cy="13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74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1930400" y="4248531"/>
            <a:ext cx="96043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75946720"/>
              </p:ext>
            </p:extLst>
          </p:nvPr>
        </p:nvGraphicFramePr>
        <p:xfrm>
          <a:off x="1457325" y="2028824"/>
          <a:ext cx="10183291" cy="428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Utilização de computador pelos produtores rurais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3" name="Retângulo 1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Q5. O(A) Sr.(a) utiliza computadores (notebook, laptop, desktop) no seu negócio rural? – Base: 4.467 – respondida por todos os entrevistados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tângulo 23"/>
          <p:cNvSpPr/>
          <p:nvPr/>
        </p:nvSpPr>
        <p:spPr>
          <a:xfrm>
            <a:off x="5467350" y="4172331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39,5%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321345" y="1261431"/>
            <a:ext cx="10442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 região sudeste foi a região que apresentou maior proporção de entrevistados que utilizam computador no negócio rural. Destaca-se, também, a baixa proporção de entrevistados que utilizam computador em seu negócio rural na região Norte</a:t>
            </a:r>
          </a:p>
        </p:txBody>
      </p:sp>
      <p:pic>
        <p:nvPicPr>
          <p:cNvPr id="28" name="Imagem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9" name="Imagem 2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0" name="Imagem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31" name="Imagem 3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2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672097"/>
              </p:ext>
            </p:extLst>
          </p:nvPr>
        </p:nvGraphicFramePr>
        <p:xfrm>
          <a:off x="2213076" y="1622975"/>
          <a:ext cx="3528242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5949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122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Utiliza</a:t>
                      </a:r>
                      <a:r>
                        <a:rPr lang="pt-BR" sz="12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computador no seu negócio rural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Nacional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401337"/>
              </p:ext>
            </p:extLst>
          </p:nvPr>
        </p:nvGraphicFramePr>
        <p:xfrm>
          <a:off x="6985101" y="1622975"/>
          <a:ext cx="3528242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5949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122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Utiliza</a:t>
                      </a:r>
                      <a:r>
                        <a:rPr lang="pt-BR" sz="12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computador no seu negócio rural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521868" y="940580"/>
            <a:ext cx="7991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Nestes estados, menos de 1/3 dos entrevistados utiliza computador em seu negócio rural</a:t>
            </a:r>
          </a:p>
        </p:txBody>
      </p:sp>
      <p:cxnSp>
        <p:nvCxnSpPr>
          <p:cNvPr id="28" name="Conector reto 27"/>
          <p:cNvCxnSpPr/>
          <p:nvPr/>
        </p:nvCxnSpPr>
        <p:spPr>
          <a:xfrm flipH="1" flipV="1">
            <a:off x="6236617" y="3971492"/>
            <a:ext cx="561975" cy="1089"/>
          </a:xfrm>
          <a:prstGeom prst="line">
            <a:avLst/>
          </a:prstGeom>
          <a:ln>
            <a:solidFill>
              <a:srgbClr val="F2395A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6236618" y="1326177"/>
            <a:ext cx="0" cy="2645315"/>
          </a:xfrm>
          <a:prstGeom prst="line">
            <a:avLst/>
          </a:prstGeom>
          <a:ln>
            <a:solidFill>
              <a:srgbClr val="F2395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2598068" y="1326177"/>
            <a:ext cx="7403182" cy="1"/>
          </a:xfrm>
          <a:prstGeom prst="line">
            <a:avLst/>
          </a:prstGeom>
          <a:ln>
            <a:solidFill>
              <a:srgbClr val="F2395A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Utilização de computador pelos produtores rurais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Q5. O(A) Sr.(a) utiliza computadores (notebook, laptop, desktop) no seu negócio rural? – Base: 4.467 – respondida por todos os entrevistados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Imagem 3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5" name="Imagem 3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6" name="Imagem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37" name="Imagem 3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6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Utilização de computador pelos produtores rurais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Q5. O(A) Sr.(a) utiliza computadores (notebook, laptop, desktop) no seu negócio rural? – Base: 4.467 – respondida por todos os entrevistados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to 26"/>
          <p:cNvCxnSpPr/>
          <p:nvPr/>
        </p:nvCxnSpPr>
        <p:spPr>
          <a:xfrm>
            <a:off x="1688418" y="4283301"/>
            <a:ext cx="9862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3066416655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11425854" y="4197770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39,5%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192731" y="1519095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Quanto maior a idade do produtor rural, menor a utilização de computadores no negócio rural.</a:t>
            </a:r>
          </a:p>
        </p:txBody>
      </p:sp>
      <p:sp>
        <p:nvSpPr>
          <p:cNvPr id="41" name="Retângulo 40">
            <a:hlinkClick r:id="rId4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42" name="Retângulo 41">
            <a:hlinkClick r:id="rId5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43" name="Retângulo 42">
            <a:hlinkClick r:id="rId6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pic>
        <p:nvPicPr>
          <p:cNvPr id="44" name="Imagem 4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45" name="Imagem 4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6" name="Imagem 4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47" name="Imagem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5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Utilização de computador pelos produtores rurais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Q5. O(A) Sr.(a) utiliza computadores (notebook, laptop, desktop) no seu negócio rural? – Base: 4.467 – respondida por todos os entrevistados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to 26"/>
          <p:cNvCxnSpPr/>
          <p:nvPr/>
        </p:nvCxnSpPr>
        <p:spPr>
          <a:xfrm>
            <a:off x="1688418" y="4283301"/>
            <a:ext cx="9862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561633203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11233830" y="4197770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39,5%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192731" y="1519095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Quanto maior a escolaridade, maior é a proporção de produtores rurais que utilizam computadores no negócio rural.</a:t>
            </a:r>
          </a:p>
        </p:txBody>
      </p:sp>
      <p:sp>
        <p:nvSpPr>
          <p:cNvPr id="42" name="Retângulo 41">
            <a:hlinkClick r:id="rId4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43" name="Retângulo 42">
            <a:hlinkClick r:id="rId5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6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pic>
        <p:nvPicPr>
          <p:cNvPr id="45" name="Imagem 4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46" name="Imagem 4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7" name="Imagem 4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48" name="Imagem 4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18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Utilização de computador pelos produtores rurais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Q5. O(A) Sr.(a) utiliza computadores (notebook, laptop, desktop) no seu negócio rural? – Base: 4.467 – respondida por todos os entrevistados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Conector reto 26"/>
          <p:cNvCxnSpPr/>
          <p:nvPr/>
        </p:nvCxnSpPr>
        <p:spPr>
          <a:xfrm>
            <a:off x="1688418" y="4283301"/>
            <a:ext cx="986218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228974849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tângulo 34"/>
          <p:cNvSpPr/>
          <p:nvPr/>
        </p:nvSpPr>
        <p:spPr>
          <a:xfrm>
            <a:off x="11233830" y="4197770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39,5%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1192731" y="1519095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Quanto maior o faturamento, maior a utilização de computadores no negócio rural.</a:t>
            </a:r>
          </a:p>
        </p:txBody>
      </p:sp>
      <p:sp>
        <p:nvSpPr>
          <p:cNvPr id="20" name="Retângulo 19">
            <a:hlinkClick r:id="rId4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28" name="Retângulo 27">
            <a:hlinkClick r:id="rId5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30" name="Retângulo 29">
            <a:hlinkClick r:id="rId6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Faturamento</a:t>
            </a:r>
          </a:p>
        </p:txBody>
      </p:sp>
      <p:pic>
        <p:nvPicPr>
          <p:cNvPr id="32" name="Imagem 3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6" name="Imagem 3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7" name="Imagem 3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38" name="Imagem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01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1" y="160572"/>
            <a:ext cx="105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Aqueles produtores rurais que utilizam computador também acessam à internet através deste dispositivo?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acessa internet por meio do computador (notebook, laptop, desktop)? Base: 4.467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todos entrevistados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243263751"/>
              </p:ext>
            </p:extLst>
          </p:nvPr>
        </p:nvGraphicFramePr>
        <p:xfrm>
          <a:off x="1608914" y="2752322"/>
          <a:ext cx="9849661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/>
          <p:cNvSpPr/>
          <p:nvPr/>
        </p:nvSpPr>
        <p:spPr>
          <a:xfrm>
            <a:off x="1364736" y="1958676"/>
            <a:ext cx="10338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Daqueles produtores rurais que utilizam computador (39,5%) , a maior parte acessa a internet por meio do dispositivo.</a:t>
            </a:r>
          </a:p>
        </p:txBody>
      </p:sp>
      <p:pic>
        <p:nvPicPr>
          <p:cNvPr id="20" name="Imagem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3" name="Imagem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8" name="Imagem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16" name="Imagem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1" y="160572"/>
            <a:ext cx="105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Aqueles produtores rurais que utilizam computador também acessam à internet através deste dispositivo?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58020202"/>
              </p:ext>
            </p:extLst>
          </p:nvPr>
        </p:nvGraphicFramePr>
        <p:xfrm>
          <a:off x="1409700" y="1772816"/>
          <a:ext cx="102309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1238249" y="1060159"/>
            <a:ext cx="102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No sudeste encontra-se a maior concentração de produtores rurais que utilizam a internet por meio do computador. De outro lado, no nordeste pouco mais de 1/3 dos entrevistados que utilizam computador também acessam à internet.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1762125" y="3695700"/>
            <a:ext cx="977264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467350" y="3619500"/>
            <a:ext cx="714376" cy="1809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51,9%</a:t>
            </a:r>
          </a:p>
        </p:txBody>
      </p:sp>
      <p:pic>
        <p:nvPicPr>
          <p:cNvPr id="18" name="Imagem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24" name="Imagem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grpSp>
        <p:nvGrpSpPr>
          <p:cNvPr id="25" name="Agrupar 24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8" name="Retângulo 2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acessa internet por meio do computador (notebook, laptop, desktop)? Base: 4.467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todos entrevistados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688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1" y="160572"/>
            <a:ext cx="105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Aqueles produtores rurais que utilizam computador também acessam à internet através deste dispositivo?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0505"/>
              </p:ext>
            </p:extLst>
          </p:nvPr>
        </p:nvGraphicFramePr>
        <p:xfrm>
          <a:off x="2013051" y="1352547"/>
          <a:ext cx="3528242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0224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9801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Utiliza</a:t>
                      </a:r>
                      <a:r>
                        <a:rPr lang="pt-BR" sz="12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computador no seu negócio rural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00295"/>
              </p:ext>
            </p:extLst>
          </p:nvPr>
        </p:nvGraphicFramePr>
        <p:xfrm>
          <a:off x="6640967" y="1352547"/>
          <a:ext cx="3528242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0224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98018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Utiliza</a:t>
                      </a:r>
                      <a:r>
                        <a:rPr lang="pt-BR" sz="12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computador no seu negócio rural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16" name="Imagem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5" name="Retângulo 24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acessa internet por meio do computador (notebook, laptop, desktop)? Base: 4.467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todos entrevistados</a:t>
              </a: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315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1014152" y="3454152"/>
            <a:ext cx="11177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Características sociodemográficas </a:t>
            </a:r>
          </a:p>
        </p:txBody>
      </p:sp>
      <p:sp>
        <p:nvSpPr>
          <p:cNvPr id="49" name="Retângulo 48">
            <a:hlinkClick r:id="rId2" action="ppaction://hlinksldjump"/>
          </p:cNvPr>
          <p:cNvSpPr/>
          <p:nvPr/>
        </p:nvSpPr>
        <p:spPr>
          <a:xfrm>
            <a:off x="1410330" y="1040310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Sexo</a:t>
            </a:r>
          </a:p>
        </p:txBody>
      </p:sp>
      <p:sp>
        <p:nvSpPr>
          <p:cNvPr id="50" name="Retângulo 49">
            <a:hlinkClick r:id="rId3" action="ppaction://hlinksldjump"/>
          </p:cNvPr>
          <p:cNvSpPr/>
          <p:nvPr/>
        </p:nvSpPr>
        <p:spPr>
          <a:xfrm>
            <a:off x="3588489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51" name="Retângulo 50">
            <a:hlinkClick r:id="rId4" action="ppaction://hlinksldjump"/>
          </p:cNvPr>
          <p:cNvSpPr/>
          <p:nvPr/>
        </p:nvSpPr>
        <p:spPr>
          <a:xfrm>
            <a:off x="5806445" y="1040310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52" name="Retângulo 51">
            <a:hlinkClick r:id="rId5" action="ppaction://hlinksldjump"/>
          </p:cNvPr>
          <p:cNvSpPr/>
          <p:nvPr/>
        </p:nvSpPr>
        <p:spPr>
          <a:xfrm>
            <a:off x="7984603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sp>
        <p:nvSpPr>
          <p:cNvPr id="53" name="Retângulo 52">
            <a:hlinkClick r:id="rId6" action="ppaction://hlinksldjump"/>
          </p:cNvPr>
          <p:cNvSpPr/>
          <p:nvPr/>
        </p:nvSpPr>
        <p:spPr>
          <a:xfrm>
            <a:off x="10202560" y="1040310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</a:t>
            </a:r>
          </a:p>
        </p:txBody>
      </p:sp>
      <p:sp>
        <p:nvSpPr>
          <p:cNvPr id="54" name="Retângulo 53">
            <a:hlinkClick r:id="rId7" action="ppaction://hlinksldjump"/>
          </p:cNvPr>
          <p:cNvSpPr/>
          <p:nvPr/>
        </p:nvSpPr>
        <p:spPr>
          <a:xfrm>
            <a:off x="1401590" y="1570212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 na empresa</a:t>
            </a:r>
          </a:p>
        </p:txBody>
      </p:sp>
      <p:sp>
        <p:nvSpPr>
          <p:cNvPr id="55" name="Retângulo 54">
            <a:hlinkClick r:id="rId8" action="ppaction://hlinksldjump"/>
          </p:cNvPr>
          <p:cNvSpPr/>
          <p:nvPr/>
        </p:nvSpPr>
        <p:spPr>
          <a:xfrm>
            <a:off x="3579749" y="1570212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Parentes na empresa</a:t>
            </a:r>
          </a:p>
        </p:txBody>
      </p:sp>
    </p:spTree>
    <p:extLst>
      <p:ext uri="{BB962C8B-B14F-4D97-AF65-F5344CB8AC3E}">
        <p14:creationId xmlns:p14="http://schemas.microsoft.com/office/powerpoint/2010/main" val="105541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1" y="160572"/>
            <a:ext cx="105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Aqueles produtores rurais que utilizam computador também acessam à internet através deste dispositivo?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889652370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192731" y="1519095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Quanto maior a idade, menor a proporção de produtores rurais que acessam à internet por meio do computador.</a:t>
            </a:r>
          </a:p>
        </p:txBody>
      </p:sp>
      <p:sp>
        <p:nvSpPr>
          <p:cNvPr id="25" name="Retângulo 24">
            <a:hlinkClick r:id="rId10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28" name="Retângulo 27">
            <a:hlinkClick r:id="rId11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29" name="Retângulo 28">
            <a:hlinkClick r:id="rId12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pic>
        <p:nvPicPr>
          <p:cNvPr id="30" name="Imagem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grpSp>
        <p:nvGrpSpPr>
          <p:cNvPr id="31" name="Agrupar 30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2" name="Retângulo 31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acessa internet por meio do computador (notebook, laptop, desktop)? Base: 4.467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todos entrevistados</a:t>
              </a:r>
            </a:p>
          </p:txBody>
        </p:sp>
        <p:cxnSp>
          <p:nvCxnSpPr>
            <p:cNvPr id="34" name="Conector reto 3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0046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1" y="160572"/>
            <a:ext cx="105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Aqueles produtores rurais que utilizam computador também acessam à internet através deste dispositivo?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348689806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192731" y="1519095"/>
            <a:ext cx="1070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Quanto maior a escolaridade do entrevistado, maior a proporção dos que acessam à internet por meio do computador.</a:t>
            </a:r>
          </a:p>
        </p:txBody>
      </p:sp>
      <p:pic>
        <p:nvPicPr>
          <p:cNvPr id="30" name="Imagem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sp>
        <p:nvSpPr>
          <p:cNvPr id="31" name="Retângulo 30">
            <a:hlinkClick r:id="rId10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32" name="Retângulo 31">
            <a:hlinkClick r:id="rId12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34" name="Retângulo 33">
            <a:hlinkClick r:id="rId13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acessa internet por meio do computador (notebook, laptop, desktop)? Base: 4.467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todos entrevistados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332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1" y="160572"/>
            <a:ext cx="1052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Aqueles produtores rurais que utilizam computador também acessam à internet através deste dispositivo?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515115950"/>
              </p:ext>
            </p:extLst>
          </p:nvPr>
        </p:nvGraphicFramePr>
        <p:xfrm>
          <a:off x="1225503" y="2088462"/>
          <a:ext cx="10436274" cy="444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192731" y="1519095"/>
            <a:ext cx="10890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Quanto maior faturamento do negócio rural, maior a proporção de produtores que acessam à internet por meio do computador.</a:t>
            </a:r>
          </a:p>
        </p:txBody>
      </p:sp>
      <p:pic>
        <p:nvPicPr>
          <p:cNvPr id="30" name="Imagem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" y="4608248"/>
            <a:ext cx="493200" cy="493200"/>
          </a:xfrm>
          <a:prstGeom prst="rect">
            <a:avLst/>
          </a:prstGeom>
        </p:spPr>
      </p:pic>
      <p:sp>
        <p:nvSpPr>
          <p:cNvPr id="31" name="Retângulo 30">
            <a:hlinkClick r:id="rId10" action="ppaction://hlinksldjump"/>
          </p:cNvPr>
          <p:cNvSpPr/>
          <p:nvPr/>
        </p:nvSpPr>
        <p:spPr>
          <a:xfrm>
            <a:off x="3442330" y="85250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32" name="Retângulo 31">
            <a:hlinkClick r:id="rId12" action="ppaction://hlinksldjump"/>
          </p:cNvPr>
          <p:cNvSpPr/>
          <p:nvPr/>
        </p:nvSpPr>
        <p:spPr>
          <a:xfrm>
            <a:off x="5684947" y="85250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34" name="Retângulo 33">
            <a:hlinkClick r:id="rId13" action="ppaction://hlinksldjump"/>
          </p:cNvPr>
          <p:cNvSpPr/>
          <p:nvPr/>
        </p:nvSpPr>
        <p:spPr>
          <a:xfrm>
            <a:off x="7967360" y="852506"/>
            <a:ext cx="1472583" cy="33173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Faturamento</a:t>
            </a:r>
          </a:p>
        </p:txBody>
      </p:sp>
      <p:grpSp>
        <p:nvGrpSpPr>
          <p:cNvPr id="35" name="Agrupar 34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acessa internet por meio do computador (notebook, laptop, desktop)? Base: 4.467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todos entrevistados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8537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3BAB80"/>
                </a:solidFill>
                <a:cs typeface="Aparajita" panose="020B0604020202020204" pitchFamily="34" charset="0"/>
              </a:rPr>
              <a:t>Locais em que acessa à internet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Q8.1. Em quais locais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utiliza a Internet por meio do computador?  – Base: 2.175 respondentes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computador (39,5%)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003359418"/>
              </p:ext>
            </p:extLst>
          </p:nvPr>
        </p:nvGraphicFramePr>
        <p:xfrm>
          <a:off x="1306673" y="1990297"/>
          <a:ext cx="10523378" cy="407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238249" y="1060159"/>
            <a:ext cx="102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Em todas as regiões, o principal local de acesso à internet por meio do computador é na residência dos produtores rurais. O segundo local de acesso mais frequente destes entrevistados é no próprio negócio rural.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6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1762125" y="2654046"/>
            <a:ext cx="9772649" cy="0"/>
          </a:xfrm>
          <a:prstGeom prst="line">
            <a:avLst/>
          </a:prstGeom>
          <a:ln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762125" y="3844671"/>
            <a:ext cx="9772649" cy="0"/>
          </a:xfrm>
          <a:prstGeom prst="line">
            <a:avLst/>
          </a:prstGeom>
          <a:ln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3BAB80"/>
                </a:solidFill>
                <a:cs typeface="Aparajita" panose="020B0604020202020204" pitchFamily="34" charset="0"/>
              </a:rPr>
              <a:t>Locais em que acessa à internet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71817042"/>
              </p:ext>
            </p:extLst>
          </p:nvPr>
        </p:nvGraphicFramePr>
        <p:xfrm>
          <a:off x="1190625" y="1772816"/>
          <a:ext cx="10467975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238249" y="1060159"/>
            <a:ext cx="102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Em todas as regiões, o principal local de acesso à internet por meio do computador é na residência dos produtores rurais. O segundo local de acesso mais frequente destes entrevistados é no negócio rural.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01006" y="2559558"/>
            <a:ext cx="714376" cy="180974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40,2%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4953000" y="3768471"/>
            <a:ext cx="714376" cy="180974"/>
          </a:xfrm>
          <a:prstGeom prst="rect">
            <a:avLst/>
          </a:prstGeom>
          <a:solidFill>
            <a:srgbClr val="5B9BD5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23,8%</a:t>
            </a:r>
          </a:p>
        </p:txBody>
      </p:sp>
      <p:pic>
        <p:nvPicPr>
          <p:cNvPr id="17" name="Imagem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8" name="Imagem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0" name="Imagem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9" name="Agrupar 28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0" name="Retângulo 2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Q8.1. Em quais locais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utiliza a Internet por meio do computador? – Base: 2.175 respondentes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computador (39,5%)</a:t>
              </a: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7647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3BAB80"/>
                </a:solidFill>
                <a:cs typeface="Aparajita" panose="020B0604020202020204" pitchFamily="34" charset="0"/>
              </a:rPr>
              <a:t>Locais em que acessa à internet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019421"/>
              </p:ext>
            </p:extLst>
          </p:nvPr>
        </p:nvGraphicFramePr>
        <p:xfrm>
          <a:off x="1582392" y="1104902"/>
          <a:ext cx="9980957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585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 propriedade rural / negócio 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 sua residência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 posto gratuito ou redes WIFI aberta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 Cyber café ou lan house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Outro local (amigo, parente/ contador)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avaliar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242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5127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9571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265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68778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6654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716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4727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1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148" y="5917402"/>
            <a:ext cx="481443" cy="481443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Q8.1. Em quais locais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utiliza a Internet por meio do computador? – Base: 2.175 respondentes – Respostas: 3.956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computador (39,5%)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8091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3BAB80"/>
                </a:solidFill>
                <a:cs typeface="Aparajita" panose="020B0604020202020204" pitchFamily="34" charset="0"/>
              </a:rPr>
              <a:t>Locais em que acessa à internet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332148" y="5672299"/>
            <a:ext cx="481443" cy="481443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660398"/>
              </p:ext>
            </p:extLst>
          </p:nvPr>
        </p:nvGraphicFramePr>
        <p:xfrm>
          <a:off x="1582392" y="1104902"/>
          <a:ext cx="9980957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585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425851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 propriedade rural / negócio rural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 sua residência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 posto gratuito ou redes WIFI aberta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 Cyber café ou lan house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Outro local (amigo, parente/ contador)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avaliar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242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5127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9571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265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68778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6654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716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4727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1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</a:tbl>
          </a:graphicData>
        </a:graphic>
      </p:graphicFrame>
      <p:grpSp>
        <p:nvGrpSpPr>
          <p:cNvPr id="18" name="Agrupar 17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0" name="Retângulo 1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Q8.1. Em quais locais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utiliza a Internet por meio do computador? – Base: 2.175 respondentes – Respostas: 3.956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computador (39,5%)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9639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3343992" y="2049056"/>
            <a:ext cx="4228383" cy="1103719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Q9. O acesso à internet por meio do computador no negócio rural é de qual tipo? (EST- RU) – Base: 907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negócio rural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848739645"/>
              </p:ext>
            </p:extLst>
          </p:nvPr>
        </p:nvGraphicFramePr>
        <p:xfrm>
          <a:off x="1428751" y="1895475"/>
          <a:ext cx="10020300" cy="428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450768" y="1183270"/>
            <a:ext cx="1029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58,6% dos entrevistados utiliza internet a rádio ou banda larga móvel no computador utilizado para o negócio rural.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591686" y="2339305"/>
            <a:ext cx="1281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B97D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58,6%</a:t>
            </a:r>
            <a:endParaRPr lang="pt-BR" sz="1000" dirty="0">
              <a:solidFill>
                <a:srgbClr val="6B97D3"/>
              </a:solidFill>
            </a:endParaRPr>
          </a:p>
        </p:txBody>
      </p:sp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6" name="Imagem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05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55137"/>
              </p:ext>
            </p:extLst>
          </p:nvPr>
        </p:nvGraphicFramePr>
        <p:xfrm>
          <a:off x="1734791" y="2108411"/>
          <a:ext cx="9728480" cy="2229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06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830816465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  <a:p>
                      <a:pPr marL="0" algn="ctr" defTabSz="914400" rtl="0" eaLnBrk="1" fontAlgn="b" latinLnBrk="0" hangingPunct="1"/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discada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(ADSL)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Link dedicado (fibra óptica)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móvel (3G/4G)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Rádio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Satélite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Q9. O acesso à internet por meio do computador no negócio rural é de qual tipo? (EST- RU) – Base: 907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negócio rural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3540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909" y="5917402"/>
            <a:ext cx="481443" cy="48144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14398"/>
              </p:ext>
            </p:extLst>
          </p:nvPr>
        </p:nvGraphicFramePr>
        <p:xfrm>
          <a:off x="1582391" y="1104902"/>
          <a:ext cx="972848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06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830816465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discada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(ADSL)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Link dedicado (fibra óptica)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móvel (3G/4G)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Rádio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Satélite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242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  <a:endParaRPr kumimoji="0" lang="pt-B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 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5127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9571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265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68778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6654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716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4727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1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Q9. O acesso à internet por meio do computador no negócio rural é de qual tipo? (EST- RU) – Base: 907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negócio rural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450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06149803"/>
              </p:ext>
            </p:extLst>
          </p:nvPr>
        </p:nvGraphicFramePr>
        <p:xfrm>
          <a:off x="3372827" y="2434351"/>
          <a:ext cx="5898173" cy="359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Agrupar 14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Base: 4.647 – Respondida por todos os entrevistados</a:t>
              </a: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ângulo 24">
            <a:hlinkClick r:id="rId3" action="ppaction://hlinksldjump"/>
          </p:cNvPr>
          <p:cNvSpPr/>
          <p:nvPr/>
        </p:nvSpPr>
        <p:spPr>
          <a:xfrm>
            <a:off x="1410330" y="1040310"/>
            <a:ext cx="1472585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Sexo</a:t>
            </a:r>
          </a:p>
        </p:txBody>
      </p:sp>
      <p:sp>
        <p:nvSpPr>
          <p:cNvPr id="26" name="Retângulo 25">
            <a:hlinkClick r:id="rId4" action="ppaction://hlinksldjump"/>
          </p:cNvPr>
          <p:cNvSpPr/>
          <p:nvPr/>
        </p:nvSpPr>
        <p:spPr>
          <a:xfrm>
            <a:off x="4254074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27" name="Retângulo 26">
            <a:hlinkClick r:id="rId5" action="ppaction://hlinksldjump"/>
          </p:cNvPr>
          <p:cNvSpPr/>
          <p:nvPr/>
        </p:nvSpPr>
        <p:spPr>
          <a:xfrm>
            <a:off x="7137615" y="1040310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28" name="Retângulo 27">
            <a:hlinkClick r:id="rId6" action="ppaction://hlinksldjump"/>
          </p:cNvPr>
          <p:cNvSpPr/>
          <p:nvPr/>
        </p:nvSpPr>
        <p:spPr>
          <a:xfrm>
            <a:off x="9981356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sp>
        <p:nvSpPr>
          <p:cNvPr id="29" name="Retângulo 28">
            <a:hlinkClick r:id="rId7" action="ppaction://hlinksldjump"/>
          </p:cNvPr>
          <p:cNvSpPr/>
          <p:nvPr/>
        </p:nvSpPr>
        <p:spPr>
          <a:xfrm>
            <a:off x="3235161" y="165487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</a:t>
            </a:r>
          </a:p>
        </p:txBody>
      </p:sp>
      <p:sp>
        <p:nvSpPr>
          <p:cNvPr id="30" name="Retângulo 29">
            <a:hlinkClick r:id="rId7" action="ppaction://hlinksldjump"/>
          </p:cNvPr>
          <p:cNvSpPr/>
          <p:nvPr/>
        </p:nvSpPr>
        <p:spPr>
          <a:xfrm>
            <a:off x="8223683" y="165487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 na empresa</a:t>
            </a:r>
          </a:p>
        </p:txBody>
      </p:sp>
      <p:sp>
        <p:nvSpPr>
          <p:cNvPr id="31" name="Retângulo 30">
            <a:hlinkClick r:id="rId7" action="ppaction://hlinksldjump"/>
          </p:cNvPr>
          <p:cNvSpPr/>
          <p:nvPr/>
        </p:nvSpPr>
        <p:spPr>
          <a:xfrm>
            <a:off x="5709523" y="165487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Parentes na empresa</a:t>
            </a:r>
          </a:p>
        </p:txBody>
      </p:sp>
    </p:spTree>
    <p:extLst>
      <p:ext uri="{BB962C8B-B14F-4D97-AF65-F5344CB8AC3E}">
        <p14:creationId xmlns:p14="http://schemas.microsoft.com/office/powerpoint/2010/main" val="1921812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05909" y="5779990"/>
            <a:ext cx="481443" cy="481443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946610"/>
              </p:ext>
            </p:extLst>
          </p:nvPr>
        </p:nvGraphicFramePr>
        <p:xfrm>
          <a:off x="1582391" y="1104902"/>
          <a:ext cx="9728480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606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  <a:gridCol w="1216060">
                  <a:extLst>
                    <a:ext uri="{9D8B030D-6E8A-4147-A177-3AD203B41FA5}">
                      <a16:colId xmlns:a16="http://schemas.microsoft.com/office/drawing/2014/main" val="3830816465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discada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(ADSL)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Link dedicado (fibra óptica)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móvel (3G/4G)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Rádio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Satélite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242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5127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9571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265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68778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6654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716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4727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1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Q9. O acesso à internet por meio do computador no negócio rural é de qual tipo? (EST- RU) – Base: 907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utilizam internet no negócio rural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5524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84173"/>
            <a:ext cx="12200090" cy="380695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Q10. Por qual motivo o(a) Sr.(a) não usa internet móvel (3G/4G) no computador no negócio rural? Base: 617 respondentes – Respostas 644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não utilizam internet móvel no negócio rural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352550" y="1061574"/>
            <a:ext cx="10125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Os empresários rurais que não utilizam a conexão de internet móvel dizem que não o fazem, predominantemente, porque não há provedor/sinal em sua região.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791316046"/>
              </p:ext>
            </p:extLst>
          </p:nvPr>
        </p:nvGraphicFramePr>
        <p:xfrm>
          <a:off x="1777184" y="2110819"/>
          <a:ext cx="9528991" cy="415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6" name="Imagem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40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05367627"/>
              </p:ext>
            </p:extLst>
          </p:nvPr>
        </p:nvGraphicFramePr>
        <p:xfrm>
          <a:off x="1287927" y="1819275"/>
          <a:ext cx="10494498" cy="434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16" name="Agrupar 15"/>
          <p:cNvGrpSpPr/>
          <p:nvPr/>
        </p:nvGrpSpPr>
        <p:grpSpPr>
          <a:xfrm>
            <a:off x="-8090" y="6484173"/>
            <a:ext cx="12200090" cy="380695"/>
            <a:chOff x="-8090" y="6563150"/>
            <a:chExt cx="12200090" cy="301718"/>
          </a:xfrm>
        </p:grpSpPr>
        <p:sp>
          <p:nvSpPr>
            <p:cNvPr id="17" name="Retângulo 1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Q10. Por qual motivo o(a) Sr.(a) não usa internet móvel (3G/4G) no computador no negócio rural? Base: 617 respondentes – Respostas 644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não utilizam internet móvel no negócio rural</a:t>
              </a: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62405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3" name="Imagem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4" name="Imagem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37690"/>
              </p:ext>
            </p:extLst>
          </p:nvPr>
        </p:nvGraphicFramePr>
        <p:xfrm>
          <a:off x="1582391" y="1104902"/>
          <a:ext cx="9723785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757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tem provedor/sinal na região (sinal ruim)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serviço é muito caro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vê necessidade/não tem interesse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25139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242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5127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9571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265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68778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6654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716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4727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1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5909" y="5917402"/>
            <a:ext cx="481443" cy="481443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484173"/>
            <a:ext cx="12200090" cy="380695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Q10. Por qual motivo o(a) Sr.(a) não usa internet móvel (3G/4G) no computador no negócio rural? Base: 617 respondentes – Respostas 644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não utilizam internet móvel no negócio rural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800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nos negócios rurais?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3" name="Imagem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4" name="Imagem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4428"/>
              </p:ext>
            </p:extLst>
          </p:nvPr>
        </p:nvGraphicFramePr>
        <p:xfrm>
          <a:off x="1582391" y="1104902"/>
          <a:ext cx="9723785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757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944757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UF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tem provedor/sinal na região (sinal ruim)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serviço é muito caro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vê necessidade/não tem interesse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25139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5242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15127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59571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983265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368778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36654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4716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14727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03917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03561" y="5672299"/>
            <a:ext cx="481443" cy="481443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484173"/>
            <a:ext cx="12200090" cy="380695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Q10. Por qual motivo o(a) Sr.(a) não usa internet móvel (3G/4G) no computador no negócio rural? Base: 617 respondentes – Respostas 644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não utilizam internet móvel no negócio rural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0872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028053849"/>
              </p:ext>
            </p:extLst>
          </p:nvPr>
        </p:nvGraphicFramePr>
        <p:xfrm>
          <a:off x="3121270" y="1915725"/>
          <a:ext cx="8290338" cy="426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tângulo 13"/>
          <p:cNvSpPr/>
          <p:nvPr/>
        </p:nvSpPr>
        <p:spPr>
          <a:xfrm>
            <a:off x="8461317" y="4385273"/>
            <a:ext cx="1404760" cy="1421802"/>
          </a:xfrm>
          <a:prstGeom prst="rect">
            <a:avLst/>
          </a:prstGeom>
          <a:solidFill>
            <a:srgbClr val="3BAB8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676650" y="4099608"/>
            <a:ext cx="4784666" cy="1710641"/>
          </a:xfrm>
          <a:prstGeom prst="rect">
            <a:avLst/>
          </a:prstGeom>
          <a:solidFill>
            <a:srgbClr val="F7537A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62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Avaliação da qualidade da internet no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Q11. Como o(a) Sr.(a) avalia a qualidade da internet no seu negócio rural? Dê uma nota de 0 a 10, sendo que a nota 0 significa “péssimo” e a nota 10 “excelente”. (EST-RU) – Base: 897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9866077" y="5229226"/>
            <a:ext cx="1362652" cy="581024"/>
          </a:xfrm>
          <a:prstGeom prst="rect">
            <a:avLst/>
          </a:prstGeom>
          <a:solidFill>
            <a:srgbClr val="637CC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518381" y="1933813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MÉDIA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36954" y="2177664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6,4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18382" y="289036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NS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3010662" y="1915724"/>
            <a:ext cx="0" cy="42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536954" y="31356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10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3676650" y="3559560"/>
            <a:ext cx="4784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46,3%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8461316" y="3864756"/>
            <a:ext cx="1404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38,3%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9866077" y="4702830"/>
            <a:ext cx="136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15,6%</a:t>
            </a:r>
            <a:endParaRPr lang="pt-BR" sz="1000" dirty="0">
              <a:solidFill>
                <a:srgbClr val="637CCD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450768" y="1005987"/>
            <a:ext cx="9777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 qualidade da conexão com a internet no negócio rural não foi bem avaliada pelos produtores rurais. 46,3% dos entrevistados atribuíram nota igual ou inferior a 6.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pic>
        <p:nvPicPr>
          <p:cNvPr id="32" name="Imagem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4" name="Imagem 3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5" name="Imagem 3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12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to 29"/>
          <p:cNvCxnSpPr/>
          <p:nvPr/>
        </p:nvCxnSpPr>
        <p:spPr>
          <a:xfrm>
            <a:off x="1695450" y="3390900"/>
            <a:ext cx="98964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3598853244"/>
              </p:ext>
            </p:extLst>
          </p:nvPr>
        </p:nvGraphicFramePr>
        <p:xfrm>
          <a:off x="1373259" y="2009775"/>
          <a:ext cx="10218666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5248275" y="3314700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6,4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373260" y="1183270"/>
            <a:ext cx="10374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Não houve diferença significativa entre as regiões na avaliação sobre a qualidade da internet no negócio rural.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grpSp>
        <p:nvGrpSpPr>
          <p:cNvPr id="35" name="Agrupar 34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Q11. Como o(a) Sr.(a) avalia a qualidade da internet no seu negócio rural? Dê uma nota de 0 a 10, sendo que a nota 0 significa “péssimo” e a nota 10 “excelente”. (EST-RU) – Base: 897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m 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9" name="Imagem 3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0" name="Imagem 3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41" name="CaixaDeTexto 40"/>
          <p:cNvSpPr txBox="1"/>
          <p:nvPr/>
        </p:nvSpPr>
        <p:spPr>
          <a:xfrm>
            <a:off x="1014152" y="160572"/>
            <a:ext cx="62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Avaliação da qualidade da internet no negócio rural</a:t>
            </a:r>
          </a:p>
        </p:txBody>
      </p:sp>
    </p:spTree>
    <p:extLst>
      <p:ext uri="{BB962C8B-B14F-4D97-AF65-F5344CB8AC3E}">
        <p14:creationId xmlns:p14="http://schemas.microsoft.com/office/powerpoint/2010/main" val="2063416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Q11. Como o(a) Sr.(a) avalia a qualidade da internet no seu negócio rural? Dê uma nota de 0 a 10, sendo que a nota 0 significa “péssimo” e a nota 10 “excelente”. (EST-RU) – Base: 897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41288"/>
              </p:ext>
            </p:extLst>
          </p:nvPr>
        </p:nvGraphicFramePr>
        <p:xfrm>
          <a:off x="1862081" y="1411651"/>
          <a:ext cx="4318186" cy="4416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Média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4174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0783"/>
              </p:ext>
            </p:extLst>
          </p:nvPr>
        </p:nvGraphicFramePr>
        <p:xfrm>
          <a:off x="6730653" y="1415416"/>
          <a:ext cx="4318186" cy="4416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Média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1116"/>
                  </a:ext>
                </a:extLst>
              </a:tr>
            </a:tbl>
          </a:graphicData>
        </a:graphic>
      </p:graphicFrame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1014152" y="160572"/>
            <a:ext cx="62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Avaliação da qualidade da internet no negócio rural</a:t>
            </a:r>
          </a:p>
        </p:txBody>
      </p:sp>
    </p:spTree>
    <p:extLst>
      <p:ext uri="{BB962C8B-B14F-4D97-AF65-F5344CB8AC3E}">
        <p14:creationId xmlns:p14="http://schemas.microsoft.com/office/powerpoint/2010/main" val="3838636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Q12. O acesso à internet por meio do computador na sua residência é de qual tipo? (EST-RU) – 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em suas residências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3343992" y="2049056"/>
            <a:ext cx="4228383" cy="1103719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Gráfico 23"/>
          <p:cNvGraphicFramePr/>
          <p:nvPr>
            <p:extLst>
              <p:ext uri="{D42A27DB-BD31-4B8C-83A1-F6EECF244321}">
                <p14:modId xmlns:p14="http://schemas.microsoft.com/office/powerpoint/2010/main" val="2384283251"/>
              </p:ext>
            </p:extLst>
          </p:nvPr>
        </p:nvGraphicFramePr>
        <p:xfrm>
          <a:off x="1428751" y="1895475"/>
          <a:ext cx="10020300" cy="428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Retângulo 24"/>
          <p:cNvSpPr/>
          <p:nvPr/>
        </p:nvSpPr>
        <p:spPr>
          <a:xfrm>
            <a:off x="7591686" y="2339305"/>
            <a:ext cx="1289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B97D3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55,0%</a:t>
            </a:r>
            <a:endParaRPr lang="pt-BR" sz="1000" dirty="0">
              <a:solidFill>
                <a:srgbClr val="6B97D3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na residência?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373260" y="1116595"/>
            <a:ext cx="1037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O tipo mais comum de acesso à internet nas residências dos produtores rurais é através de Banda larga (ADSL). Somando-se os que utilizam internet a rádio, atinge-se 55,0% do total de entrevistados que acessa internet em casa. 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78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na residência?</a:t>
            </a:r>
          </a:p>
        </p:txBody>
      </p:sp>
      <p:pic>
        <p:nvPicPr>
          <p:cNvPr id="32" name="Imagem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3" name="Imagem 3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34" name="Imagem 3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35266"/>
              </p:ext>
            </p:extLst>
          </p:nvPr>
        </p:nvGraphicFramePr>
        <p:xfrm>
          <a:off x="1455575" y="2034072"/>
          <a:ext cx="10151704" cy="17752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6896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268963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</a:tblGrid>
              <a:tr h="70564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(ADSL)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Link dedicado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(fibra óptica)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móvel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(3G/4G)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Rádio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Satélite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13925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grpSp>
        <p:nvGrpSpPr>
          <p:cNvPr id="17" name="Agrupar 16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Q12. O acesso à internet por meio do computador na sua residência é de qual tipo? (EST-RU) – 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em suas residências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999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97791397"/>
              </p:ext>
            </p:extLst>
          </p:nvPr>
        </p:nvGraphicFramePr>
        <p:xfrm>
          <a:off x="1410330" y="2265980"/>
          <a:ext cx="10302294" cy="42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Agrupar 2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8" name="Retângulo 2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Base: 4.647 – Respondida por todos os entrevistados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ângulo 31">
            <a:hlinkClick r:id="rId3" action="ppaction://hlinksldjump"/>
          </p:cNvPr>
          <p:cNvSpPr/>
          <p:nvPr/>
        </p:nvSpPr>
        <p:spPr>
          <a:xfrm>
            <a:off x="1410330" y="1040310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Sexo</a:t>
            </a:r>
          </a:p>
        </p:txBody>
      </p:sp>
      <p:sp>
        <p:nvSpPr>
          <p:cNvPr id="33" name="Retângulo 32">
            <a:hlinkClick r:id="rId4" action="ppaction://hlinksldjump"/>
          </p:cNvPr>
          <p:cNvSpPr/>
          <p:nvPr/>
        </p:nvSpPr>
        <p:spPr>
          <a:xfrm>
            <a:off x="4254074" y="1040310"/>
            <a:ext cx="1512382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Idade</a:t>
            </a:r>
          </a:p>
        </p:txBody>
      </p:sp>
      <p:sp>
        <p:nvSpPr>
          <p:cNvPr id="34" name="Retângulo 33">
            <a:hlinkClick r:id="rId5" action="ppaction://hlinksldjump"/>
          </p:cNvPr>
          <p:cNvSpPr/>
          <p:nvPr/>
        </p:nvSpPr>
        <p:spPr>
          <a:xfrm>
            <a:off x="7137615" y="1040310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35" name="Retângulo 34">
            <a:hlinkClick r:id="rId6" action="ppaction://hlinksldjump"/>
          </p:cNvPr>
          <p:cNvSpPr/>
          <p:nvPr/>
        </p:nvSpPr>
        <p:spPr>
          <a:xfrm>
            <a:off x="9981356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sp>
        <p:nvSpPr>
          <p:cNvPr id="36" name="Retângulo 35">
            <a:hlinkClick r:id="rId7" action="ppaction://hlinksldjump"/>
          </p:cNvPr>
          <p:cNvSpPr/>
          <p:nvPr/>
        </p:nvSpPr>
        <p:spPr>
          <a:xfrm>
            <a:off x="3235161" y="165487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</a:t>
            </a:r>
          </a:p>
        </p:txBody>
      </p:sp>
      <p:sp>
        <p:nvSpPr>
          <p:cNvPr id="37" name="Retângulo 36">
            <a:hlinkClick r:id="rId7" action="ppaction://hlinksldjump"/>
          </p:cNvPr>
          <p:cNvSpPr/>
          <p:nvPr/>
        </p:nvSpPr>
        <p:spPr>
          <a:xfrm>
            <a:off x="8223683" y="165487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 na empresa</a:t>
            </a:r>
          </a:p>
        </p:txBody>
      </p:sp>
      <p:sp>
        <p:nvSpPr>
          <p:cNvPr id="38" name="Retângulo 37">
            <a:hlinkClick r:id="rId7" action="ppaction://hlinksldjump"/>
          </p:cNvPr>
          <p:cNvSpPr/>
          <p:nvPr/>
        </p:nvSpPr>
        <p:spPr>
          <a:xfrm>
            <a:off x="5709523" y="165487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Parentes na empresa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10278533" y="3818465"/>
            <a:ext cx="1000880" cy="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1279413" y="3818466"/>
            <a:ext cx="0" cy="5523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11279413" y="3932061"/>
            <a:ext cx="54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chemeClr val="tx2"/>
                </a:solidFill>
                <a:cs typeface="Aparajita" panose="020B0604020202020204" pitchFamily="34" charset="0"/>
              </a:rPr>
              <a:t>51%</a:t>
            </a:r>
            <a:endParaRPr lang="pt-BR" sz="1600" dirty="0">
              <a:solidFill>
                <a:schemeClr val="tx2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1183560" y="4370766"/>
            <a:ext cx="9585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633132" y="3693394"/>
            <a:ext cx="9186814" cy="81123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6309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na residência?</a:t>
            </a:r>
          </a:p>
        </p:txBody>
      </p:sp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23" name="Imagem 2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58309" y="5850513"/>
            <a:ext cx="481443" cy="481443"/>
          </a:xfrm>
          <a:prstGeom prst="rect">
            <a:avLst/>
          </a:prstGeom>
        </p:spPr>
      </p:pic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32156"/>
              </p:ext>
            </p:extLst>
          </p:nvPr>
        </p:nvGraphicFramePr>
        <p:xfrm>
          <a:off x="2342821" y="1086466"/>
          <a:ext cx="8512424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405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(ADSL)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Link dedicado (fibra óptica)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móvel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(3G/4G)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Rádio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Satélite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pSp>
        <p:nvGrpSpPr>
          <p:cNvPr id="29" name="Agrupar 28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30" name="Retângulo 2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Q12. O acesso à internet por meio do computador na sua residência é de qual tipo? (EST-RU) – 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em suas residências</a:t>
              </a: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68811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Qual o tipo de internet utilizada na residência?</a:t>
            </a:r>
          </a:p>
        </p:txBody>
      </p:sp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20" name="Imagem 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358309" y="5850513"/>
            <a:ext cx="481443" cy="481443"/>
          </a:xfrm>
          <a:prstGeom prst="rect">
            <a:avLst/>
          </a:prstGeom>
        </p:spPr>
      </p:pic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476740"/>
              </p:ext>
            </p:extLst>
          </p:nvPr>
        </p:nvGraphicFramePr>
        <p:xfrm>
          <a:off x="2342821" y="1086466"/>
          <a:ext cx="8512424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405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  <a:gridCol w="1064053">
                  <a:extLst>
                    <a:ext uri="{9D8B030D-6E8A-4147-A177-3AD203B41FA5}">
                      <a16:colId xmlns:a16="http://schemas.microsoft.com/office/drawing/2014/main" val="218308062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(ADSL)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Link dedicado (fibra óptica)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Banda larga móvel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(3G/4G)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Rádio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Satélite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grpSp>
        <p:nvGrpSpPr>
          <p:cNvPr id="29" name="Agrupar 28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30" name="Retângulo 2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Q12. O acesso à internet por meio do computador na sua residência é de qual tipo? (EST-RU) – 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em suas residências</a:t>
              </a: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09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13. Por qual motivo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não usa internet móvel (3G/4G) no computador da residência? – Base: 1.075 respondentes – Respostas: 1.140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não utilizam internet móvel (3G/4G) no computador da residência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26"/>
          <p:cNvSpPr txBox="1"/>
          <p:nvPr/>
        </p:nvSpPr>
        <p:spPr>
          <a:xfrm>
            <a:off x="1014152" y="160572"/>
            <a:ext cx="594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Motivo para não utilizar internet móvel no computador</a:t>
            </a: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31393605"/>
              </p:ext>
            </p:extLst>
          </p:nvPr>
        </p:nvGraphicFramePr>
        <p:xfrm>
          <a:off x="1428750" y="1996751"/>
          <a:ext cx="10360469" cy="42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22310" y="1116595"/>
            <a:ext cx="10282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Falta de sinal na região ou desinteresse são as principais razões para os produtores rurais não utilizarem internet móvel (3G/4G) no computador da residência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676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4152" y="160572"/>
            <a:ext cx="561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Motivo para não utilizar internet móvel no computador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6811846"/>
              </p:ext>
            </p:extLst>
          </p:nvPr>
        </p:nvGraphicFramePr>
        <p:xfrm>
          <a:off x="1419225" y="2015411"/>
          <a:ext cx="10185387" cy="415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3" name="Imagem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4" name="Imagem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373260" y="1116595"/>
            <a:ext cx="1037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O tipo mais comum de acesso à internet nas residências dos produtores rurais é através de Banda larga (ADSL). Somando-se os que utilizam internet a rádio, atinge-se 55,0% do total de entrevistados que acessa internet em casa. 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grpSp>
        <p:nvGrpSpPr>
          <p:cNvPr id="20" name="Agrupar 19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13. Por qual motivo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não usa internet móvel (3G/4G) no computador da residência? – Base: 1.075 respondentes – Respostas: 1.140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não utilizam internet móvel (3G/4G) no computador da residência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2474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4152" y="160572"/>
            <a:ext cx="531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Motivo para não utilizar internet móvel no computador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69041"/>
              </p:ext>
            </p:extLst>
          </p:nvPr>
        </p:nvGraphicFramePr>
        <p:xfrm>
          <a:off x="1514474" y="1086466"/>
          <a:ext cx="10067925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358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tem provedor/sinal na região (sinal ruim)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serviço é muito caro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vê necessidade/não tem interesse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1233" y="5837277"/>
            <a:ext cx="481443" cy="481443"/>
          </a:xfrm>
          <a:prstGeom prst="rect">
            <a:avLst/>
          </a:prstGeom>
        </p:spPr>
      </p:pic>
      <p:pic>
        <p:nvPicPr>
          <p:cNvPr id="13" name="Imagem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13. Por qual motivo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não usa internet móvel (3G/4G) no computador da residência? – Base: 1.075 respondentes – Respostas: 1.140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não utilizam internet móvel (3G/4G) no computador da residência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226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1014152" y="160572"/>
            <a:ext cx="531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3BAB80"/>
                </a:solidFill>
                <a:cs typeface="Aparajita" panose="020B0604020202020204" pitchFamily="34" charset="0"/>
              </a:rPr>
              <a:t>Motivo para não utilizar internet móvel no computador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17748"/>
              </p:ext>
            </p:extLst>
          </p:nvPr>
        </p:nvGraphicFramePr>
        <p:xfrm>
          <a:off x="1514474" y="1086466"/>
          <a:ext cx="10067925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358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2013585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tem provedor/sinal na região (sinal ruim)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 serviço é muito caro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vê necessidade/não tem interesse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informar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851233" y="5702925"/>
            <a:ext cx="481443" cy="481443"/>
          </a:xfrm>
          <a:prstGeom prst="rect">
            <a:avLst/>
          </a:prstGeom>
        </p:spPr>
      </p:pic>
      <p:pic>
        <p:nvPicPr>
          <p:cNvPr id="13" name="Imagem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421335"/>
            <a:ext cx="12200090" cy="443533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13. Por qual motivo o(a) </a:t>
              </a:r>
              <a:r>
                <a:rPr lang="pt-B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Sr</a:t>
              </a: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(a) não usa internet móvel (3G/4G) no computador da residência? – Base: 1.075 respondentes – Respostas: 1.140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não utilizam internet móvel (3G/4G) no computador da residência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93039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8278438" y="4470129"/>
            <a:ext cx="1587640" cy="1238520"/>
          </a:xfrm>
          <a:prstGeom prst="rect">
            <a:avLst/>
          </a:prstGeom>
          <a:solidFill>
            <a:srgbClr val="3BAB8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3676650" y="4769133"/>
            <a:ext cx="4601787" cy="939516"/>
          </a:xfrm>
          <a:prstGeom prst="rect">
            <a:avLst/>
          </a:prstGeom>
          <a:solidFill>
            <a:srgbClr val="F7537A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/>
          <p:cNvSpPr/>
          <p:nvPr/>
        </p:nvSpPr>
        <p:spPr>
          <a:xfrm>
            <a:off x="9866077" y="4441371"/>
            <a:ext cx="1362652" cy="1267278"/>
          </a:xfrm>
          <a:prstGeom prst="rect">
            <a:avLst/>
          </a:prstGeom>
          <a:solidFill>
            <a:srgbClr val="637CCD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Q14. Como o(a) Sr.(a) avalia a qualidade do acesso à internet da sua residência? Dê uma nota de 0 a 10, sendo que a nota 0 significa “péssimo” e a nota 10 “excelente”.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pelo computador na residência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1014152" y="160572"/>
            <a:ext cx="8155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Avaliação da qualidade da internet na residência dos produtores rurais</a:t>
            </a:r>
          </a:p>
        </p:txBody>
      </p:sp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1865428117"/>
              </p:ext>
            </p:extLst>
          </p:nvPr>
        </p:nvGraphicFramePr>
        <p:xfrm>
          <a:off x="3121270" y="1814125"/>
          <a:ext cx="8290338" cy="4261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1518381" y="1832213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MÉDIA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536954" y="2076064"/>
            <a:ext cx="652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6,8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518382" y="278876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>
                    <a:lumMod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NS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3010662" y="1814124"/>
            <a:ext cx="0" cy="42617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/>
          <p:cNvSpPr txBox="1"/>
          <p:nvPr/>
        </p:nvSpPr>
        <p:spPr>
          <a:xfrm>
            <a:off x="1536954" y="303406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26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3676650" y="4245144"/>
            <a:ext cx="4601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F2395A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25,1%</a:t>
            </a:r>
            <a:endParaRPr lang="pt-BR" sz="1000" dirty="0">
              <a:solidFill>
                <a:srgbClr val="F2395A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8278436" y="3957348"/>
            <a:ext cx="1587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3BAB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32,9%</a:t>
            </a:r>
            <a:endParaRPr lang="pt-BR" sz="1000" dirty="0">
              <a:solidFill>
                <a:srgbClr val="3BAB80"/>
              </a:solidFill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9866075" y="3929630"/>
            <a:ext cx="1362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637CCD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33,3%</a:t>
            </a:r>
            <a:endParaRPr lang="pt-BR" sz="1000" dirty="0">
              <a:solidFill>
                <a:srgbClr val="637CCD"/>
              </a:solidFill>
            </a:endParaRPr>
          </a:p>
        </p:txBody>
      </p:sp>
      <p:pic>
        <p:nvPicPr>
          <p:cNvPr id="43" name="Imagem 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44" name="Imagem 4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5" name="Imagem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1212980" y="1005987"/>
            <a:ext cx="10636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 qualidade da conexão com a internet na residência dos produtores rurais também não foi bem avaliada pelos entrevistados, ainda assim teve média levemente superior em relação a qualidade da conexão no negócio rural, que foi de 6,4. 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22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14152" y="160572"/>
            <a:ext cx="62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Avaliação da qualidade da internet no negócio rural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695450" y="3228063"/>
            <a:ext cx="98964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4331440"/>
              </p:ext>
            </p:extLst>
          </p:nvPr>
        </p:nvGraphicFramePr>
        <p:xfrm>
          <a:off x="1373259" y="2009775"/>
          <a:ext cx="10218666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tângulo 16"/>
          <p:cNvSpPr/>
          <p:nvPr/>
        </p:nvSpPr>
        <p:spPr>
          <a:xfrm>
            <a:off x="5248275" y="3151863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6,8</a:t>
            </a:r>
          </a:p>
        </p:txBody>
      </p:sp>
      <p:pic>
        <p:nvPicPr>
          <p:cNvPr id="18" name="Imagem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25" name="Retângulo 24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Q14. Como o(a) Sr.(a) avalia a qualidade do acesso à internet da sua residência? Dê uma nota de 0 a 10, sendo que a nota 0 significa “péssimo” e a nota 10 “excelente”.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pelo computador na residência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56267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14152" y="160572"/>
            <a:ext cx="6250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Avaliação da qualidade da internet no negócio rural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73589"/>
              </p:ext>
            </p:extLst>
          </p:nvPr>
        </p:nvGraphicFramePr>
        <p:xfrm>
          <a:off x="6730653" y="1415416"/>
          <a:ext cx="4318186" cy="4416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Média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Nacional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1116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45109"/>
              </p:ext>
            </p:extLst>
          </p:nvPr>
        </p:nvGraphicFramePr>
        <p:xfrm>
          <a:off x="1773769" y="1415416"/>
          <a:ext cx="4318186" cy="4416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9093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2159093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</a:tblGrid>
              <a:tr h="40580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UF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Média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712031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84807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61834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5215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34854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779329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5798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542831"/>
                  </a:ext>
                </a:extLst>
              </a:tr>
              <a:tr h="2864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1116"/>
                  </a:ext>
                </a:extLst>
              </a:tr>
            </a:tbl>
          </a:graphicData>
        </a:graphic>
      </p:graphicFrame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25" name="Retângulo 24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Q14. Como o(a) Sr.(a) avalia a qualidade do acesso à internet da sua residência? Dê uma nota de 0 a 10, sendo que a nota 0 significa “péssimo” e a nota 10 “excelente”.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1.542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pelo computador na residência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54789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grpSp>
        <p:nvGrpSpPr>
          <p:cNvPr id="35" name="Agrupar 34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36" name="Retângulo 35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Q15. Para que o(a) Sr.(a) utiliza a internet no seu negócio rural? (RM)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907 respondentes – 4.046 respostas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37" name="Conector reto 3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ixaDeTexto 26"/>
          <p:cNvSpPr txBox="1"/>
          <p:nvPr/>
        </p:nvSpPr>
        <p:spPr>
          <a:xfrm>
            <a:off x="1014152" y="160572"/>
            <a:ext cx="767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Para que os produtores rurais acessam à internet no seu negócio rural? 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93296768"/>
              </p:ext>
            </p:extLst>
          </p:nvPr>
        </p:nvGraphicFramePr>
        <p:xfrm>
          <a:off x="1320800" y="1751093"/>
          <a:ext cx="10386736" cy="428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238249" y="1060159"/>
            <a:ext cx="10469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O uso do e-mail e a pesquisa de preços/fornecedores são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o</a:t>
            </a:r>
            <a:r>
              <a:rPr lang="pt-BR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s principais motivos para os produtores rurais entrevistados utilizarem </a:t>
            </a: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à</a:t>
            </a:r>
            <a:r>
              <a:rPr lang="pt-BR" sz="1600" noProof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 internet.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3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901660368"/>
              </p:ext>
            </p:extLst>
          </p:nvPr>
        </p:nvGraphicFramePr>
        <p:xfrm>
          <a:off x="1282700" y="2265980"/>
          <a:ext cx="10357916" cy="423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Agrupar 2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8" name="Retângulo 2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Base: 4.647 – Respondida por todos os entrevistados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Conector reto 2"/>
          <p:cNvCxnSpPr/>
          <p:nvPr/>
        </p:nvCxnSpPr>
        <p:spPr>
          <a:xfrm>
            <a:off x="2555935" y="4183812"/>
            <a:ext cx="126556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3821502" y="4183812"/>
            <a:ext cx="0" cy="8712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2555935" y="4183815"/>
            <a:ext cx="0" cy="2760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>
            <a:off x="4937065" y="4235570"/>
            <a:ext cx="12256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6162675" y="4235570"/>
            <a:ext cx="0" cy="22428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V="1">
            <a:off x="4937065" y="4235570"/>
            <a:ext cx="0" cy="10095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7279028" y="4672642"/>
            <a:ext cx="120648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V="1">
            <a:off x="8485517" y="4672642"/>
            <a:ext cx="0" cy="2846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7279028" y="4672642"/>
            <a:ext cx="0" cy="5638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2809447" y="3753730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40,7%</a:t>
            </a:r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5102232" y="3814480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33,5%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7453426" y="4260981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19,6%</a:t>
            </a:r>
            <a:endParaRPr lang="pt-BR" dirty="0"/>
          </a:p>
        </p:txBody>
      </p:sp>
      <p:sp>
        <p:nvSpPr>
          <p:cNvPr id="45" name="Retângulo 44">
            <a:hlinkClick r:id="rId3" action="ppaction://hlinksldjump"/>
          </p:cNvPr>
          <p:cNvSpPr/>
          <p:nvPr/>
        </p:nvSpPr>
        <p:spPr>
          <a:xfrm>
            <a:off x="1410330" y="1040310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Sexo</a:t>
            </a:r>
          </a:p>
        </p:txBody>
      </p:sp>
      <p:sp>
        <p:nvSpPr>
          <p:cNvPr id="46" name="Retângulo 45">
            <a:hlinkClick r:id="rId4" action="ppaction://hlinksldjump"/>
          </p:cNvPr>
          <p:cNvSpPr/>
          <p:nvPr/>
        </p:nvSpPr>
        <p:spPr>
          <a:xfrm>
            <a:off x="4254074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47" name="Retângulo 46">
            <a:hlinkClick r:id="rId5" action="ppaction://hlinksldjump"/>
          </p:cNvPr>
          <p:cNvSpPr/>
          <p:nvPr/>
        </p:nvSpPr>
        <p:spPr>
          <a:xfrm>
            <a:off x="7137615" y="1040310"/>
            <a:ext cx="1472583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Escolaridade</a:t>
            </a:r>
          </a:p>
        </p:txBody>
      </p:sp>
      <p:sp>
        <p:nvSpPr>
          <p:cNvPr id="48" name="Retângulo 47">
            <a:hlinkClick r:id="rId6" action="ppaction://hlinksldjump"/>
          </p:cNvPr>
          <p:cNvSpPr/>
          <p:nvPr/>
        </p:nvSpPr>
        <p:spPr>
          <a:xfrm>
            <a:off x="9981356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sp>
        <p:nvSpPr>
          <p:cNvPr id="49" name="Retângulo 48">
            <a:hlinkClick r:id="rId7" action="ppaction://hlinksldjump"/>
          </p:cNvPr>
          <p:cNvSpPr/>
          <p:nvPr/>
        </p:nvSpPr>
        <p:spPr>
          <a:xfrm>
            <a:off x="3235161" y="165487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</a:t>
            </a:r>
          </a:p>
        </p:txBody>
      </p:sp>
      <p:sp>
        <p:nvSpPr>
          <p:cNvPr id="50" name="Retângulo 49">
            <a:hlinkClick r:id="rId7" action="ppaction://hlinksldjump"/>
          </p:cNvPr>
          <p:cNvSpPr/>
          <p:nvPr/>
        </p:nvSpPr>
        <p:spPr>
          <a:xfrm>
            <a:off x="8223683" y="165487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 na empresa</a:t>
            </a:r>
          </a:p>
        </p:txBody>
      </p:sp>
      <p:sp>
        <p:nvSpPr>
          <p:cNvPr id="51" name="Retângulo 50">
            <a:hlinkClick r:id="rId7" action="ppaction://hlinksldjump"/>
          </p:cNvPr>
          <p:cNvSpPr/>
          <p:nvPr/>
        </p:nvSpPr>
        <p:spPr>
          <a:xfrm>
            <a:off x="5709523" y="165487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Parentes na empresa</a:t>
            </a:r>
          </a:p>
        </p:txBody>
      </p:sp>
    </p:spTree>
    <p:extLst>
      <p:ext uri="{BB962C8B-B14F-4D97-AF65-F5344CB8AC3E}">
        <p14:creationId xmlns:p14="http://schemas.microsoft.com/office/powerpoint/2010/main" val="3567670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14152" y="160572"/>
            <a:ext cx="767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Para que os produtores rurais acessam à internet no seu negócio rural? 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48355"/>
              </p:ext>
            </p:extLst>
          </p:nvPr>
        </p:nvGraphicFramePr>
        <p:xfrm>
          <a:off x="1307894" y="1450812"/>
          <a:ext cx="10582274" cy="24896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923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718531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718531">
                  <a:extLst>
                    <a:ext uri="{9D8B030D-6E8A-4147-A177-3AD203B41FA5}">
                      <a16:colId xmlns:a16="http://schemas.microsoft.com/office/drawing/2014/main" val="1524225586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165906399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729241377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1300158015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3733193029"/>
                    </a:ext>
                  </a:extLst>
                </a:gridCol>
              </a:tblGrid>
              <a:tr h="656183"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Região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Acesso a serviços financeiros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Acesso a serviços do governo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Uso do e-mail 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Pesquisas de preço / fornecedores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Fórum/ comunidade virtual / web conferência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Divulgação da empresa via 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Compra de insumos ou mercadorias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Exposição de produtos da empresa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Outras finalidades  Quais?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366688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366688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985007"/>
                  </a:ext>
                </a:extLst>
              </a:tr>
              <a:tr h="366688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914015"/>
                  </a:ext>
                </a:extLst>
              </a:tr>
              <a:tr h="366688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396369"/>
                  </a:ext>
                </a:extLst>
              </a:tr>
              <a:tr h="366688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648299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Q15. Para que o(a) Sr.(a) utiliza a internet no seu negócio rural? (RM)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907 respondentes – 4.046 respostas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24377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14152" y="160572"/>
            <a:ext cx="767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Para que os produtores rurais acessam à internet no seu negócio rural? 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80087"/>
              </p:ext>
            </p:extLst>
          </p:nvPr>
        </p:nvGraphicFramePr>
        <p:xfrm>
          <a:off x="1307894" y="836845"/>
          <a:ext cx="10582274" cy="50070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923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718531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718531">
                  <a:extLst>
                    <a:ext uri="{9D8B030D-6E8A-4147-A177-3AD203B41FA5}">
                      <a16:colId xmlns:a16="http://schemas.microsoft.com/office/drawing/2014/main" val="1524225586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165906399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729241377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1300158015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3733193029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Região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Acesso a serviços financeiros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Acesso a serviços do governo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Uso do e-mail 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Pesquisas de preço / fornecedores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Fórum/ comunidade virtual / web conferência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Divulgação da empresa via 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Compra de insumos ou mercadorias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Exposição de produtos da empresa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Outras finalidades  Quais?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985007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914015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396369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648299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1303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031323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41486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27016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3548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78021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72946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76821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788174"/>
                  </a:ext>
                </a:extLst>
              </a:tr>
            </a:tbl>
          </a:graphicData>
        </a:graphic>
      </p:graphicFrame>
      <p:pic>
        <p:nvPicPr>
          <p:cNvPr id="18" name="Imagem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0" name="Imagem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25" name="Retângulo 24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Q15. Para que o(a) Sr.(a) utiliza a internet no seu negócio rural? (RM)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907 respondentes – 4.046 respostas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m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9673" y="5912515"/>
            <a:ext cx="318716" cy="31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289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3BA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3B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87" y="108526"/>
            <a:ext cx="479174" cy="47917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14152" y="160572"/>
            <a:ext cx="767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3BAB80"/>
                </a:solidFill>
                <a:cs typeface="Aparajita" panose="020B0604020202020204" pitchFamily="34" charset="0"/>
              </a:rPr>
              <a:t>Para que os produtores rurais acessam à internet no seu negócio rural? 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74234"/>
              </p:ext>
            </p:extLst>
          </p:nvPr>
        </p:nvGraphicFramePr>
        <p:xfrm>
          <a:off x="1307894" y="836845"/>
          <a:ext cx="10582274" cy="47007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3923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718531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718531">
                  <a:extLst>
                    <a:ext uri="{9D8B030D-6E8A-4147-A177-3AD203B41FA5}">
                      <a16:colId xmlns:a16="http://schemas.microsoft.com/office/drawing/2014/main" val="1524225586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2165906399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729241377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1300158015"/>
                    </a:ext>
                  </a:extLst>
                </a:gridCol>
                <a:gridCol w="945109">
                  <a:extLst>
                    <a:ext uri="{9D8B030D-6E8A-4147-A177-3AD203B41FA5}">
                      <a16:colId xmlns:a16="http://schemas.microsoft.com/office/drawing/2014/main" val="3733193029"/>
                    </a:ext>
                  </a:extLst>
                </a:gridCol>
              </a:tblGrid>
              <a:tr h="720081">
                <a:tc>
                  <a:txBody>
                    <a:bodyPr/>
                    <a:lstStyle/>
                    <a:p>
                      <a:pPr algn="ctr"/>
                      <a:r>
                        <a:rPr lang="pt-BR" sz="900" dirty="0"/>
                        <a:t>Região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Acesso a serviços financeiros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Acesso a serviços do governo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Uso do e-mail 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Pesquisas de preço / fornecedores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Fórum/ comunidade virtual / web conferência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Divulgação da empresa via 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Compra de insumos ou mercadorias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Exposição de produtos da empresa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Outras finalidades  Quais?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9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985007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914015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396369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648299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1303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031323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3241486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27016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63548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780214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72946"/>
                  </a:ext>
                </a:extLst>
              </a:tr>
              <a:tr h="306209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768214"/>
                  </a:ext>
                </a:extLst>
              </a:tr>
            </a:tbl>
          </a:graphicData>
        </a:graphic>
      </p:graphicFrame>
      <p:pic>
        <p:nvPicPr>
          <p:cNvPr id="15" name="Imagem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439673" y="5746363"/>
            <a:ext cx="318716" cy="318716"/>
          </a:xfrm>
          <a:prstGeom prst="rect">
            <a:avLst/>
          </a:prstGeom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0" name="Imagem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-8090" y="6273800"/>
            <a:ext cx="12200090" cy="591065"/>
            <a:chOff x="-8090" y="6563148"/>
            <a:chExt cx="12200090" cy="301718"/>
          </a:xfrm>
        </p:grpSpPr>
        <p:sp>
          <p:nvSpPr>
            <p:cNvPr id="24" name="Retângulo 23"/>
            <p:cNvSpPr/>
            <p:nvPr/>
          </p:nvSpPr>
          <p:spPr>
            <a:xfrm>
              <a:off x="-8090" y="6563148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Q15. Para que o(a) Sr.(a) utiliza a internet no seu negócio rural? (RM)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itchFamily="34" charset="0"/>
                </a:rPr>
                <a:t>Base: 907 respondentes – 4.046 respostas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por aqueles que utilizam internet por meio do computador no negócio rural</a:t>
              </a: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747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8089" y="-6868"/>
            <a:ext cx="2275039" cy="6864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CURSOS</a:t>
            </a:r>
            <a:r>
              <a:rPr kumimoji="0" lang="pt-BR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PELA INTERNET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05101" y="311667"/>
            <a:ext cx="89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PRODUTORES RURAIS X CURSOS NA INTERNET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266950" y="0"/>
            <a:ext cx="0" cy="685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705100" y="1143188"/>
            <a:ext cx="907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Neste bloco analisamos o comportamento dos produtores rurais em relação à utilização da internet para participação</a:t>
            </a:r>
            <a:r>
              <a:rPr kumimoji="0" lang="pt-BR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em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cursos online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957715" y="2235339"/>
            <a:ext cx="1411447" cy="882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3957715" y="3243196"/>
            <a:ext cx="141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Já fez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algum curso pela internet?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386590" y="2235339"/>
            <a:ext cx="1411447" cy="882971"/>
          </a:xfrm>
          <a:prstGeom prst="rect">
            <a:avLst/>
          </a:prstGeom>
          <a:solidFill>
            <a:srgbClr val="3BAB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352533" y="3243196"/>
            <a:ext cx="147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3BAB80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Tem interesse em fazer curso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rgbClr val="3BAB80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online?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3BAB80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5639751" y="2599185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705100" y="923824"/>
            <a:ext cx="8973185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>
            <a:off x="8958340" y="2235339"/>
            <a:ext cx="1411447" cy="882971"/>
          </a:xfrm>
          <a:prstGeom prst="rect">
            <a:avLst/>
          </a:prstGeom>
          <a:solidFill>
            <a:srgbClr val="F2395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8505825" y="3243195"/>
            <a:ext cx="2419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2395A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Quantas horas por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rgbClr val="F2395A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semana dispõe para fazer um curso online?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F2395A"/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04" y="2350982"/>
            <a:ext cx="681467" cy="68146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28" y="2393240"/>
            <a:ext cx="567167" cy="56716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03" y="2353645"/>
            <a:ext cx="690993" cy="690993"/>
          </a:xfrm>
          <a:prstGeom prst="rect">
            <a:avLst/>
          </a:prstGeom>
        </p:spPr>
      </p:pic>
      <p:sp>
        <p:nvSpPr>
          <p:cNvPr id="44" name="Seta para a Direita 43"/>
          <p:cNvSpPr/>
          <p:nvPr/>
        </p:nvSpPr>
        <p:spPr>
          <a:xfrm>
            <a:off x="8140063" y="2592063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3279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/>
        </p:nvCxnSpPr>
        <p:spPr>
          <a:xfrm>
            <a:off x="4419600" y="3329941"/>
            <a:ext cx="7448549" cy="0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8" y="2485298"/>
            <a:ext cx="673200" cy="67320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cs typeface="Aparajita" panose="020B0604020202020204" pitchFamily="34" charset="0"/>
              </a:rPr>
              <a:t>Participação em cursos online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Q16. O(A) Sr.(a) já fez algum curso por meio da internet? – Base: 2.175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– responderam esta questão apenas os entrevistados que acessam à internet pelo computador (51,9%) 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557592757"/>
              </p:ext>
            </p:extLst>
          </p:nvPr>
        </p:nvGraphicFramePr>
        <p:xfrm>
          <a:off x="1041347" y="1948857"/>
          <a:ext cx="4177119" cy="298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tângulo 12"/>
          <p:cNvSpPr/>
          <p:nvPr/>
        </p:nvSpPr>
        <p:spPr>
          <a:xfrm>
            <a:off x="2143092" y="3062309"/>
            <a:ext cx="203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42B978"/>
                </a:solidFill>
                <a:effectLst/>
                <a:uLnTx/>
                <a:uFillTx/>
                <a:ea typeface="+mn-ea"/>
                <a:cs typeface="+mn-cs"/>
              </a:rPr>
              <a:t>28,7%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14850" y="3428669"/>
            <a:ext cx="73532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rgbClr val="42B978"/>
                </a:solidFill>
                <a:latin typeface="Calibri" panose="020F0502020204030204"/>
                <a:cs typeface="Aparajita" panose="020B0604020202020204" pitchFamily="34" charset="0"/>
              </a:rPr>
              <a:t>Pouco mais de ¼ produtores rurais entrevistados já participaram de um curso online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90" y="2485298"/>
            <a:ext cx="671943" cy="67194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4" y="2485298"/>
            <a:ext cx="671943" cy="67194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78" y="2489648"/>
            <a:ext cx="671943" cy="67194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22" y="2489648"/>
            <a:ext cx="671943" cy="671943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766" y="2489647"/>
            <a:ext cx="671943" cy="67194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10" y="2489647"/>
            <a:ext cx="671943" cy="67194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854" y="2485298"/>
            <a:ext cx="671943" cy="671943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95" y="2485298"/>
            <a:ext cx="671943" cy="671943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18" y="2485298"/>
            <a:ext cx="673200" cy="673200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20"/>
          <a:stretch/>
        </p:blipFill>
        <p:spPr>
          <a:xfrm>
            <a:off x="6237251" y="2485298"/>
            <a:ext cx="366749" cy="673200"/>
          </a:xfrm>
          <a:prstGeom prst="rect">
            <a:avLst/>
          </a:prstGeom>
        </p:spPr>
      </p:pic>
      <p:pic>
        <p:nvPicPr>
          <p:cNvPr id="38" name="Imagem 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39" name="Imagem 3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40" name="Imagem 3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738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to 15"/>
          <p:cNvCxnSpPr/>
          <p:nvPr/>
        </p:nvCxnSpPr>
        <p:spPr>
          <a:xfrm>
            <a:off x="1592580" y="4448175"/>
            <a:ext cx="983742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Q16. O(A) Sr.(a) já fez algum curso por meio da internet? – Base: 2.175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– responderam esta questão apenas os entrevistados que acessam à internet pelo computador (51,9%) 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029136304"/>
              </p:ext>
            </p:extLst>
          </p:nvPr>
        </p:nvGraphicFramePr>
        <p:xfrm>
          <a:off x="1200150" y="2028817"/>
          <a:ext cx="10393982" cy="423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105400" y="4371975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28,7%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38249" y="1060159"/>
            <a:ext cx="102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Como aponta a tendência de maior inserção dos entrevistados da região Sudeste no acesso à tecnologias, a proporção de produtores rurais desta região que já participaram de um curso por meio da internet é de aproximadamente 1/3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parajita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cs typeface="Aparajita" panose="020B0604020202020204" pitchFamily="34" charset="0"/>
              </a:rPr>
              <a:t>Participação em cursos online</a:t>
            </a:r>
          </a:p>
        </p:txBody>
      </p:sp>
    </p:spTree>
    <p:extLst>
      <p:ext uri="{BB962C8B-B14F-4D97-AF65-F5344CB8AC3E}">
        <p14:creationId xmlns:p14="http://schemas.microsoft.com/office/powerpoint/2010/main" val="18554693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Q16. O(A) Sr.(a) já fez algum curso por meio da internet? – Base: 2.175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– responderam esta questão apenas os entrevistados que acessam à internet pelo computador (51,9%) 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455517"/>
              </p:ext>
            </p:extLst>
          </p:nvPr>
        </p:nvGraphicFramePr>
        <p:xfrm>
          <a:off x="1419225" y="1206177"/>
          <a:ext cx="487257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4514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Nacional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71837"/>
              </p:ext>
            </p:extLst>
          </p:nvPr>
        </p:nvGraphicFramePr>
        <p:xfrm>
          <a:off x="6792017" y="1206177"/>
          <a:ext cx="487257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4514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cs typeface="Aparajita" panose="020B0604020202020204" pitchFamily="34" charset="0"/>
              </a:rPr>
              <a:t>Participação em cursos online</a:t>
            </a:r>
          </a:p>
        </p:txBody>
      </p:sp>
    </p:spTree>
    <p:extLst>
      <p:ext uri="{BB962C8B-B14F-4D97-AF65-F5344CB8AC3E}">
        <p14:creationId xmlns:p14="http://schemas.microsoft.com/office/powerpoint/2010/main" val="28726739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63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cs typeface="Aparajita" panose="020B0604020202020204" pitchFamily="34" charset="0"/>
              </a:rPr>
              <a:t>Interesse dos produtores rurais em realizar cursos online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949730806"/>
              </p:ext>
            </p:extLst>
          </p:nvPr>
        </p:nvGraphicFramePr>
        <p:xfrm>
          <a:off x="1485900" y="3467824"/>
          <a:ext cx="9982199" cy="194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tângulo 12"/>
          <p:cNvSpPr/>
          <p:nvPr/>
        </p:nvSpPr>
        <p:spPr>
          <a:xfrm>
            <a:off x="1485900" y="1324799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Aproximadamente 8 a cada 10 entrevistados que já fizeram curso online se mostraram interessados na possibilidade de participar de um curso nessa modalidade </a:t>
            </a:r>
          </a:p>
        </p:txBody>
      </p:sp>
      <p:pic>
        <p:nvPicPr>
          <p:cNvPr id="14" name="Imagem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17" name="Agrupar 16"/>
          <p:cNvGrpSpPr/>
          <p:nvPr/>
        </p:nvGrpSpPr>
        <p:grpSpPr>
          <a:xfrm>
            <a:off x="-8090" y="6448425"/>
            <a:ext cx="12200090" cy="416443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Q17. O(A) Sr.(a) tem interesse em fazer (ou, se já fez, voltaria a fazer) cursos pela internet? – Base: 586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ector reto 4"/>
          <p:cNvCxnSpPr/>
          <p:nvPr/>
        </p:nvCxnSpPr>
        <p:spPr>
          <a:xfrm>
            <a:off x="1657350" y="3236638"/>
            <a:ext cx="94869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467367"/>
            <a:ext cx="673200" cy="67320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85" y="2467367"/>
            <a:ext cx="671943" cy="67194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02" y="2467367"/>
            <a:ext cx="671943" cy="671943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24" y="2467367"/>
            <a:ext cx="673200" cy="67320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8" y="2467366"/>
            <a:ext cx="673200" cy="673200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72" y="2467366"/>
            <a:ext cx="673200" cy="673200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46" y="2467366"/>
            <a:ext cx="673200" cy="673200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20" y="2467365"/>
            <a:ext cx="673200" cy="673200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94" y="2466110"/>
            <a:ext cx="673200" cy="673200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68" y="2471395"/>
            <a:ext cx="671943" cy="671943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1"/>
          <a:stretch/>
        </p:blipFill>
        <p:spPr>
          <a:xfrm>
            <a:off x="8299611" y="2466110"/>
            <a:ext cx="396437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796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ector reto 16"/>
          <p:cNvCxnSpPr/>
          <p:nvPr/>
        </p:nvCxnSpPr>
        <p:spPr>
          <a:xfrm>
            <a:off x="1767840" y="2867025"/>
            <a:ext cx="96113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-8090" y="6448425"/>
            <a:ext cx="12200090" cy="416443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Q17. O(A) Sr.(a) tem interesse em fazer (ou, se já fez, voltaria a fazer) cursos pela internet? – Base: 586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343200085"/>
              </p:ext>
            </p:extLst>
          </p:nvPr>
        </p:nvGraphicFramePr>
        <p:xfrm>
          <a:off x="1287926" y="1956257"/>
          <a:ext cx="10253018" cy="429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3" name="Imagem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4" name="Imagem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14152" y="160572"/>
            <a:ext cx="63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cs typeface="Aparajita" panose="020B0604020202020204" pitchFamily="34" charset="0"/>
              </a:rPr>
              <a:t>Interesse dos produtores rurais em realizar cursos online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831080" y="2790825"/>
            <a:ext cx="714376" cy="18097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77,3%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287926" y="969445"/>
            <a:ext cx="10091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Apesar do Norte mostrar-se como a região com menor acesso à tecnologias em relação às demais, quase 90% dos entrevistados desta região têm interesse em realizar um curso online.</a:t>
            </a:r>
          </a:p>
        </p:txBody>
      </p:sp>
    </p:spTree>
    <p:extLst>
      <p:ext uri="{BB962C8B-B14F-4D97-AF65-F5344CB8AC3E}">
        <p14:creationId xmlns:p14="http://schemas.microsoft.com/office/powerpoint/2010/main" val="2772957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3" name="Imagem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4" name="Imagem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pSp>
        <p:nvGrpSpPr>
          <p:cNvPr id="15" name="Agrupar 14"/>
          <p:cNvGrpSpPr/>
          <p:nvPr/>
        </p:nvGrpSpPr>
        <p:grpSpPr>
          <a:xfrm>
            <a:off x="-8090" y="6448425"/>
            <a:ext cx="12200090" cy="416443"/>
            <a:chOff x="-8090" y="6563150"/>
            <a:chExt cx="12200090" cy="301718"/>
          </a:xfrm>
        </p:grpSpPr>
        <p:sp>
          <p:nvSpPr>
            <p:cNvPr id="16" name="Retângulo 15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Q17. O(A) Sr.(a) tem interesse em fazer (ou, se já fez, voltaria a fazer) cursos pela internet? – Base: 586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7" name="Conector reto 16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99687"/>
              </p:ext>
            </p:extLst>
          </p:nvPr>
        </p:nvGraphicFramePr>
        <p:xfrm>
          <a:off x="1419225" y="1206177"/>
          <a:ext cx="487257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4514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55616"/>
              </p:ext>
            </p:extLst>
          </p:nvPr>
        </p:nvGraphicFramePr>
        <p:xfrm>
          <a:off x="6792017" y="1206177"/>
          <a:ext cx="487257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74514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974514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Sim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respondeu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Nacional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1014152" y="160572"/>
            <a:ext cx="63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2"/>
                </a:solidFill>
                <a:cs typeface="Aparajita" panose="020B0604020202020204" pitchFamily="34" charset="0"/>
              </a:rPr>
              <a:t>Interesse dos produtores rurais em realizar cursos online</a:t>
            </a:r>
          </a:p>
        </p:txBody>
      </p:sp>
    </p:spTree>
    <p:extLst>
      <p:ext uri="{BB962C8B-B14F-4D97-AF65-F5344CB8AC3E}">
        <p14:creationId xmlns:p14="http://schemas.microsoft.com/office/powerpoint/2010/main" val="32151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2378462303"/>
              </p:ext>
            </p:extLst>
          </p:nvPr>
        </p:nvGraphicFramePr>
        <p:xfrm>
          <a:off x="1410330" y="2100114"/>
          <a:ext cx="10230286" cy="430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7" name="Agrupar 2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8" name="Retângulo 2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Base: 4.647 – Respondida por todos os entrevistados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tângulo 38">
            <a:hlinkClick r:id="rId3" action="ppaction://hlinksldjump"/>
          </p:cNvPr>
          <p:cNvSpPr/>
          <p:nvPr/>
        </p:nvSpPr>
        <p:spPr>
          <a:xfrm>
            <a:off x="1410330" y="1040310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Sexo</a:t>
            </a:r>
          </a:p>
        </p:txBody>
      </p:sp>
      <p:sp>
        <p:nvSpPr>
          <p:cNvPr id="40" name="Retângulo 39">
            <a:hlinkClick r:id="rId4" action="ppaction://hlinksldjump"/>
          </p:cNvPr>
          <p:cNvSpPr/>
          <p:nvPr/>
        </p:nvSpPr>
        <p:spPr>
          <a:xfrm>
            <a:off x="4254074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41" name="Retângulo 40">
            <a:hlinkClick r:id="rId5" action="ppaction://hlinksldjump"/>
          </p:cNvPr>
          <p:cNvSpPr/>
          <p:nvPr/>
        </p:nvSpPr>
        <p:spPr>
          <a:xfrm>
            <a:off x="7137615" y="1040310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42" name="Retângulo 41">
            <a:hlinkClick r:id="rId6" action="ppaction://hlinksldjump"/>
          </p:cNvPr>
          <p:cNvSpPr/>
          <p:nvPr/>
        </p:nvSpPr>
        <p:spPr>
          <a:xfrm>
            <a:off x="9981356" y="1040310"/>
            <a:ext cx="1512382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Faturamento</a:t>
            </a:r>
          </a:p>
        </p:txBody>
      </p:sp>
      <p:sp>
        <p:nvSpPr>
          <p:cNvPr id="43" name="Retângulo 42">
            <a:hlinkClick r:id="rId7" action="ppaction://hlinksldjump"/>
          </p:cNvPr>
          <p:cNvSpPr/>
          <p:nvPr/>
        </p:nvSpPr>
        <p:spPr>
          <a:xfrm>
            <a:off x="3235161" y="1654876"/>
            <a:ext cx="1472583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</a:t>
            </a:r>
          </a:p>
        </p:txBody>
      </p:sp>
      <p:sp>
        <p:nvSpPr>
          <p:cNvPr id="44" name="Retângulo 43">
            <a:hlinkClick r:id="rId7" action="ppaction://hlinksldjump"/>
          </p:cNvPr>
          <p:cNvSpPr/>
          <p:nvPr/>
        </p:nvSpPr>
        <p:spPr>
          <a:xfrm>
            <a:off x="8223683" y="1654876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Filhos na empresa</a:t>
            </a:r>
          </a:p>
        </p:txBody>
      </p:sp>
      <p:sp>
        <p:nvSpPr>
          <p:cNvPr id="45" name="Retângulo 44">
            <a:hlinkClick r:id="rId7" action="ppaction://hlinksldjump"/>
          </p:cNvPr>
          <p:cNvSpPr/>
          <p:nvPr/>
        </p:nvSpPr>
        <p:spPr>
          <a:xfrm>
            <a:off x="5709523" y="1654876"/>
            <a:ext cx="1512382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Parentes na empresa</a:t>
            </a:r>
          </a:p>
        </p:txBody>
      </p:sp>
    </p:spTree>
    <p:extLst>
      <p:ext uri="{BB962C8B-B14F-4D97-AF65-F5344CB8AC3E}">
        <p14:creationId xmlns:p14="http://schemas.microsoft.com/office/powerpoint/2010/main" val="40398903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5148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2"/>
                </a:solidFill>
                <a:cs typeface="Aparajita" panose="020B0604020202020204" pitchFamily="34" charset="0"/>
              </a:rPr>
              <a:t>Participação em cursos online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337300"/>
            <a:ext cx="12200090" cy="52756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Q18. Atualmente, quantas horas por semana o(a) Sr.(a) dispõe para fazer curso pela internet? – Base: 475 –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7802742"/>
              </p:ext>
            </p:extLst>
          </p:nvPr>
        </p:nvGraphicFramePr>
        <p:xfrm>
          <a:off x="1342617" y="2069747"/>
          <a:ext cx="10144533" cy="397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1342617" y="1029381"/>
            <a:ext cx="100111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Dentre aqueles que já fizeram algum curso por meio da internet, a maior parte relatou ter disponível até 5 horas semanais para fazer um curso pela internet.</a:t>
            </a:r>
          </a:p>
        </p:txBody>
      </p:sp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6" name="Imagem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922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4152" y="160572"/>
            <a:ext cx="755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2"/>
                </a:solidFill>
                <a:cs typeface="Aparajita" panose="020B0604020202020204" pitchFamily="34" charset="0"/>
              </a:rPr>
              <a:t>Quantas horas por semana os produtores rurais dispõe para participar de cursos online?</a:t>
            </a:r>
          </a:p>
        </p:txBody>
      </p:sp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2591"/>
              </p:ext>
            </p:extLst>
          </p:nvPr>
        </p:nvGraphicFramePr>
        <p:xfrm>
          <a:off x="1892244" y="1446346"/>
          <a:ext cx="9429751" cy="38338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6759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24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7107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1347107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1347107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</a:tblGrid>
              <a:tr h="857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Região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Até 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10h até 15h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6h até 10h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de 15h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soube especificar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disponibilidade no momento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5952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5952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5952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5952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59521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grpSp>
        <p:nvGrpSpPr>
          <p:cNvPr id="23" name="Agrupar 22"/>
          <p:cNvGrpSpPr/>
          <p:nvPr/>
        </p:nvGrpSpPr>
        <p:grpSpPr>
          <a:xfrm>
            <a:off x="-8090" y="6337300"/>
            <a:ext cx="12200090" cy="527568"/>
            <a:chOff x="-8090" y="6563150"/>
            <a:chExt cx="12200090" cy="301718"/>
          </a:xfrm>
        </p:grpSpPr>
        <p:sp>
          <p:nvSpPr>
            <p:cNvPr id="24" name="Retângulo 23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Q18. Atualmente, quantas horas por semana o(a) Sr.(a) dispõe para fazer curso pela internet? – Base: 475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25" name="Conector reto 24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9746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755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2"/>
                </a:solidFill>
                <a:cs typeface="Aparajita" panose="020B0604020202020204" pitchFamily="34" charset="0"/>
              </a:rPr>
              <a:t>Quantas horas por semana os produtores rurais dispõe para participar de cursos online?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pic>
        <p:nvPicPr>
          <p:cNvPr id="15" name="Imagem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0564" y="5786858"/>
            <a:ext cx="481443" cy="481443"/>
          </a:xfrm>
          <a:prstGeom prst="rect">
            <a:avLst/>
          </a:prstGeom>
        </p:spPr>
      </p:pic>
      <p:pic>
        <p:nvPicPr>
          <p:cNvPr id="16" name="Imagem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44073"/>
              </p:ext>
            </p:extLst>
          </p:nvPr>
        </p:nvGraphicFramePr>
        <p:xfrm>
          <a:off x="1276349" y="1206177"/>
          <a:ext cx="10429874" cy="44035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982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64167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Até 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10h até 15h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6h até 10h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de 15h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soube</a:t>
                      </a:r>
                    </a:p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especificar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disponibilidade no momento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pSp>
        <p:nvGrpSpPr>
          <p:cNvPr id="24" name="Agrupar 23"/>
          <p:cNvGrpSpPr/>
          <p:nvPr/>
        </p:nvGrpSpPr>
        <p:grpSpPr>
          <a:xfrm>
            <a:off x="-8090" y="6337300"/>
            <a:ext cx="12200090" cy="527568"/>
            <a:chOff x="-8090" y="6563150"/>
            <a:chExt cx="12200090" cy="301718"/>
          </a:xfrm>
        </p:grpSpPr>
        <p:sp>
          <p:nvSpPr>
            <p:cNvPr id="25" name="Retângulo 24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Q18. Atualmente, quantas horas por semana o(a) Sr.(a) dispõe para fazer curso pela internet? – Base: 475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6100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7" y="99389"/>
            <a:ext cx="482873" cy="48287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4152" y="160572"/>
            <a:ext cx="755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2"/>
                </a:solidFill>
                <a:cs typeface="Aparajita" panose="020B0604020202020204" pitchFamily="34" charset="0"/>
              </a:rPr>
              <a:t>Quantas horas por semana os produtores rurais dispõe para participar de cursos online?</a:t>
            </a:r>
          </a:p>
        </p:txBody>
      </p:sp>
      <p:pic>
        <p:nvPicPr>
          <p:cNvPr id="16" name="Imagem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944193"/>
              </p:ext>
            </p:extLst>
          </p:nvPr>
        </p:nvGraphicFramePr>
        <p:xfrm>
          <a:off x="1276349" y="1206177"/>
          <a:ext cx="10429874" cy="4134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982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64167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Até 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10h até 15h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 6h até 10h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de 15h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soube</a:t>
                      </a:r>
                    </a:p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especificar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disponibilidade no momento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pic>
        <p:nvPicPr>
          <p:cNvPr id="23" name="Imagem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50564" y="5786858"/>
            <a:ext cx="481443" cy="481443"/>
          </a:xfrm>
          <a:prstGeom prst="rect">
            <a:avLst/>
          </a:prstGeom>
        </p:spPr>
      </p:pic>
      <p:grpSp>
        <p:nvGrpSpPr>
          <p:cNvPr id="24" name="Agrupar 23"/>
          <p:cNvGrpSpPr/>
          <p:nvPr/>
        </p:nvGrpSpPr>
        <p:grpSpPr>
          <a:xfrm>
            <a:off x="-8090" y="6337300"/>
            <a:ext cx="12200090" cy="527568"/>
            <a:chOff x="-8090" y="6563150"/>
            <a:chExt cx="12200090" cy="301718"/>
          </a:xfrm>
        </p:grpSpPr>
        <p:sp>
          <p:nvSpPr>
            <p:cNvPr id="25" name="Retângulo 24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Q18. Atualmente, quantas horas por semana o(a) Sr.(a) dispõe para fazer curso pela internet? – Base: 475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responderam esta questão apenas os entrevistados que já participaram de um curso online (28,7%)</a:t>
              </a: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28" name="Conector reto 2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13021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/>
          <p:nvPr/>
        </p:nvSpPr>
        <p:spPr>
          <a:xfrm>
            <a:off x="-8089" y="-6868"/>
            <a:ext cx="2275039" cy="68648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dirty="0">
                <a:solidFill>
                  <a:prstClr val="white"/>
                </a:solidFill>
                <a:latin typeface="Calibri" panose="020F0502020204030204"/>
              </a:rPr>
              <a:t>CONTROLE ADMINISTRATIVO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05101" y="311667"/>
            <a:ext cx="89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PRODUTORES RURAIS X CONTROLE ADMINISTRATIVO DO NEGÓGIO RURAL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2266950" y="0"/>
            <a:ext cx="0" cy="685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705100" y="1143188"/>
            <a:ext cx="907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Neste bloco analisamos o comportamento dos produtores rurais em relação ao controle administrativo do negócio rural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272165" y="2159374"/>
            <a:ext cx="1411447" cy="882971"/>
          </a:xfrm>
          <a:prstGeom prst="rect">
            <a:avLst/>
          </a:prstGeom>
          <a:solidFill>
            <a:srgbClr val="3BAB8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058726" y="3167231"/>
            <a:ext cx="183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3BAB80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Faz o controle administrativo e financeiro do negócio rural?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701040" y="2159374"/>
            <a:ext cx="1411447" cy="882971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430451" y="3162637"/>
            <a:ext cx="20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Teria interesse em utilizar uma ferramenta digital para</a:t>
            </a:r>
            <a:r>
              <a:rPr kumimoji="0" lang="pt-BR" sz="1200" b="0" i="0" u="none" strike="noStrike" kern="1200" cap="none" spc="0" normalizeH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gerenciar o negócio rural?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Aparajita" panose="020B0604020202020204" pitchFamily="34" charset="0"/>
              </a:rPr>
              <a:t> 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6954201" y="2523220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8" name="Conector reto 47"/>
          <p:cNvCxnSpPr/>
          <p:nvPr/>
        </p:nvCxnSpPr>
        <p:spPr>
          <a:xfrm>
            <a:off x="2705100" y="923824"/>
            <a:ext cx="8973185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854" y="2318896"/>
            <a:ext cx="565546" cy="56554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95" y="2335844"/>
            <a:ext cx="606736" cy="6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61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307785890"/>
              </p:ext>
            </p:extLst>
          </p:nvPr>
        </p:nvGraphicFramePr>
        <p:xfrm>
          <a:off x="1373260" y="2257424"/>
          <a:ext cx="10213403" cy="412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ângulo 11"/>
          <p:cNvSpPr/>
          <p:nvPr/>
        </p:nvSpPr>
        <p:spPr>
          <a:xfrm>
            <a:off x="5109029" y="4717143"/>
            <a:ext cx="4702628" cy="796132"/>
          </a:xfrm>
          <a:prstGeom prst="rect">
            <a:avLst/>
          </a:prstGeom>
          <a:solidFill>
            <a:srgbClr val="5B9BD5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555999" y="3425371"/>
            <a:ext cx="7812000" cy="2087904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920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Os produtores rurais fazem o controle das receitas, despesas, custos e estoque do negócio rural?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Q6: Você faz o controle das despesas, receitas, custos, estoques do seu negócio rural? – Base: 4.467 – todos responderam esta questão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109029" y="4193922"/>
            <a:ext cx="4702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5B9BD5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25,2%</a:t>
            </a:r>
            <a:endParaRPr lang="pt-BR" sz="1000" dirty="0">
              <a:solidFill>
                <a:srgbClr val="5B9BD5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314449" y="1344975"/>
            <a:ext cx="1014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Aproximadamente 7 a cada 10 entrevistados fazem o gerenciamento administrativo e financeiro do negócio rural, mas apenas ¼ dos produtores faz o controle de forma digital, grande parte ainda utiliza papel para essa atividade.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3556000" y="2912519"/>
            <a:ext cx="781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4DB66E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68,7%</a:t>
            </a:r>
            <a:endParaRPr lang="pt-BR" sz="1000" dirty="0">
              <a:solidFill>
                <a:srgbClr val="4DB66E"/>
              </a:solidFill>
            </a:endParaRPr>
          </a:p>
        </p:txBody>
      </p:sp>
      <p:pic>
        <p:nvPicPr>
          <p:cNvPr id="20" name="Imagem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3" name="Imagem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4" name="Imagem 2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3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895413579"/>
              </p:ext>
            </p:extLst>
          </p:nvPr>
        </p:nvGraphicFramePr>
        <p:xfrm>
          <a:off x="1276350" y="1920744"/>
          <a:ext cx="10338813" cy="417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014152" y="160572"/>
            <a:ext cx="9206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Os produtores rurais fazem o controle das receitas, despesas, custos e estoque do negócio rural?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75657" y="883011"/>
            <a:ext cx="10497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Com exceção da região Norte, os produtores utilizam em maior proporção papel para realizar a atividade de gerenciamento financeiro do negócio rural. Já no Norte, há maior proporção de entrevistados que não realiza controle algum. Ademais, o controle por meio digital é mais comum no Sudeste do país, onde 38,3% dos entrevistados utiliza essa modalidade de </a:t>
            </a:r>
            <a:r>
              <a:rPr lang="pt-BR" sz="16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contole</a:t>
            </a:r>
            <a:endParaRPr lang="pt-BR" sz="1600" dirty="0">
              <a:solidFill>
                <a:prstClr val="black">
                  <a:lumMod val="50000"/>
                  <a:lumOff val="50000"/>
                </a:prstClr>
              </a:solidFill>
              <a:latin typeface="Calibri" panose="020F0502020204030204"/>
              <a:cs typeface="Aparajita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81942" y="3640561"/>
            <a:ext cx="943430" cy="1277628"/>
          </a:xfrm>
          <a:prstGeom prst="rect">
            <a:avLst/>
          </a:prstGeom>
          <a:solidFill>
            <a:schemeClr val="tx1">
              <a:lumMod val="50000"/>
              <a:lumOff val="5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405085" y="4152122"/>
            <a:ext cx="943430" cy="766066"/>
          </a:xfrm>
          <a:prstGeom prst="rect">
            <a:avLst/>
          </a:prstGeom>
          <a:solidFill>
            <a:schemeClr val="tx1">
              <a:lumMod val="50000"/>
              <a:lumOff val="5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328228" y="4218659"/>
            <a:ext cx="943430" cy="699529"/>
          </a:xfrm>
          <a:prstGeom prst="rect">
            <a:avLst/>
          </a:prstGeom>
          <a:solidFill>
            <a:schemeClr val="tx1">
              <a:lumMod val="50000"/>
              <a:lumOff val="5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8251371" y="3097763"/>
            <a:ext cx="943430" cy="1820425"/>
          </a:xfrm>
          <a:prstGeom prst="rect">
            <a:avLst/>
          </a:prstGeom>
          <a:solidFill>
            <a:schemeClr val="tx1">
              <a:lumMod val="50000"/>
              <a:lumOff val="5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0174514" y="3593905"/>
            <a:ext cx="943430" cy="1347675"/>
          </a:xfrm>
          <a:prstGeom prst="rect">
            <a:avLst/>
          </a:prstGeom>
          <a:solidFill>
            <a:schemeClr val="tx1">
              <a:lumMod val="50000"/>
              <a:lumOff val="5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4" name="Imagem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25" name="Imagem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8" name="Imagem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2481942" y="3237086"/>
            <a:ext cx="94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26,4%</a:t>
            </a:r>
            <a:endParaRPr lang="pt-BR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4405085" y="3738469"/>
            <a:ext cx="94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15,9%</a:t>
            </a:r>
            <a:endParaRPr lang="pt-BR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328228" y="3806964"/>
            <a:ext cx="94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14,1%</a:t>
            </a:r>
            <a:endParaRPr lang="pt-BR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8251371" y="2690103"/>
            <a:ext cx="94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38,3%</a:t>
            </a:r>
            <a:endParaRPr lang="pt-BR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0174514" y="3181100"/>
            <a:ext cx="943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27,3%</a:t>
            </a:r>
            <a:endParaRPr lang="pt-BR" sz="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6" name="Agrupar 3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37" name="Retângulo 3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Q6: Você faz o controle das despesas, receitas, custos, estoques do seu negócio rural? – Base: 4.467 – todos responderam esta questão</a:t>
              </a: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96907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14152" y="160572"/>
            <a:ext cx="9206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Os produtores rurais fazem o controle das receitas, despesas, custos e estoque do negócio rural?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264949"/>
              </p:ext>
            </p:extLst>
          </p:nvPr>
        </p:nvGraphicFramePr>
        <p:xfrm>
          <a:off x="1276349" y="1206177"/>
          <a:ext cx="10429874" cy="440352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982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64167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papel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com planilhas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com um programa de controle financeiro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o contador e/ou empresa de contabilidade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17" name="Imagem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6797" y="5759381"/>
            <a:ext cx="380227" cy="380227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0" name="Retângulo 1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Q6: Você faz o controle das despesas, receitas, custos, estoques do seu negócio rural? – Base: 4.467 – todos responderam esta questão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430960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014152" y="160572"/>
            <a:ext cx="9206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Os produtores rurais fazem o controle das receitas, despesas, custos e estoque do negócio rural?</a:t>
            </a:r>
          </a:p>
        </p:txBody>
      </p:sp>
      <p:pic>
        <p:nvPicPr>
          <p:cNvPr id="14" name="Imagem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14098"/>
              </p:ext>
            </p:extLst>
          </p:nvPr>
        </p:nvGraphicFramePr>
        <p:xfrm>
          <a:off x="1276349" y="1206177"/>
          <a:ext cx="10429874" cy="41348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89982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628575002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4054591015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141791414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489982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641673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papel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com planilhas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com um programa de controle financeiro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o contador e/ou empresa de contabilidade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kumimoji="0" lang="pt-BR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</a:t>
                      </a:r>
                      <a:endParaRPr lang="pt-B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0,0%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pic>
        <p:nvPicPr>
          <p:cNvPr id="18" name="Imagem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96797" y="5759381"/>
            <a:ext cx="380227" cy="380227"/>
          </a:xfrm>
          <a:prstGeom prst="rect">
            <a:avLst/>
          </a:prstGeom>
        </p:spPr>
      </p:pic>
      <p:grpSp>
        <p:nvGrpSpPr>
          <p:cNvPr id="20" name="Agrupar 19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Q6: Você faz o controle das despesas, receitas, custos, estoques do seu negócio rural? – Base: 4.467 – todos responderam esta questão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583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95449" y="3686175"/>
            <a:ext cx="5457826" cy="1827100"/>
          </a:xfrm>
          <a:prstGeom prst="rect">
            <a:avLst/>
          </a:prstGeom>
          <a:solidFill>
            <a:srgbClr val="42B97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47217099"/>
              </p:ext>
            </p:extLst>
          </p:nvPr>
        </p:nvGraphicFramePr>
        <p:xfrm>
          <a:off x="1314449" y="2579402"/>
          <a:ext cx="10201276" cy="357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099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Se tivessem uma ferramenta digital para auxiliar no gerenciamento do negócio rural, os produtores utilizariam?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Q7. Se você tivesse a disposição uma ferramenta DIGITAL que lhe ajudasse a gerenciar o seu negócio rural, você a usaria? Base: 4.467 – todos responderam esta questão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314449" y="1344975"/>
            <a:ext cx="10148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 maior parcela dos empresários entrevistados utilizaria uma ferramenta digital para gerenciar seu negócio rural se estivesse disponível. O computador seria o principal dispositivo para este fim.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695449" y="3158939"/>
            <a:ext cx="5457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42B978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64,5%</a:t>
            </a:r>
            <a:endParaRPr lang="pt-BR" sz="1000" dirty="0">
              <a:solidFill>
                <a:srgbClr val="42B978"/>
              </a:solidFill>
            </a:endParaRPr>
          </a:p>
        </p:txBody>
      </p:sp>
      <p:pic>
        <p:nvPicPr>
          <p:cNvPr id="16" name="Imagem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7" name="Imagem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8" name="Imagem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6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reto 21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1014152" y="160572"/>
            <a:ext cx="514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Perfil dos entrevistados</a:t>
            </a:r>
          </a:p>
        </p:txBody>
      </p:sp>
      <p:grpSp>
        <p:nvGrpSpPr>
          <p:cNvPr id="30" name="Agrupar 29"/>
          <p:cNvGrpSpPr/>
          <p:nvPr/>
        </p:nvGrpSpPr>
        <p:grpSpPr>
          <a:xfrm>
            <a:off x="-8090" y="6326154"/>
            <a:ext cx="12200090" cy="538713"/>
            <a:chOff x="-8090" y="6563150"/>
            <a:chExt cx="12200090" cy="301718"/>
          </a:xfrm>
        </p:grpSpPr>
        <p:sp>
          <p:nvSpPr>
            <p:cNvPr id="31" name="Retângulo 30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Possui Filhos - Base: 4.647 – Respondida por todos os entrevistados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Possui parentes como sócios ou trabalhando na empresa - Base: 4.647 – Respondida por todos os entrevistados</a:t>
              </a:r>
            </a:p>
            <a:p>
              <a:pPr>
                <a:defRPr/>
              </a:pPr>
              <a:r>
                <a:rPr lang="pt-B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itchFamily="34" charset="0"/>
                </a:rPr>
                <a:t>Possui filhos trabalhando na empresa - Base: 1.240 – </a:t>
              </a:r>
              <a:r>
                <a:rPr lang="pt-BR" sz="1000" dirty="0">
                  <a:solidFill>
                    <a:schemeClr val="accent2">
                      <a:lumMod val="75000"/>
                    </a:schemeClr>
                  </a:solidFill>
                  <a:latin typeface="Century Gothic" pitchFamily="34" charset="0"/>
                </a:rPr>
                <a:t>Respondida apenas pelos entrevistados que disseram ter parentes trabalhando ou como sócios na empresa</a:t>
              </a:r>
            </a:p>
          </p:txBody>
        </p:sp>
        <p:cxnSp>
          <p:nvCxnSpPr>
            <p:cNvPr id="32" name="Conector reto 31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tângulo 40">
            <a:hlinkClick r:id="rId2" action="ppaction://hlinksldjump"/>
          </p:cNvPr>
          <p:cNvSpPr/>
          <p:nvPr/>
        </p:nvSpPr>
        <p:spPr>
          <a:xfrm>
            <a:off x="1410330" y="1040310"/>
            <a:ext cx="1472585" cy="33173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Sexo</a:t>
            </a:r>
          </a:p>
        </p:txBody>
      </p:sp>
      <p:sp>
        <p:nvSpPr>
          <p:cNvPr id="42" name="Retângulo 41">
            <a:hlinkClick r:id="rId3" action="ppaction://hlinksldjump"/>
          </p:cNvPr>
          <p:cNvSpPr/>
          <p:nvPr/>
        </p:nvSpPr>
        <p:spPr>
          <a:xfrm>
            <a:off x="4254074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Idade</a:t>
            </a:r>
          </a:p>
        </p:txBody>
      </p:sp>
      <p:sp>
        <p:nvSpPr>
          <p:cNvPr id="43" name="Retângulo 42">
            <a:hlinkClick r:id="rId4" action="ppaction://hlinksldjump"/>
          </p:cNvPr>
          <p:cNvSpPr/>
          <p:nvPr/>
        </p:nvSpPr>
        <p:spPr>
          <a:xfrm>
            <a:off x="7137615" y="1040310"/>
            <a:ext cx="1472583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Escolaridade</a:t>
            </a:r>
          </a:p>
        </p:txBody>
      </p:sp>
      <p:sp>
        <p:nvSpPr>
          <p:cNvPr id="44" name="Retângulo 43">
            <a:hlinkClick r:id="rId5" action="ppaction://hlinksldjump"/>
          </p:cNvPr>
          <p:cNvSpPr/>
          <p:nvPr/>
        </p:nvSpPr>
        <p:spPr>
          <a:xfrm>
            <a:off x="9981356" y="1040310"/>
            <a:ext cx="1512382" cy="3317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Faturamento</a:t>
            </a:r>
          </a:p>
        </p:txBody>
      </p:sp>
      <p:sp>
        <p:nvSpPr>
          <p:cNvPr id="45" name="Retângulo 44">
            <a:hlinkClick r:id="rId6" action="ppaction://hlinksldjump"/>
          </p:cNvPr>
          <p:cNvSpPr/>
          <p:nvPr/>
        </p:nvSpPr>
        <p:spPr>
          <a:xfrm>
            <a:off x="3235161" y="1654876"/>
            <a:ext cx="1472583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Filhos</a:t>
            </a:r>
          </a:p>
        </p:txBody>
      </p:sp>
      <p:sp>
        <p:nvSpPr>
          <p:cNvPr id="46" name="Retângulo 45">
            <a:hlinkClick r:id="rId6" action="ppaction://hlinksldjump"/>
          </p:cNvPr>
          <p:cNvSpPr/>
          <p:nvPr/>
        </p:nvSpPr>
        <p:spPr>
          <a:xfrm>
            <a:off x="8223683" y="1654876"/>
            <a:ext cx="1472585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Filhos na empresa</a:t>
            </a:r>
          </a:p>
        </p:txBody>
      </p:sp>
      <p:sp>
        <p:nvSpPr>
          <p:cNvPr id="47" name="Retângulo 46">
            <a:hlinkClick r:id="rId6" action="ppaction://hlinksldjump"/>
          </p:cNvPr>
          <p:cNvSpPr/>
          <p:nvPr/>
        </p:nvSpPr>
        <p:spPr>
          <a:xfrm>
            <a:off x="5709523" y="1654876"/>
            <a:ext cx="1512382" cy="3317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</a:rPr>
              <a:t>Parentes na empresa</a:t>
            </a:r>
          </a:p>
        </p:txBody>
      </p:sp>
      <p:sp>
        <p:nvSpPr>
          <p:cNvPr id="2" name="Seta para a direita 1"/>
          <p:cNvSpPr/>
          <p:nvPr/>
        </p:nvSpPr>
        <p:spPr>
          <a:xfrm flipV="1">
            <a:off x="6790266" y="3769743"/>
            <a:ext cx="2474503" cy="113934"/>
          </a:xfrm>
          <a:prstGeom prst="rightArrow">
            <a:avLst/>
          </a:prstGeom>
          <a:solidFill>
            <a:srgbClr val="42A8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1446539" y="2713723"/>
            <a:ext cx="19447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rgbClr val="42A895"/>
                </a:solidFill>
                <a:latin typeface="Century Gothic" panose="020B0502020202020204" pitchFamily="34" charset="0"/>
              </a:rPr>
              <a:t>Possuem filhos</a:t>
            </a:r>
            <a:endParaRPr lang="pt-BR" sz="2000" dirty="0">
              <a:solidFill>
                <a:srgbClr val="42A895"/>
              </a:solidFill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2087340" y="4056838"/>
            <a:ext cx="881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000" dirty="0">
                <a:solidFill>
                  <a:srgbClr val="42A895"/>
                </a:solidFill>
                <a:latin typeface="Century Gothic" panose="020B0502020202020204" pitchFamily="34" charset="0"/>
              </a:rPr>
              <a:t>83,1%</a:t>
            </a:r>
          </a:p>
        </p:txBody>
      </p:sp>
      <p:graphicFrame>
        <p:nvGraphicFramePr>
          <p:cNvPr id="57" name="Gráfico 56"/>
          <p:cNvGraphicFramePr/>
          <p:nvPr>
            <p:extLst>
              <p:ext uri="{D42A27DB-BD31-4B8C-83A1-F6EECF244321}">
                <p14:modId xmlns:p14="http://schemas.microsoft.com/office/powerpoint/2010/main" val="3837634550"/>
              </p:ext>
            </p:extLst>
          </p:nvPr>
        </p:nvGraphicFramePr>
        <p:xfrm>
          <a:off x="1410330" y="3245568"/>
          <a:ext cx="2328594" cy="20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Retângulo 57"/>
          <p:cNvSpPr/>
          <p:nvPr/>
        </p:nvSpPr>
        <p:spPr>
          <a:xfrm>
            <a:off x="4476210" y="2718640"/>
            <a:ext cx="3372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42A895"/>
                </a:solidFill>
                <a:latin typeface="Century Gothic" panose="020B0502020202020204" pitchFamily="34" charset="0"/>
              </a:rPr>
              <a:t>Parentes na empresa</a:t>
            </a:r>
            <a:endParaRPr lang="pt-BR" sz="2000" dirty="0">
              <a:solidFill>
                <a:srgbClr val="42A895"/>
              </a:solidFill>
            </a:endParaRPr>
          </a:p>
        </p:txBody>
      </p:sp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2171359527"/>
              </p:ext>
            </p:extLst>
          </p:nvPr>
        </p:nvGraphicFramePr>
        <p:xfrm>
          <a:off x="8891966" y="3292685"/>
          <a:ext cx="2328594" cy="20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0" name="Retângulo 59"/>
          <p:cNvSpPr/>
          <p:nvPr/>
        </p:nvSpPr>
        <p:spPr>
          <a:xfrm>
            <a:off x="9590608" y="4103955"/>
            <a:ext cx="881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2000" dirty="0">
                <a:solidFill>
                  <a:srgbClr val="42A895"/>
                </a:solidFill>
                <a:latin typeface="Century Gothic" panose="020B0502020202020204" pitchFamily="34" charset="0"/>
              </a:rPr>
              <a:t>26,9%</a:t>
            </a:r>
          </a:p>
        </p:txBody>
      </p:sp>
      <p:graphicFrame>
        <p:nvGraphicFramePr>
          <p:cNvPr id="61" name="Gráfico 60"/>
          <p:cNvGraphicFramePr/>
          <p:nvPr>
            <p:extLst>
              <p:ext uri="{D42A27DB-BD31-4B8C-83A1-F6EECF244321}">
                <p14:modId xmlns:p14="http://schemas.microsoft.com/office/powerpoint/2010/main" val="138394613"/>
              </p:ext>
            </p:extLst>
          </p:nvPr>
        </p:nvGraphicFramePr>
        <p:xfrm>
          <a:off x="5010265" y="3429000"/>
          <a:ext cx="2399018" cy="170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Retângulo 61"/>
          <p:cNvSpPr/>
          <p:nvPr/>
        </p:nvSpPr>
        <p:spPr>
          <a:xfrm>
            <a:off x="5559132" y="4065236"/>
            <a:ext cx="117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dirty="0">
                <a:solidFill>
                  <a:srgbClr val="42A895"/>
                </a:solidFill>
                <a:latin typeface="Century Gothic" panose="020B0502020202020204" pitchFamily="34" charset="0"/>
              </a:rPr>
              <a:t>45,3%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8101103" y="2709466"/>
            <a:ext cx="3738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42A895"/>
                </a:solidFill>
                <a:latin typeface="Century Gothic" panose="020B0502020202020204" pitchFamily="34" charset="0"/>
              </a:rPr>
              <a:t>Possui filhos ou enteados que trabalham na empresa</a:t>
            </a:r>
          </a:p>
        </p:txBody>
      </p:sp>
    </p:spTree>
    <p:extLst>
      <p:ext uri="{BB962C8B-B14F-4D97-AF65-F5344CB8AC3E}">
        <p14:creationId xmlns:p14="http://schemas.microsoft.com/office/powerpoint/2010/main" val="34450812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24732"/>
              </p:ext>
            </p:extLst>
          </p:nvPr>
        </p:nvGraphicFramePr>
        <p:xfrm>
          <a:off x="2009774" y="1505566"/>
          <a:ext cx="8858250" cy="2229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609726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343024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usaria ferramentas de gestão digitais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avaliar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e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Centro-Oeste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Sudeste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</a:tbl>
          </a:graphicData>
        </a:graphic>
      </p:graphicFrame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1014152" y="160572"/>
            <a:ext cx="1099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Se tivessem uma ferramenta digital para auxiliar no gerenciamento do negócio rural, os produtores utilizariam?</a:t>
            </a:r>
          </a:p>
        </p:txBody>
      </p:sp>
      <p:grpSp>
        <p:nvGrpSpPr>
          <p:cNvPr id="18" name="Agrupar 17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0" name="Retângulo 19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Q7. Se você tivesse a disposição uma ferramenta DIGITAL que lhe ajudasse a gerenciar o seu negócio rural, você a usaria? Base: 4.467 – todos responderam esta questão</a:t>
              </a:r>
            </a:p>
          </p:txBody>
        </p:sp>
        <p:cxnSp>
          <p:nvCxnSpPr>
            <p:cNvPr id="23" name="Conector reto 2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760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425754"/>
              </p:ext>
            </p:extLst>
          </p:nvPr>
        </p:nvGraphicFramePr>
        <p:xfrm>
          <a:off x="2009774" y="1315066"/>
          <a:ext cx="885825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609726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343024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usaria ferramentas de gestão digitais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avaliar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e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036942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DF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0423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4179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7883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143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7313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03969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8805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69907"/>
                  </a:ext>
                </a:extLst>
              </a:tr>
            </a:tbl>
          </a:graphicData>
        </a:graphic>
      </p:graphicFrame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16" name="Imagem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785" y="6071319"/>
            <a:ext cx="380227" cy="38022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014152" y="160572"/>
            <a:ext cx="1099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Se tivessem uma ferramenta digital para auxiliar no gerenciamento do negócio rural, os produtores utilizariam?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Q7. Se você tivesse a disposição uma ferramenta DIGITAL que lhe ajudasse a gerenciar o seu negócio rural, você a usaria? Base: 4.467 – todos responderam esta questão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64039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3" y="72264"/>
            <a:ext cx="515170" cy="515170"/>
          </a:xfrm>
          <a:prstGeom prst="rect">
            <a:avLst/>
          </a:prstGeom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71368"/>
              </p:ext>
            </p:extLst>
          </p:nvPr>
        </p:nvGraphicFramePr>
        <p:xfrm>
          <a:off x="2009774" y="1315066"/>
          <a:ext cx="8858250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637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609726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  <a:gridCol w="1343024">
                  <a:extLst>
                    <a:ext uri="{9D8B030D-6E8A-4147-A177-3AD203B41FA5}">
                      <a16:colId xmlns:a16="http://schemas.microsoft.com/office/drawing/2014/main" val="258512589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79038857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Região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usaria ferramentas de gestão digitais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avaliar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Sim, no computador e no celular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RJ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0036942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0423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4179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07883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6143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73134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03969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688054"/>
                  </a:ext>
                </a:extLst>
              </a:tr>
            </a:tbl>
          </a:graphicData>
        </a:graphic>
      </p:graphicFrame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248785" y="5957019"/>
            <a:ext cx="380227" cy="38022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014152" y="160572"/>
            <a:ext cx="10994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Se tivessem uma ferramenta digital para auxiliar no gerenciamento do negócio rural, os produtores utilizariam?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3" name="Retângulo 22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Q7. Se você tivesse a disposição uma ferramenta DIGITAL que lhe ajudasse a gerenciar o seu negócio rural, você a usaria? Base: 4.467 – todos responderam esta questão</a:t>
              </a:r>
            </a:p>
          </p:txBody>
        </p:sp>
        <p:cxnSp>
          <p:nvCxnSpPr>
            <p:cNvPr id="24" name="Conector reto 23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95503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-8089" y="-6868"/>
            <a:ext cx="2275039" cy="6864868"/>
          </a:xfrm>
          <a:prstGeom prst="rect">
            <a:avLst/>
          </a:prstGeom>
          <a:solidFill>
            <a:srgbClr val="F23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4800" dirty="0"/>
              <a:t>NEGÓRICO RURAL NA INTERNET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705101" y="311667"/>
            <a:ext cx="8971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44546A"/>
                </a:solidFill>
                <a:cs typeface="Aparajita" panose="020B0604020202020204" pitchFamily="34" charset="0"/>
              </a:rPr>
              <a:t>PRODUTORES RURAIS X UTILIZAÇÃO DE COMPUTADORES</a:t>
            </a:r>
          </a:p>
        </p:txBody>
      </p:sp>
      <p:cxnSp>
        <p:nvCxnSpPr>
          <p:cNvPr id="28" name="Conector reto 27"/>
          <p:cNvCxnSpPr/>
          <p:nvPr/>
        </p:nvCxnSpPr>
        <p:spPr>
          <a:xfrm>
            <a:off x="2266950" y="0"/>
            <a:ext cx="0" cy="685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2266950" y="1143188"/>
            <a:ext cx="9508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Neste bloco analisamos o comportamento dos produtores rurais em relação à utilização da internet no seu negócio rural.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3913382" y="2054364"/>
            <a:ext cx="1411447" cy="882971"/>
          </a:xfrm>
          <a:prstGeom prst="rect">
            <a:avLst/>
          </a:prstGeom>
          <a:solidFill>
            <a:srgbClr val="3F6CC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3913382" y="3062221"/>
            <a:ext cx="1411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3F6CC5"/>
                </a:solidFill>
                <a:cs typeface="Aparajita" panose="020B0604020202020204" pitchFamily="34" charset="0"/>
              </a:rPr>
              <a:t>Possui site ou perfil em rede social do negócio rural na internet?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342257" y="2054364"/>
            <a:ext cx="1411447" cy="882971"/>
          </a:xfrm>
          <a:prstGeom prst="rect">
            <a:avLst/>
          </a:prstGeom>
          <a:solidFill>
            <a:srgbClr val="60CC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6191187" y="3048292"/>
            <a:ext cx="1713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60CC93"/>
                </a:solidFill>
                <a:cs typeface="Aparajita" panose="020B0604020202020204" pitchFamily="34" charset="0"/>
              </a:rPr>
              <a:t>Produtos/serviços disponibilizados no site ou perfil em rede social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8618732" y="2054364"/>
            <a:ext cx="1411447" cy="8829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8424343" y="3062221"/>
            <a:ext cx="183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accent2"/>
                </a:solidFill>
                <a:cs typeface="Aparajita" panose="020B0604020202020204" pitchFamily="34" charset="0"/>
              </a:rPr>
              <a:t>Compras/vendas através da internet</a:t>
            </a:r>
          </a:p>
        </p:txBody>
      </p:sp>
      <p:sp>
        <p:nvSpPr>
          <p:cNvPr id="41" name="Seta para a Direita 40"/>
          <p:cNvSpPr/>
          <p:nvPr/>
        </p:nvSpPr>
        <p:spPr>
          <a:xfrm>
            <a:off x="5595418" y="2418210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eta para a Direita 42"/>
          <p:cNvSpPr/>
          <p:nvPr/>
        </p:nvSpPr>
        <p:spPr>
          <a:xfrm>
            <a:off x="7948093" y="2418210"/>
            <a:ext cx="476250" cy="199303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9" name="Conector reto 48"/>
          <p:cNvCxnSpPr/>
          <p:nvPr/>
        </p:nvCxnSpPr>
        <p:spPr>
          <a:xfrm>
            <a:off x="2705100" y="923824"/>
            <a:ext cx="8973185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55" y="2246899"/>
            <a:ext cx="497899" cy="49789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78" y="2181747"/>
            <a:ext cx="628202" cy="6282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07" y="2224134"/>
            <a:ext cx="587727" cy="587727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6342257" y="4158927"/>
            <a:ext cx="1411447" cy="882971"/>
          </a:xfrm>
          <a:prstGeom prst="rect">
            <a:avLst/>
          </a:prstGeom>
          <a:solidFill>
            <a:srgbClr val="5B697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191187" y="5152855"/>
            <a:ext cx="1713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rgbClr val="5B697C"/>
                </a:solidFill>
                <a:cs typeface="Aparajita" panose="020B0604020202020204" pitchFamily="34" charset="0"/>
              </a:rPr>
              <a:t>Utilização de serviços na internet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20" y="4250153"/>
            <a:ext cx="700518" cy="7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66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Possui página WEB ou perfil do negócio rural nas redes sociais?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Q19. A sua empresa tem um perfil ou uma página na internet ou nas redes sociais? (RM) – Base: 2.175 – Respostas – 2.383 –</a:t>
              </a:r>
              <a:endParaRPr lang="pt-BR" sz="1000" b="1" dirty="0">
                <a:solidFill>
                  <a:schemeClr val="accent2"/>
                </a:solidFill>
                <a:latin typeface="Century Gothic" pitchFamily="34" charset="0"/>
              </a:endParaRP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acessam à internet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972545093"/>
              </p:ext>
            </p:extLst>
          </p:nvPr>
        </p:nvGraphicFramePr>
        <p:xfrm>
          <a:off x="1190625" y="2132856"/>
          <a:ext cx="10630009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975" y="5502074"/>
            <a:ext cx="496349" cy="53964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21" y="5502075"/>
            <a:ext cx="539864" cy="57626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61" y="5564403"/>
            <a:ext cx="515739" cy="50798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39" y="5528487"/>
            <a:ext cx="1116786" cy="563738"/>
          </a:xfrm>
          <a:prstGeom prst="rect">
            <a:avLst/>
          </a:prstGeom>
        </p:spPr>
      </p:pic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8" name="Imagem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20" name="Imagem 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314449" y="1344975"/>
            <a:ext cx="10148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 maior parte dos entrevistados não possui perfil em redes sociais ou página do seu negócio rural na internet.</a:t>
            </a:r>
          </a:p>
        </p:txBody>
      </p:sp>
    </p:spTree>
    <p:extLst>
      <p:ext uri="{BB962C8B-B14F-4D97-AF65-F5344CB8AC3E}">
        <p14:creationId xmlns:p14="http://schemas.microsoft.com/office/powerpoint/2010/main" val="35652871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305001983"/>
              </p:ext>
            </p:extLst>
          </p:nvPr>
        </p:nvGraphicFramePr>
        <p:xfrm>
          <a:off x="1238250" y="2060848"/>
          <a:ext cx="1054638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1014152" y="160572"/>
            <a:ext cx="1117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Possui página WEB ou perfil do negócio rural nas redes sociais?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7" name="Retângulo 1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Q19. A sua empresa tem um perfil ou uma página na internet ou nas redes sociais? (RM) – Base: 2.175 – Respostas – 2.383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acessam à internet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138037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556099"/>
              </p:ext>
            </p:extLst>
          </p:nvPr>
        </p:nvGraphicFramePr>
        <p:xfrm>
          <a:off x="1419225" y="1206177"/>
          <a:ext cx="5029200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Twitter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Home Page/ web 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possui perfil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2706"/>
              </p:ext>
            </p:extLst>
          </p:nvPr>
        </p:nvGraphicFramePr>
        <p:xfrm>
          <a:off x="6819314" y="1206177"/>
          <a:ext cx="4872570" cy="43794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2095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812095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Twitter</a:t>
                      </a:r>
                      <a:endParaRPr lang="pt-BR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Home Page/ web site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possui perfil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PB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PI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1014152" y="160572"/>
            <a:ext cx="1117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Possui página WEB ou perfil do negócio rural nas redes sociais?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8090" y="6563150"/>
            <a:ext cx="12200090" cy="301718"/>
            <a:chOff x="-8090" y="6563150"/>
            <a:chExt cx="12200090" cy="301718"/>
          </a:xfrm>
        </p:grpSpPr>
        <p:sp>
          <p:nvSpPr>
            <p:cNvPr id="18" name="Retângulo 17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Q19. A sua empresa tem um perfil ou uma página na internet ou nas redes sociais? (RM) – Base: 2.175 – Respostas – 2.383 – </a:t>
              </a: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respondida apenas pelos entrevistados que acessam à internet</a:t>
              </a:r>
            </a:p>
            <a:p>
              <a:pPr>
                <a:defRPr/>
              </a:pPr>
              <a:endParaRPr lang="pt-BR" sz="10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923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-8090" y="6405163"/>
            <a:ext cx="12200090" cy="459705"/>
            <a:chOff x="-8090" y="6563150"/>
            <a:chExt cx="12200090" cy="301718"/>
          </a:xfrm>
        </p:grpSpPr>
        <p:sp>
          <p:nvSpPr>
            <p:cNvPr id="27" name="Retângulo 2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Q20. Dos serviços que eu vou citar, quais estão disponíveis na página ou perfil da sua empresa na internet? (RM) – Base 444 respondentes – Respostas 1.153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33" name="Conector reto 32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861248259"/>
              </p:ext>
            </p:extLst>
          </p:nvPr>
        </p:nvGraphicFramePr>
        <p:xfrm>
          <a:off x="1381125" y="2038350"/>
          <a:ext cx="10475515" cy="415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tângulo 15"/>
          <p:cNvSpPr/>
          <p:nvPr/>
        </p:nvSpPr>
        <p:spPr>
          <a:xfrm>
            <a:off x="1562101" y="1156613"/>
            <a:ext cx="10294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parajita" panose="020B0604020202020204" pitchFamily="34" charset="0"/>
              </a:rPr>
              <a:t>Aproximadamente metade das empresas que possuem algum tipo de perfil em rede social ou web site, disponibiliza em seus espaços um catálogo de produtos/serviços, e/ou o serviço “fale conosco”. </a:t>
            </a:r>
          </a:p>
        </p:txBody>
      </p:sp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4" name="Imagem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7" name="Imagem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776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2" name="Imagem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3" name="Imagem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4" name="Imagem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275232621"/>
              </p:ext>
            </p:extLst>
          </p:nvPr>
        </p:nvGraphicFramePr>
        <p:xfrm>
          <a:off x="1181101" y="998875"/>
          <a:ext cx="10777270" cy="518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6" name="Agrupar 15"/>
          <p:cNvGrpSpPr/>
          <p:nvPr/>
        </p:nvGrpSpPr>
        <p:grpSpPr>
          <a:xfrm>
            <a:off x="-8090" y="6405163"/>
            <a:ext cx="12200090" cy="459705"/>
            <a:chOff x="-8090" y="6563150"/>
            <a:chExt cx="12200090" cy="301718"/>
          </a:xfrm>
        </p:grpSpPr>
        <p:sp>
          <p:nvSpPr>
            <p:cNvPr id="17" name="Retângulo 1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Q20. Dos serviços que eu vou citar, quais estão disponíveis na página ou perfil da sua empresa na internet? (RM) – Base 444 respondentes – Respostas 1.153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6272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-1" y="0"/>
            <a:ext cx="10141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0" y="0"/>
            <a:ext cx="1022241" cy="6762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022241" y="1"/>
            <a:ext cx="11169759" cy="6762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014152" y="160572"/>
            <a:ext cx="11177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  <a:cs typeface="Aparajita" panose="020B0604020202020204" pitchFamily="34" charset="0"/>
              </a:rPr>
              <a:t>Comportamento dos produtores rurais em relação à utilização da internet no seu negócio rural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0" y="676274"/>
            <a:ext cx="121839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6" y="25978"/>
            <a:ext cx="624317" cy="624317"/>
          </a:xfrm>
          <a:prstGeom prst="rect">
            <a:avLst/>
          </a:prstGeom>
        </p:spPr>
      </p:pic>
      <p:pic>
        <p:nvPicPr>
          <p:cNvPr id="11" name="Imagem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236638"/>
            <a:ext cx="462372" cy="462372"/>
          </a:xfrm>
          <a:prstGeom prst="rect">
            <a:avLst/>
          </a:prstGeom>
        </p:spPr>
      </p:pic>
      <p:pic>
        <p:nvPicPr>
          <p:cNvPr id="12" name="Imagem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2523698"/>
            <a:ext cx="497067" cy="497067"/>
          </a:xfrm>
          <a:prstGeom prst="rect">
            <a:avLst/>
          </a:prstGeom>
        </p:spPr>
      </p:pic>
      <p:pic>
        <p:nvPicPr>
          <p:cNvPr id="13" name="Imagem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73" y="3914882"/>
            <a:ext cx="492707" cy="492707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456817"/>
              </p:ext>
            </p:extLst>
          </p:nvPr>
        </p:nvGraphicFramePr>
        <p:xfrm>
          <a:off x="1069868" y="1187127"/>
          <a:ext cx="11036401" cy="46481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9881">
                  <a:extLst>
                    <a:ext uri="{9D8B030D-6E8A-4147-A177-3AD203B41FA5}">
                      <a16:colId xmlns:a16="http://schemas.microsoft.com/office/drawing/2014/main" val="3649015663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761127377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3152936238"/>
                    </a:ext>
                  </a:extLst>
                </a:gridCol>
                <a:gridCol w="1010652">
                  <a:extLst>
                    <a:ext uri="{9D8B030D-6E8A-4147-A177-3AD203B41FA5}">
                      <a16:colId xmlns:a16="http://schemas.microsoft.com/office/drawing/2014/main" val="2023993638"/>
                    </a:ext>
                  </a:extLst>
                </a:gridCol>
              </a:tblGrid>
              <a:tr h="886340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UF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Catálogo de produtos/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Preços dos produtos/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Reservas e/ou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vendas online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Espaço para reclamação/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sugestão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Personalização de produtos/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serviços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Anúncio de vaga de trabalho na sua empresa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Fale conosco (canal para contato com a empresa)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5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 resposta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9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220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67549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28985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0994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AP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8721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71546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7194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DF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07274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784588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96006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278370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97364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528107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045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136672"/>
                  </a:ext>
                </a:extLst>
              </a:tr>
            </a:tbl>
          </a:graphicData>
        </a:graphic>
      </p:graphicFrame>
      <p:grpSp>
        <p:nvGrpSpPr>
          <p:cNvPr id="16" name="Agrupar 15"/>
          <p:cNvGrpSpPr/>
          <p:nvPr/>
        </p:nvGrpSpPr>
        <p:grpSpPr>
          <a:xfrm>
            <a:off x="-8090" y="6405163"/>
            <a:ext cx="12200090" cy="459705"/>
            <a:chOff x="-8090" y="6563150"/>
            <a:chExt cx="12200090" cy="301718"/>
          </a:xfrm>
        </p:grpSpPr>
        <p:sp>
          <p:nvSpPr>
            <p:cNvPr id="17" name="Retângulo 16"/>
            <p:cNvSpPr/>
            <p:nvPr/>
          </p:nvSpPr>
          <p:spPr>
            <a:xfrm>
              <a:off x="-8090" y="6563150"/>
              <a:ext cx="12200090" cy="30171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pt-BR" sz="1000" dirty="0">
                  <a:solidFill>
                    <a:schemeClr val="accent3">
                      <a:lumMod val="75000"/>
                    </a:schemeClr>
                  </a:solidFill>
                  <a:latin typeface="Century Gothic" pitchFamily="34" charset="0"/>
                </a:rPr>
                <a:t>Q20. Dos serviços que eu vou citar, quais estão disponíveis na página ou perfil da sua empresa na internet? (RM) – Base 444 respondentes – Respostas 1.153 – </a:t>
              </a:r>
            </a:p>
            <a:p>
              <a:pPr>
                <a:defRPr/>
              </a:pPr>
              <a:r>
                <a:rPr lang="pt-BR" sz="1000" b="1" dirty="0">
                  <a:solidFill>
                    <a:schemeClr val="accent2"/>
                  </a:solidFill>
                  <a:latin typeface="Century Gothic" pitchFamily="34" charset="0"/>
                </a:rPr>
                <a:t>Respondeu a questão apenas os entrevistados que possuem página ou rede social do negócio rural na internet (20,4%)</a:t>
              </a:r>
            </a:p>
          </p:txBody>
        </p:sp>
        <p:cxnSp>
          <p:nvCxnSpPr>
            <p:cNvPr id="18" name="Conector reto 17"/>
            <p:cNvCxnSpPr/>
            <p:nvPr/>
          </p:nvCxnSpPr>
          <p:spPr>
            <a:xfrm>
              <a:off x="-8090" y="6563150"/>
              <a:ext cx="1220009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Imagem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785" y="5982419"/>
            <a:ext cx="380227" cy="3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88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15092</Words>
  <Application>Microsoft Office PowerPoint</Application>
  <PresentationFormat>Widescreen</PresentationFormat>
  <Paragraphs>4679</Paragraphs>
  <Slides>119</Slides>
  <Notes>0</Notes>
  <HiddenSlides>82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119</vt:i4>
      </vt:variant>
    </vt:vector>
  </HeadingPairs>
  <TitlesOfParts>
    <vt:vector size="132" baseType="lpstr">
      <vt:lpstr>Aparajita</vt:lpstr>
      <vt:lpstr>Arial</vt:lpstr>
      <vt:lpstr>Berlin Sans FB Demi</vt:lpstr>
      <vt:lpstr>BrowalliaUPC</vt:lpstr>
      <vt:lpstr>Calibri</vt:lpstr>
      <vt:lpstr>Calibri Light</vt:lpstr>
      <vt:lpstr>Cambria</vt:lpstr>
      <vt:lpstr>Century Gothic</vt:lpstr>
      <vt:lpstr>Cordia New</vt:lpstr>
      <vt:lpstr>CordiaUPC</vt:lpstr>
      <vt:lpstr>Wingdings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Alencastro Colombelli</dc:creator>
  <cp:lastModifiedBy>Kennyston Costa Lago</cp:lastModifiedBy>
  <cp:revision>270</cp:revision>
  <dcterms:created xsi:type="dcterms:W3CDTF">2017-05-05T15:54:13Z</dcterms:created>
  <dcterms:modified xsi:type="dcterms:W3CDTF">2017-11-23T19:15:12Z</dcterms:modified>
</cp:coreProperties>
</file>